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3" r:id="rId18"/>
    <p:sldId id="275" r:id="rId19"/>
    <p:sldId id="277" r:id="rId20"/>
    <p:sldId id="278" r:id="rId21"/>
    <p:sldId id="279" r:id="rId22"/>
    <p:sldId id="282" r:id="rId23"/>
    <p:sldId id="283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17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16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45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397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3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4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97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1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9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68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25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08AA-4D00-4CF5-A34E-30ECAF99892A}" type="datetimeFigureOut">
              <a:rPr lang="ko-KR" altLang="en-US" smtClean="0"/>
              <a:t>2018-04-08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A0C6-E696-4BDF-8910-2481C89037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2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46663" y="1335358"/>
            <a:ext cx="9144000" cy="1262063"/>
          </a:xfrm>
        </p:spPr>
        <p:txBody>
          <a:bodyPr/>
          <a:lstStyle/>
          <a:p>
            <a:r>
              <a:rPr lang="ko-KR" altLang="en-US" b="1" dirty="0" smtClean="0"/>
              <a:t>정의란 무엇인가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921500" y="5837238"/>
            <a:ext cx="5054600" cy="728662"/>
          </a:xfrm>
        </p:spPr>
        <p:txBody>
          <a:bodyPr/>
          <a:lstStyle/>
          <a:p>
            <a:r>
              <a:rPr lang="en-US" altLang="ko-KR" dirty="0" smtClean="0"/>
              <a:t>32174914 </a:t>
            </a:r>
            <a:r>
              <a:rPr lang="ko-KR" altLang="en-US" dirty="0" smtClean="0"/>
              <a:t>사회복지학과 </a:t>
            </a:r>
            <a:r>
              <a:rPr lang="ko-KR" altLang="en-US" dirty="0" err="1" smtClean="0"/>
              <a:t>함은성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7354" y="3142166"/>
            <a:ext cx="288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/>
              <a:t>마이클 </a:t>
            </a:r>
            <a:r>
              <a:rPr lang="ko-KR" altLang="en-US" sz="2800" b="1" dirty="0" err="1" smtClean="0"/>
              <a:t>샌델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572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0735" y="848204"/>
            <a:ext cx="7822721" cy="1325563"/>
          </a:xfrm>
        </p:spPr>
        <p:txBody>
          <a:bodyPr>
            <a:noAutofit/>
          </a:bodyPr>
          <a:lstStyle/>
          <a:p>
            <a:r>
              <a:rPr lang="ko-KR" altLang="en-US" sz="9600" b="1" dirty="0" smtClean="0"/>
              <a:t>도덕적 근거</a:t>
            </a:r>
            <a:endParaRPr lang="ko-KR" altLang="en-US" sz="9600" b="1" dirty="0"/>
          </a:p>
        </p:txBody>
      </p:sp>
      <p:sp>
        <p:nvSpPr>
          <p:cNvPr id="5" name="등호 4"/>
          <p:cNvSpPr/>
          <p:nvPr/>
        </p:nvSpPr>
        <p:spPr>
          <a:xfrm rot="5400000">
            <a:off x="5059391" y="2282922"/>
            <a:ext cx="1820174" cy="230325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9989" y="4695330"/>
            <a:ext cx="7384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 smtClean="0"/>
              <a:t>개인의 자유</a:t>
            </a:r>
            <a:endParaRPr lang="ko-KR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6449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597" y="2684557"/>
            <a:ext cx="12303889" cy="1325563"/>
          </a:xfrm>
        </p:spPr>
        <p:txBody>
          <a:bodyPr>
            <a:normAutofit fontScale="90000"/>
          </a:bodyPr>
          <a:lstStyle/>
          <a:p>
            <a:r>
              <a:rPr lang="ko-KR" altLang="en-US" sz="8900" b="1" dirty="0" smtClean="0"/>
              <a:t>자기소유의 원칙</a:t>
            </a:r>
            <a:r>
              <a:rPr lang="en-US" altLang="ko-KR" sz="7200" b="1" dirty="0" smtClean="0"/>
              <a:t/>
            </a:r>
            <a:br>
              <a:rPr lang="en-US" altLang="ko-KR" sz="7200" b="1" dirty="0" smtClean="0"/>
            </a:br>
            <a:r>
              <a:rPr lang="en-US" altLang="ko-KR" sz="5300" b="1" dirty="0" smtClean="0"/>
              <a:t>(</a:t>
            </a:r>
            <a:r>
              <a:rPr lang="ko-KR" altLang="en-US" sz="5300" b="1" dirty="0" smtClean="0"/>
              <a:t>자기 소유에 대한 모든 선택은 개인의 자유</a:t>
            </a:r>
            <a:r>
              <a:rPr lang="en-US" altLang="ko-KR" sz="5300" b="1" dirty="0" smtClean="0"/>
              <a:t>       </a:t>
            </a:r>
            <a:r>
              <a:rPr lang="ko-KR" altLang="en-US" sz="5300" b="1" dirty="0" smtClean="0"/>
              <a:t>타인이 침해 </a:t>
            </a:r>
            <a:r>
              <a:rPr lang="en-US" altLang="ko-KR" sz="5300" b="1" dirty="0" smtClean="0"/>
              <a:t>X)</a:t>
            </a:r>
            <a:endParaRPr lang="ko-KR" altLang="en-US" sz="5300" b="1" dirty="0"/>
          </a:p>
        </p:txBody>
      </p:sp>
    </p:spTree>
    <p:extLst>
      <p:ext uri="{BB962C8B-B14F-4D97-AF65-F5344CB8AC3E}">
        <p14:creationId xmlns:p14="http://schemas.microsoft.com/office/powerpoint/2010/main" val="9638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웃는 얼굴 3"/>
          <p:cNvSpPr/>
          <p:nvPr/>
        </p:nvSpPr>
        <p:spPr>
          <a:xfrm>
            <a:off x="6247184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웃는 얼굴 4"/>
          <p:cNvSpPr/>
          <p:nvPr/>
        </p:nvSpPr>
        <p:spPr>
          <a:xfrm>
            <a:off x="3329212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웃는 얼굴 5"/>
          <p:cNvSpPr/>
          <p:nvPr/>
        </p:nvSpPr>
        <p:spPr>
          <a:xfrm>
            <a:off x="439055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웃는 얼굴 6"/>
          <p:cNvSpPr/>
          <p:nvPr/>
        </p:nvSpPr>
        <p:spPr>
          <a:xfrm>
            <a:off x="9109526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086313" y="3201016"/>
            <a:ext cx="150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선장</a:t>
            </a:r>
            <a:endParaRPr lang="ko-KR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8388" y="3201015"/>
            <a:ext cx="23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일등항해사</a:t>
            </a:r>
            <a:endParaRPr lang="ko-KR" alt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69810" y="3201014"/>
            <a:ext cx="19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일반선원</a:t>
            </a:r>
            <a:endParaRPr lang="ko-KR" alt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385540" y="3201013"/>
            <a:ext cx="215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17</a:t>
            </a:r>
            <a:r>
              <a:rPr lang="ko-KR" altLang="en-US" sz="3200" b="1" dirty="0" smtClean="0"/>
              <a:t>살 소년</a:t>
            </a:r>
            <a:endParaRPr lang="ko-KR" altLang="en-US" sz="3200" b="1" dirty="0"/>
          </a:p>
        </p:txBody>
      </p:sp>
      <p:sp>
        <p:nvSpPr>
          <p:cNvPr id="10" name="아래쪽 화살표 9"/>
          <p:cNvSpPr/>
          <p:nvPr/>
        </p:nvSpPr>
        <p:spPr>
          <a:xfrm>
            <a:off x="5326808" y="4011283"/>
            <a:ext cx="1147313" cy="144061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곱셈 기호 10"/>
          <p:cNvSpPr/>
          <p:nvPr/>
        </p:nvSpPr>
        <p:spPr>
          <a:xfrm>
            <a:off x="8453886" y="-70220"/>
            <a:ext cx="3795622" cy="3856008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53155" y="5677388"/>
            <a:ext cx="4865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/>
              <a:t>3</a:t>
            </a:r>
            <a:r>
              <a:rPr lang="ko-KR" altLang="en-US" sz="4800" b="1" dirty="0" smtClean="0"/>
              <a:t>명 생존</a:t>
            </a:r>
            <a:endParaRPr lang="ko-KR" altLang="en-US" sz="4800" b="1" dirty="0"/>
          </a:p>
        </p:txBody>
      </p:sp>
      <p:sp>
        <p:nvSpPr>
          <p:cNvPr id="14" name="곱셈 기호 13"/>
          <p:cNvSpPr/>
          <p:nvPr/>
        </p:nvSpPr>
        <p:spPr>
          <a:xfrm>
            <a:off x="-1446861" y="-1056623"/>
            <a:ext cx="15031476" cy="9100046"/>
          </a:xfrm>
          <a:prstGeom prst="mathMultiply">
            <a:avLst>
              <a:gd name="adj1" fmla="val 1147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4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1349" y="1487869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sz="6000" b="1" dirty="0" smtClean="0"/>
              <a:t>국가에 의한 재분배</a:t>
            </a:r>
            <a:r>
              <a:rPr lang="en-US" altLang="ko-KR" sz="6000" b="1" dirty="0" smtClean="0"/>
              <a:t> </a:t>
            </a:r>
            <a:r>
              <a:rPr lang="ko-KR" altLang="en-US" sz="6000" b="1" dirty="0" smtClean="0"/>
              <a:t>규제</a:t>
            </a:r>
            <a:r>
              <a:rPr lang="en-US" altLang="ko-KR" sz="6000" b="1" dirty="0" smtClean="0"/>
              <a:t> </a:t>
            </a:r>
            <a:r>
              <a:rPr lang="ko-KR" altLang="en-US" sz="6000" b="1" dirty="0" smtClean="0"/>
              <a:t>복지</a:t>
            </a:r>
            <a:endParaRPr lang="ko-KR" altLang="en-US" sz="6000" b="1" dirty="0"/>
          </a:p>
        </p:txBody>
      </p:sp>
      <p:sp>
        <p:nvSpPr>
          <p:cNvPr id="4" name="아래쪽 화살표 3"/>
          <p:cNvSpPr/>
          <p:nvPr/>
        </p:nvSpPr>
        <p:spPr>
          <a:xfrm>
            <a:off x="5220183" y="2905247"/>
            <a:ext cx="1284790" cy="15047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74831" y="4838218"/>
            <a:ext cx="9375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 smtClean="0"/>
              <a:t>재산에 대한 소유권 침해</a:t>
            </a:r>
            <a:endParaRPr lang="ko-KR" altLang="en-US" sz="6000" b="1" dirty="0"/>
          </a:p>
        </p:txBody>
      </p:sp>
      <p:sp>
        <p:nvSpPr>
          <p:cNvPr id="6" name="곱셈 기호 5"/>
          <p:cNvSpPr/>
          <p:nvPr/>
        </p:nvSpPr>
        <p:spPr>
          <a:xfrm>
            <a:off x="4010628" y="1056842"/>
            <a:ext cx="3703899" cy="2187615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72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37525" y="851262"/>
            <a:ext cx="3988443" cy="1325563"/>
          </a:xfrm>
        </p:spPr>
        <p:txBody>
          <a:bodyPr>
            <a:normAutofit/>
          </a:bodyPr>
          <a:lstStyle/>
          <a:p>
            <a:r>
              <a:rPr lang="ko-KR" altLang="en-US" sz="7200" b="1" dirty="0" err="1" smtClean="0"/>
              <a:t>성매매</a:t>
            </a:r>
            <a:endParaRPr lang="ko-KR" alt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53696" y="2650601"/>
            <a:ext cx="3738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/>
              <a:t>안락사</a:t>
            </a:r>
            <a:endParaRPr lang="ko-KR" alt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50866" y="4502551"/>
            <a:ext cx="4166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/>
              <a:t>자살</a:t>
            </a:r>
            <a:endParaRPr lang="ko-KR" altLang="en-US" sz="7200" b="1" dirty="0"/>
          </a:p>
        </p:txBody>
      </p:sp>
      <p:sp>
        <p:nvSpPr>
          <p:cNvPr id="6" name="도넛 5"/>
          <p:cNvSpPr/>
          <p:nvPr/>
        </p:nvSpPr>
        <p:spPr>
          <a:xfrm>
            <a:off x="3069701" y="592655"/>
            <a:ext cx="5727059" cy="5316219"/>
          </a:xfrm>
          <a:prstGeom prst="donut">
            <a:avLst>
              <a:gd name="adj" fmla="val 1506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5068" y="25821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600" b="1" dirty="0" smtClean="0"/>
              <a:t>이마누엘</a:t>
            </a:r>
            <a:r>
              <a:rPr lang="ko-KR" altLang="en-US" sz="8800" b="1" dirty="0" smtClean="0"/>
              <a:t> 칸트</a:t>
            </a:r>
            <a:endParaRPr lang="ko-KR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9718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7649" y="753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800" b="1" dirty="0"/>
              <a:t>도덕적 근거</a:t>
            </a:r>
            <a:endParaRPr lang="ko-KR" altLang="en-US" sz="8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0177" y="4408097"/>
            <a:ext cx="10515600" cy="11650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o-KR" altLang="en-US" sz="8800" b="1" dirty="0" smtClean="0"/>
              <a:t>의무동기</a:t>
            </a:r>
            <a:endParaRPr lang="ko-KR" altLang="en-US" sz="8800" b="1" dirty="0"/>
          </a:p>
        </p:txBody>
      </p:sp>
      <p:sp>
        <p:nvSpPr>
          <p:cNvPr id="4" name="등호 3"/>
          <p:cNvSpPr/>
          <p:nvPr/>
        </p:nvSpPr>
        <p:spPr>
          <a:xfrm rot="5400000">
            <a:off x="4875361" y="2136273"/>
            <a:ext cx="1820174" cy="230325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5675" y="5783222"/>
            <a:ext cx="6642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( </a:t>
            </a:r>
            <a:r>
              <a:rPr lang="ko-KR" altLang="en-US" sz="4400" b="1" dirty="0" smtClean="0"/>
              <a:t>행위 자체가 목적</a:t>
            </a:r>
            <a:r>
              <a:rPr lang="en-US" altLang="ko-KR" sz="4400" b="1" dirty="0" smtClean="0"/>
              <a:t> )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381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1939" y="1159099"/>
            <a:ext cx="3949460" cy="1325563"/>
          </a:xfrm>
        </p:spPr>
        <p:txBody>
          <a:bodyPr>
            <a:noAutofit/>
          </a:bodyPr>
          <a:lstStyle/>
          <a:p>
            <a:pPr algn="ctr"/>
            <a:r>
              <a:rPr lang="ko-KR" altLang="en-US" sz="9600" b="1" dirty="0" smtClean="0"/>
              <a:t>자유</a:t>
            </a:r>
            <a:endParaRPr lang="ko-KR" altLang="en-US" sz="9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46520" y="1037053"/>
            <a:ext cx="4071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 smtClean="0"/>
              <a:t>자율</a:t>
            </a:r>
            <a:endParaRPr lang="ko-KR" altLang="en-US" sz="9600" b="1" dirty="0"/>
          </a:p>
        </p:txBody>
      </p:sp>
      <p:sp>
        <p:nvSpPr>
          <p:cNvPr id="7" name="등호 6"/>
          <p:cNvSpPr/>
          <p:nvPr/>
        </p:nvSpPr>
        <p:spPr>
          <a:xfrm>
            <a:off x="4442607" y="670255"/>
            <a:ext cx="2465718" cy="2303253"/>
          </a:xfrm>
          <a:prstGeom prst="mathEqual">
            <a:avLst>
              <a:gd name="adj1" fmla="val 15280"/>
              <a:gd name="adj2" fmla="val 214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아래쪽 화살표 7"/>
          <p:cNvSpPr/>
          <p:nvPr/>
        </p:nvSpPr>
        <p:spPr>
          <a:xfrm>
            <a:off x="5058311" y="2973510"/>
            <a:ext cx="1495966" cy="2061713"/>
          </a:xfrm>
          <a:prstGeom prst="downArrow">
            <a:avLst>
              <a:gd name="adj1" fmla="val 57207"/>
              <a:gd name="adj2" fmla="val 7965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312596" y="5276763"/>
            <a:ext cx="6987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b="1" dirty="0" smtClean="0"/>
              <a:t>도덕적인 삶</a:t>
            </a:r>
            <a:endParaRPr lang="ko-KR" altLang="en-US" sz="8000" b="1" dirty="0"/>
          </a:p>
        </p:txBody>
      </p:sp>
      <p:sp>
        <p:nvSpPr>
          <p:cNvPr id="10" name="액자 9"/>
          <p:cNvSpPr/>
          <p:nvPr/>
        </p:nvSpPr>
        <p:spPr>
          <a:xfrm>
            <a:off x="7272069" y="670255"/>
            <a:ext cx="3513244" cy="2303253"/>
          </a:xfrm>
          <a:prstGeom prst="frame">
            <a:avLst>
              <a:gd name="adj1" fmla="val 650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05062" y="816156"/>
            <a:ext cx="5486938" cy="13030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o-KR" altLang="en-US" sz="8000" b="1" dirty="0" smtClean="0"/>
              <a:t>이성적 존재</a:t>
            </a:r>
            <a:endParaRPr lang="ko-KR" altLang="en-US" sz="8000" b="1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657415" y="715484"/>
            <a:ext cx="2284562" cy="1325563"/>
          </a:xfrm>
        </p:spPr>
        <p:txBody>
          <a:bodyPr>
            <a:normAutofit/>
          </a:bodyPr>
          <a:lstStyle/>
          <a:p>
            <a:r>
              <a:rPr lang="ko-KR" altLang="en-US" sz="8000" b="1" dirty="0" smtClean="0"/>
              <a:t>인간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6" name="등호 5"/>
          <p:cNvSpPr/>
          <p:nvPr/>
        </p:nvSpPr>
        <p:spPr>
          <a:xfrm>
            <a:off x="4488761" y="226640"/>
            <a:ext cx="2225531" cy="2303253"/>
          </a:xfrm>
          <a:prstGeom prst="mathEqual">
            <a:avLst>
              <a:gd name="adj1" fmla="val 15280"/>
              <a:gd name="adj2" fmla="val 110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아래쪽 화살표 6"/>
          <p:cNvSpPr/>
          <p:nvPr/>
        </p:nvSpPr>
        <p:spPr>
          <a:xfrm>
            <a:off x="4269089" y="2479943"/>
            <a:ext cx="2664874" cy="161865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560734" y="4537495"/>
            <a:ext cx="6288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0" b="1" dirty="0" smtClean="0"/>
              <a:t>정언명령</a:t>
            </a:r>
            <a:endParaRPr lang="ko-KR" altLang="en-US" sz="8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83881" y="5982062"/>
            <a:ext cx="686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(</a:t>
            </a:r>
            <a:r>
              <a:rPr lang="ko-KR" altLang="en-US" sz="2400" dirty="0" smtClean="0"/>
              <a:t>행위 자체가 목적인 이성에 의해 정해진 명령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45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7649" y="753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800" b="1" dirty="0"/>
              <a:t>도덕적 근거</a:t>
            </a:r>
            <a:endParaRPr lang="ko-KR" altLang="en-US" sz="8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0177" y="4408097"/>
            <a:ext cx="10515600" cy="11650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o-KR" altLang="en-US" sz="8800" b="1" dirty="0" smtClean="0"/>
              <a:t>의무동기</a:t>
            </a:r>
            <a:endParaRPr lang="ko-KR" altLang="en-US" sz="8800" b="1" dirty="0"/>
          </a:p>
        </p:txBody>
      </p:sp>
      <p:sp>
        <p:nvSpPr>
          <p:cNvPr id="4" name="등호 3"/>
          <p:cNvSpPr/>
          <p:nvPr/>
        </p:nvSpPr>
        <p:spPr>
          <a:xfrm rot="5400000">
            <a:off x="4875361" y="2136273"/>
            <a:ext cx="1820174" cy="230325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5675" y="5783222"/>
            <a:ext cx="6642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( </a:t>
            </a:r>
            <a:r>
              <a:rPr lang="ko-KR" altLang="en-US" sz="4400" b="1" dirty="0" smtClean="0"/>
              <a:t>행위 자체가 목적</a:t>
            </a:r>
            <a:r>
              <a:rPr lang="en-US" altLang="ko-KR" sz="4400" b="1" dirty="0" smtClean="0"/>
              <a:t> )</a:t>
            </a:r>
            <a:endParaRPr lang="ko-KR" altLang="en-US" sz="4400" b="1" dirty="0"/>
          </a:p>
        </p:txBody>
      </p:sp>
      <p:sp>
        <p:nvSpPr>
          <p:cNvPr id="6" name="도넛 5"/>
          <p:cNvSpPr/>
          <p:nvPr/>
        </p:nvSpPr>
        <p:spPr>
          <a:xfrm>
            <a:off x="6937075" y="5529587"/>
            <a:ext cx="1406106" cy="1276710"/>
          </a:xfrm>
          <a:prstGeom prst="donut">
            <a:avLst>
              <a:gd name="adj" fmla="val 599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0900" y="1055279"/>
            <a:ext cx="2552700" cy="1325563"/>
          </a:xfrm>
        </p:spPr>
        <p:txBody>
          <a:bodyPr>
            <a:normAutofit/>
          </a:bodyPr>
          <a:lstStyle/>
          <a:p>
            <a:r>
              <a:rPr lang="ko-KR" altLang="en-US" sz="8800" b="1" dirty="0" smtClean="0"/>
              <a:t>정의</a:t>
            </a:r>
            <a:endParaRPr lang="ko-KR" altLang="en-US" sz="8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92500" y="175617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justice</a:t>
            </a:r>
            <a:endParaRPr lang="ko-KR" altLang="en-US" sz="3200" b="1" dirty="0">
              <a:latin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900" y="2608096"/>
            <a:ext cx="1089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sz="2400" b="1" dirty="0" smtClean="0"/>
              <a:t>개인 간의 올바른 도리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또는 사회를 구성하고 유지하는 공정한 도리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00" y="3297015"/>
            <a:ext cx="5715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4480" y="2754642"/>
            <a:ext cx="4277264" cy="1325563"/>
          </a:xfrm>
        </p:spPr>
        <p:txBody>
          <a:bodyPr>
            <a:normAutofit/>
          </a:bodyPr>
          <a:lstStyle/>
          <a:p>
            <a:r>
              <a:rPr lang="ko-KR" altLang="en-US" sz="8600" b="1" dirty="0" smtClean="0"/>
              <a:t>존 </a:t>
            </a:r>
            <a:r>
              <a:rPr lang="ko-KR" altLang="en-US" sz="8600" b="1" dirty="0" err="1" smtClean="0"/>
              <a:t>롤스</a:t>
            </a:r>
            <a:endParaRPr lang="ko-KR" altLang="en-US" sz="8600" b="1" dirty="0"/>
          </a:p>
        </p:txBody>
      </p:sp>
    </p:spTree>
    <p:extLst>
      <p:ext uri="{BB962C8B-B14F-4D97-AF65-F5344CB8AC3E}">
        <p14:creationId xmlns:p14="http://schemas.microsoft.com/office/powerpoint/2010/main" val="10034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925" y="5462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000" b="1" dirty="0" smtClean="0"/>
              <a:t>정의의 원칙</a:t>
            </a:r>
            <a:endParaRPr lang="ko-KR" altLang="en-US" sz="8000" b="1" dirty="0"/>
          </a:p>
        </p:txBody>
      </p:sp>
      <p:sp>
        <p:nvSpPr>
          <p:cNvPr id="5" name="등호 4"/>
          <p:cNvSpPr/>
          <p:nvPr/>
        </p:nvSpPr>
        <p:spPr>
          <a:xfrm rot="5400000">
            <a:off x="4875361" y="1756712"/>
            <a:ext cx="1820174" cy="230325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606" y="4056975"/>
            <a:ext cx="12049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 smtClean="0"/>
              <a:t>원초적 평등에서 고른 원칙</a:t>
            </a:r>
            <a:endParaRPr lang="ko-KR" alt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94296" y="5418783"/>
            <a:ext cx="678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무지의 장막</a:t>
            </a:r>
            <a:r>
              <a:rPr lang="en-US" altLang="ko-KR" sz="3200" b="1" dirty="0" smtClean="0"/>
              <a:t>)</a:t>
            </a:r>
            <a:endParaRPr lang="ko-KR" altLang="en-US" sz="3200" b="1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682925" y="5417070"/>
            <a:ext cx="5257800" cy="1713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29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1936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000" b="1" dirty="0" smtClean="0"/>
              <a:t>정의의 원칙</a:t>
            </a:r>
            <a:endParaRPr lang="ko-KR" altLang="en-US" sz="8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1936" y="2846718"/>
            <a:ext cx="10515600" cy="577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sz="3600" b="1" dirty="0" smtClean="0"/>
              <a:t>1. </a:t>
            </a:r>
            <a:r>
              <a:rPr lang="ko-KR" altLang="en-US" sz="3600" b="1" dirty="0" smtClean="0"/>
              <a:t>모든 사람들에게 기본권이 주어짐</a:t>
            </a:r>
            <a:endParaRPr lang="en-US" altLang="ko-KR" sz="3600" b="1" dirty="0" smtClean="0"/>
          </a:p>
          <a:p>
            <a:pPr marL="514350" indent="-514350">
              <a:buAutoNum type="arabicPeriod"/>
            </a:pPr>
            <a:endParaRPr lang="en-US" altLang="ko-KR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1" y="4347714"/>
            <a:ext cx="7599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/>
              <a:t>2. </a:t>
            </a:r>
            <a:r>
              <a:rPr lang="ko-KR" altLang="en-US" sz="3600" b="1" dirty="0" smtClean="0"/>
              <a:t>차등원칙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27209" y="5149970"/>
            <a:ext cx="8704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(</a:t>
            </a:r>
            <a:r>
              <a:rPr lang="ko-KR" altLang="en-US" sz="2400" dirty="0" smtClean="0"/>
              <a:t>가장 약자에게 이익이 되는 경우 사회적 경제적 불평등 인정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71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2037" y="1009291"/>
            <a:ext cx="186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/>
              <a:t>A</a:t>
            </a:r>
            <a:endParaRPr lang="ko-KR" alt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2037" y="2895600"/>
            <a:ext cx="186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/>
              <a:t>B</a:t>
            </a:r>
            <a:endParaRPr lang="ko-KR" altLang="en-US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2037" y="4879676"/>
            <a:ext cx="186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/>
              <a:t>C</a:t>
            </a:r>
            <a:endParaRPr lang="ko-KR" altLang="en-US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390" y="1193956"/>
            <a:ext cx="6892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15   15   15   15   15</a:t>
            </a:r>
            <a:endParaRPr lang="ko-KR" alt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131390" y="3080265"/>
            <a:ext cx="6892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18   20   20   22   25</a:t>
            </a:r>
            <a:endParaRPr lang="ko-KR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390" y="5064341"/>
            <a:ext cx="6892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13   20   25   30   35</a:t>
            </a:r>
            <a:endParaRPr lang="ko-KR" altLang="en-US" sz="4800" dirty="0"/>
          </a:p>
        </p:txBody>
      </p:sp>
      <p:sp>
        <p:nvSpPr>
          <p:cNvPr id="11" name="액자 10"/>
          <p:cNvSpPr/>
          <p:nvPr/>
        </p:nvSpPr>
        <p:spPr>
          <a:xfrm>
            <a:off x="2717320" y="895707"/>
            <a:ext cx="1690778" cy="5184298"/>
          </a:xfrm>
          <a:prstGeom prst="frame">
            <a:avLst>
              <a:gd name="adj1" fmla="val 78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031555" y="1927186"/>
            <a:ext cx="1200329" cy="8540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sz="6600" b="1" dirty="0" smtClean="0">
                <a:solidFill>
                  <a:srgbClr val="FF0000"/>
                </a:solidFill>
              </a:rPr>
              <a:t>〉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1554" y="4236840"/>
            <a:ext cx="1200329" cy="8540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sz="6600" b="1" dirty="0" smtClean="0">
                <a:solidFill>
                  <a:srgbClr val="FF0000"/>
                </a:solidFill>
              </a:rPr>
              <a:t>〉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0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9792" y="7274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000" b="1" dirty="0" smtClean="0"/>
              <a:t>무지의 장막</a:t>
            </a:r>
            <a:endParaRPr lang="ko-KR" altLang="en-US" sz="8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9792" y="4675517"/>
            <a:ext cx="11025996" cy="1760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400" b="1" dirty="0" smtClean="0"/>
              <a:t>분배 정의에 있어서 </a:t>
            </a:r>
            <a:r>
              <a:rPr lang="ko-KR" altLang="en-US" sz="5400" b="1" dirty="0" smtClean="0"/>
              <a:t>우연성이 </a:t>
            </a:r>
            <a:r>
              <a:rPr lang="ko-KR" altLang="en-US" sz="5400" b="1" dirty="0" smtClean="0"/>
              <a:t>배제</a:t>
            </a:r>
            <a:endParaRPr lang="ko-KR" altLang="en-US" sz="5400" b="1" dirty="0"/>
          </a:p>
        </p:txBody>
      </p:sp>
      <p:sp>
        <p:nvSpPr>
          <p:cNvPr id="5" name="아래쪽 화살표 4"/>
          <p:cNvSpPr/>
          <p:nvPr/>
        </p:nvSpPr>
        <p:spPr>
          <a:xfrm>
            <a:off x="5253126" y="2333401"/>
            <a:ext cx="1495966" cy="2061713"/>
          </a:xfrm>
          <a:prstGeom prst="downArrow">
            <a:avLst>
              <a:gd name="adj1" fmla="val 57207"/>
              <a:gd name="adj2" fmla="val 7965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7005570" y="5538186"/>
            <a:ext cx="2380891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42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63532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sz="4800" b="1" dirty="0" smtClean="0"/>
              <a:t>어디까지를 우연이라고 볼 수 있을까</a:t>
            </a:r>
            <a:r>
              <a:rPr lang="en-US" altLang="ko-KR" sz="4800" b="1" dirty="0" smtClean="0"/>
              <a:t>?</a:t>
            </a:r>
            <a:endParaRPr lang="ko-KR" alt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7978" y="1979891"/>
            <a:ext cx="8298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/>
              <a:t>1. </a:t>
            </a:r>
            <a:r>
              <a:rPr lang="ko-KR" altLang="en-US" sz="4800" b="1" dirty="0" smtClean="0"/>
              <a:t>역사적 사회적 상황</a:t>
            </a:r>
            <a:r>
              <a:rPr lang="en-US" altLang="ko-KR" sz="4800" b="1" dirty="0" smtClean="0"/>
              <a:t>, </a:t>
            </a:r>
            <a:r>
              <a:rPr lang="ko-KR" altLang="en-US" sz="4800" b="1" dirty="0" smtClean="0"/>
              <a:t>환경</a:t>
            </a:r>
            <a:endParaRPr lang="ko-KR" alt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34242" y="3521798"/>
            <a:ext cx="6996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/>
              <a:t>2. </a:t>
            </a:r>
            <a:r>
              <a:rPr lang="ko-KR" altLang="en-US" sz="4800" b="1" dirty="0" smtClean="0"/>
              <a:t>능력</a:t>
            </a:r>
            <a:r>
              <a:rPr lang="en-US" altLang="ko-KR" sz="4800" b="1" dirty="0" smtClean="0"/>
              <a:t>, </a:t>
            </a:r>
            <a:r>
              <a:rPr lang="ko-KR" altLang="en-US" sz="4800" b="1" dirty="0" smtClean="0"/>
              <a:t>재능</a:t>
            </a:r>
            <a:endParaRPr lang="ko-KR" alt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34242" y="5098210"/>
            <a:ext cx="445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/>
              <a:t>3. </a:t>
            </a:r>
            <a:r>
              <a:rPr lang="ko-KR" altLang="en-US" sz="4800" b="1" dirty="0" smtClean="0"/>
              <a:t>노력</a:t>
            </a:r>
            <a:r>
              <a:rPr lang="en-US" altLang="ko-KR" sz="4800" b="1" dirty="0" smtClean="0"/>
              <a:t>, </a:t>
            </a:r>
            <a:r>
              <a:rPr lang="ko-KR" altLang="en-US" sz="4800" b="1" dirty="0" smtClean="0"/>
              <a:t>미덕</a:t>
            </a:r>
            <a:endParaRPr lang="ko-KR" altLang="en-US" sz="4800" b="1" dirty="0"/>
          </a:p>
        </p:txBody>
      </p:sp>
      <p:sp>
        <p:nvSpPr>
          <p:cNvPr id="7" name="액자 6"/>
          <p:cNvSpPr/>
          <p:nvPr/>
        </p:nvSpPr>
        <p:spPr>
          <a:xfrm>
            <a:off x="1122871" y="1889095"/>
            <a:ext cx="9946257" cy="4481294"/>
          </a:xfrm>
          <a:prstGeom prst="frame">
            <a:avLst>
              <a:gd name="adj1" fmla="val 95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포인트가 5개인 별 2"/>
          <p:cNvSpPr/>
          <p:nvPr/>
        </p:nvSpPr>
        <p:spPr>
          <a:xfrm>
            <a:off x="1871511" y="4906537"/>
            <a:ext cx="1228528" cy="1148575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7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87829" y="23684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000" b="1" dirty="0" smtClean="0"/>
              <a:t>아리스토텔레스</a:t>
            </a:r>
            <a:endParaRPr lang="ko-KR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5864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2" y="3817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000" b="1" dirty="0" smtClean="0"/>
              <a:t>정의</a:t>
            </a:r>
            <a:r>
              <a:rPr lang="ko-KR" altLang="en-US" sz="8000" dirty="0" smtClean="0"/>
              <a:t> </a:t>
            </a:r>
            <a:endParaRPr lang="ko-KR" altLang="en-US" sz="8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79021" y="4297680"/>
            <a:ext cx="10515600" cy="1870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8000" b="1" dirty="0" err="1" smtClean="0"/>
              <a:t>텔레스</a:t>
            </a:r>
            <a:r>
              <a:rPr lang="ko-KR" altLang="en-US" sz="8000" b="1" dirty="0" smtClean="0"/>
              <a:t> </a:t>
            </a:r>
            <a:r>
              <a:rPr lang="en-US" altLang="ko-KR" sz="8000" b="1" dirty="0" smtClean="0"/>
              <a:t>(</a:t>
            </a:r>
            <a:r>
              <a:rPr lang="ko-KR" altLang="en-US" sz="8000" b="1" dirty="0" smtClean="0"/>
              <a:t>본질</a:t>
            </a:r>
            <a:r>
              <a:rPr lang="en-US" altLang="ko-KR" sz="8000" b="1" dirty="0" smtClean="0"/>
              <a:t>)</a:t>
            </a:r>
            <a:endParaRPr lang="ko-KR" altLang="en-US" sz="8000" b="1" dirty="0"/>
          </a:p>
        </p:txBody>
      </p:sp>
      <p:sp>
        <p:nvSpPr>
          <p:cNvPr id="5" name="등호 4"/>
          <p:cNvSpPr/>
          <p:nvPr/>
        </p:nvSpPr>
        <p:spPr>
          <a:xfrm rot="5400000">
            <a:off x="5004473" y="1788523"/>
            <a:ext cx="2183052" cy="2303253"/>
          </a:xfrm>
          <a:prstGeom prst="mathEqual">
            <a:avLst>
              <a:gd name="adj1" fmla="val 16663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8464" y="5652655"/>
            <a:ext cx="6458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분배되어지는 대상이 본질에 맞는 사람에게 분배되지는 것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143889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1438" y="1519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b="1" dirty="0" smtClean="0"/>
              <a:t>제일 좋은 플루트의 분배</a:t>
            </a:r>
            <a:endParaRPr lang="ko-KR" altLang="en-US" sz="5400" b="1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5491705" y="1354974"/>
            <a:ext cx="2114441" cy="12734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아래쪽 화살표 6"/>
          <p:cNvSpPr/>
          <p:nvPr/>
        </p:nvSpPr>
        <p:spPr>
          <a:xfrm>
            <a:off x="5726605" y="1622853"/>
            <a:ext cx="1229180" cy="1371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22332" y="3199060"/>
            <a:ext cx="6066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? </a:t>
            </a:r>
            <a:r>
              <a:rPr lang="ko-KR" altLang="en-US" sz="3200" dirty="0" smtClean="0"/>
              <a:t>플루트의 본질은 무엇이냐 </a:t>
            </a:r>
            <a:r>
              <a:rPr lang="en-US" altLang="ko-KR" sz="3200" dirty="0" smtClean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9162" y="3906934"/>
            <a:ext cx="373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: </a:t>
            </a:r>
            <a:r>
              <a:rPr lang="ko-KR" altLang="en-US" sz="2800" dirty="0" smtClean="0"/>
              <a:t>연주되어지는 것</a:t>
            </a:r>
            <a:endParaRPr lang="ko-KR" altLang="en-US" sz="2800" dirty="0"/>
          </a:p>
        </p:txBody>
      </p:sp>
      <p:sp>
        <p:nvSpPr>
          <p:cNvPr id="10" name="아래쪽 화살표 9"/>
          <p:cNvSpPr/>
          <p:nvPr/>
        </p:nvSpPr>
        <p:spPr>
          <a:xfrm>
            <a:off x="5153438" y="4594451"/>
            <a:ext cx="1229180" cy="88677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688304" y="5645526"/>
            <a:ext cx="707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플루트를 가장 잘 연주할 수 있는 사람에게 준다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1058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b="1" dirty="0" smtClean="0"/>
              <a:t>정치 권력의 분배</a:t>
            </a:r>
            <a:endParaRPr lang="ko-KR" altLang="en-US" sz="5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8517" y="1732771"/>
            <a:ext cx="10515600" cy="4648574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en-US" dirty="0" smtClean="0"/>
              <a:t>정치의 본질 파악</a:t>
            </a:r>
            <a:endParaRPr lang="en-US" altLang="ko-KR" dirty="0" smtClean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ko-KR" altLang="en-US" dirty="0" smtClean="0"/>
              <a:t>정치</a:t>
            </a:r>
            <a:r>
              <a:rPr lang="en-US" altLang="ko-KR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시민들의 미덕 향상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 좋은 삶을 살 수 있게끔 한다</a:t>
            </a:r>
            <a:r>
              <a:rPr lang="en-US" altLang="ko-KR" dirty="0" smtClean="0"/>
              <a:t>.</a:t>
            </a:r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ko-KR" altLang="en-US" dirty="0" smtClean="0"/>
              <a:t>정치 권력의 분배는</a:t>
            </a:r>
            <a:r>
              <a:rPr lang="en-US" altLang="ko-KR" dirty="0" smtClean="0"/>
              <a:t>?</a:t>
            </a:r>
          </a:p>
          <a:p>
            <a:pPr marL="0" indent="0" algn="ctr">
              <a:buNone/>
            </a:pPr>
            <a:r>
              <a:rPr lang="ko-KR" altLang="en-US" dirty="0" smtClean="0"/>
              <a:t>미덕과 도덕을 갖춘 사람에게</a:t>
            </a:r>
            <a:endParaRPr lang="en-US" altLang="ko-KR" dirty="0"/>
          </a:p>
        </p:txBody>
      </p:sp>
      <p:sp>
        <p:nvSpPr>
          <p:cNvPr id="4" name="아래쪽 화살표 3"/>
          <p:cNvSpPr/>
          <p:nvPr/>
        </p:nvSpPr>
        <p:spPr>
          <a:xfrm>
            <a:off x="5467002" y="2319251"/>
            <a:ext cx="800794" cy="73152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쪽 화살표 4"/>
          <p:cNvSpPr/>
          <p:nvPr/>
        </p:nvSpPr>
        <p:spPr>
          <a:xfrm>
            <a:off x="5492942" y="3918167"/>
            <a:ext cx="800794" cy="73152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꺾인 연결선 8"/>
          <p:cNvCxnSpPr/>
          <p:nvPr/>
        </p:nvCxnSpPr>
        <p:spPr>
          <a:xfrm rot="10800000" flipV="1">
            <a:off x="2898843" y="3793786"/>
            <a:ext cx="2315242" cy="710119"/>
          </a:xfrm>
          <a:prstGeom prst="bentConnector3">
            <a:avLst>
              <a:gd name="adj1" fmla="val 59664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3011" y="4283927"/>
            <a:ext cx="2801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정치에서 정의는 </a:t>
            </a:r>
            <a:r>
              <a:rPr lang="ko-KR" altLang="en-US" sz="2400" b="1" dirty="0" err="1" smtClean="0"/>
              <a:t>도덕으로부터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중립적일 수 없다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833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535" y="789429"/>
            <a:ext cx="10515600" cy="1325563"/>
          </a:xfrm>
        </p:spPr>
        <p:txBody>
          <a:bodyPr>
            <a:noAutofit/>
          </a:bodyPr>
          <a:lstStyle/>
          <a:p>
            <a:r>
              <a:rPr lang="ko-KR" altLang="en-US" sz="9600" b="1" dirty="0" smtClean="0"/>
              <a:t>도덕적 사고</a:t>
            </a:r>
            <a:endParaRPr lang="ko-KR" altLang="en-US" sz="9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2535" y="2534856"/>
            <a:ext cx="114820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/>
              <a:t>:</a:t>
            </a:r>
            <a:r>
              <a:rPr lang="ko-KR" altLang="en-US" sz="4400" b="1" dirty="0" smtClean="0"/>
              <a:t>원칙과 </a:t>
            </a:r>
            <a:r>
              <a:rPr lang="ko-KR" altLang="en-US" sz="4400" b="1" dirty="0"/>
              <a:t>우리의 판단 사이의 접점을 찾는 것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54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4025" y="2201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8800" b="1" dirty="0" smtClean="0"/>
              <a:t>정리</a:t>
            </a:r>
            <a:endParaRPr lang="ko-KR" altLang="en-US" sz="8800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35673" y="3256156"/>
            <a:ext cx="3622288" cy="11151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6600" b="1" dirty="0" smtClean="0"/>
              <a:t>정의</a:t>
            </a:r>
            <a:endParaRPr lang="ko-KR" altLang="en-US" sz="6600" b="1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3055434" y="2297151"/>
            <a:ext cx="1115122" cy="1349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023839" y="3844383"/>
            <a:ext cx="1336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2960648" y="4057185"/>
            <a:ext cx="1209908" cy="1473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60127" y="2133949"/>
            <a:ext cx="528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공리 </a:t>
            </a:r>
            <a:r>
              <a:rPr lang="en-US" altLang="ko-KR" sz="2400" b="1" dirty="0" smtClean="0"/>
              <a:t>( </a:t>
            </a:r>
            <a:r>
              <a:rPr lang="ko-KR" altLang="en-US" sz="2400" b="1" dirty="0" smtClean="0"/>
              <a:t>최대다수의 최대 행복 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60488" y="3568390"/>
            <a:ext cx="221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선택의 자유</a:t>
            </a:r>
            <a:endParaRPr lang="ko-KR" altLang="en-US" sz="2400" b="1" dirty="0"/>
          </a:p>
        </p:txBody>
      </p:sp>
      <p:cxnSp>
        <p:nvCxnSpPr>
          <p:cNvPr id="21" name="직선 화살표 연결선 20"/>
          <p:cNvCxnSpPr/>
          <p:nvPr/>
        </p:nvCxnSpPr>
        <p:spPr>
          <a:xfrm flipV="1">
            <a:off x="6333890" y="3582143"/>
            <a:ext cx="312237" cy="21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6329243" y="3844383"/>
            <a:ext cx="316884" cy="238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57639" y="3389971"/>
            <a:ext cx="4861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자유시장에서의 선택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자유지상주의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41838" y="3963794"/>
            <a:ext cx="5452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원초적으로 평등한 위치에서 한 가상의 선택 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 smtClean="0"/>
              <a:t>롤스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360127" y="5451386"/>
            <a:ext cx="3033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미덕과 공동선 향상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아리스토텔레스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1745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4025" y="3316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6000" b="1" dirty="0" smtClean="0"/>
              <a:t>토론 주제</a:t>
            </a:r>
            <a:endParaRPr lang="ko-KR" altLang="en-US" sz="6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1863" y="2932771"/>
            <a:ext cx="2351047" cy="1883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13800" b="1" dirty="0" smtClean="0"/>
              <a:t>vs</a:t>
            </a:r>
            <a:endParaRPr lang="ko-KR" altLang="en-US" sz="1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6395" y="3062187"/>
            <a:ext cx="4815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/>
              <a:t>정의에 있어 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/>
              <a:t>가치나 도덕은 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/>
              <a:t>중립을 지켜야 하는가 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92897" y="3062187"/>
            <a:ext cx="4482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/>
              <a:t>정의에 있어 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/>
              <a:t>가치와 도덕은 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/>
              <a:t>분리될 수 없는가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95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7016" y="262572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ko-KR" altLang="en-US" sz="13800" b="1" dirty="0" smtClean="0"/>
              <a:t>공리주의</a:t>
            </a:r>
            <a:endParaRPr lang="ko-KR" alt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0655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웃는 얼굴 3"/>
          <p:cNvSpPr/>
          <p:nvPr/>
        </p:nvSpPr>
        <p:spPr>
          <a:xfrm>
            <a:off x="6247184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웃는 얼굴 4"/>
          <p:cNvSpPr/>
          <p:nvPr/>
        </p:nvSpPr>
        <p:spPr>
          <a:xfrm>
            <a:off x="3329212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웃는 얼굴 5"/>
          <p:cNvSpPr/>
          <p:nvPr/>
        </p:nvSpPr>
        <p:spPr>
          <a:xfrm>
            <a:off x="439055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웃는 얼굴 6"/>
          <p:cNvSpPr/>
          <p:nvPr/>
        </p:nvSpPr>
        <p:spPr>
          <a:xfrm>
            <a:off x="9109526" y="553067"/>
            <a:ext cx="2429329" cy="2146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086313" y="3201016"/>
            <a:ext cx="150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선장</a:t>
            </a:r>
            <a:endParaRPr lang="ko-KR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8388" y="3201015"/>
            <a:ext cx="23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일등항해사</a:t>
            </a:r>
            <a:endParaRPr lang="ko-KR" alt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69810" y="3201014"/>
            <a:ext cx="19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일반선원</a:t>
            </a:r>
            <a:endParaRPr lang="ko-KR" alt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385540" y="3201013"/>
            <a:ext cx="215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17</a:t>
            </a:r>
            <a:r>
              <a:rPr lang="ko-KR" altLang="en-US" sz="3200" b="1" dirty="0" smtClean="0"/>
              <a:t>살 소년</a:t>
            </a:r>
            <a:endParaRPr lang="ko-KR" altLang="en-US" sz="3200" b="1" dirty="0"/>
          </a:p>
        </p:txBody>
      </p:sp>
      <p:sp>
        <p:nvSpPr>
          <p:cNvPr id="10" name="아래쪽 화살표 9"/>
          <p:cNvSpPr/>
          <p:nvPr/>
        </p:nvSpPr>
        <p:spPr>
          <a:xfrm>
            <a:off x="5326808" y="4011283"/>
            <a:ext cx="1147313" cy="144061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곱셈 기호 10"/>
          <p:cNvSpPr/>
          <p:nvPr/>
        </p:nvSpPr>
        <p:spPr>
          <a:xfrm>
            <a:off x="8453886" y="-70220"/>
            <a:ext cx="3795622" cy="3856008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53155" y="5677388"/>
            <a:ext cx="4865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/>
              <a:t>3</a:t>
            </a:r>
            <a:r>
              <a:rPr lang="ko-KR" altLang="en-US" sz="4800" b="1" dirty="0" smtClean="0"/>
              <a:t>명 생존</a:t>
            </a:r>
            <a:endParaRPr lang="ko-KR" altLang="en-US" sz="4800" b="1" dirty="0"/>
          </a:p>
        </p:txBody>
      </p:sp>
      <p:sp>
        <p:nvSpPr>
          <p:cNvPr id="13" name="도넛 12"/>
          <p:cNvSpPr/>
          <p:nvPr/>
        </p:nvSpPr>
        <p:spPr>
          <a:xfrm>
            <a:off x="2206406" y="258792"/>
            <a:ext cx="7388116" cy="6118765"/>
          </a:xfrm>
          <a:prstGeom prst="donu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6324" y="655609"/>
            <a:ext cx="10144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 smtClean="0"/>
              <a:t>도덕성 판단 기준</a:t>
            </a:r>
            <a:endParaRPr lang="ko-KR" altLang="en-US" sz="9600" b="1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685799" y="46438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ko-KR" altLang="en-US" sz="9600" b="1" dirty="0" smtClean="0"/>
              <a:t>결과</a:t>
            </a:r>
            <a:endParaRPr lang="ko-KR" altLang="en-US" sz="9600" b="1" dirty="0"/>
          </a:p>
        </p:txBody>
      </p:sp>
      <p:sp>
        <p:nvSpPr>
          <p:cNvPr id="9" name="등호 8"/>
          <p:cNvSpPr/>
          <p:nvPr/>
        </p:nvSpPr>
        <p:spPr>
          <a:xfrm rot="5400000">
            <a:off x="5033511" y="2282922"/>
            <a:ext cx="1820174" cy="230325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0987" y="4711754"/>
            <a:ext cx="12813266" cy="1325563"/>
          </a:xfrm>
        </p:spPr>
        <p:txBody>
          <a:bodyPr>
            <a:normAutofit fontScale="90000"/>
          </a:bodyPr>
          <a:lstStyle/>
          <a:p>
            <a:r>
              <a:rPr lang="ko-KR" altLang="en-US" sz="8000" b="1" dirty="0" smtClean="0"/>
              <a:t>공리원칙</a:t>
            </a:r>
            <a:r>
              <a:rPr lang="en-US" altLang="ko-KR" sz="8000" b="1" dirty="0" smtClean="0"/>
              <a:t/>
            </a:r>
            <a:br>
              <a:rPr lang="en-US" altLang="ko-KR" sz="8000" b="1" dirty="0" smtClean="0"/>
            </a:br>
            <a:r>
              <a:rPr lang="en-US" altLang="ko-KR" sz="6700" b="1" dirty="0" smtClean="0"/>
              <a:t>(</a:t>
            </a:r>
            <a:r>
              <a:rPr lang="ko-KR" altLang="en-US" sz="6700" b="1" dirty="0" smtClean="0"/>
              <a:t>고통의 최소화 쾌락의 최대화</a:t>
            </a:r>
            <a:r>
              <a:rPr lang="en-US" altLang="ko-KR" sz="6700" b="1" dirty="0" smtClean="0"/>
              <a:t>)</a:t>
            </a:r>
            <a:endParaRPr lang="ko-KR" altLang="en-US" sz="67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87" y="453204"/>
            <a:ext cx="5636850" cy="36014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14369" y="3506039"/>
            <a:ext cx="2601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(</a:t>
            </a:r>
            <a:r>
              <a:rPr lang="ko-KR" altLang="en-US" sz="3200" dirty="0" err="1" smtClean="0"/>
              <a:t>제러미</a:t>
            </a:r>
            <a:r>
              <a:rPr lang="ko-KR" altLang="en-US" sz="3200" dirty="0" smtClean="0"/>
              <a:t> 벤담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621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3621" y="5318865"/>
            <a:ext cx="8731928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6600" b="1" dirty="0" smtClean="0"/>
              <a:t>쾌락의 질적 차이 주장</a:t>
            </a:r>
            <a:endParaRPr lang="ko-KR" altLang="en-US" sz="66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344" y="266376"/>
            <a:ext cx="3221357" cy="40481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58876" y="4524319"/>
            <a:ext cx="3302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(</a:t>
            </a:r>
            <a:r>
              <a:rPr lang="ko-KR" altLang="en-US" sz="3200" dirty="0" smtClean="0"/>
              <a:t>존 </a:t>
            </a:r>
            <a:r>
              <a:rPr lang="ko-KR" altLang="en-US" sz="3200" dirty="0" err="1" smtClean="0"/>
              <a:t>스튜어트</a:t>
            </a:r>
            <a:r>
              <a:rPr lang="ko-KR" altLang="en-US" sz="3200" dirty="0" smtClean="0"/>
              <a:t> 밀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638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89958" y="252172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9600" b="1" dirty="0" smtClean="0"/>
              <a:t>자유지상주의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30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325</Words>
  <Application>Microsoft Office PowerPoint</Application>
  <PresentationFormat>와이드스크린</PresentationFormat>
  <Paragraphs>104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5" baseType="lpstr">
      <vt:lpstr>맑은 고딕</vt:lpstr>
      <vt:lpstr>Arial</vt:lpstr>
      <vt:lpstr>Cambria Math</vt:lpstr>
      <vt:lpstr>Office 테마</vt:lpstr>
      <vt:lpstr>정의란 무엇인가</vt:lpstr>
      <vt:lpstr>정의</vt:lpstr>
      <vt:lpstr>도덕적 사고</vt:lpstr>
      <vt:lpstr>공리주의</vt:lpstr>
      <vt:lpstr>PowerPoint 프레젠테이션</vt:lpstr>
      <vt:lpstr>결과</vt:lpstr>
      <vt:lpstr>공리원칙 (고통의 최소화 쾌락의 최대화)</vt:lpstr>
      <vt:lpstr>쾌락의 질적 차이 주장</vt:lpstr>
      <vt:lpstr>자유지상주의 </vt:lpstr>
      <vt:lpstr>도덕적 근거</vt:lpstr>
      <vt:lpstr>자기소유의 원칙 (자기 소유에 대한 모든 선택은 개인의 자유       타인이 침해 X)</vt:lpstr>
      <vt:lpstr>PowerPoint 프레젠테이션</vt:lpstr>
      <vt:lpstr>국가에 의한 재분배 규제 복지</vt:lpstr>
      <vt:lpstr>성매매</vt:lpstr>
      <vt:lpstr>이마누엘 칸트</vt:lpstr>
      <vt:lpstr>도덕적 근거</vt:lpstr>
      <vt:lpstr>자유</vt:lpstr>
      <vt:lpstr>인간 </vt:lpstr>
      <vt:lpstr>도덕적 근거</vt:lpstr>
      <vt:lpstr>존 롤스</vt:lpstr>
      <vt:lpstr>정의의 원칙</vt:lpstr>
      <vt:lpstr>정의의 원칙</vt:lpstr>
      <vt:lpstr>PowerPoint 프레젠테이션</vt:lpstr>
      <vt:lpstr>무지의 장막</vt:lpstr>
      <vt:lpstr>어디까지를 우연이라고 볼 수 있을까?</vt:lpstr>
      <vt:lpstr>아리스토텔레스</vt:lpstr>
      <vt:lpstr>정의 </vt:lpstr>
      <vt:lpstr>제일 좋은 플루트의 분배</vt:lpstr>
      <vt:lpstr>정치 권력의 분배</vt:lpstr>
      <vt:lpstr>정리</vt:lpstr>
      <vt:lpstr>토론 주제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정의란 무엇인가</dc:title>
  <dc:creator>user</dc:creator>
  <cp:lastModifiedBy>john</cp:lastModifiedBy>
  <cp:revision>28</cp:revision>
  <dcterms:created xsi:type="dcterms:W3CDTF">2018-04-04T08:17:01Z</dcterms:created>
  <dcterms:modified xsi:type="dcterms:W3CDTF">2018-04-08T07:54:28Z</dcterms:modified>
</cp:coreProperties>
</file>