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1"/>
  </p:notesMasterIdLst>
  <p:sldIdLst>
    <p:sldId id="256" r:id="rId2"/>
    <p:sldId id="278" r:id="rId3"/>
    <p:sldId id="27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5" r:id="rId18"/>
    <p:sldId id="272" r:id="rId19"/>
    <p:sldId id="273" r:id="rId2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/>
        <a:ea typeface="굴림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/>
        <a:ea typeface="굴림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/>
        <a:ea typeface="굴림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/>
        <a:ea typeface="굴림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/>
    <p:restoredTop sz="93078"/>
  </p:normalViewPr>
  <p:slideViewPr>
    <p:cSldViewPr>
      <p:cViewPr varScale="1">
        <p:scale>
          <a:sx n="71" d="100"/>
          <a:sy n="71" d="100"/>
        </p:scale>
        <p:origin x="1542" y="66"/>
      </p:cViewPr>
      <p:guideLst>
        <p:guide orient="horz" pos="2157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A022C68D-492E-41F0-8051-DB8FAFDFC089}" type="datetime1">
              <a:rPr lang="ko-KR" altLang="en-US"/>
              <a:pPr lvl="0">
                <a:defRPr/>
              </a:pPr>
              <a:t>2024-03-14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D695914D-A23C-4855-83D2-C1547FEE0698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수업 후 전라남도 광주 아님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695914D-A23C-4855-83D2-C1547FEE0698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695914D-A23C-4855-83D2-C1547FEE0698}" type="slidenum">
              <a:rPr lang="ko-KR" altLang="en-US" smtClean="0"/>
              <a:pPr lvl="0"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25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37560-E52F-4932-824F-FFB7E35EDFDC}" type="datetimeFigureOut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FAD2-4F76-4D16-A7B6-A26B908A56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204C-7A9C-4062-8372-BAA5E1E6DA63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36BC-4CAC-42D2-ABC4-1D8F79F2F1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3AF54-7314-4F74-9C69-CD08CF7674F3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57816-BE14-4F95-BE9F-07E23119AA1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987BE-EB4F-4160-9A9C-079438F2E042}" type="datetimeFigureOut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7FBF-401C-4D10-8695-E21A8F469D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8BEE9-B643-47B6-8889-7FBA8D8D4DA3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81F5-18F8-4362-854F-771AD6F35A6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E0BF-F68D-43F0-B5B9-5747E5B01FB2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ADE3E-4F10-4748-8E6F-1866ECEA50C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983B0-2E28-4EE4-999E-BAEA17205503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CDD2A-B608-4F8F-BF5A-6DC019AF0E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D9D8-2FF2-4EB1-8444-EBC16EC2A826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960F7-0C81-403D-BD7E-3BF7F3C4EDA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84597-D06D-4798-A790-03C21D1A88AF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072E-AB0A-4E55-A16E-9E8E1176217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F04C8-B8A6-4DB1-A4F1-8B4EDA4B2FE3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D1214-2326-4082-AAC1-834F61DDAD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9B82A-81EE-412D-92F7-C21AB414C845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528E2-CB94-4E4A-9E6C-7F065368CD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500F87-145B-49DD-A1CD-616A04CFF990}" type="datetimeFigureOut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97718C-B8DD-454C-9F40-B82E03A08F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280920" cy="2359734"/>
          </a:xfrm>
        </p:spPr>
        <p:txBody>
          <a:bodyPr/>
          <a:lstStyle/>
          <a:p>
            <a:pPr lvl="0" eaLnBrk="1" hangingPunct="1">
              <a:lnSpc>
                <a:spcPct val="150000"/>
              </a:lnSpc>
              <a:defRPr/>
            </a:pPr>
            <a:r>
              <a:rPr lang="ko-KR" altLang="en-US" sz="4000" b="1"/>
              <a:t>학교현장실습 프로그램 운영 계획</a:t>
            </a:r>
          </a:p>
        </p:txBody>
      </p:sp>
      <p:sp>
        <p:nvSpPr>
          <p:cNvPr id="2051" name="부제목 2"/>
          <p:cNvSpPr>
            <a:spLocks noGrp="1"/>
          </p:cNvSpPr>
          <p:nvPr>
            <p:ph type="subTitle" idx="1"/>
          </p:nvPr>
        </p:nvSpPr>
        <p:spPr>
          <a:xfrm>
            <a:off x="1428728" y="5214950"/>
            <a:ext cx="7258056" cy="1285877"/>
          </a:xfrm>
        </p:spPr>
        <p:txBody>
          <a:bodyPr/>
          <a:lstStyle/>
          <a:p>
            <a:pPr lvl="0" eaLnBrk="1" hangingPunct="1">
              <a:defRPr/>
            </a:pPr>
            <a:r>
              <a:rPr lang="ko-KR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용인신촌중학교</a:t>
            </a:r>
          </a:p>
          <a:p>
            <a:pPr lvl="0" algn="r" eaLnBrk="1" hangingPunct="1">
              <a:defRPr/>
            </a:pPr>
            <a:r>
              <a:rPr lang="ko-KR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학생안전부장  명제성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/>
          <p:nvPr/>
        </p:nvSpPr>
        <p:spPr>
          <a:xfrm>
            <a:off x="457200" y="428605"/>
            <a:ext cx="8231088" cy="696139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ko-KR" altLang="en-US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학교현장실습 활동요령 </a:t>
            </a:r>
            <a:r>
              <a:rPr lang="en-US" altLang="ko-KR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-</a:t>
            </a:r>
            <a:r>
              <a:rPr lang="ko-KR" altLang="en-US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ko-KR" altLang="en-US" sz="28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근무일반사항</a:t>
            </a:r>
          </a:p>
        </p:txBody>
      </p:sp>
      <p:sp>
        <p:nvSpPr>
          <p:cNvPr id="4" name="제목 1"/>
          <p:cNvSpPr txBox="1"/>
          <p:nvPr/>
        </p:nvSpPr>
        <p:spPr>
          <a:xfrm>
            <a:off x="500034" y="1268760"/>
            <a:ext cx="8260262" cy="5303512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53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1. 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근무시간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: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08:45~16:45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2. 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출근부 날인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3. 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외출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지각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조퇴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결석 사전 허가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4.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결석 일수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4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일 이상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-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실격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5.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학생 개별지도 사전허락 및 체벌 금지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6.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학생 문제 발견 시 본교교사와 협의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en-US" altLang="ko-KR" sz="32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/>
          <p:nvPr/>
        </p:nvSpPr>
        <p:spPr>
          <a:xfrm>
            <a:off x="457200" y="428605"/>
            <a:ext cx="8231088" cy="696139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ko-KR" altLang="en-US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학교현장실습 활동요령 </a:t>
            </a:r>
            <a:r>
              <a:rPr lang="en-US" altLang="ko-KR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-</a:t>
            </a:r>
            <a:r>
              <a:rPr lang="ko-KR" altLang="en-US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ko-KR" altLang="en-US" sz="28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수업참관</a:t>
            </a:r>
          </a:p>
        </p:txBody>
      </p:sp>
      <p:sp>
        <p:nvSpPr>
          <p:cNvPr id="4" name="제목 1"/>
          <p:cNvSpPr txBox="1"/>
          <p:nvPr/>
        </p:nvSpPr>
        <p:spPr>
          <a:xfrm>
            <a:off x="500034" y="1268760"/>
            <a:ext cx="8260262" cy="5303512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53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1. 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참관 계획에 의거 실시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미리 입실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정숙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    해야 하며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연구하는 자세로 임함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2. 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수업 참관록 기록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지도교사의 지도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3. 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전공교과 참관을 원칙으로 하고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타 교과는 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    해당 교과의 승인을 받은 후 참관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endParaRPr lang="en-US" altLang="ko-KR" sz="3200" kern="0">
              <a:solidFill>
                <a:srgbClr val="FFFF00"/>
              </a:solidFill>
              <a:latin typeface="맑은 고딕"/>
              <a:ea typeface="맑은 고딕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/>
          <p:nvPr/>
        </p:nvSpPr>
        <p:spPr>
          <a:xfrm>
            <a:off x="457200" y="428605"/>
            <a:ext cx="8231088" cy="696139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ko-KR" altLang="en-US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학교현장실습 활동요령 </a:t>
            </a:r>
            <a:r>
              <a:rPr lang="en-US" altLang="ko-KR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-</a:t>
            </a:r>
            <a:r>
              <a:rPr lang="ko-KR" altLang="en-US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ko-KR" altLang="en-US" sz="28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수업 실습</a:t>
            </a:r>
          </a:p>
        </p:txBody>
      </p:sp>
      <p:sp>
        <p:nvSpPr>
          <p:cNvPr id="4" name="제목 1"/>
          <p:cNvSpPr txBox="1"/>
          <p:nvPr/>
        </p:nvSpPr>
        <p:spPr>
          <a:xfrm>
            <a:off x="500034" y="1268760"/>
            <a:ext cx="8260262" cy="5303512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53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1.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사전에 지도할 단원 지정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충분한 교재 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   연구를 통한 지도안 작성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2. 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지도안은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3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일 전에 지도교사의 결재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3. 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수업 시 출석부 기재는 지도교사의 사인을 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   기재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4.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수업 후 지도교사의 지도 아래 협의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endParaRPr lang="en-US" altLang="ko-KR" sz="3200" kern="0">
              <a:solidFill>
                <a:srgbClr val="FFFF00"/>
              </a:solidFill>
              <a:latin typeface="맑은 고딕"/>
              <a:ea typeface="맑은 고딕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/>
          <p:nvPr/>
        </p:nvSpPr>
        <p:spPr>
          <a:xfrm>
            <a:off x="457200" y="428605"/>
            <a:ext cx="8231088" cy="696139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ko-KR" altLang="en-US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학교현장실습 활동요령 </a:t>
            </a:r>
            <a:r>
              <a:rPr lang="en-US" altLang="ko-KR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-</a:t>
            </a:r>
            <a:r>
              <a:rPr lang="ko-KR" altLang="en-US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ko-KR" altLang="en-US" sz="28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연구 수업</a:t>
            </a:r>
          </a:p>
        </p:txBody>
      </p:sp>
      <p:sp>
        <p:nvSpPr>
          <p:cNvPr id="4" name="제목 1"/>
          <p:cNvSpPr txBox="1"/>
          <p:nvPr/>
        </p:nvSpPr>
        <p:spPr>
          <a:xfrm>
            <a:off x="500034" y="1268760"/>
            <a:ext cx="8260262" cy="5303512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1.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연구수업은 실습 제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4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주차에 실시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2.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연구수업 학습지도안은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3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일전까지 지도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   교사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연구부장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교감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교장 순으로 결재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3.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학습지도안은 지도교사 및 모든 교육실습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   생에게 유인물로 배부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교육연구부에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1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부 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   제출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4.</a:t>
            </a: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연구 수업 후 협의회</a:t>
            </a:r>
            <a:endParaRPr lang="en-US" altLang="ko-KR" sz="3200" kern="0">
              <a:solidFill>
                <a:srgbClr val="FFFF00"/>
              </a:solidFill>
              <a:latin typeface="맑은 고딕"/>
              <a:ea typeface="맑은 고딕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/>
          <p:nvPr/>
        </p:nvSpPr>
        <p:spPr>
          <a:xfrm>
            <a:off x="457200" y="428605"/>
            <a:ext cx="8231088" cy="696139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ko-KR" altLang="en-US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학교현장실습 활동요령 </a:t>
            </a:r>
            <a:r>
              <a:rPr lang="en-US" altLang="ko-KR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-</a:t>
            </a:r>
            <a:r>
              <a:rPr lang="ko-KR" altLang="en-US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ko-KR" altLang="en-US" sz="28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교육실습일지</a:t>
            </a:r>
          </a:p>
        </p:txBody>
      </p:sp>
      <p:sp>
        <p:nvSpPr>
          <p:cNvPr id="4" name="제목 1"/>
          <p:cNvSpPr txBox="1"/>
          <p:nvPr/>
        </p:nvSpPr>
        <p:spPr>
          <a:xfrm>
            <a:off x="500034" y="1268760"/>
            <a:ext cx="8260262" cy="5303512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ko-KR" altLang="en-US" sz="53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1.</a:t>
            </a:r>
            <a:r>
              <a:rPr lang="ko-KR" altLang="en-US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실습 일지는 매일 기록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ko-KR" altLang="en-US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2.</a:t>
            </a:r>
            <a:r>
              <a:rPr lang="ko-KR" altLang="en-US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실습일지에는 학교</a:t>
            </a:r>
            <a:r>
              <a:rPr lang="en-US" altLang="ko-KR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학급</a:t>
            </a:r>
            <a:r>
              <a:rPr lang="en-US" altLang="ko-KR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교과 담임교사의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ko-KR" altLang="en-US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   지도사항과 실천사항을 상세히 기록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ko-KR" altLang="en-US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3.</a:t>
            </a:r>
            <a:r>
              <a:rPr lang="ko-KR" altLang="en-US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교과</a:t>
            </a:r>
            <a:r>
              <a:rPr lang="en-US" altLang="ko-KR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생활지도</a:t>
            </a:r>
            <a:r>
              <a:rPr lang="en-US" altLang="ko-KR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기타 학교생활의 전반적인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ko-KR" altLang="en-US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   소감을 기록</a:t>
            </a:r>
            <a:r>
              <a:rPr lang="en-US" altLang="ko-KR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반성의 자료로 활용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ko-KR" altLang="en-US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4.</a:t>
            </a:r>
            <a:r>
              <a:rPr lang="ko-KR" altLang="en-US" sz="31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실습일지는 매일 결재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3200" kern="0" dirty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/>
          <p:nvPr/>
        </p:nvSpPr>
        <p:spPr>
          <a:xfrm>
            <a:off x="2195736" y="116631"/>
            <a:ext cx="5112568" cy="648072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ko-KR" altLang="en-US" sz="31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학교현장 실습생 평가표</a:t>
            </a:r>
            <a:r>
              <a:rPr lang="ko-KR" altLang="en-US" sz="4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836712"/>
            <a:ext cx="9120336" cy="60212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lvl="0">
              <a:defRPr/>
            </a:pPr>
            <a:r>
              <a:rPr lang="ko-KR" altLang="en-US" sz="2800" dirty="0"/>
              <a:t>교직실무 위주의 논술</a:t>
            </a:r>
          </a:p>
          <a:p>
            <a:pPr lvl="0">
              <a:defRPr/>
            </a:pPr>
            <a:endParaRPr lang="ko-KR" altLang="en-US" sz="2800" dirty="0"/>
          </a:p>
          <a:p>
            <a:pPr lvl="0">
              <a:defRPr/>
            </a:pPr>
            <a:r>
              <a:rPr lang="ko-KR" altLang="en-US" sz="2800" dirty="0"/>
              <a:t>교직실무 위주의 심층면접</a:t>
            </a:r>
          </a:p>
          <a:p>
            <a:pPr lvl="0">
              <a:defRPr/>
            </a:pPr>
            <a:endParaRPr lang="ko-KR" altLang="en-US" sz="2800" dirty="0"/>
          </a:p>
          <a:p>
            <a:pPr lvl="0">
              <a:defRPr/>
            </a:pPr>
            <a:r>
              <a:rPr lang="ko-KR" altLang="en-US" sz="2800" dirty="0" err="1"/>
              <a:t>수업시연</a:t>
            </a:r>
            <a:r>
              <a:rPr lang="en-US" altLang="ko-KR" sz="2800" dirty="0"/>
              <a:t>,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수업나눔</a:t>
            </a:r>
            <a:r>
              <a:rPr lang="ko-KR" altLang="en-US" sz="2800" dirty="0"/>
              <a:t> 평가</a:t>
            </a:r>
          </a:p>
          <a:p>
            <a:pPr lvl="0">
              <a:defRPr/>
            </a:pPr>
            <a:endParaRPr lang="ko-KR" altLang="en-US" sz="2800" dirty="0"/>
          </a:p>
          <a:p>
            <a:pPr lvl="0">
              <a:defRPr/>
            </a:pPr>
            <a:r>
              <a:rPr lang="ko-KR" altLang="en-US" sz="2800" dirty="0"/>
              <a:t>교직의 내공을 평가</a:t>
            </a:r>
            <a:r>
              <a:rPr lang="en-US" altLang="ko-KR" sz="2800" dirty="0"/>
              <a:t>(</a:t>
            </a:r>
            <a:r>
              <a:rPr lang="ko-KR" altLang="en-US" sz="2800" dirty="0"/>
              <a:t>현장실습</a:t>
            </a:r>
            <a:r>
              <a:rPr lang="en-US" altLang="ko-KR" sz="2800" dirty="0"/>
              <a:t>,</a:t>
            </a:r>
            <a:r>
              <a:rPr lang="ko-KR" altLang="en-US" sz="2800" dirty="0"/>
              <a:t> 교직실무 수업</a:t>
            </a:r>
            <a:r>
              <a:rPr lang="en-US" altLang="ko-KR" sz="2800" dirty="0"/>
              <a:t>)</a:t>
            </a:r>
          </a:p>
          <a:p>
            <a:pPr lvl="0">
              <a:defRPr/>
            </a:pPr>
            <a:endParaRPr lang="ko-KR" altLang="en-US" sz="2800" dirty="0"/>
          </a:p>
          <a:p>
            <a:pPr lvl="0">
              <a:defRPr/>
            </a:pPr>
            <a:r>
              <a:rPr lang="ko-KR" altLang="en-US" sz="2800" dirty="0"/>
              <a:t>교육전문대학원 정책 시행</a:t>
            </a:r>
          </a:p>
          <a:p>
            <a:pPr lvl="0">
              <a:defRPr/>
            </a:pPr>
            <a:endParaRPr lang="ko-KR" altLang="en-US" dirty="0"/>
          </a:p>
        </p:txBody>
      </p:sp>
      <p:sp>
        <p:nvSpPr>
          <p:cNvPr id="4" name="가로 글상자 3"/>
          <p:cNvSpPr txBox="1"/>
          <p:nvPr/>
        </p:nvSpPr>
        <p:spPr>
          <a:xfrm>
            <a:off x="1115616" y="620688"/>
            <a:ext cx="7056784" cy="648072"/>
          </a:xfrm>
          <a:prstGeom prst="rect">
            <a:avLst/>
          </a:prstGeom>
          <a:solidFill>
            <a:srgbClr val="122031">
              <a:alpha val="68630"/>
            </a:srgbClr>
          </a:solidFill>
          <a:ln w="9525">
            <a:noFill/>
            <a:miter/>
          </a:ln>
        </p:spPr>
        <p:txBody>
          <a:bodyPr anchor="ctr"/>
          <a:lstStyle/>
          <a:p>
            <a:pPr marL="0" lvl="0" indent="0" algn="ctr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3100" b="0" i="0" u="none" strike="noStrike" kern="0" cap="none" spc="0" normalizeH="0" baseline="0" dirty="0">
                <a:solidFill>
                  <a:srgbClr val="FFFF00"/>
                </a:solidFill>
                <a:latin typeface="맑은 고딕"/>
                <a:ea typeface="맑은 고딕"/>
                <a:cs typeface="맑은 고딕"/>
              </a:rPr>
              <a:t>임용고시 유형과 흐름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960240"/>
            <a:ext cx="8496944" cy="4061048"/>
          </a:xfrm>
        </p:spPr>
        <p:txBody>
          <a:bodyPr/>
          <a:lstStyle/>
          <a:p>
            <a:pPr lvl="0">
              <a:defRPr/>
            </a:pPr>
            <a:r>
              <a:rPr lang="ko-KR" altLang="en-US" sz="2400"/>
              <a:t>교육부</a:t>
            </a:r>
            <a:r>
              <a:rPr lang="en-US" altLang="ko-KR" sz="2400"/>
              <a:t>,</a:t>
            </a:r>
            <a:r>
              <a:rPr lang="ko-KR" altLang="en-US" sz="2400"/>
              <a:t> 교육과정평가원</a:t>
            </a:r>
            <a:r>
              <a:rPr lang="en-US" altLang="ko-KR" sz="2400"/>
              <a:t>,</a:t>
            </a:r>
            <a:r>
              <a:rPr lang="ko-KR" altLang="en-US" sz="2400"/>
              <a:t> 교육청 뉴스레터 활용</a:t>
            </a:r>
          </a:p>
          <a:p>
            <a:pPr lvl="0">
              <a:defRPr/>
            </a:pPr>
            <a:endParaRPr lang="ko-KR" altLang="en-US" sz="2400"/>
          </a:p>
          <a:p>
            <a:pPr lvl="0">
              <a:defRPr/>
            </a:pPr>
            <a:r>
              <a:rPr lang="ko-KR" altLang="en-US" sz="2400"/>
              <a:t>동일교과와 타교과가 포함된 스터디 참여</a:t>
            </a:r>
          </a:p>
          <a:p>
            <a:pPr lvl="0">
              <a:defRPr/>
            </a:pPr>
            <a:endParaRPr lang="ko-KR" altLang="en-US" sz="2400"/>
          </a:p>
          <a:p>
            <a:pPr lvl="0">
              <a:defRPr/>
            </a:pPr>
            <a:r>
              <a:rPr lang="ko-KR" altLang="en-US" sz="2400"/>
              <a:t>학교현장실습 시 현직교사</a:t>
            </a:r>
            <a:r>
              <a:rPr lang="en-US" altLang="ko-KR" sz="2400"/>
              <a:t>(</a:t>
            </a:r>
            <a:r>
              <a:rPr lang="ko-KR" altLang="en-US" sz="2400"/>
              <a:t>최근 임용고시 합격</a:t>
            </a:r>
            <a:r>
              <a:rPr lang="en-US" altLang="ko-KR" sz="2400"/>
              <a:t>)</a:t>
            </a:r>
            <a:r>
              <a:rPr lang="ko-KR" altLang="en-US" sz="2400"/>
              <a:t>의 합격</a:t>
            </a:r>
          </a:p>
          <a:p>
            <a:pPr marL="0" lvl="0" indent="0">
              <a:buNone/>
              <a:defRPr/>
            </a:pPr>
            <a:r>
              <a:rPr lang="ko-KR" altLang="en-US" sz="2400"/>
              <a:t>   노하우 활용</a:t>
            </a:r>
          </a:p>
          <a:p>
            <a:pPr marL="0" lvl="0" indent="0">
              <a:buNone/>
              <a:defRPr/>
            </a:pPr>
            <a:endParaRPr lang="ko-KR" altLang="en-US" sz="2400"/>
          </a:p>
          <a:p>
            <a:pPr lvl="0">
              <a:defRPr/>
            </a:pPr>
            <a:r>
              <a:rPr lang="ko-KR" altLang="en-US" sz="2400"/>
              <a:t>논술은 학교현장</a:t>
            </a:r>
            <a:r>
              <a:rPr lang="en-US" altLang="ko-KR" sz="2400"/>
              <a:t>(</a:t>
            </a:r>
            <a:r>
              <a:rPr lang="ko-KR" altLang="en-US" sz="2400"/>
              <a:t>교육학과 교직실무</a:t>
            </a:r>
            <a:r>
              <a:rPr lang="en-US" altLang="ko-KR" sz="2400"/>
              <a:t>)</a:t>
            </a:r>
            <a:r>
              <a:rPr lang="ko-KR" altLang="en-US" sz="2400"/>
              <a:t>의 문제점</a:t>
            </a:r>
            <a:r>
              <a:rPr lang="en-US" altLang="ko-KR" sz="2400"/>
              <a:t>,</a:t>
            </a:r>
            <a:r>
              <a:rPr lang="ko-KR" altLang="en-US" sz="2400"/>
              <a:t> 해결방안</a:t>
            </a:r>
            <a:r>
              <a:rPr lang="en-US" altLang="ko-KR" sz="2400"/>
              <a:t>,</a:t>
            </a:r>
            <a:r>
              <a:rPr lang="ko-KR" altLang="en-US" sz="2400"/>
              <a:t>발전방향을 적용하는 방향을 모색</a:t>
            </a:r>
          </a:p>
          <a:p>
            <a:pPr lvl="0">
              <a:defRPr/>
            </a:pPr>
            <a:endParaRPr lang="ko-KR" altLang="en-US" sz="2400"/>
          </a:p>
          <a:p>
            <a:pPr lvl="0">
              <a:defRPr/>
            </a:pPr>
            <a:endParaRPr lang="ko-KR" altLang="en-US"/>
          </a:p>
        </p:txBody>
      </p:sp>
      <p:sp>
        <p:nvSpPr>
          <p:cNvPr id="5" name="가로 글상자 4"/>
          <p:cNvSpPr txBox="1"/>
          <p:nvPr/>
        </p:nvSpPr>
        <p:spPr>
          <a:xfrm>
            <a:off x="1115616" y="620688"/>
            <a:ext cx="7056784" cy="648072"/>
          </a:xfrm>
          <a:prstGeom prst="rect">
            <a:avLst/>
          </a:prstGeom>
          <a:solidFill>
            <a:srgbClr val="122031">
              <a:alpha val="68630"/>
            </a:srgbClr>
          </a:solidFill>
          <a:ln w="9525">
            <a:noFill/>
            <a:miter/>
          </a:ln>
        </p:spPr>
        <p:txBody>
          <a:bodyPr anchor="ctr"/>
          <a:lstStyle/>
          <a:p>
            <a:pPr marL="0" lvl="0" indent="0" algn="ctr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3100" b="0" i="0" u="none" strike="noStrike" kern="0" cap="none" spc="0" normalizeH="0" baseline="0">
                <a:solidFill>
                  <a:srgbClr val="FFFF00"/>
                </a:solidFill>
                <a:latin typeface="맑은 고딕"/>
                <a:ea typeface="맑은 고딕"/>
                <a:cs typeface="맑은 고딕"/>
              </a:rPr>
              <a:t>임용고시에 임하는 자세</a:t>
            </a:r>
            <a:endParaRPr kumimoji="1" lang="en-US" altLang="ko-KR" sz="3100" b="0" i="0" u="none" strike="noStrike" kern="0" cap="none" spc="0" normalizeH="0" baseline="0">
              <a:solidFill>
                <a:srgbClr val="FFFF00"/>
              </a:solidFill>
              <a:latin typeface="맑은 고딕"/>
              <a:ea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79712" y="0"/>
            <a:ext cx="51125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 bwMode="auto">
          <a:xfrm>
            <a:off x="457200" y="1278723"/>
            <a:ext cx="8229600" cy="3005154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ko-KR" altLang="en-US" sz="6600" kern="0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감 사 합 </a:t>
            </a:r>
            <a:r>
              <a:rPr lang="ko-KR" altLang="en-US" sz="6600" kern="0" dirty="0" err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니</a:t>
            </a:r>
            <a:r>
              <a:rPr lang="ko-KR" altLang="en-US" sz="6600" kern="0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 다</a:t>
            </a:r>
            <a:r>
              <a:rPr lang="en-US" altLang="ko-KR" sz="6600" kern="0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피구대회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285728"/>
            <a:ext cx="9144000" cy="6286544"/>
          </a:xfrm>
          <a:prstGeom prst="rect">
            <a:avLst/>
          </a:prstGeom>
        </p:spPr>
      </p:pic>
      <p:sp>
        <p:nvSpPr>
          <p:cNvPr id="13" name="제목 1"/>
          <p:cNvSpPr txBox="1"/>
          <p:nvPr/>
        </p:nvSpPr>
        <p:spPr>
          <a:xfrm>
            <a:off x="323528" y="559510"/>
            <a:ext cx="8496944" cy="1357322"/>
          </a:xfrm>
          <a:prstGeom prst="rect">
            <a:avLst/>
          </a:prstGeom>
          <a:noFill/>
          <a:ln w="9525">
            <a:solidFill>
              <a:srgbClr val="00B0F0"/>
            </a:solidFill>
            <a:miter/>
          </a:ln>
        </p:spPr>
        <p:txBody>
          <a:bodyPr anchor="ctr"/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en-US" altLang="ko-KR" sz="3200" kern="0">
                <a:solidFill>
                  <a:srgbClr val="FFFF00"/>
                </a:solidFill>
                <a:latin typeface="맑은 고딕"/>
                <a:ea typeface="맑은 고딕"/>
              </a:rPr>
              <a:t> 1. </a:t>
            </a:r>
            <a:r>
              <a:rPr lang="ko-KR" altLang="en-US" sz="3200" kern="0">
                <a:solidFill>
                  <a:srgbClr val="FFFF00"/>
                </a:solidFill>
                <a:latin typeface="맑은 고딕"/>
                <a:ea typeface="맑은 고딕"/>
              </a:rPr>
              <a:t>이번 특강에서 얻고자 하는 것</a:t>
            </a:r>
            <a:endParaRPr lang="en-US" altLang="ko-KR" sz="3200" kern="0">
              <a:solidFill>
                <a:srgbClr val="FFFF00"/>
              </a:solidFill>
              <a:latin typeface="맑은 고딕"/>
              <a:ea typeface="맑은 고딕"/>
              <a:cs typeface="+mj-cs"/>
            </a:endParaRPr>
          </a:p>
        </p:txBody>
      </p:sp>
      <p:sp>
        <p:nvSpPr>
          <p:cNvPr id="14" name="제목 1"/>
          <p:cNvSpPr txBox="1"/>
          <p:nvPr/>
        </p:nvSpPr>
        <p:spPr>
          <a:xfrm>
            <a:off x="323528" y="2276872"/>
            <a:ext cx="8496944" cy="1440160"/>
          </a:xfrm>
          <a:prstGeom prst="rect">
            <a:avLst/>
          </a:prstGeom>
          <a:noFill/>
          <a:ln w="9525">
            <a:solidFill>
              <a:srgbClr val="00B0F0"/>
            </a:solidFill>
            <a:miter/>
          </a:ln>
        </p:spPr>
        <p:txBody>
          <a:bodyPr anchor="ctr"/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en-US" altLang="ko-KR" sz="3200" kern="0">
                <a:solidFill>
                  <a:srgbClr val="FFFF00"/>
                </a:solidFill>
                <a:latin typeface="맑은 고딕"/>
                <a:ea typeface="맑은 고딕"/>
              </a:rPr>
              <a:t> 2. </a:t>
            </a:r>
            <a:r>
              <a:rPr lang="ko-KR" altLang="en-US" sz="3200" kern="0">
                <a:solidFill>
                  <a:srgbClr val="FFFF00"/>
                </a:solidFill>
                <a:latin typeface="맑은 고딕"/>
                <a:ea typeface="맑은 고딕"/>
              </a:rPr>
              <a:t>학교현장실습을 나가기 전 나를 가장 긴장하게 만드는 것은</a:t>
            </a:r>
            <a:r>
              <a:rPr lang="en-US" altLang="ko-KR" sz="3200" kern="0">
                <a:solidFill>
                  <a:srgbClr val="FFFF00"/>
                </a:solidFill>
                <a:latin typeface="맑은 고딕"/>
                <a:ea typeface="맑은 고딕"/>
              </a:rPr>
              <a:t>?</a:t>
            </a:r>
          </a:p>
        </p:txBody>
      </p:sp>
      <p:sp>
        <p:nvSpPr>
          <p:cNvPr id="15" name="제목 1"/>
          <p:cNvSpPr txBox="1"/>
          <p:nvPr/>
        </p:nvSpPr>
        <p:spPr>
          <a:xfrm>
            <a:off x="323528" y="4077072"/>
            <a:ext cx="8496944" cy="2160240"/>
          </a:xfrm>
          <a:prstGeom prst="rect">
            <a:avLst/>
          </a:prstGeom>
          <a:noFill/>
          <a:ln w="9525">
            <a:solidFill>
              <a:srgbClr val="00B0F0"/>
            </a:solidFill>
            <a:miter/>
          </a:ln>
        </p:spPr>
        <p:txBody>
          <a:bodyPr anchor="ctr"/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en-US" altLang="ko-KR" sz="3200" kern="0">
                <a:solidFill>
                  <a:srgbClr val="FFFF00"/>
                </a:solidFill>
                <a:latin typeface="맑은 고딕"/>
                <a:ea typeface="맑은 고딕"/>
              </a:rPr>
              <a:t> ※ </a:t>
            </a:r>
            <a:r>
              <a:rPr lang="ko-KR" altLang="en-US" sz="3200" kern="0">
                <a:solidFill>
                  <a:srgbClr val="FFFF00"/>
                </a:solidFill>
                <a:latin typeface="맑은 고딕"/>
                <a:ea typeface="맑은 고딕"/>
              </a:rPr>
              <a:t>학생들의 질문에 답을 할 때는 학생들에게 대답할 순서를 미리 정해서 대답할 준비가 필요함</a:t>
            </a:r>
          </a:p>
        </p:txBody>
      </p:sp>
    </p:spTree>
    <p:extLst>
      <p:ext uri="{BB962C8B-B14F-4D97-AF65-F5344CB8AC3E}">
        <p14:creationId xmlns:p14="http://schemas.microsoft.com/office/powerpoint/2010/main" val="142815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1" animBg="1"/>
      <p:bldP spid="1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1000108"/>
            <a:ext cx="2000264" cy="130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ko-KR" altLang="en-US" sz="8000" b="1">
              <a:solidFill>
                <a:srgbClr val="FF0000"/>
              </a:solidFill>
            </a:endParaRPr>
          </a:p>
        </p:txBody>
      </p:sp>
      <p:sp>
        <p:nvSpPr>
          <p:cNvPr id="11" name="제목 1"/>
          <p:cNvSpPr txBox="1"/>
          <p:nvPr/>
        </p:nvSpPr>
        <p:spPr>
          <a:xfrm>
            <a:off x="457200" y="428605"/>
            <a:ext cx="8229600" cy="1071569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ko-KR" altLang="en-US" sz="4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교원자격증 취득 요건</a:t>
            </a:r>
          </a:p>
        </p:txBody>
      </p:sp>
      <p:sp>
        <p:nvSpPr>
          <p:cNvPr id="12" name="제목 1"/>
          <p:cNvSpPr txBox="1"/>
          <p:nvPr/>
        </p:nvSpPr>
        <p:spPr>
          <a:xfrm>
            <a:off x="467544" y="1554488"/>
            <a:ext cx="8208911" cy="5186880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 </a:t>
            </a:r>
            <a:r>
              <a:rPr lang="en-US" altLang="ko-KR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◦</a:t>
            </a: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교직과목 및 교직 소양 학점 이수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 </a:t>
            </a:r>
            <a:r>
              <a:rPr lang="en-US" altLang="ko-KR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◦</a:t>
            </a: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학교현장실습 </a:t>
            </a:r>
            <a:r>
              <a:rPr lang="en-US" altLang="ko-KR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4</a:t>
            </a: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주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 </a:t>
            </a:r>
            <a:r>
              <a:rPr lang="en-US" altLang="ko-KR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◦</a:t>
            </a: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교육봉사활동 </a:t>
            </a:r>
            <a:r>
              <a:rPr lang="en-US" altLang="ko-KR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60</a:t>
            </a: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시간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 </a:t>
            </a:r>
            <a:r>
              <a:rPr lang="en-US" altLang="ko-KR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◦</a:t>
            </a: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기타 검사 및 교육 이수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   </a:t>
            </a:r>
            <a:r>
              <a:rPr lang="en-US" altLang="ko-KR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-</a:t>
            </a: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교직 적성</a:t>
            </a:r>
            <a:r>
              <a:rPr lang="en-US" altLang="ko-KR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․</a:t>
            </a: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인성검사 적격 판정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   </a:t>
            </a:r>
            <a:r>
              <a:rPr lang="en-US" altLang="ko-KR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-</a:t>
            </a: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응급처치 및 심폐소생술 교육 이수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   </a:t>
            </a:r>
            <a:r>
              <a:rPr lang="en-US" altLang="ko-KR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-</a:t>
            </a: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성인지 교육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   </a:t>
            </a:r>
            <a:r>
              <a:rPr lang="en-US" altLang="ko-KR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-</a:t>
            </a: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TBPE</a:t>
            </a: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검사</a:t>
            </a:r>
            <a:r>
              <a:rPr lang="en-US" altLang="ko-KR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(</a:t>
            </a: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마약</a:t>
            </a:r>
            <a:r>
              <a:rPr lang="en-US" altLang="ko-KR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/</a:t>
            </a: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대마</a:t>
            </a:r>
            <a:r>
              <a:rPr lang="en-US" altLang="ko-KR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/</a:t>
            </a:r>
            <a:r>
              <a:rPr lang="ko-KR" altLang="en-US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항정신성의약품 중독자 검사</a:t>
            </a:r>
            <a:r>
              <a:rPr lang="en-US" altLang="ko-KR" sz="2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)</a:t>
            </a:r>
            <a:endParaRPr lang="en-US" altLang="ko-KR" sz="3200" kern="0">
              <a:solidFill>
                <a:srgbClr val="FFFF00"/>
              </a:solidFill>
              <a:latin typeface="맑은 고딕"/>
              <a:ea typeface="맑은 고딕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556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/>
          <p:nvPr/>
        </p:nvSpPr>
        <p:spPr>
          <a:xfrm>
            <a:off x="457200" y="428605"/>
            <a:ext cx="8229600" cy="1071569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ko-KR" altLang="en-US" sz="4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학교현장실습 지도계획의 목적</a:t>
            </a:r>
          </a:p>
        </p:txBody>
      </p:sp>
      <p:sp>
        <p:nvSpPr>
          <p:cNvPr id="4" name="제목 1"/>
          <p:cNvSpPr txBox="1"/>
          <p:nvPr/>
        </p:nvSpPr>
        <p:spPr>
          <a:xfrm>
            <a:off x="500034" y="1928802"/>
            <a:ext cx="8229600" cy="4643470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ko-KR" altLang="en-US" sz="32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2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1. </a:t>
            </a:r>
            <a:r>
              <a:rPr lang="ko-KR" altLang="en-US" sz="32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전공과 교직 교육 이론 교육 현장 적용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32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2. </a:t>
            </a:r>
            <a:r>
              <a:rPr lang="ko-KR" altLang="en-US" sz="32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학습전문가로서 경험 체득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32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3. </a:t>
            </a:r>
            <a:r>
              <a:rPr lang="ko-KR" altLang="en-US" sz="32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교사로서의 바른 교육관 및 사명감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32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4. </a:t>
            </a:r>
            <a:r>
              <a:rPr lang="ko-KR" altLang="en-US" sz="32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교직에 대한 자기 평가의 기회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32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5. </a:t>
            </a:r>
            <a:r>
              <a:rPr lang="ko-KR" altLang="en-US" sz="32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자기 연구 과제의 발견과 탐구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32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6. </a:t>
            </a:r>
            <a:r>
              <a:rPr lang="ko-KR" altLang="en-US" sz="32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예비교사로서의 인격과 자질 함양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/>
          <p:nvPr/>
        </p:nvSpPr>
        <p:spPr>
          <a:xfrm>
            <a:off x="457200" y="428605"/>
            <a:ext cx="8229600" cy="1071569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ko-KR" altLang="en-US" sz="4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학교현장실습 지도계획의 방침</a:t>
            </a:r>
          </a:p>
        </p:txBody>
      </p:sp>
      <p:sp>
        <p:nvSpPr>
          <p:cNvPr id="4" name="제목 1"/>
          <p:cNvSpPr txBox="1"/>
          <p:nvPr/>
        </p:nvSpPr>
        <p:spPr>
          <a:xfrm>
            <a:off x="500034" y="1928802"/>
            <a:ext cx="8229600" cy="4643470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ko-KR" altLang="en-US" sz="53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46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1. </a:t>
            </a:r>
            <a:r>
              <a:rPr lang="ko-KR" altLang="en-US" sz="46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교과지도면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ko-KR" altLang="en-US" sz="46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46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2. </a:t>
            </a:r>
            <a:r>
              <a:rPr lang="ko-KR" altLang="en-US" sz="46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생활지도면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46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3. </a:t>
            </a:r>
            <a:r>
              <a:rPr lang="ko-KR" altLang="en-US" sz="46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학급경영면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ko-KR" altLang="en-US" sz="46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46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4.</a:t>
            </a:r>
            <a:r>
              <a:rPr lang="ko-KR" altLang="en-US" sz="46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교육행정면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32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/>
          <p:nvPr/>
        </p:nvSpPr>
        <p:spPr>
          <a:xfrm>
            <a:off x="2999656" y="116631"/>
            <a:ext cx="3240359" cy="648072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ko-KR" altLang="en-US" sz="2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일일 실습 내용</a:t>
            </a:r>
            <a:r>
              <a:rPr lang="ko-KR" altLang="en-US" sz="4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4932040" y="2920772"/>
            <a:ext cx="2160240" cy="364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3568" y="1196752"/>
            <a:ext cx="7776864" cy="5328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/>
          <p:nvPr/>
        </p:nvSpPr>
        <p:spPr>
          <a:xfrm>
            <a:off x="2999657" y="0"/>
            <a:ext cx="3240359" cy="648072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ko-KR" altLang="en-US" sz="2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학교현장실습 일정</a:t>
            </a:r>
            <a:r>
              <a:rPr lang="ko-KR" altLang="en-US" sz="4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99592" y="764704"/>
            <a:ext cx="7344816" cy="61018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/>
          <p:nvPr/>
        </p:nvSpPr>
        <p:spPr>
          <a:xfrm>
            <a:off x="2999656" y="116631"/>
            <a:ext cx="3240359" cy="648072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ko-KR" altLang="en-US" sz="2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부서별 연수 일정</a:t>
            </a:r>
            <a:r>
              <a:rPr lang="ko-KR" altLang="en-US" sz="4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99592" y="1124744"/>
            <a:ext cx="7344816" cy="5472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/>
          <p:nvPr/>
        </p:nvSpPr>
        <p:spPr>
          <a:xfrm>
            <a:off x="457200" y="428605"/>
            <a:ext cx="8229600" cy="1071569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ko-KR" altLang="en-US" sz="44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학교현장실습 내용</a:t>
            </a:r>
          </a:p>
        </p:txBody>
      </p:sp>
      <p:sp>
        <p:nvSpPr>
          <p:cNvPr id="4" name="제목 1"/>
          <p:cNvSpPr txBox="1"/>
          <p:nvPr/>
        </p:nvSpPr>
        <p:spPr>
          <a:xfrm>
            <a:off x="500034" y="1928802"/>
            <a:ext cx="8229600" cy="4643470"/>
          </a:xfrm>
          <a:prstGeom prst="rect">
            <a:avLst/>
          </a:prstGeom>
          <a:solidFill>
            <a:schemeClr val="accent1">
              <a:lumMod val="25000"/>
              <a:alpha val="69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1. </a:t>
            </a:r>
            <a:r>
              <a:rPr lang="ko-KR" altLang="en-US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수업 및 학교 교육과정 운영 참관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ko-KR" altLang="en-US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2. </a:t>
            </a:r>
            <a:r>
              <a:rPr lang="ko-KR" altLang="en-US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수업 실습 내용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en-US" altLang="ko-KR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3. </a:t>
            </a:r>
            <a:r>
              <a:rPr lang="ko-KR" altLang="en-US" sz="37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교육 실습 과제물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en-US" altLang="ko-KR" sz="3200" kern="0">
                <a:solidFill>
                  <a:srgbClr val="FFFF00"/>
                </a:solidFill>
                <a:latin typeface="맑은 고딕"/>
                <a:ea typeface="맑은 고딕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552</Words>
  <Application>Microsoft Office PowerPoint</Application>
  <PresentationFormat>화면 슬라이드 쇼(4:3)</PresentationFormat>
  <Paragraphs>99</Paragraphs>
  <Slides>19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굴림</vt:lpstr>
      <vt:lpstr>맑은 고딕</vt:lpstr>
      <vt:lpstr>Arial</vt:lpstr>
      <vt:lpstr>Office 테마</vt:lpstr>
      <vt:lpstr>학교현장실습 프로그램 운영 계획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교과 독서교육 매뉴얼 제작 발표</dc:title>
  <dc:creator>xp</dc:creator>
  <cp:lastModifiedBy>DKU</cp:lastModifiedBy>
  <cp:revision>312</cp:revision>
  <dcterms:created xsi:type="dcterms:W3CDTF">2010-05-24T00:28:37Z</dcterms:created>
  <dcterms:modified xsi:type="dcterms:W3CDTF">2024-03-14T06:56:45Z</dcterms:modified>
  <cp:version>0906.0100.01</cp:version>
</cp:coreProperties>
</file>