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1F20"/>
                </a:solidFill>
                <a:latin typeface="양재다운명조M"/>
                <a:cs typeface="양재다운명조M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59916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962078" y="764883"/>
            <a:ext cx="326898" cy="2303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710605" y="914908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 h="0">
                <a:moveTo>
                  <a:pt x="0" y="0"/>
                </a:moveTo>
                <a:lnTo>
                  <a:pt x="92379" y="0"/>
                </a:lnTo>
              </a:path>
            </a:pathLst>
          </a:custGeom>
          <a:ln w="10160">
            <a:solidFill>
              <a:srgbClr val="4140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710605" y="869823"/>
            <a:ext cx="11430" cy="40640"/>
          </a:xfrm>
          <a:custGeom>
            <a:avLst/>
            <a:gdLst/>
            <a:ahLst/>
            <a:cxnLst/>
            <a:rect l="l" t="t" r="r" b="b"/>
            <a:pathLst>
              <a:path w="11429" h="40640">
                <a:moveTo>
                  <a:pt x="0" y="20320"/>
                </a:moveTo>
                <a:lnTo>
                  <a:pt x="11302" y="20320"/>
                </a:lnTo>
              </a:path>
            </a:pathLst>
          </a:custGeom>
          <a:ln w="41909">
            <a:solidFill>
              <a:srgbClr val="4140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5750979" y="853706"/>
            <a:ext cx="11430" cy="34925"/>
          </a:xfrm>
          <a:custGeom>
            <a:avLst/>
            <a:gdLst/>
            <a:ahLst/>
            <a:cxnLst/>
            <a:rect l="l" t="t" r="r" b="b"/>
            <a:pathLst>
              <a:path w="11429" h="34925">
                <a:moveTo>
                  <a:pt x="0" y="17291"/>
                </a:moveTo>
                <a:lnTo>
                  <a:pt x="10972" y="17291"/>
                </a:lnTo>
              </a:path>
            </a:pathLst>
          </a:custGeom>
          <a:ln w="35852">
            <a:solidFill>
              <a:srgbClr val="4140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5687999" y="849280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 h="0">
                <a:moveTo>
                  <a:pt x="0" y="0"/>
                </a:moveTo>
                <a:lnTo>
                  <a:pt x="135166" y="0"/>
                </a:lnTo>
              </a:path>
            </a:pathLst>
          </a:custGeom>
          <a:ln w="10121">
            <a:solidFill>
              <a:srgbClr val="4140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5783008" y="751586"/>
            <a:ext cx="27241" cy="77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5700915" y="751586"/>
            <a:ext cx="109334" cy="152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5700915" y="813994"/>
            <a:ext cx="109334" cy="152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5700915" y="751586"/>
            <a:ext cx="27241" cy="776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6103556" y="769709"/>
            <a:ext cx="82550" cy="76200"/>
          </a:xfrm>
          <a:custGeom>
            <a:avLst/>
            <a:gdLst/>
            <a:ahLst/>
            <a:cxnLst/>
            <a:rect l="l" t="t" r="r" b="b"/>
            <a:pathLst>
              <a:path w="82550" h="76200">
                <a:moveTo>
                  <a:pt x="56397" y="41554"/>
                </a:moveTo>
                <a:lnTo>
                  <a:pt x="39471" y="41554"/>
                </a:lnTo>
                <a:lnTo>
                  <a:pt x="75095" y="75920"/>
                </a:lnTo>
                <a:lnTo>
                  <a:pt x="82359" y="68656"/>
                </a:lnTo>
                <a:lnTo>
                  <a:pt x="56397" y="41554"/>
                </a:lnTo>
                <a:close/>
              </a:path>
              <a:path w="82550" h="76200">
                <a:moveTo>
                  <a:pt x="47840" y="0"/>
                </a:moveTo>
                <a:lnTo>
                  <a:pt x="36753" y="0"/>
                </a:lnTo>
                <a:lnTo>
                  <a:pt x="36312" y="9079"/>
                </a:lnTo>
                <a:lnTo>
                  <a:pt x="34361" y="20878"/>
                </a:lnTo>
                <a:lnTo>
                  <a:pt x="17949" y="57207"/>
                </a:lnTo>
                <a:lnTo>
                  <a:pt x="0" y="75018"/>
                </a:lnTo>
                <a:lnTo>
                  <a:pt x="15496" y="75152"/>
                </a:lnTo>
                <a:lnTo>
                  <a:pt x="24527" y="65875"/>
                </a:lnTo>
                <a:lnTo>
                  <a:pt x="32047" y="55765"/>
                </a:lnTo>
                <a:lnTo>
                  <a:pt x="38011" y="44818"/>
                </a:lnTo>
                <a:lnTo>
                  <a:pt x="39471" y="41554"/>
                </a:lnTo>
                <a:lnTo>
                  <a:pt x="56397" y="41554"/>
                </a:lnTo>
                <a:lnTo>
                  <a:pt x="44121" y="28738"/>
                </a:lnTo>
                <a:lnTo>
                  <a:pt x="46877" y="16118"/>
                </a:lnTo>
                <a:lnTo>
                  <a:pt x="47840" y="3721"/>
                </a:lnTo>
                <a:lnTo>
                  <a:pt x="47840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5852464" y="769696"/>
            <a:ext cx="43180" cy="8890"/>
          </a:xfrm>
          <a:custGeom>
            <a:avLst/>
            <a:gdLst/>
            <a:ahLst/>
            <a:cxnLst/>
            <a:rect l="l" t="t" r="r" b="b"/>
            <a:pathLst>
              <a:path w="43179" h="8890">
                <a:moveTo>
                  <a:pt x="0" y="4425"/>
                </a:moveTo>
                <a:lnTo>
                  <a:pt x="42799" y="4425"/>
                </a:lnTo>
              </a:path>
            </a:pathLst>
          </a:custGeom>
          <a:ln w="10121">
            <a:solidFill>
              <a:srgbClr val="4140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5826785" y="764883"/>
            <a:ext cx="135255" cy="154940"/>
          </a:xfrm>
          <a:custGeom>
            <a:avLst/>
            <a:gdLst/>
            <a:ahLst/>
            <a:cxnLst/>
            <a:rect l="l" t="t" r="r" b="b"/>
            <a:pathLst>
              <a:path w="135254" h="154940">
                <a:moveTo>
                  <a:pt x="111925" y="0"/>
                </a:moveTo>
                <a:lnTo>
                  <a:pt x="100634" y="4826"/>
                </a:lnTo>
                <a:lnTo>
                  <a:pt x="100634" y="114566"/>
                </a:lnTo>
                <a:lnTo>
                  <a:pt x="0" y="114566"/>
                </a:lnTo>
                <a:lnTo>
                  <a:pt x="0" y="123418"/>
                </a:lnTo>
                <a:lnTo>
                  <a:pt x="100634" y="123418"/>
                </a:lnTo>
                <a:lnTo>
                  <a:pt x="100634" y="154470"/>
                </a:lnTo>
                <a:lnTo>
                  <a:pt x="111925" y="154470"/>
                </a:lnTo>
                <a:lnTo>
                  <a:pt x="111925" y="67576"/>
                </a:lnTo>
                <a:lnTo>
                  <a:pt x="135178" y="67576"/>
                </a:lnTo>
                <a:lnTo>
                  <a:pt x="135178" y="58407"/>
                </a:lnTo>
                <a:lnTo>
                  <a:pt x="111925" y="58407"/>
                </a:lnTo>
                <a:lnTo>
                  <a:pt x="111925" y="0"/>
                </a:lnTo>
                <a:close/>
              </a:path>
              <a:path w="135254" h="154940">
                <a:moveTo>
                  <a:pt x="51790" y="42646"/>
                </a:moveTo>
                <a:lnTo>
                  <a:pt x="41998" y="42646"/>
                </a:lnTo>
                <a:lnTo>
                  <a:pt x="37503" y="43205"/>
                </a:lnTo>
                <a:lnTo>
                  <a:pt x="13246" y="63614"/>
                </a:lnTo>
                <a:lnTo>
                  <a:pt x="13246" y="73367"/>
                </a:lnTo>
                <a:lnTo>
                  <a:pt x="41033" y="92202"/>
                </a:lnTo>
                <a:lnTo>
                  <a:pt x="41033" y="114566"/>
                </a:lnTo>
                <a:lnTo>
                  <a:pt x="52171" y="114566"/>
                </a:lnTo>
                <a:lnTo>
                  <a:pt x="52171" y="92202"/>
                </a:lnTo>
                <a:lnTo>
                  <a:pt x="55194" y="91871"/>
                </a:lnTo>
                <a:lnTo>
                  <a:pt x="73036" y="83997"/>
                </a:lnTo>
                <a:lnTo>
                  <a:pt x="39738" y="83997"/>
                </a:lnTo>
                <a:lnTo>
                  <a:pt x="34137" y="82461"/>
                </a:lnTo>
                <a:lnTo>
                  <a:pt x="25946" y="76352"/>
                </a:lnTo>
                <a:lnTo>
                  <a:pt x="23914" y="72415"/>
                </a:lnTo>
                <a:lnTo>
                  <a:pt x="23914" y="62433"/>
                </a:lnTo>
                <a:lnTo>
                  <a:pt x="25946" y="58394"/>
                </a:lnTo>
                <a:lnTo>
                  <a:pt x="34137" y="52476"/>
                </a:lnTo>
                <a:lnTo>
                  <a:pt x="39738" y="51003"/>
                </a:lnTo>
                <a:lnTo>
                  <a:pt x="73129" y="51003"/>
                </a:lnTo>
                <a:lnTo>
                  <a:pt x="67830" y="47104"/>
                </a:lnTo>
                <a:lnTo>
                  <a:pt x="64350" y="45453"/>
                </a:lnTo>
                <a:lnTo>
                  <a:pt x="56299" y="43205"/>
                </a:lnTo>
                <a:lnTo>
                  <a:pt x="51790" y="42646"/>
                </a:lnTo>
                <a:close/>
              </a:path>
              <a:path w="135254" h="154940">
                <a:moveTo>
                  <a:pt x="73129" y="51003"/>
                </a:moveTo>
                <a:lnTo>
                  <a:pt x="54368" y="51003"/>
                </a:lnTo>
                <a:lnTo>
                  <a:pt x="60058" y="52476"/>
                </a:lnTo>
                <a:lnTo>
                  <a:pt x="67697" y="58407"/>
                </a:lnTo>
                <a:lnTo>
                  <a:pt x="69608" y="62433"/>
                </a:lnTo>
                <a:lnTo>
                  <a:pt x="69608" y="72415"/>
                </a:lnTo>
                <a:lnTo>
                  <a:pt x="67690" y="76352"/>
                </a:lnTo>
                <a:lnTo>
                  <a:pt x="60058" y="82461"/>
                </a:lnTo>
                <a:lnTo>
                  <a:pt x="54368" y="83997"/>
                </a:lnTo>
                <a:lnTo>
                  <a:pt x="73036" y="83997"/>
                </a:lnTo>
                <a:lnTo>
                  <a:pt x="78193" y="78232"/>
                </a:lnTo>
                <a:lnTo>
                  <a:pt x="79946" y="73367"/>
                </a:lnTo>
                <a:lnTo>
                  <a:pt x="79946" y="63614"/>
                </a:lnTo>
                <a:lnTo>
                  <a:pt x="79133" y="60109"/>
                </a:lnTo>
                <a:lnTo>
                  <a:pt x="75907" y="53987"/>
                </a:lnTo>
                <a:lnTo>
                  <a:pt x="73647" y="51384"/>
                </a:lnTo>
                <a:lnTo>
                  <a:pt x="73129" y="51003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5832119" y="79488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 h="0">
                <a:moveTo>
                  <a:pt x="0" y="0"/>
                </a:moveTo>
                <a:lnTo>
                  <a:pt x="82194" y="0"/>
                </a:lnTo>
              </a:path>
            </a:pathLst>
          </a:custGeom>
          <a:ln w="10134">
            <a:solidFill>
              <a:srgbClr val="4140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6419089" y="814744"/>
            <a:ext cx="161290" cy="165735"/>
          </a:xfrm>
          <a:custGeom>
            <a:avLst/>
            <a:gdLst/>
            <a:ahLst/>
            <a:cxnLst/>
            <a:rect l="l" t="t" r="r" b="b"/>
            <a:pathLst>
              <a:path w="161290" h="165734">
                <a:moveTo>
                  <a:pt x="70818" y="0"/>
                </a:moveTo>
                <a:lnTo>
                  <a:pt x="27253" y="19039"/>
                </a:lnTo>
                <a:lnTo>
                  <a:pt x="3988" y="54619"/>
                </a:lnTo>
                <a:lnTo>
                  <a:pt x="0" y="93749"/>
                </a:lnTo>
                <a:lnTo>
                  <a:pt x="2106" y="106230"/>
                </a:lnTo>
                <a:lnTo>
                  <a:pt x="29340" y="148791"/>
                </a:lnTo>
                <a:lnTo>
                  <a:pt x="75336" y="164971"/>
                </a:lnTo>
                <a:lnTo>
                  <a:pt x="91939" y="165171"/>
                </a:lnTo>
                <a:lnTo>
                  <a:pt x="104421" y="163081"/>
                </a:lnTo>
                <a:lnTo>
                  <a:pt x="138883" y="145321"/>
                </a:lnTo>
                <a:lnTo>
                  <a:pt x="153426" y="125993"/>
                </a:lnTo>
                <a:lnTo>
                  <a:pt x="77400" y="125993"/>
                </a:lnTo>
                <a:lnTo>
                  <a:pt x="66333" y="121559"/>
                </a:lnTo>
                <a:lnTo>
                  <a:pt x="56598" y="110273"/>
                </a:lnTo>
                <a:lnTo>
                  <a:pt x="52468" y="98543"/>
                </a:lnTo>
                <a:lnTo>
                  <a:pt x="51090" y="85089"/>
                </a:lnTo>
                <a:lnTo>
                  <a:pt x="51190" y="77500"/>
                </a:lnTo>
                <a:lnTo>
                  <a:pt x="71880" y="40080"/>
                </a:lnTo>
                <a:lnTo>
                  <a:pt x="77506" y="38759"/>
                </a:lnTo>
                <a:lnTo>
                  <a:pt x="153265" y="38759"/>
                </a:lnTo>
                <a:lnTo>
                  <a:pt x="150923" y="33608"/>
                </a:lnTo>
                <a:lnTo>
                  <a:pt x="113728" y="4820"/>
                </a:lnTo>
                <a:lnTo>
                  <a:pt x="87614" y="314"/>
                </a:lnTo>
                <a:lnTo>
                  <a:pt x="70818" y="0"/>
                </a:lnTo>
                <a:close/>
              </a:path>
              <a:path w="161290" h="165734">
                <a:moveTo>
                  <a:pt x="160996" y="99325"/>
                </a:moveTo>
                <a:lnTo>
                  <a:pt x="111034" y="99325"/>
                </a:lnTo>
                <a:lnTo>
                  <a:pt x="109815" y="108012"/>
                </a:lnTo>
                <a:lnTo>
                  <a:pt x="106779" y="114667"/>
                </a:lnTo>
                <a:lnTo>
                  <a:pt x="101842" y="119408"/>
                </a:lnTo>
                <a:lnTo>
                  <a:pt x="92623" y="124517"/>
                </a:lnTo>
                <a:lnTo>
                  <a:pt x="77400" y="125993"/>
                </a:lnTo>
                <a:lnTo>
                  <a:pt x="153426" y="125993"/>
                </a:lnTo>
                <a:lnTo>
                  <a:pt x="153927" y="125164"/>
                </a:lnTo>
                <a:lnTo>
                  <a:pt x="158459" y="112954"/>
                </a:lnTo>
                <a:lnTo>
                  <a:pt x="160996" y="99325"/>
                </a:lnTo>
                <a:close/>
              </a:path>
              <a:path w="161290" h="165734">
                <a:moveTo>
                  <a:pt x="153265" y="38759"/>
                </a:moveTo>
                <a:lnTo>
                  <a:pt x="91031" y="38759"/>
                </a:lnTo>
                <a:lnTo>
                  <a:pt x="96823" y="40931"/>
                </a:lnTo>
                <a:lnTo>
                  <a:pt x="106729" y="49605"/>
                </a:lnTo>
                <a:lnTo>
                  <a:pt x="109319" y="55002"/>
                </a:lnTo>
                <a:lnTo>
                  <a:pt x="109510" y="61479"/>
                </a:lnTo>
                <a:lnTo>
                  <a:pt x="159073" y="57945"/>
                </a:lnTo>
                <a:lnTo>
                  <a:pt x="156145" y="45095"/>
                </a:lnTo>
                <a:lnTo>
                  <a:pt x="153265" y="38759"/>
                </a:lnTo>
                <a:close/>
              </a:path>
            </a:pathLst>
          </a:custGeom>
          <a:solidFill>
            <a:srgbClr val="EF3F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6575412" y="810398"/>
            <a:ext cx="167005" cy="165735"/>
          </a:xfrm>
          <a:custGeom>
            <a:avLst/>
            <a:gdLst/>
            <a:ahLst/>
            <a:cxnLst/>
            <a:rect l="l" t="t" r="r" b="b"/>
            <a:pathLst>
              <a:path w="167004" h="165734">
                <a:moveTo>
                  <a:pt x="73923" y="0"/>
                </a:moveTo>
                <a:lnTo>
                  <a:pt x="29453" y="19036"/>
                </a:lnTo>
                <a:lnTo>
                  <a:pt x="4231" y="53796"/>
                </a:lnTo>
                <a:lnTo>
                  <a:pt x="0" y="93444"/>
                </a:lnTo>
                <a:lnTo>
                  <a:pt x="2121" y="105573"/>
                </a:lnTo>
                <a:lnTo>
                  <a:pt x="30901" y="149838"/>
                </a:lnTo>
                <a:lnTo>
                  <a:pt x="78252" y="164788"/>
                </a:lnTo>
                <a:lnTo>
                  <a:pt x="94917" y="165245"/>
                </a:lnTo>
                <a:lnTo>
                  <a:pt x="106262" y="163447"/>
                </a:lnTo>
                <a:lnTo>
                  <a:pt x="143616" y="146447"/>
                </a:lnTo>
                <a:lnTo>
                  <a:pt x="156229" y="130837"/>
                </a:lnTo>
                <a:lnTo>
                  <a:pt x="92506" y="130837"/>
                </a:lnTo>
                <a:lnTo>
                  <a:pt x="81994" y="130670"/>
                </a:lnTo>
                <a:lnTo>
                  <a:pt x="69798" y="127431"/>
                </a:lnTo>
                <a:lnTo>
                  <a:pt x="59203" y="119396"/>
                </a:lnTo>
                <a:lnTo>
                  <a:pt x="53270" y="108635"/>
                </a:lnTo>
                <a:lnTo>
                  <a:pt x="50926" y="95099"/>
                </a:lnTo>
                <a:lnTo>
                  <a:pt x="166280" y="95099"/>
                </a:lnTo>
                <a:lnTo>
                  <a:pt x="166280" y="91784"/>
                </a:lnTo>
                <a:lnTo>
                  <a:pt x="166483" y="90565"/>
                </a:lnTo>
                <a:lnTo>
                  <a:pt x="166578" y="87405"/>
                </a:lnTo>
                <a:lnTo>
                  <a:pt x="165849" y="75336"/>
                </a:lnTo>
                <a:lnTo>
                  <a:pt x="164306" y="66346"/>
                </a:lnTo>
                <a:lnTo>
                  <a:pt x="114807" y="66346"/>
                </a:lnTo>
                <a:lnTo>
                  <a:pt x="51013" y="65833"/>
                </a:lnTo>
                <a:lnTo>
                  <a:pt x="55028" y="53034"/>
                </a:lnTo>
                <a:lnTo>
                  <a:pt x="62102" y="43029"/>
                </a:lnTo>
                <a:lnTo>
                  <a:pt x="67982" y="37174"/>
                </a:lnTo>
                <a:lnTo>
                  <a:pt x="75335" y="34241"/>
                </a:lnTo>
                <a:lnTo>
                  <a:pt x="151462" y="34241"/>
                </a:lnTo>
                <a:lnTo>
                  <a:pt x="148569" y="29933"/>
                </a:lnTo>
                <a:lnTo>
                  <a:pt x="113879" y="3961"/>
                </a:lnTo>
                <a:lnTo>
                  <a:pt x="90813" y="144"/>
                </a:lnTo>
                <a:lnTo>
                  <a:pt x="73923" y="0"/>
                </a:lnTo>
                <a:close/>
              </a:path>
              <a:path w="167004" h="165734">
                <a:moveTo>
                  <a:pt x="163562" y="113565"/>
                </a:moveTo>
                <a:lnTo>
                  <a:pt x="115417" y="113565"/>
                </a:lnTo>
                <a:lnTo>
                  <a:pt x="113004" y="119026"/>
                </a:lnTo>
                <a:lnTo>
                  <a:pt x="109105" y="123255"/>
                </a:lnTo>
                <a:lnTo>
                  <a:pt x="98411" y="129325"/>
                </a:lnTo>
                <a:lnTo>
                  <a:pt x="92506" y="130837"/>
                </a:lnTo>
                <a:lnTo>
                  <a:pt x="156229" y="130837"/>
                </a:lnTo>
                <a:lnTo>
                  <a:pt x="158994" y="126277"/>
                </a:lnTo>
                <a:lnTo>
                  <a:pt x="163562" y="113565"/>
                </a:lnTo>
                <a:close/>
              </a:path>
              <a:path w="167004" h="165734">
                <a:moveTo>
                  <a:pt x="151462" y="34241"/>
                </a:moveTo>
                <a:lnTo>
                  <a:pt x="92709" y="34241"/>
                </a:lnTo>
                <a:lnTo>
                  <a:pt x="99821" y="37327"/>
                </a:lnTo>
                <a:lnTo>
                  <a:pt x="111327" y="49633"/>
                </a:lnTo>
                <a:lnTo>
                  <a:pt x="114413" y="57253"/>
                </a:lnTo>
                <a:lnTo>
                  <a:pt x="114807" y="66346"/>
                </a:lnTo>
                <a:lnTo>
                  <a:pt x="164306" y="66346"/>
                </a:lnTo>
                <a:lnTo>
                  <a:pt x="163739" y="63047"/>
                </a:lnTo>
                <a:lnTo>
                  <a:pt x="160000" y="49807"/>
                </a:lnTo>
                <a:lnTo>
                  <a:pt x="155559" y="40342"/>
                </a:lnTo>
                <a:lnTo>
                  <a:pt x="151462" y="34241"/>
                </a:lnTo>
                <a:close/>
              </a:path>
            </a:pathLst>
          </a:custGeom>
          <a:solidFill>
            <a:srgbClr val="EF3F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6766439" y="755307"/>
            <a:ext cx="0" cy="216535"/>
          </a:xfrm>
          <a:custGeom>
            <a:avLst/>
            <a:gdLst/>
            <a:ahLst/>
            <a:cxnLst/>
            <a:rect l="l" t="t" r="r" b="b"/>
            <a:pathLst>
              <a:path w="0" h="216534">
                <a:moveTo>
                  <a:pt x="0" y="0"/>
                </a:moveTo>
                <a:lnTo>
                  <a:pt x="0" y="216204"/>
                </a:lnTo>
              </a:path>
            </a:pathLst>
          </a:custGeom>
          <a:ln w="52743">
            <a:solidFill>
              <a:srgbClr val="EF3F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6369811" y="762584"/>
            <a:ext cx="84455" cy="83820"/>
          </a:xfrm>
          <a:custGeom>
            <a:avLst/>
            <a:gdLst/>
            <a:ahLst/>
            <a:cxnLst/>
            <a:rect l="l" t="t" r="r" b="b"/>
            <a:pathLst>
              <a:path w="84454" h="83819">
                <a:moveTo>
                  <a:pt x="52590" y="52577"/>
                </a:moveTo>
                <a:lnTo>
                  <a:pt x="31267" y="52577"/>
                </a:lnTo>
                <a:lnTo>
                  <a:pt x="31267" y="83832"/>
                </a:lnTo>
                <a:lnTo>
                  <a:pt x="52590" y="83832"/>
                </a:lnTo>
                <a:lnTo>
                  <a:pt x="52590" y="52577"/>
                </a:lnTo>
                <a:close/>
              </a:path>
              <a:path w="84454" h="83819">
                <a:moveTo>
                  <a:pt x="83845" y="31254"/>
                </a:moveTo>
                <a:lnTo>
                  <a:pt x="0" y="31254"/>
                </a:lnTo>
                <a:lnTo>
                  <a:pt x="0" y="52577"/>
                </a:lnTo>
                <a:lnTo>
                  <a:pt x="83845" y="52577"/>
                </a:lnTo>
                <a:lnTo>
                  <a:pt x="83845" y="31254"/>
                </a:lnTo>
                <a:close/>
              </a:path>
              <a:path w="84454" h="83819">
                <a:moveTo>
                  <a:pt x="52590" y="0"/>
                </a:moveTo>
                <a:lnTo>
                  <a:pt x="31267" y="0"/>
                </a:lnTo>
                <a:lnTo>
                  <a:pt x="31267" y="31254"/>
                </a:lnTo>
                <a:lnTo>
                  <a:pt x="52590" y="31254"/>
                </a:lnTo>
                <a:lnTo>
                  <a:pt x="52590" y="0"/>
                </a:lnTo>
                <a:close/>
              </a:path>
            </a:pathLst>
          </a:custGeom>
          <a:solidFill>
            <a:srgbClr val="EF3F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6439446" y="72000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4937" y="34950"/>
                </a:moveTo>
                <a:lnTo>
                  <a:pt x="21818" y="34950"/>
                </a:lnTo>
                <a:lnTo>
                  <a:pt x="21818" y="56769"/>
                </a:lnTo>
                <a:lnTo>
                  <a:pt x="34937" y="56769"/>
                </a:lnTo>
                <a:lnTo>
                  <a:pt x="34937" y="34950"/>
                </a:lnTo>
                <a:close/>
              </a:path>
              <a:path w="57150" h="57150">
                <a:moveTo>
                  <a:pt x="56768" y="21831"/>
                </a:moveTo>
                <a:lnTo>
                  <a:pt x="0" y="21831"/>
                </a:lnTo>
                <a:lnTo>
                  <a:pt x="0" y="34950"/>
                </a:lnTo>
                <a:lnTo>
                  <a:pt x="56768" y="34950"/>
                </a:lnTo>
                <a:lnTo>
                  <a:pt x="56768" y="21831"/>
                </a:lnTo>
                <a:close/>
              </a:path>
              <a:path w="57150" h="57150">
                <a:moveTo>
                  <a:pt x="34937" y="0"/>
                </a:moveTo>
                <a:lnTo>
                  <a:pt x="21818" y="0"/>
                </a:lnTo>
                <a:lnTo>
                  <a:pt x="21818" y="21831"/>
                </a:lnTo>
                <a:lnTo>
                  <a:pt x="34937" y="21831"/>
                </a:lnTo>
                <a:lnTo>
                  <a:pt x="34937" y="0"/>
                </a:lnTo>
                <a:close/>
              </a:path>
            </a:pathLst>
          </a:custGeom>
          <a:solidFill>
            <a:srgbClr val="EF3F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EF3F70"/>
                </a:solidFill>
                <a:latin typeface="Arial Unicode MS"/>
                <a:cs typeface="Arial Unicode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1F20"/>
                </a:solidFill>
                <a:latin typeface="양재다운명조M"/>
                <a:cs typeface="양재다운명조M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EF3F70"/>
                </a:solidFill>
                <a:latin typeface="Arial Unicode MS"/>
                <a:cs typeface="Arial Unicode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1F20"/>
                </a:solidFill>
                <a:latin typeface="양재다운명조M"/>
                <a:cs typeface="양재다운명조M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EF3F70"/>
                </a:solidFill>
                <a:latin typeface="Arial Unicode MS"/>
                <a:cs typeface="Arial Unicode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1F20"/>
                </a:solidFill>
                <a:latin typeface="양재다운명조M"/>
                <a:cs typeface="양재다운명조M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1F20"/>
                </a:solidFill>
                <a:latin typeface="양재다운명조M"/>
                <a:cs typeface="양재다운명조M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60309" cy="1332230"/>
          </a:xfrm>
          <a:custGeom>
            <a:avLst/>
            <a:gdLst/>
            <a:ahLst/>
            <a:cxnLst/>
            <a:rect l="l" t="t" r="r" b="b"/>
            <a:pathLst>
              <a:path w="7560309" h="1332230">
                <a:moveTo>
                  <a:pt x="0" y="1332001"/>
                </a:moveTo>
                <a:lnTo>
                  <a:pt x="7559992" y="1332001"/>
                </a:lnTo>
                <a:lnTo>
                  <a:pt x="7559992" y="0"/>
                </a:lnTo>
                <a:lnTo>
                  <a:pt x="0" y="0"/>
                </a:lnTo>
                <a:lnTo>
                  <a:pt x="0" y="1332001"/>
                </a:lnTo>
                <a:close/>
              </a:path>
            </a:pathLst>
          </a:custGeom>
          <a:solidFill>
            <a:srgbClr val="EF3F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8062" y="1067308"/>
            <a:ext cx="310672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EF3F70"/>
                </a:solidFill>
                <a:latin typeface="Arial Unicode MS"/>
                <a:cs typeface="Arial Unicode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691049" y="10273575"/>
            <a:ext cx="178435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31F20"/>
                </a:solidFill>
                <a:latin typeface="양재다운명조M"/>
                <a:cs typeface="양재다운명조M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notesSlide" Target="../notesSlides/notesSlide1.xml"/><Relationship Id="rId26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kocca.kr/" TargetMode="External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Relationship Id="rId4" Type="http://schemas.openxmlformats.org/officeDocument/2006/relationships/notesSlide" Target="../notesSlides/notesSlide29.xml"/><Relationship Id="rId5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g"/><Relationship Id="rId3" Type="http://schemas.openxmlformats.org/officeDocument/2006/relationships/image" Target="../media/image69.jpg"/><Relationship Id="rId4" Type="http://schemas.openxmlformats.org/officeDocument/2006/relationships/notesSlide" Target="../notesSlides/notesSlide30.xml"/><Relationship Id="rId5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slide" Target="slide3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Relationship Id="rId17" Type="http://schemas.openxmlformats.org/officeDocument/2006/relationships/image" Target="../media/image47.png"/><Relationship Id="rId18" Type="http://schemas.openxmlformats.org/officeDocument/2006/relationships/image" Target="../media/image48.png"/><Relationship Id="rId19" Type="http://schemas.openxmlformats.org/officeDocument/2006/relationships/image" Target="../media/image49.png"/><Relationship Id="rId20" Type="http://schemas.openxmlformats.org/officeDocument/2006/relationships/image" Target="../media/image50.png"/><Relationship Id="rId21" Type="http://schemas.openxmlformats.org/officeDocument/2006/relationships/image" Target="../media/image51.png"/><Relationship Id="rId22" Type="http://schemas.openxmlformats.org/officeDocument/2006/relationships/image" Target="../media/image52.png"/><Relationship Id="rId23" Type="http://schemas.openxmlformats.org/officeDocument/2006/relationships/image" Target="../media/image53.png"/><Relationship Id="rId24" Type="http://schemas.openxmlformats.org/officeDocument/2006/relationships/image" Target="../media/image54.png"/><Relationship Id="rId25" Type="http://schemas.openxmlformats.org/officeDocument/2006/relationships/image" Target="../media/image55.png"/><Relationship Id="rId26" Type="http://schemas.openxmlformats.org/officeDocument/2006/relationships/image" Target="../media/image56.jpg"/><Relationship Id="rId27" Type="http://schemas.openxmlformats.org/officeDocument/2006/relationships/image" Target="../media/image57.jpg"/><Relationship Id="rId28" Type="http://schemas.openxmlformats.org/officeDocument/2006/relationships/notesSlide" Target="../notesSlides/notesSlide6.xml"/><Relationship Id="rId29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6151" y="2435301"/>
            <a:ext cx="504825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415">
                <a:solidFill>
                  <a:srgbClr val="58595B"/>
                </a:solidFill>
                <a:latin typeface="양재다운명조M"/>
                <a:cs typeface="양재다운명조M"/>
              </a:rPr>
              <a:t>대한민</a:t>
            </a:r>
            <a:r>
              <a:rPr dirty="0" sz="3000" spc="-400">
                <a:solidFill>
                  <a:srgbClr val="58595B"/>
                </a:solidFill>
                <a:latin typeface="양재다운명조M"/>
                <a:cs typeface="양재다운명조M"/>
              </a:rPr>
              <a:t>국</a:t>
            </a:r>
            <a:r>
              <a:rPr dirty="0" sz="3000" spc="-180">
                <a:solidFill>
                  <a:srgbClr val="58595B"/>
                </a:solidFill>
                <a:latin typeface="양재다운명조M"/>
                <a:cs typeface="양재다운명조M"/>
              </a:rPr>
              <a:t> </a:t>
            </a:r>
            <a:r>
              <a:rPr dirty="0" sz="3000" spc="-415">
                <a:solidFill>
                  <a:srgbClr val="58595B"/>
                </a:solidFill>
                <a:latin typeface="양재다운명조M"/>
                <a:cs typeface="양재다운명조M"/>
              </a:rPr>
              <a:t>영토</a:t>
            </a:r>
            <a:r>
              <a:rPr dirty="0" sz="3000" spc="75">
                <a:solidFill>
                  <a:srgbClr val="58595B"/>
                </a:solidFill>
                <a:latin typeface="양재다운명조M"/>
                <a:cs typeface="양재다운명조M"/>
              </a:rPr>
              <a:t>,</a:t>
            </a:r>
            <a:r>
              <a:rPr dirty="0" sz="3000" spc="-180">
                <a:solidFill>
                  <a:srgbClr val="58595B"/>
                </a:solidFill>
                <a:latin typeface="양재다운명조M"/>
                <a:cs typeface="양재다운명조M"/>
              </a:rPr>
              <a:t> </a:t>
            </a:r>
            <a:r>
              <a:rPr dirty="0" sz="3000" spc="-415">
                <a:solidFill>
                  <a:srgbClr val="58595B"/>
                </a:solidFill>
                <a:latin typeface="양재다운명조M"/>
                <a:cs typeface="양재다운명조M"/>
              </a:rPr>
              <a:t>콘텐츠</a:t>
            </a:r>
            <a:r>
              <a:rPr dirty="0" sz="3000" spc="-400">
                <a:solidFill>
                  <a:srgbClr val="58595B"/>
                </a:solidFill>
                <a:latin typeface="양재다운명조M"/>
                <a:cs typeface="양재다운명조M"/>
              </a:rPr>
              <a:t>로</a:t>
            </a:r>
            <a:r>
              <a:rPr dirty="0" sz="3000" spc="-180">
                <a:solidFill>
                  <a:srgbClr val="58595B"/>
                </a:solidFill>
                <a:latin typeface="양재다운명조M"/>
                <a:cs typeface="양재다운명조M"/>
              </a:rPr>
              <a:t> </a:t>
            </a:r>
            <a:r>
              <a:rPr dirty="0" sz="3000" spc="-415">
                <a:solidFill>
                  <a:srgbClr val="58595B"/>
                </a:solidFill>
                <a:latin typeface="양재다운명조M"/>
                <a:cs typeface="양재다운명조M"/>
              </a:rPr>
              <a:t>넓힌다</a:t>
            </a:r>
            <a:r>
              <a:rPr dirty="0" sz="3000" spc="250">
                <a:solidFill>
                  <a:srgbClr val="58595B"/>
                </a:solidFill>
                <a:latin typeface="양재다운명조M"/>
                <a:cs typeface="양재다운명조M"/>
              </a:rPr>
              <a:t>!</a:t>
            </a:r>
            <a:endParaRPr sz="3000">
              <a:latin typeface="양재다운명조M"/>
              <a:cs typeface="양재다운명조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3997" y="3347999"/>
            <a:ext cx="4836795" cy="4836795"/>
          </a:xfrm>
          <a:custGeom>
            <a:avLst/>
            <a:gdLst/>
            <a:ahLst/>
            <a:cxnLst/>
            <a:rect l="l" t="t" r="r" b="b"/>
            <a:pathLst>
              <a:path w="4836795" h="4836795">
                <a:moveTo>
                  <a:pt x="2418308" y="0"/>
                </a:moveTo>
                <a:lnTo>
                  <a:pt x="0" y="2418308"/>
                </a:lnTo>
                <a:lnTo>
                  <a:pt x="2418308" y="4836617"/>
                </a:lnTo>
                <a:lnTo>
                  <a:pt x="4836617" y="2418308"/>
                </a:lnTo>
                <a:lnTo>
                  <a:pt x="2418308" y="0"/>
                </a:lnTo>
                <a:close/>
              </a:path>
            </a:pathLst>
          </a:custGeom>
          <a:solidFill>
            <a:srgbClr val="EF3F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010" y="4523409"/>
            <a:ext cx="2642870" cy="274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635">
              <a:lnSpc>
                <a:spcPct val="101400"/>
              </a:lnSpc>
            </a:pPr>
            <a:r>
              <a:rPr dirty="0" sz="4600" spc="-640">
                <a:solidFill>
                  <a:srgbClr val="FFFFFF"/>
                </a:solidFill>
                <a:latin typeface="양재다운명조M"/>
                <a:cs typeface="양재다운명조M"/>
              </a:rPr>
              <a:t>문화창</a:t>
            </a:r>
            <a:r>
              <a:rPr dirty="0" sz="4600" spc="-615">
                <a:solidFill>
                  <a:srgbClr val="FFFFFF"/>
                </a:solidFill>
                <a:latin typeface="양재다운명조M"/>
                <a:cs typeface="양재다운명조M"/>
              </a:rPr>
              <a:t>조</a:t>
            </a:r>
            <a:r>
              <a:rPr dirty="0" sz="4600" spc="-2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4600" spc="-640">
                <a:solidFill>
                  <a:srgbClr val="FFFFFF"/>
                </a:solidFill>
                <a:latin typeface="양재다운명조M"/>
                <a:cs typeface="양재다운명조M"/>
              </a:rPr>
              <a:t>아카데</a:t>
            </a:r>
            <a:r>
              <a:rPr dirty="0" sz="4600" spc="-615">
                <a:solidFill>
                  <a:srgbClr val="FFFFFF"/>
                </a:solidFill>
                <a:latin typeface="양재다운명조M"/>
                <a:cs typeface="양재다운명조M"/>
              </a:rPr>
              <a:t>미</a:t>
            </a:r>
            <a:r>
              <a:rPr dirty="0" sz="4600" spc="-2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4600" spc="-640">
                <a:solidFill>
                  <a:srgbClr val="FFFFFF"/>
                </a:solidFill>
                <a:latin typeface="양재다운명조M"/>
                <a:cs typeface="양재다운명조M"/>
              </a:rPr>
              <a:t>크리에이</a:t>
            </a:r>
            <a:r>
              <a:rPr dirty="0" sz="4600" spc="-615">
                <a:solidFill>
                  <a:srgbClr val="FFFFFF"/>
                </a:solidFill>
                <a:latin typeface="양재다운명조M"/>
                <a:cs typeface="양재다운명조M"/>
              </a:rPr>
              <a:t>터</a:t>
            </a:r>
            <a:r>
              <a:rPr dirty="0" sz="4600" spc="-2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4600" spc="-640">
                <a:solidFill>
                  <a:srgbClr val="FFFFFF"/>
                </a:solidFill>
                <a:latin typeface="양재다운명조M"/>
                <a:cs typeface="양재다운명조M"/>
              </a:rPr>
              <a:t>모</a:t>
            </a:r>
            <a:r>
              <a:rPr dirty="0" sz="4600" spc="-615">
                <a:solidFill>
                  <a:srgbClr val="FFFFFF"/>
                </a:solidFill>
                <a:latin typeface="양재다운명조M"/>
                <a:cs typeface="양재다운명조M"/>
              </a:rPr>
              <a:t>집</a:t>
            </a:r>
            <a:endParaRPr sz="4600">
              <a:latin typeface="양재다운명조M"/>
              <a:cs typeface="양재다운명조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1997" y="9516309"/>
            <a:ext cx="62865" cy="65405"/>
          </a:xfrm>
          <a:custGeom>
            <a:avLst/>
            <a:gdLst/>
            <a:ahLst/>
            <a:cxnLst/>
            <a:rect l="l" t="t" r="r" b="b"/>
            <a:pathLst>
              <a:path w="62865" h="65404">
                <a:moveTo>
                  <a:pt x="35204" y="40868"/>
                </a:moveTo>
                <a:lnTo>
                  <a:pt x="28930" y="40868"/>
                </a:lnTo>
                <a:lnTo>
                  <a:pt x="28930" y="65201"/>
                </a:lnTo>
                <a:lnTo>
                  <a:pt x="35204" y="65201"/>
                </a:lnTo>
                <a:lnTo>
                  <a:pt x="35204" y="40868"/>
                </a:lnTo>
                <a:close/>
              </a:path>
              <a:path w="62865" h="65404">
                <a:moveTo>
                  <a:pt x="62522" y="35509"/>
                </a:moveTo>
                <a:lnTo>
                  <a:pt x="0" y="35509"/>
                </a:lnTo>
                <a:lnTo>
                  <a:pt x="0" y="40868"/>
                </a:lnTo>
                <a:lnTo>
                  <a:pt x="62522" y="40868"/>
                </a:lnTo>
                <a:lnTo>
                  <a:pt x="62522" y="35509"/>
                </a:lnTo>
                <a:close/>
              </a:path>
              <a:path w="62865" h="65404">
                <a:moveTo>
                  <a:pt x="34747" y="5359"/>
                </a:moveTo>
                <a:lnTo>
                  <a:pt x="28473" y="5359"/>
                </a:lnTo>
                <a:lnTo>
                  <a:pt x="28473" y="8953"/>
                </a:lnTo>
                <a:lnTo>
                  <a:pt x="27825" y="10858"/>
                </a:lnTo>
                <a:lnTo>
                  <a:pt x="6045" y="26250"/>
                </a:lnTo>
                <a:lnTo>
                  <a:pt x="10109" y="30924"/>
                </a:lnTo>
                <a:lnTo>
                  <a:pt x="31610" y="15379"/>
                </a:lnTo>
                <a:lnTo>
                  <a:pt x="38391" y="15379"/>
                </a:lnTo>
                <a:lnTo>
                  <a:pt x="37871" y="14782"/>
                </a:lnTo>
                <a:lnTo>
                  <a:pt x="35369" y="10858"/>
                </a:lnTo>
                <a:lnTo>
                  <a:pt x="34747" y="8953"/>
                </a:lnTo>
                <a:lnTo>
                  <a:pt x="34747" y="5359"/>
                </a:lnTo>
                <a:close/>
              </a:path>
              <a:path w="62865" h="65404">
                <a:moveTo>
                  <a:pt x="38391" y="15379"/>
                </a:moveTo>
                <a:lnTo>
                  <a:pt x="31610" y="15379"/>
                </a:lnTo>
                <a:lnTo>
                  <a:pt x="32219" y="16865"/>
                </a:lnTo>
                <a:lnTo>
                  <a:pt x="53111" y="30924"/>
                </a:lnTo>
                <a:lnTo>
                  <a:pt x="57099" y="26250"/>
                </a:lnTo>
                <a:lnTo>
                  <a:pt x="54190" y="25641"/>
                </a:lnTo>
                <a:lnTo>
                  <a:pt x="51396" y="24637"/>
                </a:lnTo>
                <a:lnTo>
                  <a:pt x="46037" y="21831"/>
                </a:lnTo>
                <a:lnTo>
                  <a:pt x="43649" y="20231"/>
                </a:lnTo>
                <a:lnTo>
                  <a:pt x="39509" y="16662"/>
                </a:lnTo>
                <a:lnTo>
                  <a:pt x="38391" y="15379"/>
                </a:lnTo>
                <a:close/>
              </a:path>
              <a:path w="62865" h="65404">
                <a:moveTo>
                  <a:pt x="52806" y="0"/>
                </a:moveTo>
                <a:lnTo>
                  <a:pt x="9944" y="0"/>
                </a:lnTo>
                <a:lnTo>
                  <a:pt x="9944" y="5359"/>
                </a:lnTo>
                <a:lnTo>
                  <a:pt x="52806" y="5359"/>
                </a:lnTo>
                <a:lnTo>
                  <a:pt x="5280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6584" y="9513483"/>
            <a:ext cx="62230" cy="67310"/>
          </a:xfrm>
          <a:custGeom>
            <a:avLst/>
            <a:gdLst/>
            <a:ahLst/>
            <a:cxnLst/>
            <a:rect l="l" t="t" r="r" b="b"/>
            <a:pathLst>
              <a:path w="62230" h="67309">
                <a:moveTo>
                  <a:pt x="20129" y="18897"/>
                </a:moveTo>
                <a:lnTo>
                  <a:pt x="14008" y="18897"/>
                </a:lnTo>
                <a:lnTo>
                  <a:pt x="14008" y="35813"/>
                </a:lnTo>
                <a:lnTo>
                  <a:pt x="0" y="35813"/>
                </a:lnTo>
                <a:lnTo>
                  <a:pt x="0" y="41173"/>
                </a:lnTo>
                <a:lnTo>
                  <a:pt x="17297" y="41135"/>
                </a:lnTo>
                <a:lnTo>
                  <a:pt x="22809" y="40970"/>
                </a:lnTo>
                <a:lnTo>
                  <a:pt x="25539" y="40843"/>
                </a:lnTo>
                <a:lnTo>
                  <a:pt x="28244" y="40639"/>
                </a:lnTo>
                <a:lnTo>
                  <a:pt x="30949" y="40474"/>
                </a:lnTo>
                <a:lnTo>
                  <a:pt x="33540" y="40284"/>
                </a:lnTo>
                <a:lnTo>
                  <a:pt x="38480" y="39763"/>
                </a:lnTo>
                <a:lnTo>
                  <a:pt x="40716" y="39458"/>
                </a:lnTo>
                <a:lnTo>
                  <a:pt x="42710" y="39103"/>
                </a:lnTo>
                <a:lnTo>
                  <a:pt x="42710" y="35737"/>
                </a:lnTo>
                <a:lnTo>
                  <a:pt x="20129" y="35737"/>
                </a:lnTo>
                <a:lnTo>
                  <a:pt x="20129" y="18897"/>
                </a:lnTo>
                <a:close/>
              </a:path>
              <a:path w="62230" h="67309">
                <a:moveTo>
                  <a:pt x="42710" y="33743"/>
                </a:moveTo>
                <a:lnTo>
                  <a:pt x="20129" y="35737"/>
                </a:lnTo>
                <a:lnTo>
                  <a:pt x="42710" y="35737"/>
                </a:lnTo>
                <a:lnTo>
                  <a:pt x="42710" y="33743"/>
                </a:lnTo>
                <a:close/>
              </a:path>
              <a:path w="62230" h="67309">
                <a:moveTo>
                  <a:pt x="37350" y="2832"/>
                </a:moveTo>
                <a:lnTo>
                  <a:pt x="5206" y="2832"/>
                </a:lnTo>
                <a:lnTo>
                  <a:pt x="5206" y="8191"/>
                </a:lnTo>
                <a:lnTo>
                  <a:pt x="30924" y="8191"/>
                </a:lnTo>
                <a:lnTo>
                  <a:pt x="30391" y="14516"/>
                </a:lnTo>
                <a:lnTo>
                  <a:pt x="30133" y="16687"/>
                </a:lnTo>
                <a:lnTo>
                  <a:pt x="29933" y="18135"/>
                </a:lnTo>
                <a:lnTo>
                  <a:pt x="29717" y="20015"/>
                </a:lnTo>
                <a:lnTo>
                  <a:pt x="29451" y="21920"/>
                </a:lnTo>
                <a:lnTo>
                  <a:pt x="28788" y="25768"/>
                </a:lnTo>
                <a:lnTo>
                  <a:pt x="28426" y="27647"/>
                </a:lnTo>
                <a:lnTo>
                  <a:pt x="28092" y="29222"/>
                </a:lnTo>
                <a:lnTo>
                  <a:pt x="34061" y="29222"/>
                </a:lnTo>
                <a:lnTo>
                  <a:pt x="36181" y="16294"/>
                </a:lnTo>
                <a:lnTo>
                  <a:pt x="36436" y="14287"/>
                </a:lnTo>
                <a:lnTo>
                  <a:pt x="36690" y="11887"/>
                </a:lnTo>
                <a:lnTo>
                  <a:pt x="37096" y="7086"/>
                </a:lnTo>
                <a:lnTo>
                  <a:pt x="37249" y="4864"/>
                </a:lnTo>
                <a:lnTo>
                  <a:pt x="37350" y="2832"/>
                </a:lnTo>
                <a:close/>
              </a:path>
              <a:path w="62230" h="67309">
                <a:moveTo>
                  <a:pt x="18834" y="46685"/>
                </a:moveTo>
                <a:lnTo>
                  <a:pt x="12712" y="46685"/>
                </a:lnTo>
                <a:lnTo>
                  <a:pt x="12712" y="67106"/>
                </a:lnTo>
                <a:lnTo>
                  <a:pt x="53416" y="67106"/>
                </a:lnTo>
                <a:lnTo>
                  <a:pt x="53416" y="61760"/>
                </a:lnTo>
                <a:lnTo>
                  <a:pt x="18834" y="61760"/>
                </a:lnTo>
                <a:lnTo>
                  <a:pt x="18834" y="46685"/>
                </a:lnTo>
                <a:close/>
              </a:path>
              <a:path w="62230" h="67309">
                <a:moveTo>
                  <a:pt x="52273" y="0"/>
                </a:moveTo>
                <a:lnTo>
                  <a:pt x="46304" y="0"/>
                </a:lnTo>
                <a:lnTo>
                  <a:pt x="46304" y="49974"/>
                </a:lnTo>
                <a:lnTo>
                  <a:pt x="52273" y="49974"/>
                </a:lnTo>
                <a:lnTo>
                  <a:pt x="52273" y="27851"/>
                </a:lnTo>
                <a:lnTo>
                  <a:pt x="61760" y="27851"/>
                </a:lnTo>
                <a:lnTo>
                  <a:pt x="61760" y="22339"/>
                </a:lnTo>
                <a:lnTo>
                  <a:pt x="52273" y="22339"/>
                </a:lnTo>
                <a:lnTo>
                  <a:pt x="522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21259" y="9513475"/>
            <a:ext cx="52705" cy="67945"/>
          </a:xfrm>
          <a:custGeom>
            <a:avLst/>
            <a:gdLst/>
            <a:ahLst/>
            <a:cxnLst/>
            <a:rect l="l" t="t" r="r" b="b"/>
            <a:pathLst>
              <a:path w="52705" h="67945">
                <a:moveTo>
                  <a:pt x="33515" y="4902"/>
                </a:moveTo>
                <a:lnTo>
                  <a:pt x="3975" y="4902"/>
                </a:lnTo>
                <a:lnTo>
                  <a:pt x="3975" y="10261"/>
                </a:lnTo>
                <a:lnTo>
                  <a:pt x="26784" y="10261"/>
                </a:lnTo>
                <a:lnTo>
                  <a:pt x="26581" y="14033"/>
                </a:lnTo>
                <a:lnTo>
                  <a:pt x="4279" y="47167"/>
                </a:lnTo>
                <a:lnTo>
                  <a:pt x="0" y="49364"/>
                </a:lnTo>
                <a:lnTo>
                  <a:pt x="11100" y="49551"/>
                </a:lnTo>
                <a:lnTo>
                  <a:pt x="20087" y="41335"/>
                </a:lnTo>
                <a:lnTo>
                  <a:pt x="27950" y="29855"/>
                </a:lnTo>
                <a:lnTo>
                  <a:pt x="32055" y="18009"/>
                </a:lnTo>
                <a:lnTo>
                  <a:pt x="33515" y="4902"/>
                </a:lnTo>
                <a:close/>
              </a:path>
              <a:path w="52705" h="67945">
                <a:moveTo>
                  <a:pt x="52501" y="0"/>
                </a:moveTo>
                <a:lnTo>
                  <a:pt x="46532" y="0"/>
                </a:lnTo>
                <a:lnTo>
                  <a:pt x="46532" y="67424"/>
                </a:lnTo>
                <a:lnTo>
                  <a:pt x="52501" y="67424"/>
                </a:lnTo>
                <a:lnTo>
                  <a:pt x="525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2855" y="9513483"/>
            <a:ext cx="62230" cy="67310"/>
          </a:xfrm>
          <a:custGeom>
            <a:avLst/>
            <a:gdLst/>
            <a:ahLst/>
            <a:cxnLst/>
            <a:rect l="l" t="t" r="r" b="b"/>
            <a:pathLst>
              <a:path w="62230" h="67309">
                <a:moveTo>
                  <a:pt x="20129" y="18897"/>
                </a:moveTo>
                <a:lnTo>
                  <a:pt x="14008" y="18897"/>
                </a:lnTo>
                <a:lnTo>
                  <a:pt x="14008" y="35813"/>
                </a:lnTo>
                <a:lnTo>
                  <a:pt x="0" y="35813"/>
                </a:lnTo>
                <a:lnTo>
                  <a:pt x="0" y="41173"/>
                </a:lnTo>
                <a:lnTo>
                  <a:pt x="17297" y="41135"/>
                </a:lnTo>
                <a:lnTo>
                  <a:pt x="22809" y="40970"/>
                </a:lnTo>
                <a:lnTo>
                  <a:pt x="25539" y="40843"/>
                </a:lnTo>
                <a:lnTo>
                  <a:pt x="28244" y="40639"/>
                </a:lnTo>
                <a:lnTo>
                  <a:pt x="30949" y="40474"/>
                </a:lnTo>
                <a:lnTo>
                  <a:pt x="33540" y="40284"/>
                </a:lnTo>
                <a:lnTo>
                  <a:pt x="38480" y="39763"/>
                </a:lnTo>
                <a:lnTo>
                  <a:pt x="40716" y="39458"/>
                </a:lnTo>
                <a:lnTo>
                  <a:pt x="42710" y="39103"/>
                </a:lnTo>
                <a:lnTo>
                  <a:pt x="42710" y="35737"/>
                </a:lnTo>
                <a:lnTo>
                  <a:pt x="20129" y="35737"/>
                </a:lnTo>
                <a:lnTo>
                  <a:pt x="20129" y="18897"/>
                </a:lnTo>
                <a:close/>
              </a:path>
              <a:path w="62230" h="67309">
                <a:moveTo>
                  <a:pt x="42710" y="33743"/>
                </a:moveTo>
                <a:lnTo>
                  <a:pt x="20129" y="35737"/>
                </a:lnTo>
                <a:lnTo>
                  <a:pt x="42710" y="35737"/>
                </a:lnTo>
                <a:lnTo>
                  <a:pt x="42710" y="33743"/>
                </a:lnTo>
                <a:close/>
              </a:path>
              <a:path w="62230" h="67309">
                <a:moveTo>
                  <a:pt x="37350" y="2832"/>
                </a:moveTo>
                <a:lnTo>
                  <a:pt x="5206" y="2832"/>
                </a:lnTo>
                <a:lnTo>
                  <a:pt x="5206" y="8191"/>
                </a:lnTo>
                <a:lnTo>
                  <a:pt x="30924" y="8191"/>
                </a:lnTo>
                <a:lnTo>
                  <a:pt x="30391" y="14516"/>
                </a:lnTo>
                <a:lnTo>
                  <a:pt x="30133" y="16687"/>
                </a:lnTo>
                <a:lnTo>
                  <a:pt x="29933" y="18135"/>
                </a:lnTo>
                <a:lnTo>
                  <a:pt x="29717" y="20015"/>
                </a:lnTo>
                <a:lnTo>
                  <a:pt x="29451" y="21920"/>
                </a:lnTo>
                <a:lnTo>
                  <a:pt x="28788" y="25768"/>
                </a:lnTo>
                <a:lnTo>
                  <a:pt x="28426" y="27647"/>
                </a:lnTo>
                <a:lnTo>
                  <a:pt x="28092" y="29222"/>
                </a:lnTo>
                <a:lnTo>
                  <a:pt x="34061" y="29222"/>
                </a:lnTo>
                <a:lnTo>
                  <a:pt x="36181" y="16294"/>
                </a:lnTo>
                <a:lnTo>
                  <a:pt x="36436" y="14287"/>
                </a:lnTo>
                <a:lnTo>
                  <a:pt x="36690" y="11887"/>
                </a:lnTo>
                <a:lnTo>
                  <a:pt x="37096" y="7086"/>
                </a:lnTo>
                <a:lnTo>
                  <a:pt x="37249" y="4864"/>
                </a:lnTo>
                <a:lnTo>
                  <a:pt x="37350" y="2832"/>
                </a:lnTo>
                <a:close/>
              </a:path>
              <a:path w="62230" h="67309">
                <a:moveTo>
                  <a:pt x="18834" y="46685"/>
                </a:moveTo>
                <a:lnTo>
                  <a:pt x="12712" y="46685"/>
                </a:lnTo>
                <a:lnTo>
                  <a:pt x="12712" y="67106"/>
                </a:lnTo>
                <a:lnTo>
                  <a:pt x="53416" y="67106"/>
                </a:lnTo>
                <a:lnTo>
                  <a:pt x="53416" y="61760"/>
                </a:lnTo>
                <a:lnTo>
                  <a:pt x="18834" y="61760"/>
                </a:lnTo>
                <a:lnTo>
                  <a:pt x="18834" y="46685"/>
                </a:lnTo>
                <a:close/>
              </a:path>
              <a:path w="62230" h="67309">
                <a:moveTo>
                  <a:pt x="52273" y="0"/>
                </a:moveTo>
                <a:lnTo>
                  <a:pt x="46304" y="0"/>
                </a:lnTo>
                <a:lnTo>
                  <a:pt x="46304" y="49974"/>
                </a:lnTo>
                <a:lnTo>
                  <a:pt x="52273" y="49974"/>
                </a:lnTo>
                <a:lnTo>
                  <a:pt x="52273" y="27851"/>
                </a:lnTo>
                <a:lnTo>
                  <a:pt x="61760" y="27851"/>
                </a:lnTo>
                <a:lnTo>
                  <a:pt x="61760" y="22339"/>
                </a:lnTo>
                <a:lnTo>
                  <a:pt x="52273" y="22339"/>
                </a:lnTo>
                <a:lnTo>
                  <a:pt x="522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52416" y="9513461"/>
            <a:ext cx="53340" cy="67945"/>
          </a:xfrm>
          <a:custGeom>
            <a:avLst/>
            <a:gdLst/>
            <a:ahLst/>
            <a:cxnLst/>
            <a:rect l="l" t="t" r="r" b="b"/>
            <a:pathLst>
              <a:path w="53339" h="67945">
                <a:moveTo>
                  <a:pt x="53263" y="0"/>
                </a:moveTo>
                <a:lnTo>
                  <a:pt x="47294" y="0"/>
                </a:lnTo>
                <a:lnTo>
                  <a:pt x="47294" y="17233"/>
                </a:lnTo>
                <a:lnTo>
                  <a:pt x="36817" y="17233"/>
                </a:lnTo>
                <a:lnTo>
                  <a:pt x="36817" y="22504"/>
                </a:lnTo>
                <a:lnTo>
                  <a:pt x="47294" y="22504"/>
                </a:lnTo>
                <a:lnTo>
                  <a:pt x="47294" y="27635"/>
                </a:lnTo>
                <a:lnTo>
                  <a:pt x="36817" y="27635"/>
                </a:lnTo>
                <a:lnTo>
                  <a:pt x="36817" y="32842"/>
                </a:lnTo>
                <a:lnTo>
                  <a:pt x="47294" y="32842"/>
                </a:lnTo>
                <a:lnTo>
                  <a:pt x="47294" y="38341"/>
                </a:lnTo>
                <a:lnTo>
                  <a:pt x="53263" y="38341"/>
                </a:lnTo>
                <a:lnTo>
                  <a:pt x="53263" y="0"/>
                </a:lnTo>
                <a:close/>
              </a:path>
              <a:path w="53339" h="67945">
                <a:moveTo>
                  <a:pt x="16649" y="15697"/>
                </a:moveTo>
                <a:lnTo>
                  <a:pt x="8255" y="15697"/>
                </a:lnTo>
                <a:lnTo>
                  <a:pt x="6985" y="16916"/>
                </a:lnTo>
                <a:lnTo>
                  <a:pt x="4291" y="26276"/>
                </a:lnTo>
                <a:lnTo>
                  <a:pt x="4660" y="27889"/>
                </a:lnTo>
                <a:lnTo>
                  <a:pt x="6197" y="31051"/>
                </a:lnTo>
                <a:lnTo>
                  <a:pt x="7238" y="32435"/>
                </a:lnTo>
                <a:lnTo>
                  <a:pt x="8572" y="33604"/>
                </a:lnTo>
                <a:lnTo>
                  <a:pt x="9906" y="34823"/>
                </a:lnTo>
                <a:lnTo>
                  <a:pt x="11455" y="35801"/>
                </a:lnTo>
                <a:lnTo>
                  <a:pt x="15024" y="37223"/>
                </a:lnTo>
                <a:lnTo>
                  <a:pt x="16967" y="37579"/>
                </a:lnTo>
                <a:lnTo>
                  <a:pt x="21094" y="37579"/>
                </a:lnTo>
                <a:lnTo>
                  <a:pt x="22999" y="37223"/>
                </a:lnTo>
                <a:lnTo>
                  <a:pt x="26581" y="35801"/>
                </a:lnTo>
                <a:lnTo>
                  <a:pt x="28143" y="34823"/>
                </a:lnTo>
                <a:lnTo>
                  <a:pt x="29463" y="33604"/>
                </a:lnTo>
                <a:lnTo>
                  <a:pt x="30823" y="32384"/>
                </a:lnTo>
                <a:lnTo>
                  <a:pt x="16649" y="32384"/>
                </a:lnTo>
                <a:lnTo>
                  <a:pt x="14617" y="31546"/>
                </a:lnTo>
                <a:lnTo>
                  <a:pt x="11252" y="28232"/>
                </a:lnTo>
                <a:lnTo>
                  <a:pt x="10401" y="26276"/>
                </a:lnTo>
                <a:lnTo>
                  <a:pt x="10401" y="21742"/>
                </a:lnTo>
                <a:lnTo>
                  <a:pt x="11252" y="19773"/>
                </a:lnTo>
                <a:lnTo>
                  <a:pt x="14617" y="16509"/>
                </a:lnTo>
                <a:lnTo>
                  <a:pt x="16649" y="15697"/>
                </a:lnTo>
                <a:close/>
              </a:path>
              <a:path w="53339" h="67945">
                <a:moveTo>
                  <a:pt x="29768" y="15697"/>
                </a:moveTo>
                <a:lnTo>
                  <a:pt x="21450" y="15697"/>
                </a:lnTo>
                <a:lnTo>
                  <a:pt x="23495" y="16509"/>
                </a:lnTo>
                <a:lnTo>
                  <a:pt x="26878" y="19786"/>
                </a:lnTo>
                <a:lnTo>
                  <a:pt x="27698" y="21742"/>
                </a:lnTo>
                <a:lnTo>
                  <a:pt x="27698" y="26276"/>
                </a:lnTo>
                <a:lnTo>
                  <a:pt x="26873" y="28232"/>
                </a:lnTo>
                <a:lnTo>
                  <a:pt x="23495" y="31546"/>
                </a:lnTo>
                <a:lnTo>
                  <a:pt x="21450" y="32384"/>
                </a:lnTo>
                <a:lnTo>
                  <a:pt x="30823" y="32384"/>
                </a:lnTo>
                <a:lnTo>
                  <a:pt x="31851" y="31051"/>
                </a:lnTo>
                <a:lnTo>
                  <a:pt x="33426" y="27889"/>
                </a:lnTo>
                <a:lnTo>
                  <a:pt x="33808" y="26276"/>
                </a:lnTo>
                <a:lnTo>
                  <a:pt x="33736" y="22504"/>
                </a:lnTo>
                <a:lnTo>
                  <a:pt x="33451" y="21297"/>
                </a:lnTo>
                <a:lnTo>
                  <a:pt x="31978" y="18287"/>
                </a:lnTo>
                <a:lnTo>
                  <a:pt x="31000" y="16916"/>
                </a:lnTo>
                <a:lnTo>
                  <a:pt x="29768" y="15697"/>
                </a:lnTo>
                <a:close/>
              </a:path>
              <a:path w="53339" h="67945">
                <a:moveTo>
                  <a:pt x="37274" y="10413"/>
                </a:moveTo>
                <a:lnTo>
                  <a:pt x="0" y="10413"/>
                </a:lnTo>
                <a:lnTo>
                  <a:pt x="0" y="15697"/>
                </a:lnTo>
                <a:lnTo>
                  <a:pt x="37274" y="15697"/>
                </a:lnTo>
                <a:lnTo>
                  <a:pt x="37274" y="10413"/>
                </a:lnTo>
                <a:close/>
              </a:path>
              <a:path w="53339" h="67945">
                <a:moveTo>
                  <a:pt x="28930" y="622"/>
                </a:moveTo>
                <a:lnTo>
                  <a:pt x="8039" y="622"/>
                </a:lnTo>
                <a:lnTo>
                  <a:pt x="8039" y="5676"/>
                </a:lnTo>
                <a:lnTo>
                  <a:pt x="28930" y="5676"/>
                </a:lnTo>
                <a:lnTo>
                  <a:pt x="28930" y="622"/>
                </a:lnTo>
                <a:close/>
              </a:path>
              <a:path w="53339" h="67945">
                <a:moveTo>
                  <a:pt x="19672" y="41948"/>
                </a:moveTo>
                <a:lnTo>
                  <a:pt x="13550" y="41948"/>
                </a:lnTo>
                <a:lnTo>
                  <a:pt x="13550" y="67424"/>
                </a:lnTo>
                <a:lnTo>
                  <a:pt x="53263" y="67424"/>
                </a:lnTo>
                <a:lnTo>
                  <a:pt x="53263" y="62064"/>
                </a:lnTo>
                <a:lnTo>
                  <a:pt x="19672" y="62064"/>
                </a:lnTo>
                <a:lnTo>
                  <a:pt x="19672" y="55333"/>
                </a:lnTo>
                <a:lnTo>
                  <a:pt x="53263" y="55333"/>
                </a:lnTo>
                <a:lnTo>
                  <a:pt x="53263" y="49987"/>
                </a:lnTo>
                <a:lnTo>
                  <a:pt x="19672" y="49987"/>
                </a:lnTo>
                <a:lnTo>
                  <a:pt x="19672" y="41948"/>
                </a:lnTo>
                <a:close/>
              </a:path>
              <a:path w="53339" h="67945">
                <a:moveTo>
                  <a:pt x="53263" y="55333"/>
                </a:moveTo>
                <a:lnTo>
                  <a:pt x="47142" y="55333"/>
                </a:lnTo>
                <a:lnTo>
                  <a:pt x="47142" y="62064"/>
                </a:lnTo>
                <a:lnTo>
                  <a:pt x="53263" y="62064"/>
                </a:lnTo>
                <a:lnTo>
                  <a:pt x="53263" y="55333"/>
                </a:lnTo>
                <a:close/>
              </a:path>
              <a:path w="53339" h="67945">
                <a:moveTo>
                  <a:pt x="53263" y="41948"/>
                </a:moveTo>
                <a:lnTo>
                  <a:pt x="47142" y="41948"/>
                </a:lnTo>
                <a:lnTo>
                  <a:pt x="47142" y="49987"/>
                </a:lnTo>
                <a:lnTo>
                  <a:pt x="53263" y="49987"/>
                </a:lnTo>
                <a:lnTo>
                  <a:pt x="53263" y="419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19688" y="9513467"/>
            <a:ext cx="49530" cy="68580"/>
          </a:xfrm>
          <a:custGeom>
            <a:avLst/>
            <a:gdLst/>
            <a:ahLst/>
            <a:cxnLst/>
            <a:rect l="l" t="t" r="r" b="b"/>
            <a:pathLst>
              <a:path w="49529" h="68579">
                <a:moveTo>
                  <a:pt x="49123" y="0"/>
                </a:moveTo>
                <a:lnTo>
                  <a:pt x="43167" y="0"/>
                </a:lnTo>
                <a:lnTo>
                  <a:pt x="43167" y="8496"/>
                </a:lnTo>
                <a:lnTo>
                  <a:pt x="31838" y="8496"/>
                </a:lnTo>
                <a:lnTo>
                  <a:pt x="31838" y="13855"/>
                </a:lnTo>
                <a:lnTo>
                  <a:pt x="43167" y="13855"/>
                </a:lnTo>
                <a:lnTo>
                  <a:pt x="43167" y="21894"/>
                </a:lnTo>
                <a:lnTo>
                  <a:pt x="31838" y="21894"/>
                </a:lnTo>
                <a:lnTo>
                  <a:pt x="31838" y="27330"/>
                </a:lnTo>
                <a:lnTo>
                  <a:pt x="43167" y="27330"/>
                </a:lnTo>
                <a:lnTo>
                  <a:pt x="43167" y="41020"/>
                </a:lnTo>
                <a:lnTo>
                  <a:pt x="49123" y="41020"/>
                </a:lnTo>
                <a:lnTo>
                  <a:pt x="49123" y="0"/>
                </a:lnTo>
                <a:close/>
              </a:path>
              <a:path w="49529" h="68579">
                <a:moveTo>
                  <a:pt x="27927" y="3441"/>
                </a:moveTo>
                <a:lnTo>
                  <a:pt x="0" y="3441"/>
                </a:lnTo>
                <a:lnTo>
                  <a:pt x="0" y="8801"/>
                </a:lnTo>
                <a:lnTo>
                  <a:pt x="21805" y="8801"/>
                </a:lnTo>
                <a:lnTo>
                  <a:pt x="21805" y="17906"/>
                </a:lnTo>
                <a:lnTo>
                  <a:pt x="0" y="17906"/>
                </a:lnTo>
                <a:lnTo>
                  <a:pt x="0" y="38493"/>
                </a:lnTo>
                <a:lnTo>
                  <a:pt x="36271" y="36271"/>
                </a:lnTo>
                <a:lnTo>
                  <a:pt x="36271" y="33134"/>
                </a:lnTo>
                <a:lnTo>
                  <a:pt x="6121" y="33134"/>
                </a:lnTo>
                <a:lnTo>
                  <a:pt x="6121" y="23266"/>
                </a:lnTo>
                <a:lnTo>
                  <a:pt x="27927" y="23266"/>
                </a:lnTo>
                <a:lnTo>
                  <a:pt x="27927" y="3441"/>
                </a:lnTo>
                <a:close/>
              </a:path>
              <a:path w="49529" h="68579">
                <a:moveTo>
                  <a:pt x="36271" y="30924"/>
                </a:moveTo>
                <a:lnTo>
                  <a:pt x="25400" y="32524"/>
                </a:lnTo>
                <a:lnTo>
                  <a:pt x="23368" y="32727"/>
                </a:lnTo>
                <a:lnTo>
                  <a:pt x="21361" y="32880"/>
                </a:lnTo>
                <a:lnTo>
                  <a:pt x="19405" y="32981"/>
                </a:lnTo>
                <a:lnTo>
                  <a:pt x="6121" y="33134"/>
                </a:lnTo>
                <a:lnTo>
                  <a:pt x="36271" y="33134"/>
                </a:lnTo>
                <a:lnTo>
                  <a:pt x="36271" y="30924"/>
                </a:lnTo>
                <a:close/>
              </a:path>
              <a:path w="49529" h="68579">
                <a:moveTo>
                  <a:pt x="49123" y="44615"/>
                </a:moveTo>
                <a:lnTo>
                  <a:pt x="8801" y="44615"/>
                </a:lnTo>
                <a:lnTo>
                  <a:pt x="8801" y="49974"/>
                </a:lnTo>
                <a:lnTo>
                  <a:pt x="43002" y="49974"/>
                </a:lnTo>
                <a:lnTo>
                  <a:pt x="43002" y="68033"/>
                </a:lnTo>
                <a:lnTo>
                  <a:pt x="49123" y="68033"/>
                </a:lnTo>
                <a:lnTo>
                  <a:pt x="49123" y="446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79454" y="9513465"/>
            <a:ext cx="52705" cy="67945"/>
          </a:xfrm>
          <a:custGeom>
            <a:avLst/>
            <a:gdLst/>
            <a:ahLst/>
            <a:cxnLst/>
            <a:rect l="l" t="t" r="r" b="b"/>
            <a:pathLst>
              <a:path w="52704" h="67945">
                <a:moveTo>
                  <a:pt x="33528" y="4902"/>
                </a:moveTo>
                <a:lnTo>
                  <a:pt x="3987" y="4902"/>
                </a:lnTo>
                <a:lnTo>
                  <a:pt x="3987" y="10261"/>
                </a:lnTo>
                <a:lnTo>
                  <a:pt x="26797" y="10261"/>
                </a:lnTo>
                <a:lnTo>
                  <a:pt x="26581" y="14033"/>
                </a:lnTo>
                <a:lnTo>
                  <a:pt x="4292" y="47167"/>
                </a:lnTo>
                <a:lnTo>
                  <a:pt x="0" y="49364"/>
                </a:lnTo>
                <a:lnTo>
                  <a:pt x="11109" y="49548"/>
                </a:lnTo>
                <a:lnTo>
                  <a:pt x="20099" y="41333"/>
                </a:lnTo>
                <a:lnTo>
                  <a:pt x="27955" y="29853"/>
                </a:lnTo>
                <a:lnTo>
                  <a:pt x="32067" y="18008"/>
                </a:lnTo>
                <a:lnTo>
                  <a:pt x="33528" y="4902"/>
                </a:lnTo>
                <a:close/>
              </a:path>
              <a:path w="52704" h="67945">
                <a:moveTo>
                  <a:pt x="52489" y="0"/>
                </a:moveTo>
                <a:lnTo>
                  <a:pt x="46532" y="0"/>
                </a:lnTo>
                <a:lnTo>
                  <a:pt x="46532" y="67424"/>
                </a:lnTo>
                <a:lnTo>
                  <a:pt x="52489" y="67424"/>
                </a:lnTo>
                <a:lnTo>
                  <a:pt x="524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41049" y="9513473"/>
            <a:ext cx="62230" cy="67310"/>
          </a:xfrm>
          <a:custGeom>
            <a:avLst/>
            <a:gdLst/>
            <a:ahLst/>
            <a:cxnLst/>
            <a:rect l="l" t="t" r="r" b="b"/>
            <a:pathLst>
              <a:path w="62229" h="67309">
                <a:moveTo>
                  <a:pt x="20142" y="18897"/>
                </a:moveTo>
                <a:lnTo>
                  <a:pt x="14008" y="18897"/>
                </a:lnTo>
                <a:lnTo>
                  <a:pt x="14008" y="35813"/>
                </a:lnTo>
                <a:lnTo>
                  <a:pt x="0" y="35813"/>
                </a:lnTo>
                <a:lnTo>
                  <a:pt x="0" y="41173"/>
                </a:lnTo>
                <a:lnTo>
                  <a:pt x="17297" y="41135"/>
                </a:lnTo>
                <a:lnTo>
                  <a:pt x="42710" y="39103"/>
                </a:lnTo>
                <a:lnTo>
                  <a:pt x="42710" y="35737"/>
                </a:lnTo>
                <a:lnTo>
                  <a:pt x="20142" y="35737"/>
                </a:lnTo>
                <a:lnTo>
                  <a:pt x="20142" y="18897"/>
                </a:lnTo>
                <a:close/>
              </a:path>
              <a:path w="62229" h="67309">
                <a:moveTo>
                  <a:pt x="42710" y="33743"/>
                </a:moveTo>
                <a:lnTo>
                  <a:pt x="20142" y="35737"/>
                </a:lnTo>
                <a:lnTo>
                  <a:pt x="42710" y="35737"/>
                </a:lnTo>
                <a:lnTo>
                  <a:pt x="42710" y="33743"/>
                </a:lnTo>
                <a:close/>
              </a:path>
              <a:path w="62229" h="67309">
                <a:moveTo>
                  <a:pt x="37350" y="2832"/>
                </a:moveTo>
                <a:lnTo>
                  <a:pt x="5207" y="2832"/>
                </a:lnTo>
                <a:lnTo>
                  <a:pt x="5207" y="8191"/>
                </a:lnTo>
                <a:lnTo>
                  <a:pt x="30924" y="8191"/>
                </a:lnTo>
                <a:lnTo>
                  <a:pt x="30543" y="12776"/>
                </a:lnTo>
                <a:lnTo>
                  <a:pt x="30187" y="16294"/>
                </a:lnTo>
                <a:lnTo>
                  <a:pt x="29921" y="18135"/>
                </a:lnTo>
                <a:lnTo>
                  <a:pt x="29718" y="20015"/>
                </a:lnTo>
                <a:lnTo>
                  <a:pt x="29451" y="21920"/>
                </a:lnTo>
                <a:lnTo>
                  <a:pt x="28790" y="25755"/>
                </a:lnTo>
                <a:lnTo>
                  <a:pt x="28426" y="27647"/>
                </a:lnTo>
                <a:lnTo>
                  <a:pt x="28092" y="29222"/>
                </a:lnTo>
                <a:lnTo>
                  <a:pt x="34048" y="29222"/>
                </a:lnTo>
                <a:lnTo>
                  <a:pt x="36181" y="16294"/>
                </a:lnTo>
                <a:lnTo>
                  <a:pt x="36436" y="14287"/>
                </a:lnTo>
                <a:lnTo>
                  <a:pt x="36690" y="11887"/>
                </a:lnTo>
                <a:lnTo>
                  <a:pt x="37096" y="7086"/>
                </a:lnTo>
                <a:lnTo>
                  <a:pt x="37249" y="4864"/>
                </a:lnTo>
                <a:lnTo>
                  <a:pt x="37350" y="2832"/>
                </a:lnTo>
                <a:close/>
              </a:path>
              <a:path w="62229" h="67309">
                <a:moveTo>
                  <a:pt x="18834" y="46685"/>
                </a:moveTo>
                <a:lnTo>
                  <a:pt x="12712" y="46685"/>
                </a:lnTo>
                <a:lnTo>
                  <a:pt x="12712" y="67106"/>
                </a:lnTo>
                <a:lnTo>
                  <a:pt x="53416" y="67106"/>
                </a:lnTo>
                <a:lnTo>
                  <a:pt x="53416" y="61760"/>
                </a:lnTo>
                <a:lnTo>
                  <a:pt x="18834" y="61760"/>
                </a:lnTo>
                <a:lnTo>
                  <a:pt x="18834" y="46685"/>
                </a:lnTo>
                <a:close/>
              </a:path>
              <a:path w="62229" h="67309">
                <a:moveTo>
                  <a:pt x="52273" y="0"/>
                </a:moveTo>
                <a:lnTo>
                  <a:pt x="46304" y="0"/>
                </a:lnTo>
                <a:lnTo>
                  <a:pt x="46304" y="49974"/>
                </a:lnTo>
                <a:lnTo>
                  <a:pt x="52273" y="49974"/>
                </a:lnTo>
                <a:lnTo>
                  <a:pt x="52273" y="27851"/>
                </a:lnTo>
                <a:lnTo>
                  <a:pt x="61760" y="27851"/>
                </a:lnTo>
                <a:lnTo>
                  <a:pt x="61760" y="22339"/>
                </a:lnTo>
                <a:lnTo>
                  <a:pt x="52273" y="22339"/>
                </a:lnTo>
                <a:lnTo>
                  <a:pt x="522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35818" y="9425856"/>
            <a:ext cx="513435" cy="188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95499" y="9396006"/>
            <a:ext cx="52311" cy="1095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30996" y="9459848"/>
            <a:ext cx="52184" cy="657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54275" y="9518855"/>
            <a:ext cx="41224" cy="576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29129" y="9442437"/>
            <a:ext cx="63779" cy="961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10930" y="9520605"/>
            <a:ext cx="47688" cy="845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33053" y="9488562"/>
            <a:ext cx="385254" cy="1510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101120" y="9491980"/>
            <a:ext cx="595363" cy="1378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02241" y="9482316"/>
            <a:ext cx="546023" cy="141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888894" y="9581956"/>
            <a:ext cx="30822" cy="299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755206" y="9534206"/>
            <a:ext cx="48895" cy="19685"/>
          </a:xfrm>
          <a:custGeom>
            <a:avLst/>
            <a:gdLst/>
            <a:ahLst/>
            <a:cxnLst/>
            <a:rect l="l" t="t" r="r" b="b"/>
            <a:pathLst>
              <a:path w="48895" h="19684">
                <a:moveTo>
                  <a:pt x="28117" y="7708"/>
                </a:moveTo>
                <a:lnTo>
                  <a:pt x="18186" y="7708"/>
                </a:lnTo>
                <a:lnTo>
                  <a:pt x="18186" y="19405"/>
                </a:lnTo>
                <a:lnTo>
                  <a:pt x="28117" y="19405"/>
                </a:lnTo>
                <a:lnTo>
                  <a:pt x="28117" y="7708"/>
                </a:lnTo>
                <a:close/>
              </a:path>
              <a:path w="48895" h="19684">
                <a:moveTo>
                  <a:pt x="48907" y="0"/>
                </a:moveTo>
                <a:lnTo>
                  <a:pt x="0" y="0"/>
                </a:lnTo>
                <a:lnTo>
                  <a:pt x="0" y="7708"/>
                </a:lnTo>
                <a:lnTo>
                  <a:pt x="48907" y="7708"/>
                </a:lnTo>
                <a:lnTo>
                  <a:pt x="48907" y="0"/>
                </a:lnTo>
                <a:close/>
              </a:path>
            </a:pathLst>
          </a:custGeom>
          <a:solidFill>
            <a:srgbClr val="174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795274" y="9502593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5" h="58420">
                <a:moveTo>
                  <a:pt x="24726" y="0"/>
                </a:moveTo>
                <a:lnTo>
                  <a:pt x="14731" y="0"/>
                </a:lnTo>
                <a:lnTo>
                  <a:pt x="14731" y="44742"/>
                </a:lnTo>
                <a:lnTo>
                  <a:pt x="0" y="44742"/>
                </a:lnTo>
                <a:lnTo>
                  <a:pt x="0" y="52425"/>
                </a:lnTo>
                <a:lnTo>
                  <a:pt x="14731" y="52425"/>
                </a:lnTo>
                <a:lnTo>
                  <a:pt x="14731" y="58242"/>
                </a:lnTo>
                <a:lnTo>
                  <a:pt x="24726" y="58242"/>
                </a:lnTo>
                <a:lnTo>
                  <a:pt x="24726" y="0"/>
                </a:lnTo>
                <a:close/>
              </a:path>
            </a:pathLst>
          </a:custGeom>
          <a:solidFill>
            <a:srgbClr val="174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760388" y="9500902"/>
            <a:ext cx="38100" cy="31750"/>
          </a:xfrm>
          <a:custGeom>
            <a:avLst/>
            <a:gdLst/>
            <a:ahLst/>
            <a:cxnLst/>
            <a:rect l="l" t="t" r="r" b="b"/>
            <a:pathLst>
              <a:path w="38100" h="31750">
                <a:moveTo>
                  <a:pt x="29248" y="0"/>
                </a:moveTo>
                <a:lnTo>
                  <a:pt x="8242" y="0"/>
                </a:lnTo>
                <a:lnTo>
                  <a:pt x="0" y="6781"/>
                </a:lnTo>
                <a:lnTo>
                  <a:pt x="0" y="23901"/>
                </a:lnTo>
                <a:lnTo>
                  <a:pt x="8394" y="31140"/>
                </a:lnTo>
                <a:lnTo>
                  <a:pt x="29082" y="31140"/>
                </a:lnTo>
                <a:lnTo>
                  <a:pt x="37490" y="23901"/>
                </a:lnTo>
                <a:lnTo>
                  <a:pt x="37490" y="23583"/>
                </a:lnTo>
                <a:lnTo>
                  <a:pt x="14033" y="23583"/>
                </a:lnTo>
                <a:lnTo>
                  <a:pt x="9372" y="20167"/>
                </a:lnTo>
                <a:lnTo>
                  <a:pt x="9372" y="10337"/>
                </a:lnTo>
                <a:lnTo>
                  <a:pt x="14033" y="7251"/>
                </a:lnTo>
                <a:lnTo>
                  <a:pt x="37490" y="7251"/>
                </a:lnTo>
                <a:lnTo>
                  <a:pt x="37490" y="6781"/>
                </a:lnTo>
                <a:lnTo>
                  <a:pt x="29248" y="0"/>
                </a:lnTo>
                <a:close/>
              </a:path>
              <a:path w="38100" h="31750">
                <a:moveTo>
                  <a:pt x="37490" y="7251"/>
                </a:moveTo>
                <a:lnTo>
                  <a:pt x="23507" y="7251"/>
                </a:lnTo>
                <a:lnTo>
                  <a:pt x="28117" y="10337"/>
                </a:lnTo>
                <a:lnTo>
                  <a:pt x="28117" y="20167"/>
                </a:lnTo>
                <a:lnTo>
                  <a:pt x="23507" y="23583"/>
                </a:lnTo>
                <a:lnTo>
                  <a:pt x="37490" y="23583"/>
                </a:lnTo>
                <a:lnTo>
                  <a:pt x="37490" y="7251"/>
                </a:lnTo>
                <a:close/>
              </a:path>
            </a:pathLst>
          </a:custGeom>
          <a:solidFill>
            <a:srgbClr val="174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761950" y="9553609"/>
            <a:ext cx="59055" cy="23495"/>
          </a:xfrm>
          <a:custGeom>
            <a:avLst/>
            <a:gdLst/>
            <a:ahLst/>
            <a:cxnLst/>
            <a:rect l="l" t="t" r="r" b="b"/>
            <a:pathLst>
              <a:path w="59054" h="23495">
                <a:moveTo>
                  <a:pt x="10032" y="0"/>
                </a:moveTo>
                <a:lnTo>
                  <a:pt x="0" y="0"/>
                </a:lnTo>
                <a:lnTo>
                  <a:pt x="0" y="23240"/>
                </a:lnTo>
                <a:lnTo>
                  <a:pt x="58966" y="23240"/>
                </a:lnTo>
                <a:lnTo>
                  <a:pt x="58966" y="14909"/>
                </a:lnTo>
                <a:lnTo>
                  <a:pt x="10032" y="14909"/>
                </a:lnTo>
                <a:lnTo>
                  <a:pt x="10032" y="0"/>
                </a:lnTo>
                <a:close/>
              </a:path>
            </a:pathLst>
          </a:custGeom>
          <a:solidFill>
            <a:srgbClr val="174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295961" y="9550565"/>
            <a:ext cx="53340" cy="26670"/>
          </a:xfrm>
          <a:custGeom>
            <a:avLst/>
            <a:gdLst/>
            <a:ahLst/>
            <a:cxnLst/>
            <a:rect l="l" t="t" r="r" b="b"/>
            <a:pathLst>
              <a:path w="53339" h="26670">
                <a:moveTo>
                  <a:pt x="10299" y="0"/>
                </a:moveTo>
                <a:lnTo>
                  <a:pt x="0" y="0"/>
                </a:lnTo>
                <a:lnTo>
                  <a:pt x="0" y="26288"/>
                </a:lnTo>
                <a:lnTo>
                  <a:pt x="52933" y="26288"/>
                </a:lnTo>
                <a:lnTo>
                  <a:pt x="52933" y="17640"/>
                </a:lnTo>
                <a:lnTo>
                  <a:pt x="10299" y="17640"/>
                </a:lnTo>
                <a:lnTo>
                  <a:pt x="10299" y="0"/>
                </a:lnTo>
                <a:close/>
              </a:path>
            </a:pathLst>
          </a:custGeom>
          <a:solidFill>
            <a:srgbClr val="174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337922" y="9502589"/>
            <a:ext cx="20320" cy="51435"/>
          </a:xfrm>
          <a:custGeom>
            <a:avLst/>
            <a:gdLst/>
            <a:ahLst/>
            <a:cxnLst/>
            <a:rect l="l" t="t" r="r" b="b"/>
            <a:pathLst>
              <a:path w="20320" h="51434">
                <a:moveTo>
                  <a:pt x="10045" y="0"/>
                </a:moveTo>
                <a:lnTo>
                  <a:pt x="0" y="0"/>
                </a:lnTo>
                <a:lnTo>
                  <a:pt x="0" y="51434"/>
                </a:lnTo>
                <a:lnTo>
                  <a:pt x="10045" y="51434"/>
                </a:lnTo>
                <a:lnTo>
                  <a:pt x="10045" y="23596"/>
                </a:lnTo>
                <a:lnTo>
                  <a:pt x="20167" y="23596"/>
                </a:lnTo>
                <a:lnTo>
                  <a:pt x="20167" y="14922"/>
                </a:lnTo>
                <a:lnTo>
                  <a:pt x="10045" y="14922"/>
                </a:lnTo>
                <a:lnTo>
                  <a:pt x="10045" y="0"/>
                </a:lnTo>
                <a:close/>
              </a:path>
            </a:pathLst>
          </a:custGeom>
          <a:solidFill>
            <a:srgbClr val="174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576517" y="9502589"/>
            <a:ext cx="20320" cy="43180"/>
          </a:xfrm>
          <a:custGeom>
            <a:avLst/>
            <a:gdLst/>
            <a:ahLst/>
            <a:cxnLst/>
            <a:rect l="l" t="t" r="r" b="b"/>
            <a:pathLst>
              <a:path w="20320" h="43179">
                <a:moveTo>
                  <a:pt x="10045" y="0"/>
                </a:moveTo>
                <a:lnTo>
                  <a:pt x="0" y="0"/>
                </a:lnTo>
                <a:lnTo>
                  <a:pt x="0" y="42671"/>
                </a:lnTo>
                <a:lnTo>
                  <a:pt x="10045" y="42671"/>
                </a:lnTo>
                <a:lnTo>
                  <a:pt x="10045" y="23596"/>
                </a:lnTo>
                <a:lnTo>
                  <a:pt x="20205" y="23596"/>
                </a:lnTo>
                <a:lnTo>
                  <a:pt x="20205" y="14922"/>
                </a:lnTo>
                <a:lnTo>
                  <a:pt x="10045" y="14922"/>
                </a:lnTo>
                <a:lnTo>
                  <a:pt x="10045" y="0"/>
                </a:lnTo>
                <a:close/>
              </a:path>
            </a:pathLst>
          </a:custGeom>
          <a:solidFill>
            <a:srgbClr val="174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443903" y="9502589"/>
            <a:ext cx="73025" cy="74295"/>
          </a:xfrm>
          <a:custGeom>
            <a:avLst/>
            <a:gdLst/>
            <a:ahLst/>
            <a:cxnLst/>
            <a:rect l="l" t="t" r="r" b="b"/>
            <a:pathLst>
              <a:path w="73025" h="74295">
                <a:moveTo>
                  <a:pt x="62725" y="0"/>
                </a:moveTo>
                <a:lnTo>
                  <a:pt x="52705" y="0"/>
                </a:lnTo>
                <a:lnTo>
                  <a:pt x="52705" y="45427"/>
                </a:lnTo>
                <a:lnTo>
                  <a:pt x="0" y="45427"/>
                </a:lnTo>
                <a:lnTo>
                  <a:pt x="0" y="53835"/>
                </a:lnTo>
                <a:lnTo>
                  <a:pt x="52705" y="53835"/>
                </a:lnTo>
                <a:lnTo>
                  <a:pt x="52705" y="74256"/>
                </a:lnTo>
                <a:lnTo>
                  <a:pt x="62725" y="74256"/>
                </a:lnTo>
                <a:lnTo>
                  <a:pt x="62725" y="30327"/>
                </a:lnTo>
                <a:lnTo>
                  <a:pt x="72885" y="30327"/>
                </a:lnTo>
                <a:lnTo>
                  <a:pt x="72885" y="21653"/>
                </a:lnTo>
                <a:lnTo>
                  <a:pt x="62725" y="21653"/>
                </a:lnTo>
                <a:lnTo>
                  <a:pt x="62725" y="0"/>
                </a:lnTo>
                <a:close/>
              </a:path>
              <a:path w="73025" h="74295">
                <a:moveTo>
                  <a:pt x="21539" y="24371"/>
                </a:moveTo>
                <a:lnTo>
                  <a:pt x="11671" y="24371"/>
                </a:lnTo>
                <a:lnTo>
                  <a:pt x="11671" y="45427"/>
                </a:lnTo>
                <a:lnTo>
                  <a:pt x="21539" y="45427"/>
                </a:lnTo>
                <a:lnTo>
                  <a:pt x="21539" y="24371"/>
                </a:lnTo>
                <a:close/>
              </a:path>
            </a:pathLst>
          </a:custGeom>
          <a:solidFill>
            <a:srgbClr val="174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658050" y="9502597"/>
            <a:ext cx="0" cy="74295"/>
          </a:xfrm>
          <a:custGeom>
            <a:avLst/>
            <a:gdLst/>
            <a:ahLst/>
            <a:cxnLst/>
            <a:rect l="l" t="t" r="r" b="b"/>
            <a:pathLst>
              <a:path w="0" h="74295">
                <a:moveTo>
                  <a:pt x="0" y="0"/>
                </a:moveTo>
                <a:lnTo>
                  <a:pt x="0" y="74256"/>
                </a:lnTo>
              </a:path>
            </a:pathLst>
          </a:custGeom>
          <a:ln w="11531">
            <a:solidFill>
              <a:srgbClr val="174C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601815" y="9504917"/>
            <a:ext cx="39370" cy="52069"/>
          </a:xfrm>
          <a:custGeom>
            <a:avLst/>
            <a:gdLst/>
            <a:ahLst/>
            <a:cxnLst/>
            <a:rect l="l" t="t" r="r" b="b"/>
            <a:pathLst>
              <a:path w="39370" h="52070">
                <a:moveTo>
                  <a:pt x="38836" y="0"/>
                </a:moveTo>
                <a:lnTo>
                  <a:pt x="0" y="0"/>
                </a:lnTo>
                <a:lnTo>
                  <a:pt x="0" y="8064"/>
                </a:lnTo>
                <a:lnTo>
                  <a:pt x="28498" y="8064"/>
                </a:lnTo>
                <a:lnTo>
                  <a:pt x="28498" y="51828"/>
                </a:lnTo>
                <a:lnTo>
                  <a:pt x="38836" y="47523"/>
                </a:lnTo>
                <a:lnTo>
                  <a:pt x="38836" y="0"/>
                </a:lnTo>
                <a:close/>
              </a:path>
            </a:pathLst>
          </a:custGeom>
          <a:solidFill>
            <a:srgbClr val="174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674078" y="9534204"/>
            <a:ext cx="74295" cy="43180"/>
          </a:xfrm>
          <a:custGeom>
            <a:avLst/>
            <a:gdLst/>
            <a:ahLst/>
            <a:cxnLst/>
            <a:rect l="l" t="t" r="r" b="b"/>
            <a:pathLst>
              <a:path w="74295" h="43179">
                <a:moveTo>
                  <a:pt x="65582" y="12699"/>
                </a:moveTo>
                <a:lnTo>
                  <a:pt x="8724" y="12699"/>
                </a:lnTo>
                <a:lnTo>
                  <a:pt x="8724" y="19710"/>
                </a:lnTo>
                <a:lnTo>
                  <a:pt x="56222" y="19710"/>
                </a:lnTo>
                <a:lnTo>
                  <a:pt x="56222" y="24091"/>
                </a:lnTo>
                <a:lnTo>
                  <a:pt x="8394" y="24091"/>
                </a:lnTo>
                <a:lnTo>
                  <a:pt x="8394" y="42646"/>
                </a:lnTo>
                <a:lnTo>
                  <a:pt x="66840" y="42646"/>
                </a:lnTo>
                <a:lnTo>
                  <a:pt x="66840" y="35521"/>
                </a:lnTo>
                <a:lnTo>
                  <a:pt x="17729" y="35521"/>
                </a:lnTo>
                <a:lnTo>
                  <a:pt x="17729" y="31102"/>
                </a:lnTo>
                <a:lnTo>
                  <a:pt x="65582" y="31102"/>
                </a:lnTo>
                <a:lnTo>
                  <a:pt x="65582" y="12699"/>
                </a:lnTo>
                <a:close/>
              </a:path>
              <a:path w="74295" h="43179">
                <a:moveTo>
                  <a:pt x="42303" y="7632"/>
                </a:moveTo>
                <a:lnTo>
                  <a:pt x="31953" y="7632"/>
                </a:lnTo>
                <a:lnTo>
                  <a:pt x="31953" y="12699"/>
                </a:lnTo>
                <a:lnTo>
                  <a:pt x="42303" y="12699"/>
                </a:lnTo>
                <a:lnTo>
                  <a:pt x="42303" y="7632"/>
                </a:lnTo>
                <a:close/>
              </a:path>
              <a:path w="74295" h="43179">
                <a:moveTo>
                  <a:pt x="74244" y="0"/>
                </a:moveTo>
                <a:lnTo>
                  <a:pt x="0" y="0"/>
                </a:lnTo>
                <a:lnTo>
                  <a:pt x="0" y="7632"/>
                </a:lnTo>
                <a:lnTo>
                  <a:pt x="74244" y="7632"/>
                </a:lnTo>
                <a:lnTo>
                  <a:pt x="74244" y="0"/>
                </a:lnTo>
                <a:close/>
              </a:path>
            </a:pathLst>
          </a:custGeom>
          <a:solidFill>
            <a:srgbClr val="174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533222" y="9549128"/>
            <a:ext cx="53975" cy="27940"/>
          </a:xfrm>
          <a:custGeom>
            <a:avLst/>
            <a:gdLst/>
            <a:ahLst/>
            <a:cxnLst/>
            <a:rect l="l" t="t" r="r" b="b"/>
            <a:pathLst>
              <a:path w="53975" h="27940">
                <a:moveTo>
                  <a:pt x="53352" y="0"/>
                </a:moveTo>
                <a:lnTo>
                  <a:pt x="0" y="0"/>
                </a:lnTo>
                <a:lnTo>
                  <a:pt x="0" y="8445"/>
                </a:lnTo>
                <a:lnTo>
                  <a:pt x="43014" y="8445"/>
                </a:lnTo>
                <a:lnTo>
                  <a:pt x="43014" y="27724"/>
                </a:lnTo>
                <a:lnTo>
                  <a:pt x="53352" y="27724"/>
                </a:lnTo>
                <a:lnTo>
                  <a:pt x="53352" y="0"/>
                </a:lnTo>
                <a:close/>
              </a:path>
            </a:pathLst>
          </a:custGeom>
          <a:solidFill>
            <a:srgbClr val="174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362395" y="9532580"/>
            <a:ext cx="73660" cy="44450"/>
          </a:xfrm>
          <a:custGeom>
            <a:avLst/>
            <a:gdLst/>
            <a:ahLst/>
            <a:cxnLst/>
            <a:rect l="l" t="t" r="r" b="b"/>
            <a:pathLst>
              <a:path w="73660" h="44450">
                <a:moveTo>
                  <a:pt x="64579" y="17119"/>
                </a:moveTo>
                <a:lnTo>
                  <a:pt x="6934" y="17119"/>
                </a:lnTo>
                <a:lnTo>
                  <a:pt x="6934" y="25171"/>
                </a:lnTo>
                <a:lnTo>
                  <a:pt x="54571" y="25171"/>
                </a:lnTo>
                <a:lnTo>
                  <a:pt x="54571" y="44272"/>
                </a:lnTo>
                <a:lnTo>
                  <a:pt x="64579" y="44272"/>
                </a:lnTo>
                <a:lnTo>
                  <a:pt x="64579" y="17119"/>
                </a:lnTo>
                <a:close/>
              </a:path>
              <a:path w="73660" h="44450">
                <a:moveTo>
                  <a:pt x="41833" y="8267"/>
                </a:moveTo>
                <a:lnTo>
                  <a:pt x="31496" y="8267"/>
                </a:lnTo>
                <a:lnTo>
                  <a:pt x="31496" y="17119"/>
                </a:lnTo>
                <a:lnTo>
                  <a:pt x="41833" y="17119"/>
                </a:lnTo>
                <a:lnTo>
                  <a:pt x="41833" y="8267"/>
                </a:lnTo>
                <a:close/>
              </a:path>
              <a:path w="73660" h="44450">
                <a:moveTo>
                  <a:pt x="73342" y="0"/>
                </a:moveTo>
                <a:lnTo>
                  <a:pt x="0" y="0"/>
                </a:lnTo>
                <a:lnTo>
                  <a:pt x="0" y="8267"/>
                </a:lnTo>
                <a:lnTo>
                  <a:pt x="73342" y="8267"/>
                </a:lnTo>
                <a:lnTo>
                  <a:pt x="73342" y="0"/>
                </a:lnTo>
                <a:close/>
              </a:path>
            </a:pathLst>
          </a:custGeom>
          <a:solidFill>
            <a:srgbClr val="174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523875" y="9498359"/>
            <a:ext cx="45085" cy="43815"/>
          </a:xfrm>
          <a:custGeom>
            <a:avLst/>
            <a:gdLst/>
            <a:ahLst/>
            <a:cxnLst/>
            <a:rect l="l" t="t" r="r" b="b"/>
            <a:pathLst>
              <a:path w="45084" h="43815">
                <a:moveTo>
                  <a:pt x="44665" y="7099"/>
                </a:moveTo>
                <a:lnTo>
                  <a:pt x="0" y="7099"/>
                </a:lnTo>
                <a:lnTo>
                  <a:pt x="0" y="14897"/>
                </a:lnTo>
                <a:lnTo>
                  <a:pt x="6718" y="14897"/>
                </a:lnTo>
                <a:lnTo>
                  <a:pt x="4241" y="17272"/>
                </a:lnTo>
                <a:lnTo>
                  <a:pt x="3035" y="21704"/>
                </a:lnTo>
                <a:lnTo>
                  <a:pt x="3035" y="25527"/>
                </a:lnTo>
                <a:lnTo>
                  <a:pt x="7962" y="38263"/>
                </a:lnTo>
                <a:lnTo>
                  <a:pt x="20828" y="43770"/>
                </a:lnTo>
                <a:lnTo>
                  <a:pt x="35137" y="39484"/>
                </a:lnTo>
                <a:lnTo>
                  <a:pt x="36824" y="36474"/>
                </a:lnTo>
                <a:lnTo>
                  <a:pt x="16586" y="36474"/>
                </a:lnTo>
                <a:lnTo>
                  <a:pt x="12547" y="31407"/>
                </a:lnTo>
                <a:lnTo>
                  <a:pt x="12547" y="18923"/>
                </a:lnTo>
                <a:lnTo>
                  <a:pt x="16586" y="13855"/>
                </a:lnTo>
                <a:lnTo>
                  <a:pt x="44665" y="13855"/>
                </a:lnTo>
                <a:lnTo>
                  <a:pt x="44665" y="7099"/>
                </a:lnTo>
                <a:close/>
              </a:path>
              <a:path w="45084" h="43815">
                <a:moveTo>
                  <a:pt x="44665" y="13855"/>
                </a:moveTo>
                <a:lnTo>
                  <a:pt x="28054" y="13855"/>
                </a:lnTo>
                <a:lnTo>
                  <a:pt x="32156" y="18923"/>
                </a:lnTo>
                <a:lnTo>
                  <a:pt x="32156" y="31407"/>
                </a:lnTo>
                <a:lnTo>
                  <a:pt x="28067" y="36474"/>
                </a:lnTo>
                <a:lnTo>
                  <a:pt x="36824" y="36474"/>
                </a:lnTo>
                <a:lnTo>
                  <a:pt x="41476" y="28175"/>
                </a:lnTo>
                <a:lnTo>
                  <a:pt x="41643" y="21704"/>
                </a:lnTo>
                <a:lnTo>
                  <a:pt x="40538" y="17487"/>
                </a:lnTo>
                <a:lnTo>
                  <a:pt x="37960" y="14897"/>
                </a:lnTo>
                <a:lnTo>
                  <a:pt x="44665" y="14897"/>
                </a:lnTo>
                <a:lnTo>
                  <a:pt x="44665" y="13855"/>
                </a:lnTo>
                <a:close/>
              </a:path>
              <a:path w="45084" h="43815">
                <a:moveTo>
                  <a:pt x="27343" y="0"/>
                </a:moveTo>
                <a:lnTo>
                  <a:pt x="17322" y="0"/>
                </a:lnTo>
                <a:lnTo>
                  <a:pt x="17322" y="7099"/>
                </a:lnTo>
                <a:lnTo>
                  <a:pt x="27343" y="7099"/>
                </a:lnTo>
                <a:lnTo>
                  <a:pt x="27343" y="0"/>
                </a:lnTo>
                <a:close/>
              </a:path>
            </a:pathLst>
          </a:custGeom>
          <a:solidFill>
            <a:srgbClr val="174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285433" y="9498359"/>
            <a:ext cx="45085" cy="43815"/>
          </a:xfrm>
          <a:custGeom>
            <a:avLst/>
            <a:gdLst/>
            <a:ahLst/>
            <a:cxnLst/>
            <a:rect l="l" t="t" r="r" b="b"/>
            <a:pathLst>
              <a:path w="45085" h="43815">
                <a:moveTo>
                  <a:pt x="44665" y="7099"/>
                </a:moveTo>
                <a:lnTo>
                  <a:pt x="0" y="7099"/>
                </a:lnTo>
                <a:lnTo>
                  <a:pt x="0" y="14897"/>
                </a:lnTo>
                <a:lnTo>
                  <a:pt x="6756" y="14897"/>
                </a:lnTo>
                <a:lnTo>
                  <a:pt x="4229" y="17272"/>
                </a:lnTo>
                <a:lnTo>
                  <a:pt x="3022" y="21704"/>
                </a:lnTo>
                <a:lnTo>
                  <a:pt x="3022" y="25527"/>
                </a:lnTo>
                <a:lnTo>
                  <a:pt x="7947" y="38259"/>
                </a:lnTo>
                <a:lnTo>
                  <a:pt x="20815" y="43769"/>
                </a:lnTo>
                <a:lnTo>
                  <a:pt x="35129" y="39484"/>
                </a:lnTo>
                <a:lnTo>
                  <a:pt x="36815" y="36474"/>
                </a:lnTo>
                <a:lnTo>
                  <a:pt x="16636" y="36474"/>
                </a:lnTo>
                <a:lnTo>
                  <a:pt x="12522" y="31407"/>
                </a:lnTo>
                <a:lnTo>
                  <a:pt x="12522" y="18923"/>
                </a:lnTo>
                <a:lnTo>
                  <a:pt x="16611" y="13855"/>
                </a:lnTo>
                <a:lnTo>
                  <a:pt x="44665" y="13855"/>
                </a:lnTo>
                <a:lnTo>
                  <a:pt x="44665" y="7099"/>
                </a:lnTo>
                <a:close/>
              </a:path>
              <a:path w="45085" h="43815">
                <a:moveTo>
                  <a:pt x="44665" y="13855"/>
                </a:moveTo>
                <a:lnTo>
                  <a:pt x="28054" y="13855"/>
                </a:lnTo>
                <a:lnTo>
                  <a:pt x="32156" y="18923"/>
                </a:lnTo>
                <a:lnTo>
                  <a:pt x="32156" y="31407"/>
                </a:lnTo>
                <a:lnTo>
                  <a:pt x="28066" y="36474"/>
                </a:lnTo>
                <a:lnTo>
                  <a:pt x="36815" y="36474"/>
                </a:lnTo>
                <a:lnTo>
                  <a:pt x="41464" y="28175"/>
                </a:lnTo>
                <a:lnTo>
                  <a:pt x="41630" y="21704"/>
                </a:lnTo>
                <a:lnTo>
                  <a:pt x="40525" y="17487"/>
                </a:lnTo>
                <a:lnTo>
                  <a:pt x="37960" y="14897"/>
                </a:lnTo>
                <a:lnTo>
                  <a:pt x="44665" y="14897"/>
                </a:lnTo>
                <a:lnTo>
                  <a:pt x="44665" y="13855"/>
                </a:lnTo>
                <a:close/>
              </a:path>
              <a:path w="45085" h="43815">
                <a:moveTo>
                  <a:pt x="27343" y="0"/>
                </a:moveTo>
                <a:lnTo>
                  <a:pt x="17310" y="0"/>
                </a:lnTo>
                <a:lnTo>
                  <a:pt x="17310" y="7099"/>
                </a:lnTo>
                <a:lnTo>
                  <a:pt x="27343" y="7099"/>
                </a:lnTo>
                <a:lnTo>
                  <a:pt x="27343" y="0"/>
                </a:lnTo>
                <a:close/>
              </a:path>
            </a:pathLst>
          </a:custGeom>
          <a:solidFill>
            <a:srgbClr val="174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372225" y="9503873"/>
            <a:ext cx="53975" cy="26034"/>
          </a:xfrm>
          <a:custGeom>
            <a:avLst/>
            <a:gdLst/>
            <a:ahLst/>
            <a:cxnLst/>
            <a:rect l="l" t="t" r="r" b="b"/>
            <a:pathLst>
              <a:path w="53975" h="26034">
                <a:moveTo>
                  <a:pt x="53657" y="0"/>
                </a:moveTo>
                <a:lnTo>
                  <a:pt x="0" y="0"/>
                </a:lnTo>
                <a:lnTo>
                  <a:pt x="0" y="8064"/>
                </a:lnTo>
                <a:lnTo>
                  <a:pt x="43637" y="8064"/>
                </a:lnTo>
                <a:lnTo>
                  <a:pt x="43637" y="25907"/>
                </a:lnTo>
                <a:lnTo>
                  <a:pt x="53657" y="21729"/>
                </a:lnTo>
                <a:lnTo>
                  <a:pt x="53657" y="0"/>
                </a:lnTo>
                <a:close/>
              </a:path>
            </a:pathLst>
          </a:custGeom>
          <a:solidFill>
            <a:srgbClr val="174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447028" y="9503873"/>
            <a:ext cx="41275" cy="37465"/>
          </a:xfrm>
          <a:custGeom>
            <a:avLst/>
            <a:gdLst/>
            <a:ahLst/>
            <a:cxnLst/>
            <a:rect l="l" t="t" r="r" b="b"/>
            <a:pathLst>
              <a:path w="41275" h="37465">
                <a:moveTo>
                  <a:pt x="41275" y="0"/>
                </a:moveTo>
                <a:lnTo>
                  <a:pt x="0" y="0"/>
                </a:lnTo>
                <a:lnTo>
                  <a:pt x="0" y="8064"/>
                </a:lnTo>
                <a:lnTo>
                  <a:pt x="31242" y="8064"/>
                </a:lnTo>
                <a:lnTo>
                  <a:pt x="31242" y="36995"/>
                </a:lnTo>
                <a:lnTo>
                  <a:pt x="41275" y="32842"/>
                </a:lnTo>
                <a:lnTo>
                  <a:pt x="41275" y="0"/>
                </a:lnTo>
                <a:close/>
              </a:path>
            </a:pathLst>
          </a:custGeom>
          <a:solidFill>
            <a:srgbClr val="174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681558" y="9499503"/>
            <a:ext cx="59690" cy="31750"/>
          </a:xfrm>
          <a:custGeom>
            <a:avLst/>
            <a:gdLst/>
            <a:ahLst/>
            <a:cxnLst/>
            <a:rect l="l" t="t" r="r" b="b"/>
            <a:pathLst>
              <a:path w="59690" h="31750">
                <a:moveTo>
                  <a:pt x="29667" y="0"/>
                </a:moveTo>
                <a:lnTo>
                  <a:pt x="0" y="24244"/>
                </a:lnTo>
                <a:lnTo>
                  <a:pt x="5626" y="31153"/>
                </a:lnTo>
                <a:lnTo>
                  <a:pt x="29667" y="11518"/>
                </a:lnTo>
                <a:lnTo>
                  <a:pt x="43750" y="11518"/>
                </a:lnTo>
                <a:lnTo>
                  <a:pt x="29667" y="0"/>
                </a:lnTo>
                <a:close/>
              </a:path>
              <a:path w="59690" h="31750">
                <a:moveTo>
                  <a:pt x="43750" y="11518"/>
                </a:moveTo>
                <a:lnTo>
                  <a:pt x="29667" y="11518"/>
                </a:lnTo>
                <a:lnTo>
                  <a:pt x="53682" y="31153"/>
                </a:lnTo>
                <a:lnTo>
                  <a:pt x="59308" y="24244"/>
                </a:lnTo>
                <a:lnTo>
                  <a:pt x="43750" y="11518"/>
                </a:lnTo>
                <a:close/>
              </a:path>
            </a:pathLst>
          </a:custGeom>
          <a:solidFill>
            <a:srgbClr val="174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059036" y="9502609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281"/>
                </a:lnTo>
              </a:path>
            </a:pathLst>
          </a:custGeom>
          <a:ln w="18884">
            <a:solidFill>
              <a:srgbClr val="174C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144386" y="9502612"/>
            <a:ext cx="62230" cy="66675"/>
          </a:xfrm>
          <a:custGeom>
            <a:avLst/>
            <a:gdLst/>
            <a:ahLst/>
            <a:cxnLst/>
            <a:rect l="l" t="t" r="r" b="b"/>
            <a:pathLst>
              <a:path w="62229" h="66675">
                <a:moveTo>
                  <a:pt x="39776" y="13817"/>
                </a:moveTo>
                <a:lnTo>
                  <a:pt x="22161" y="13817"/>
                </a:lnTo>
                <a:lnTo>
                  <a:pt x="22161" y="66281"/>
                </a:lnTo>
                <a:lnTo>
                  <a:pt x="39776" y="66281"/>
                </a:lnTo>
                <a:lnTo>
                  <a:pt x="39776" y="13817"/>
                </a:lnTo>
                <a:close/>
              </a:path>
              <a:path w="62229" h="66675">
                <a:moveTo>
                  <a:pt x="61950" y="0"/>
                </a:moveTo>
                <a:lnTo>
                  <a:pt x="0" y="0"/>
                </a:lnTo>
                <a:lnTo>
                  <a:pt x="0" y="13817"/>
                </a:lnTo>
                <a:lnTo>
                  <a:pt x="61950" y="13817"/>
                </a:lnTo>
                <a:lnTo>
                  <a:pt x="61950" y="0"/>
                </a:lnTo>
                <a:close/>
              </a:path>
            </a:pathLst>
          </a:custGeom>
          <a:solidFill>
            <a:srgbClr val="174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081023" y="9502606"/>
            <a:ext cx="60960" cy="66675"/>
          </a:xfrm>
          <a:custGeom>
            <a:avLst/>
            <a:gdLst/>
            <a:ahLst/>
            <a:cxnLst/>
            <a:rect l="l" t="t" r="r" b="b"/>
            <a:pathLst>
              <a:path w="60960" h="66675">
                <a:moveTo>
                  <a:pt x="55756" y="0"/>
                </a:moveTo>
                <a:lnTo>
                  <a:pt x="22038" y="0"/>
                </a:lnTo>
                <a:lnTo>
                  <a:pt x="8039" y="3691"/>
                </a:lnTo>
                <a:lnTo>
                  <a:pt x="0" y="14225"/>
                </a:lnTo>
                <a:lnTo>
                  <a:pt x="3079" y="30172"/>
                </a:lnTo>
                <a:lnTo>
                  <a:pt x="12386" y="38329"/>
                </a:lnTo>
                <a:lnTo>
                  <a:pt x="37532" y="40043"/>
                </a:lnTo>
                <a:lnTo>
                  <a:pt x="41418" y="40043"/>
                </a:lnTo>
                <a:lnTo>
                  <a:pt x="44237" y="41960"/>
                </a:lnTo>
                <a:lnTo>
                  <a:pt x="44237" y="50558"/>
                </a:lnTo>
                <a:lnTo>
                  <a:pt x="41418" y="52476"/>
                </a:lnTo>
                <a:lnTo>
                  <a:pt x="1642" y="52476"/>
                </a:lnTo>
                <a:lnTo>
                  <a:pt x="1642" y="66281"/>
                </a:lnTo>
                <a:lnTo>
                  <a:pt x="38840" y="66281"/>
                </a:lnTo>
                <a:lnTo>
                  <a:pt x="52826" y="62595"/>
                </a:lnTo>
                <a:lnTo>
                  <a:pt x="60861" y="52051"/>
                </a:lnTo>
                <a:lnTo>
                  <a:pt x="57770" y="36120"/>
                </a:lnTo>
                <a:lnTo>
                  <a:pt x="48460" y="27945"/>
                </a:lnTo>
                <a:lnTo>
                  <a:pt x="38840" y="26225"/>
                </a:lnTo>
                <a:lnTo>
                  <a:pt x="19828" y="26225"/>
                </a:lnTo>
                <a:lnTo>
                  <a:pt x="17034" y="24295"/>
                </a:lnTo>
                <a:lnTo>
                  <a:pt x="17034" y="15722"/>
                </a:lnTo>
                <a:lnTo>
                  <a:pt x="19828" y="13817"/>
                </a:lnTo>
                <a:lnTo>
                  <a:pt x="55756" y="13817"/>
                </a:lnTo>
                <a:lnTo>
                  <a:pt x="55756" y="0"/>
                </a:lnTo>
                <a:close/>
              </a:path>
            </a:pathLst>
          </a:custGeom>
          <a:solidFill>
            <a:srgbClr val="174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911722" y="9502612"/>
            <a:ext cx="133350" cy="66675"/>
          </a:xfrm>
          <a:custGeom>
            <a:avLst/>
            <a:gdLst/>
            <a:ahLst/>
            <a:cxnLst/>
            <a:rect l="l" t="t" r="r" b="b"/>
            <a:pathLst>
              <a:path w="133350" h="66675">
                <a:moveTo>
                  <a:pt x="17614" y="0"/>
                </a:moveTo>
                <a:lnTo>
                  <a:pt x="0" y="0"/>
                </a:lnTo>
                <a:lnTo>
                  <a:pt x="0" y="66281"/>
                </a:lnTo>
                <a:lnTo>
                  <a:pt x="17614" y="66281"/>
                </a:lnTo>
                <a:lnTo>
                  <a:pt x="17614" y="34810"/>
                </a:lnTo>
                <a:lnTo>
                  <a:pt x="37663" y="34810"/>
                </a:lnTo>
                <a:lnTo>
                  <a:pt x="36169" y="33146"/>
                </a:lnTo>
                <a:lnTo>
                  <a:pt x="37672" y="31470"/>
                </a:lnTo>
                <a:lnTo>
                  <a:pt x="17614" y="31470"/>
                </a:lnTo>
                <a:lnTo>
                  <a:pt x="17614" y="0"/>
                </a:lnTo>
                <a:close/>
              </a:path>
              <a:path w="133350" h="66675">
                <a:moveTo>
                  <a:pt x="37663" y="34810"/>
                </a:moveTo>
                <a:lnTo>
                  <a:pt x="17614" y="34810"/>
                </a:lnTo>
                <a:lnTo>
                  <a:pt x="45783" y="66281"/>
                </a:lnTo>
                <a:lnTo>
                  <a:pt x="75069" y="66281"/>
                </a:lnTo>
                <a:lnTo>
                  <a:pt x="77753" y="59639"/>
                </a:lnTo>
                <a:lnTo>
                  <a:pt x="59956" y="59639"/>
                </a:lnTo>
                <a:lnTo>
                  <a:pt x="37663" y="34810"/>
                </a:lnTo>
                <a:close/>
              </a:path>
              <a:path w="133350" h="66675">
                <a:moveTo>
                  <a:pt x="112475" y="16306"/>
                </a:moveTo>
                <a:lnTo>
                  <a:pt x="95262" y="16306"/>
                </a:lnTo>
                <a:lnTo>
                  <a:pt x="109918" y="53047"/>
                </a:lnTo>
                <a:lnTo>
                  <a:pt x="86613" y="53047"/>
                </a:lnTo>
                <a:lnTo>
                  <a:pt x="92163" y="66281"/>
                </a:lnTo>
                <a:lnTo>
                  <a:pt x="133349" y="66281"/>
                </a:lnTo>
                <a:lnTo>
                  <a:pt x="112475" y="16306"/>
                </a:lnTo>
                <a:close/>
              </a:path>
              <a:path w="133350" h="66675">
                <a:moveTo>
                  <a:pt x="105663" y="0"/>
                </a:moveTo>
                <a:lnTo>
                  <a:pt x="84848" y="0"/>
                </a:lnTo>
                <a:lnTo>
                  <a:pt x="59956" y="59639"/>
                </a:lnTo>
                <a:lnTo>
                  <a:pt x="77753" y="59639"/>
                </a:lnTo>
                <a:lnTo>
                  <a:pt x="95262" y="16306"/>
                </a:lnTo>
                <a:lnTo>
                  <a:pt x="112475" y="16306"/>
                </a:lnTo>
                <a:lnTo>
                  <a:pt x="105663" y="0"/>
                </a:lnTo>
                <a:close/>
              </a:path>
              <a:path w="133350" h="66675">
                <a:moveTo>
                  <a:pt x="65887" y="0"/>
                </a:moveTo>
                <a:lnTo>
                  <a:pt x="45783" y="0"/>
                </a:lnTo>
                <a:lnTo>
                  <a:pt x="17614" y="31470"/>
                </a:lnTo>
                <a:lnTo>
                  <a:pt x="37672" y="31470"/>
                </a:lnTo>
                <a:lnTo>
                  <a:pt x="65887" y="0"/>
                </a:lnTo>
                <a:close/>
              </a:path>
            </a:pathLst>
          </a:custGeom>
          <a:solidFill>
            <a:srgbClr val="174C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870854" y="9583528"/>
            <a:ext cx="376377" cy="264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258036" y="9614573"/>
            <a:ext cx="128384" cy="420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64056" y="9540570"/>
            <a:ext cx="83769" cy="1095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86420" y="9463278"/>
            <a:ext cx="61404" cy="1128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235836" y="9505099"/>
            <a:ext cx="61366" cy="1127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297228" y="9424199"/>
            <a:ext cx="128371" cy="4234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235836" y="9431020"/>
            <a:ext cx="83845" cy="10953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243469" y="9452178"/>
            <a:ext cx="56248" cy="338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238948" y="9533420"/>
            <a:ext cx="104279" cy="12066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384020" y="9595142"/>
            <a:ext cx="56299" cy="338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340459" y="9427044"/>
            <a:ext cx="104317" cy="12071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235837" y="9431187"/>
            <a:ext cx="727265" cy="2188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884741" y="9483991"/>
            <a:ext cx="188912" cy="1320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1925" y="715899"/>
            <a:ext cx="245618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전형방법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및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평가항목</a:t>
            </a:r>
            <a:endParaRPr sz="2200">
              <a:latin typeface="양재다운명조M"/>
              <a:cs typeface="양재다운명조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91999" y="1756816"/>
            <a:ext cx="64008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전형방법</a:t>
            </a:r>
            <a:endParaRPr sz="1200">
              <a:latin typeface="양재다운명조M"/>
              <a:cs typeface="양재다운명조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3448" y="1787296"/>
            <a:ext cx="30924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70">
                <a:solidFill>
                  <a:srgbClr val="231F20"/>
                </a:solidFill>
                <a:latin typeface="Arial Unicode MS"/>
                <a:cs typeface="Arial Unicode MS"/>
              </a:rPr>
              <a:t>1차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Arial Unicode MS"/>
                <a:cs typeface="Arial Unicode MS"/>
              </a:rPr>
              <a:t>전형(서류심사),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Arial Unicode MS"/>
                <a:cs typeface="Arial Unicode MS"/>
              </a:rPr>
              <a:t>2차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Arial Unicode MS"/>
                <a:cs typeface="Arial Unicode MS"/>
              </a:rPr>
              <a:t>전형(심층면접)으로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진행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999" y="4708817"/>
            <a:ext cx="64008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평가항목</a:t>
            </a:r>
            <a:endParaRPr sz="1200">
              <a:latin typeface="양재다운명조M"/>
              <a:cs typeface="양재다운명조M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88822" y="2159997"/>
          <a:ext cx="5985510" cy="1734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1174"/>
                <a:gridCol w="3959999"/>
                <a:gridCol w="1004824"/>
              </a:tblGrid>
              <a:tr h="431996"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전형방법</a:t>
                      </a:r>
                      <a:endParaRPr sz="12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세부내용</a:t>
                      </a:r>
                      <a:endParaRPr sz="12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비고</a:t>
                      </a:r>
                      <a:endParaRPr sz="12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</a:tr>
              <a:tr h="648004"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1차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전형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서류심사</a:t>
                      </a:r>
                      <a:endParaRPr sz="1200">
                        <a:latin typeface="양재다운명조M"/>
                        <a:cs typeface="양재다운명조M"/>
                      </a:endParaRPr>
                    </a:p>
                    <a:p>
                      <a:pPr marL="3562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자기소개서,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제안서,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포트폴리오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중심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평가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648004"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2차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전형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심층면접</a:t>
                      </a:r>
                      <a:endParaRPr sz="1200">
                        <a:latin typeface="양재다운명조M"/>
                        <a:cs typeface="양재다운명조M"/>
                      </a:endParaRPr>
                    </a:p>
                    <a:p>
                      <a:pPr marL="3562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제안한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프로젝트에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대한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프레젠테이션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질의응답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885" marR="221615" indent="17780">
                        <a:lnSpc>
                          <a:spcPct val="125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2-3일간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진행예정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88822" y="5111991"/>
          <a:ext cx="5986145" cy="3678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1174"/>
                <a:gridCol w="4320006"/>
                <a:gridCol w="644829"/>
              </a:tblGrid>
              <a:tr h="432003"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평가항목</a:t>
                      </a:r>
                      <a:endParaRPr sz="12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평가항목</a:t>
                      </a:r>
                      <a:endParaRPr sz="12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비고</a:t>
                      </a:r>
                      <a:endParaRPr sz="12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</a:tr>
              <a:tr h="1080008"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기본자세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학업과정에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대한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의지와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열정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타분야의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기술을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받아들일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수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있는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융합·협업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자세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1079995">
                <a:tc>
                  <a:txBody>
                    <a:bodyPr/>
                    <a:lstStyle/>
                    <a:p>
                      <a:pPr marL="366395" marR="221615" indent="-137160">
                        <a:lnSpc>
                          <a:spcPct val="125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전문지식 보유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콘텐츠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분야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기본지식,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실무경력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및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비즈니스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경험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전문분야의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프로젝트를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수행할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수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있는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능력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기타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콘텐츠분야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관련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활동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및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경력,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실무능력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1079995">
                <a:tc>
                  <a:txBody>
                    <a:bodyPr/>
                    <a:lstStyle/>
                    <a:p>
                      <a:pPr marL="297815" marR="221615" indent="-68580">
                        <a:lnSpc>
                          <a:spcPct val="125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 우수성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기획안(아이디어)의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우수성,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구체성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융복합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프로젝트의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기획,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과제수행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능력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및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 spc="5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창작능력의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우수성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향후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프로젝트의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사업화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가능성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4396" y="723520"/>
            <a:ext cx="103124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20">
                <a:solidFill>
                  <a:srgbClr val="FFFFFF"/>
                </a:solidFill>
                <a:latin typeface="Arial Unicode MS"/>
                <a:cs typeface="Arial Unicode MS"/>
              </a:rPr>
              <a:t>추진일정</a:t>
            </a:r>
            <a:endParaRPr sz="2200">
              <a:latin typeface="Arial Unicode MS"/>
              <a:cs typeface="Arial Unicode MS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92010" y="1799996"/>
            <a:ext cx="1728470" cy="432434"/>
          </a:xfrm>
          <a:prstGeom prst="rect">
            <a:avLst/>
          </a:prstGeom>
          <a:solidFill>
            <a:srgbClr val="FDEAE9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구분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2010" y="2411996"/>
            <a:ext cx="1728470" cy="432434"/>
          </a:xfrm>
          <a:prstGeom prst="rect">
            <a:avLst/>
          </a:prstGeom>
          <a:ln w="12699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모집공고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010" y="3023997"/>
            <a:ext cx="1728470" cy="432434"/>
          </a:xfrm>
          <a:prstGeom prst="rect">
            <a:avLst/>
          </a:prstGeom>
          <a:ln w="12699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45770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서류접수시작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010" y="3635997"/>
            <a:ext cx="1728470" cy="432434"/>
          </a:xfrm>
          <a:prstGeom prst="rect">
            <a:avLst/>
          </a:prstGeom>
          <a:ln w="12699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45770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서류접수마감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2010" y="4247997"/>
            <a:ext cx="1728470" cy="432434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70">
                <a:solidFill>
                  <a:srgbClr val="231F20"/>
                </a:solidFill>
                <a:latin typeface="Arial Unicode MS"/>
                <a:cs typeface="Arial Unicode MS"/>
              </a:rPr>
              <a:t>1차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전형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2010" y="4859997"/>
            <a:ext cx="1728470" cy="432434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57505">
              <a:lnSpc>
                <a:spcPct val="100000"/>
              </a:lnSpc>
            </a:pPr>
            <a:r>
              <a:rPr dirty="0" sz="1200" spc="-70">
                <a:solidFill>
                  <a:srgbClr val="231F20"/>
                </a:solidFill>
                <a:latin typeface="Arial Unicode MS"/>
                <a:cs typeface="Arial Unicode MS"/>
              </a:rPr>
              <a:t>1차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합격자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발표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2010" y="5471985"/>
            <a:ext cx="1728470" cy="432434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70">
                <a:solidFill>
                  <a:srgbClr val="231F20"/>
                </a:solidFill>
                <a:latin typeface="Arial Unicode MS"/>
                <a:cs typeface="Arial Unicode MS"/>
              </a:rPr>
              <a:t>2차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전형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2010" y="6083998"/>
            <a:ext cx="1728470" cy="432434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31470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최종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합격자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발표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2010" y="6695986"/>
            <a:ext cx="1728470" cy="432434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91490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합격자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등록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2010" y="7307999"/>
            <a:ext cx="1728470" cy="432434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45770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오리엔테이션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2010" y="7919999"/>
            <a:ext cx="1728470" cy="432434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입학식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28010" y="1799996"/>
            <a:ext cx="4140200" cy="432434"/>
          </a:xfrm>
          <a:prstGeom prst="rect">
            <a:avLst/>
          </a:prstGeom>
          <a:solidFill>
            <a:srgbClr val="FDEAE9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내용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8010" y="2411996"/>
            <a:ext cx="4140200" cy="432434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87655">
              <a:lnSpc>
                <a:spcPct val="100000"/>
              </a:lnSpc>
            </a:pP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2015.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12.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양재매화체S"/>
                <a:cs typeface="양재매화체S"/>
              </a:rPr>
              <a:t>3(목)</a:t>
            </a:r>
            <a:endParaRPr sz="1200">
              <a:latin typeface="양재매화체S"/>
              <a:cs typeface="양재매화체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8010" y="3023997"/>
            <a:ext cx="4140200" cy="432434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87655">
              <a:lnSpc>
                <a:spcPct val="100000"/>
              </a:lnSpc>
            </a:pP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2015.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12.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양재매화체S"/>
                <a:cs typeface="양재매화체S"/>
              </a:rPr>
              <a:t>10(목)</a:t>
            </a:r>
            <a:endParaRPr sz="1200">
              <a:latin typeface="양재매화체S"/>
              <a:cs typeface="양재매화체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28010" y="3635997"/>
            <a:ext cx="4140200" cy="432434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87655">
              <a:lnSpc>
                <a:spcPct val="100000"/>
              </a:lnSpc>
            </a:pP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2015.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12.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양재매화체S"/>
                <a:cs typeface="양재매화체S"/>
              </a:rPr>
              <a:t>14(월)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16:00</a:t>
            </a:r>
            <a:endParaRPr sz="1200">
              <a:latin typeface="양재매화체S"/>
              <a:cs typeface="양재매화체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8010" y="4247997"/>
            <a:ext cx="4140200" cy="432434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87655">
              <a:lnSpc>
                <a:spcPct val="100000"/>
              </a:lnSpc>
            </a:pP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2015.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12.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양재매화체S"/>
                <a:cs typeface="양재매화체S"/>
              </a:rPr>
              <a:t>16(수)</a:t>
            </a:r>
            <a:endParaRPr sz="1200">
              <a:latin typeface="양재매화체S"/>
              <a:cs typeface="양재매화체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28010" y="4859997"/>
            <a:ext cx="4140200" cy="432434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87655">
              <a:lnSpc>
                <a:spcPct val="100000"/>
              </a:lnSpc>
            </a:pP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2015.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12.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양재매화체S"/>
                <a:cs typeface="양재매화체S"/>
              </a:rPr>
              <a:t>17(목)</a:t>
            </a:r>
            <a:endParaRPr sz="1200">
              <a:latin typeface="양재매화체S"/>
              <a:cs typeface="양재매화체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28010" y="5471985"/>
            <a:ext cx="4140200" cy="432434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87655">
              <a:lnSpc>
                <a:spcPct val="100000"/>
              </a:lnSpc>
            </a:pP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2015.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12.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양재매화체S"/>
                <a:cs typeface="양재매화체S"/>
              </a:rPr>
              <a:t>22(화)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매화체S"/>
                <a:cs typeface="양재매화체S"/>
              </a:rPr>
              <a:t>∼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12.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양재매화체S"/>
                <a:cs typeface="양재매화체S"/>
              </a:rPr>
              <a:t>23(수)</a:t>
            </a:r>
            <a:endParaRPr sz="1200">
              <a:latin typeface="양재매화체S"/>
              <a:cs typeface="양재매화체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28010" y="6083998"/>
            <a:ext cx="4140200" cy="432434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87655">
              <a:lnSpc>
                <a:spcPct val="100000"/>
              </a:lnSpc>
            </a:pP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2015.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12.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양재매화체S"/>
                <a:cs typeface="양재매화체S"/>
              </a:rPr>
              <a:t>28(월)</a:t>
            </a:r>
            <a:endParaRPr sz="1200">
              <a:latin typeface="양재매화체S"/>
              <a:cs typeface="양재매화체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28010" y="6695986"/>
            <a:ext cx="4140200" cy="432434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87655">
              <a:lnSpc>
                <a:spcPct val="100000"/>
              </a:lnSpc>
            </a:pP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2015.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12.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양재매화체S"/>
                <a:cs typeface="양재매화체S"/>
              </a:rPr>
              <a:t>28(월)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매화체S"/>
                <a:cs typeface="양재매화체S"/>
              </a:rPr>
              <a:t>∼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2016.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1.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양재매화체S"/>
                <a:cs typeface="양재매화체S"/>
              </a:rPr>
              <a:t>8(금)</a:t>
            </a:r>
            <a:endParaRPr sz="1200">
              <a:latin typeface="양재매화체S"/>
              <a:cs typeface="양재매화체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28010" y="7307999"/>
            <a:ext cx="4140200" cy="432434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87655">
              <a:lnSpc>
                <a:spcPct val="100000"/>
              </a:lnSpc>
            </a:pP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2016.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1.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양재매화체S"/>
                <a:cs typeface="양재매화체S"/>
              </a:rPr>
              <a:t>21(목)</a:t>
            </a:r>
            <a:endParaRPr sz="1200">
              <a:latin typeface="양재매화체S"/>
              <a:cs typeface="양재매화체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8010" y="7919999"/>
            <a:ext cx="4140200" cy="432434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87655">
              <a:lnSpc>
                <a:spcPct val="100000"/>
              </a:lnSpc>
            </a:pP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2016.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양재매화체S"/>
                <a:cs typeface="양재매화체S"/>
              </a:rPr>
              <a:t>3.</a:t>
            </a:r>
            <a:r>
              <a:rPr dirty="0" sz="1200" spc="-600">
                <a:solidFill>
                  <a:srgbClr val="231F20"/>
                </a:solidFill>
                <a:latin typeface="양재매화체S"/>
                <a:cs typeface="양재매화체S"/>
              </a:rPr>
              <a:t> </a:t>
            </a:r>
            <a:r>
              <a:rPr dirty="0" sz="1200" spc="65">
                <a:solidFill>
                  <a:srgbClr val="231F20"/>
                </a:solidFill>
                <a:latin typeface="양재매화체S"/>
                <a:cs typeface="양재매화체S"/>
              </a:rPr>
              <a:t>2(수)</a:t>
            </a:r>
            <a:endParaRPr sz="1200">
              <a:latin typeface="양재매화체S"/>
              <a:cs typeface="양재매화체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3369" y="723520"/>
            <a:ext cx="195326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20">
                <a:solidFill>
                  <a:srgbClr val="FFFFFF"/>
                </a:solidFill>
                <a:latin typeface="Arial Unicode MS"/>
                <a:cs typeface="Arial Unicode MS"/>
              </a:rPr>
              <a:t>입학일정</a:t>
            </a:r>
            <a:r>
              <a:rPr dirty="0" sz="2200" spc="4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2200" spc="-220">
                <a:solidFill>
                  <a:srgbClr val="FFFFFF"/>
                </a:solidFill>
                <a:latin typeface="Arial Unicode MS"/>
                <a:cs typeface="Arial Unicode MS"/>
              </a:rPr>
              <a:t>및</a:t>
            </a:r>
            <a:r>
              <a:rPr dirty="0" sz="2200" spc="4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2200" spc="-220">
                <a:solidFill>
                  <a:srgbClr val="FFFFFF"/>
                </a:solidFill>
                <a:latin typeface="Arial Unicode MS"/>
                <a:cs typeface="Arial Unicode MS"/>
              </a:rPr>
              <a:t>문의</a:t>
            </a:r>
            <a:endParaRPr sz="22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92001" y="1756815"/>
            <a:ext cx="82296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합격자</a:t>
            </a:r>
            <a:r>
              <a:rPr dirty="0" sz="1200" spc="2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등록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7901" y="2066644"/>
            <a:ext cx="450532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등록기간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2015.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12.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Arial Unicode MS"/>
                <a:cs typeface="Arial Unicode MS"/>
              </a:rPr>
              <a:t>28(월)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Arial Unicode MS"/>
                <a:cs typeface="Arial Unicode MS"/>
              </a:rPr>
              <a:t>~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2016.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1.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Arial Unicode MS"/>
                <a:cs typeface="Arial Unicode MS"/>
              </a:rPr>
              <a:t>8(금)</a:t>
            </a:r>
            <a:endParaRPr sz="1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실습비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연간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5">
                <a:solidFill>
                  <a:srgbClr val="231F20"/>
                </a:solidFill>
                <a:latin typeface="Arial Unicode MS"/>
                <a:cs typeface="Arial Unicode MS"/>
              </a:rPr>
              <a:t>3,500,000원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Arial Unicode MS"/>
                <a:cs typeface="Arial Unicode MS"/>
              </a:rPr>
              <a:t>(최종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합격자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발표시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개별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상세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안내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Arial Unicode MS"/>
                <a:cs typeface="Arial Unicode MS"/>
              </a:rPr>
              <a:t>예정)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001" y="2874415"/>
            <a:ext cx="91440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오리엔테이션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7901" y="3184193"/>
            <a:ext cx="3961129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일시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2016.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1.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Arial Unicode MS"/>
                <a:cs typeface="Arial Unicode MS"/>
              </a:rPr>
              <a:t>21(목)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10:00</a:t>
            </a:r>
            <a:endParaRPr sz="1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장소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문화창조아카데미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교육장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Arial Unicode MS"/>
                <a:cs typeface="Arial Unicode MS"/>
              </a:rPr>
              <a:t>(舊한국관광공사,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서울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Arial Unicode MS"/>
                <a:cs typeface="Arial Unicode MS"/>
              </a:rPr>
              <a:t>중구)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2001" y="3992015"/>
            <a:ext cx="64008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프리캠프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7901" y="4301742"/>
            <a:ext cx="600138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일시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2016.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Arial Unicode MS"/>
                <a:cs typeface="Arial Unicode MS"/>
              </a:rPr>
              <a:t>2월중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Arial Unicode MS"/>
                <a:cs typeface="Arial Unicode MS"/>
              </a:rPr>
              <a:t>(세부일정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추후공지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Arial Unicode MS"/>
                <a:cs typeface="Arial Unicode MS"/>
              </a:rPr>
              <a:t>예정)</a:t>
            </a:r>
            <a:endParaRPr sz="1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내용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크리에이터간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융합의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Arial Unicode MS"/>
                <a:cs typeface="Arial Unicode MS"/>
              </a:rPr>
              <a:t>시간,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프로젝트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팀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Arial Unicode MS"/>
                <a:cs typeface="Arial Unicode MS"/>
              </a:rPr>
              <a:t>구성,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Arial Unicode MS"/>
                <a:cs typeface="Arial Unicode MS"/>
              </a:rPr>
              <a:t>교수진·멘토와의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Arial Unicode MS"/>
                <a:cs typeface="Arial Unicode MS"/>
              </a:rPr>
              <a:t>인사,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교육시설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투어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2001" y="5109615"/>
            <a:ext cx="50292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입학식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7901" y="5419292"/>
            <a:ext cx="173863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2016.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3.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Arial Unicode MS"/>
                <a:cs typeface="Arial Unicode MS"/>
              </a:rPr>
              <a:t>2.(수)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10:00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예정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2001" y="5947821"/>
            <a:ext cx="36576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문의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7901" y="6257492"/>
            <a:ext cx="46526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한국콘텐츠진흥원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Arial Unicode MS"/>
                <a:cs typeface="Arial Unicode MS"/>
              </a:rPr>
              <a:t>문화창조아카데미TF팀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유병훈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주임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215">
                <a:solidFill>
                  <a:srgbClr val="231F20"/>
                </a:solidFill>
                <a:latin typeface="Arial Unicode MS"/>
                <a:cs typeface="Arial Unicode MS"/>
              </a:rPr>
              <a:t>☎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20">
                <a:solidFill>
                  <a:srgbClr val="231F20"/>
                </a:solidFill>
                <a:latin typeface="Arial Unicode MS"/>
                <a:cs typeface="Arial Unicode MS"/>
              </a:rPr>
              <a:t>02-779-6245</a:t>
            </a:r>
            <a:endParaRPr sz="12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8105" y="715899"/>
            <a:ext cx="26238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문화창조융합벨트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소개</a:t>
            </a:r>
            <a:endParaRPr sz="2200">
              <a:latin typeface="양재다운명조M"/>
              <a:cs typeface="양재다운명조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8386" y="1806346"/>
            <a:ext cx="5963220" cy="6827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8344" y="1806346"/>
            <a:ext cx="5963920" cy="6827520"/>
          </a:xfrm>
          <a:custGeom>
            <a:avLst/>
            <a:gdLst/>
            <a:ahLst/>
            <a:cxnLst/>
            <a:rect l="l" t="t" r="r" b="b"/>
            <a:pathLst>
              <a:path w="5963920" h="6827520">
                <a:moveTo>
                  <a:pt x="144005" y="0"/>
                </a:moveTo>
                <a:lnTo>
                  <a:pt x="96564" y="279"/>
                </a:lnTo>
                <a:lnTo>
                  <a:pt x="46937" y="4365"/>
                </a:lnTo>
                <a:lnTo>
                  <a:pt x="12163" y="25458"/>
                </a:lnTo>
                <a:lnTo>
                  <a:pt x="977" y="76725"/>
                </a:lnTo>
                <a:lnTo>
                  <a:pt x="38" y="117864"/>
                </a:lnTo>
                <a:lnTo>
                  <a:pt x="0" y="6683298"/>
                </a:lnTo>
                <a:lnTo>
                  <a:pt x="34" y="6708594"/>
                </a:lnTo>
                <a:lnTo>
                  <a:pt x="942" y="6749943"/>
                </a:lnTo>
                <a:lnTo>
                  <a:pt x="7543" y="6792005"/>
                </a:lnTo>
                <a:lnTo>
                  <a:pt x="34922" y="6819625"/>
                </a:lnTo>
                <a:lnTo>
                  <a:pt x="76725" y="6826327"/>
                </a:lnTo>
                <a:lnTo>
                  <a:pt x="117864" y="6827265"/>
                </a:lnTo>
                <a:lnTo>
                  <a:pt x="5819305" y="6827304"/>
                </a:lnTo>
                <a:lnTo>
                  <a:pt x="5844600" y="6827269"/>
                </a:lnTo>
                <a:lnTo>
                  <a:pt x="5885949" y="6826361"/>
                </a:lnTo>
                <a:lnTo>
                  <a:pt x="5928011" y="6819760"/>
                </a:lnTo>
                <a:lnTo>
                  <a:pt x="5955631" y="6792381"/>
                </a:lnTo>
                <a:lnTo>
                  <a:pt x="5962333" y="6750578"/>
                </a:lnTo>
                <a:lnTo>
                  <a:pt x="5963271" y="6709439"/>
                </a:lnTo>
                <a:lnTo>
                  <a:pt x="5963310" y="144005"/>
                </a:lnTo>
                <a:lnTo>
                  <a:pt x="5963275" y="118709"/>
                </a:lnTo>
                <a:lnTo>
                  <a:pt x="5962367" y="77360"/>
                </a:lnTo>
                <a:lnTo>
                  <a:pt x="5955767" y="35298"/>
                </a:lnTo>
                <a:lnTo>
                  <a:pt x="5928387" y="7679"/>
                </a:lnTo>
                <a:lnTo>
                  <a:pt x="5886584" y="977"/>
                </a:lnTo>
                <a:lnTo>
                  <a:pt x="5845445" y="38"/>
                </a:lnTo>
                <a:lnTo>
                  <a:pt x="144005" y="0"/>
                </a:lnTo>
                <a:close/>
              </a:path>
            </a:pathLst>
          </a:custGeom>
          <a:ln w="12700">
            <a:solidFill>
              <a:srgbClr val="EF3F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999" y="1756816"/>
            <a:ext cx="64008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창작자들</a:t>
            </a:r>
            <a:endParaRPr sz="1200">
              <a:latin typeface="양재다운명조M"/>
              <a:cs typeface="양재다운명조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79299" y="2066696"/>
            <a:ext cx="37287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창의적인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아이디어의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사업화를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원하는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대한민국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국민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누구나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1999" y="2595016"/>
            <a:ext cx="2237105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40">
                <a:solidFill>
                  <a:srgbClr val="FFFFFF"/>
                </a:solidFill>
                <a:latin typeface="양재다운명조M"/>
                <a:cs typeface="양재다운명조M"/>
              </a:rPr>
              <a:t>문화창조융합센터,</a:t>
            </a:r>
            <a:r>
              <a:rPr dirty="0" sz="1200" spc="-6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콘텐츠코리아랩</a:t>
            </a:r>
            <a:endParaRPr sz="1200">
              <a:latin typeface="양재다운명조M"/>
              <a:cs typeface="양재다운명조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299" y="2904896"/>
            <a:ext cx="372872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창업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양재다운명조M"/>
                <a:cs typeface="양재다운명조M"/>
              </a:rPr>
              <a:t>/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창작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인큐베이팅</a:t>
            </a:r>
            <a:endParaRPr sz="1200">
              <a:latin typeface="양재다운명조M"/>
              <a:cs typeface="양재다운명조M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창의적인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아이디어의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사업화를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원하는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대한민국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국민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누구나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1999" y="3712616"/>
            <a:ext cx="118872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문화창조아카데미</a:t>
            </a:r>
            <a:endParaRPr sz="1200">
              <a:latin typeface="양재다운명조M"/>
              <a:cs typeface="양재다운명조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9299" y="4022496"/>
            <a:ext cx="560324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인재양성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양재다운명조M"/>
                <a:cs typeface="양재다운명조M"/>
              </a:rPr>
              <a:t>/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기술개발</a:t>
            </a:r>
            <a:endParaRPr sz="1200">
              <a:latin typeface="양재다운명조M"/>
              <a:cs typeface="양재다운명조M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새로운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콘텐츠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구현에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필요한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다양한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프로젝트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20">
                <a:solidFill>
                  <a:srgbClr val="231F20"/>
                </a:solidFill>
                <a:latin typeface="Arial Unicode MS"/>
                <a:cs typeface="Arial Unicode MS"/>
              </a:rPr>
              <a:t>연구·개발과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지속적인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창작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핵심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인재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양성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1999" y="4830216"/>
            <a:ext cx="118872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문화창조벤처단지</a:t>
            </a:r>
            <a:endParaRPr sz="1200">
              <a:latin typeface="양재다운명조M"/>
              <a:cs typeface="양재다운명조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9299" y="5140096"/>
            <a:ext cx="601472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기획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양재다운명조M"/>
                <a:cs typeface="양재다운명조M"/>
              </a:rPr>
              <a:t>/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개발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양재다운명조M"/>
                <a:cs typeface="양재다운명조M"/>
              </a:rPr>
              <a:t>/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제작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양재다운명조M"/>
                <a:cs typeface="양재다운명조M"/>
              </a:rPr>
              <a:t>/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사업화</a:t>
            </a:r>
            <a:endParaRPr sz="1200">
              <a:latin typeface="양재다운명조M"/>
              <a:cs typeface="양재다운명조M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벤처·스타트업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간의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긴밀한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협업을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통해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대한민국을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대표하는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킬러콘텐츠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제작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글로벌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사업화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1999" y="5947816"/>
            <a:ext cx="77724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소비플랫폼</a:t>
            </a:r>
            <a:endParaRPr sz="1200">
              <a:latin typeface="양재다운명조M"/>
              <a:cs typeface="양재다운명조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9299" y="6257696"/>
            <a:ext cx="5877560" cy="185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95">
                <a:solidFill>
                  <a:srgbClr val="231F20"/>
                </a:solidFill>
                <a:latin typeface="양재다운명조M"/>
                <a:cs typeface="양재다운명조M"/>
              </a:rPr>
              <a:t>구현,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소비</a:t>
            </a:r>
            <a:endParaRPr sz="1200">
              <a:latin typeface="양재다운명조M"/>
              <a:cs typeface="양재다운명조M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창작자들의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융복합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콘텐츠가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생생하게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구현되어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소비자와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만나게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되는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대규모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콘텐츠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체험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공간</a:t>
            </a:r>
            <a:endParaRPr sz="1200">
              <a:latin typeface="Arial Unicode MS"/>
              <a:cs typeface="Arial Unicode MS"/>
            </a:endParaRPr>
          </a:p>
          <a:p>
            <a:pPr marL="424180" indent="-182880">
              <a:lnSpc>
                <a:spcPct val="100000"/>
              </a:lnSpc>
              <a:spcBef>
                <a:spcPts val="760"/>
              </a:spcBef>
              <a:buClr>
                <a:srgbClr val="231F20"/>
              </a:buClr>
              <a:buFont typeface="Arial Unicode MS"/>
              <a:buChar char="○"/>
              <a:tabLst>
                <a:tab pos="424180" algn="l"/>
              </a:tabLst>
            </a:pPr>
            <a:r>
              <a:rPr dirty="0" sz="1200" spc="50">
                <a:solidFill>
                  <a:srgbClr val="231F20"/>
                </a:solidFill>
                <a:latin typeface="Arial Unicode MS"/>
                <a:cs typeface="Arial Unicode MS"/>
              </a:rPr>
              <a:t>K-Cultu</a:t>
            </a:r>
            <a:r>
              <a:rPr dirty="0" sz="1200" spc="10">
                <a:solidFill>
                  <a:srgbClr val="231F20"/>
                </a:solidFill>
                <a:latin typeface="Arial Unicode MS"/>
                <a:cs typeface="Arial Unicode MS"/>
              </a:rPr>
              <a:t>r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e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Arial Unicode MS"/>
                <a:cs typeface="Arial Unicode MS"/>
              </a:rPr>
              <a:t>V</a:t>
            </a:r>
            <a:r>
              <a:rPr dirty="0" sz="1200" spc="45">
                <a:solidFill>
                  <a:srgbClr val="231F20"/>
                </a:solidFill>
                <a:latin typeface="Arial Unicode MS"/>
                <a:cs typeface="Arial Unicode MS"/>
              </a:rPr>
              <a:t>ally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Arial Unicode MS"/>
                <a:cs typeface="Arial Unicode MS"/>
              </a:rPr>
              <a:t>(경기도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Arial Unicode MS"/>
                <a:cs typeface="Arial Unicode MS"/>
              </a:rPr>
              <a:t>고양시)</a:t>
            </a:r>
            <a:endParaRPr sz="1200">
              <a:latin typeface="Arial Unicode MS"/>
              <a:cs typeface="Arial Unicode MS"/>
            </a:endParaRPr>
          </a:p>
          <a:p>
            <a:pPr marL="424180" indent="-182880">
              <a:lnSpc>
                <a:spcPct val="100000"/>
              </a:lnSpc>
              <a:spcBef>
                <a:spcPts val="760"/>
              </a:spcBef>
              <a:buClr>
                <a:srgbClr val="231F20"/>
              </a:buClr>
              <a:buFont typeface="Arial Unicode MS"/>
              <a:buChar char="○"/>
              <a:tabLst>
                <a:tab pos="424180" algn="l"/>
              </a:tabLst>
            </a:pPr>
            <a:r>
              <a:rPr dirty="0" sz="1200" spc="15">
                <a:solidFill>
                  <a:srgbClr val="231F20"/>
                </a:solidFill>
                <a:latin typeface="Arial Unicode MS"/>
                <a:cs typeface="Arial Unicode MS"/>
              </a:rPr>
              <a:t>K-Experience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Arial Unicode MS"/>
                <a:cs typeface="Arial Unicode MS"/>
              </a:rPr>
              <a:t>(서울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Arial Unicode MS"/>
                <a:cs typeface="Arial Unicode MS"/>
              </a:rPr>
              <a:t>송현동)</a:t>
            </a:r>
            <a:endParaRPr sz="1200">
              <a:latin typeface="Arial Unicode MS"/>
              <a:cs typeface="Arial Unicode MS"/>
            </a:endParaRPr>
          </a:p>
          <a:p>
            <a:pPr marL="241300">
              <a:lnSpc>
                <a:spcPct val="100000"/>
              </a:lnSpc>
              <a:spcBef>
                <a:spcPts val="760"/>
              </a:spcBef>
            </a:pP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Arial Unicode MS"/>
                <a:cs typeface="Arial Unicode MS"/>
              </a:rPr>
              <a:t>K-POP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아레나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Arial Unicode MS"/>
                <a:cs typeface="Arial Unicode MS"/>
              </a:rPr>
              <a:t>(서울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Arial Unicode MS"/>
                <a:cs typeface="Arial Unicode MS"/>
              </a:rPr>
              <a:t>잠실체조경기장)</a:t>
            </a:r>
            <a:endParaRPr sz="1200">
              <a:latin typeface="Arial Unicode MS"/>
              <a:cs typeface="Arial Unicode MS"/>
            </a:endParaRPr>
          </a:p>
          <a:p>
            <a:pPr marL="241300">
              <a:lnSpc>
                <a:spcPct val="100000"/>
              </a:lnSpc>
              <a:spcBef>
                <a:spcPts val="760"/>
              </a:spcBef>
            </a:pP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전국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Arial Unicode MS"/>
                <a:cs typeface="Arial Unicode MS"/>
              </a:rPr>
              <a:t>17개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혁신센터</a:t>
            </a:r>
            <a:endParaRPr sz="1200">
              <a:latin typeface="Arial Unicode MS"/>
              <a:cs typeface="Arial Unicode MS"/>
            </a:endParaRPr>
          </a:p>
          <a:p>
            <a:pPr marL="241300">
              <a:lnSpc>
                <a:spcPct val="100000"/>
              </a:lnSpc>
              <a:spcBef>
                <a:spcPts val="760"/>
              </a:spcBef>
            </a:pP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해외마켓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68105" y="715899"/>
            <a:ext cx="26238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문화창조융합벨트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소개</a:t>
            </a:r>
            <a:endParaRPr sz="2200">
              <a:latin typeface="양재다운명조M"/>
              <a:cs typeface="양재다운명조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8155" y="715899"/>
            <a:ext cx="538416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문화창조아카데미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운영기관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55">
                <a:solidFill>
                  <a:srgbClr val="FFFFFF"/>
                </a:solidFill>
                <a:latin typeface="양재다운명조M"/>
                <a:cs typeface="양재다운명조M"/>
              </a:rPr>
              <a:t>: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한국콘텐츠진흥원</a:t>
            </a:r>
            <a:endParaRPr sz="2200">
              <a:latin typeface="양재다운명조M"/>
              <a:cs typeface="양재다운명조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1098" y="4060088"/>
            <a:ext cx="5937796" cy="5905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8344" y="4038346"/>
            <a:ext cx="5963920" cy="5927725"/>
          </a:xfrm>
          <a:custGeom>
            <a:avLst/>
            <a:gdLst/>
            <a:ahLst/>
            <a:cxnLst/>
            <a:rect l="l" t="t" r="r" b="b"/>
            <a:pathLst>
              <a:path w="5963920" h="5927725">
                <a:moveTo>
                  <a:pt x="144005" y="0"/>
                </a:moveTo>
                <a:lnTo>
                  <a:pt x="96564" y="279"/>
                </a:lnTo>
                <a:lnTo>
                  <a:pt x="46937" y="4365"/>
                </a:lnTo>
                <a:lnTo>
                  <a:pt x="12163" y="25458"/>
                </a:lnTo>
                <a:lnTo>
                  <a:pt x="977" y="76725"/>
                </a:lnTo>
                <a:lnTo>
                  <a:pt x="38" y="117864"/>
                </a:lnTo>
                <a:lnTo>
                  <a:pt x="0" y="5783300"/>
                </a:lnTo>
                <a:lnTo>
                  <a:pt x="34" y="5808596"/>
                </a:lnTo>
                <a:lnTo>
                  <a:pt x="942" y="5849945"/>
                </a:lnTo>
                <a:lnTo>
                  <a:pt x="7543" y="5892007"/>
                </a:lnTo>
                <a:lnTo>
                  <a:pt x="34922" y="5919626"/>
                </a:lnTo>
                <a:lnTo>
                  <a:pt x="76725" y="5926328"/>
                </a:lnTo>
                <a:lnTo>
                  <a:pt x="117864" y="5927267"/>
                </a:lnTo>
                <a:lnTo>
                  <a:pt x="5819305" y="5927305"/>
                </a:lnTo>
                <a:lnTo>
                  <a:pt x="5844600" y="5927270"/>
                </a:lnTo>
                <a:lnTo>
                  <a:pt x="5885949" y="5926362"/>
                </a:lnTo>
                <a:lnTo>
                  <a:pt x="5928011" y="5919762"/>
                </a:lnTo>
                <a:lnTo>
                  <a:pt x="5955631" y="5892383"/>
                </a:lnTo>
                <a:lnTo>
                  <a:pt x="5962333" y="5850580"/>
                </a:lnTo>
                <a:lnTo>
                  <a:pt x="5963271" y="5809441"/>
                </a:lnTo>
                <a:lnTo>
                  <a:pt x="5963310" y="144005"/>
                </a:lnTo>
                <a:lnTo>
                  <a:pt x="5963275" y="118709"/>
                </a:lnTo>
                <a:lnTo>
                  <a:pt x="5962367" y="77360"/>
                </a:lnTo>
                <a:lnTo>
                  <a:pt x="5955767" y="35298"/>
                </a:lnTo>
                <a:lnTo>
                  <a:pt x="5928387" y="7679"/>
                </a:lnTo>
                <a:lnTo>
                  <a:pt x="5886584" y="977"/>
                </a:lnTo>
                <a:lnTo>
                  <a:pt x="5845445" y="38"/>
                </a:lnTo>
                <a:lnTo>
                  <a:pt x="144005" y="0"/>
                </a:lnTo>
                <a:close/>
              </a:path>
            </a:pathLst>
          </a:custGeom>
          <a:ln w="12700">
            <a:solidFill>
              <a:srgbClr val="EF3F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91999" y="1756816"/>
            <a:ext cx="150876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한국콘텐츠진흥원</a:t>
            </a:r>
            <a:r>
              <a:rPr dirty="0" sz="1200" spc="-6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개요</a:t>
            </a:r>
            <a:endParaRPr sz="1200">
              <a:latin typeface="양재다운명조M"/>
              <a:cs typeface="양재다운명조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10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779299" y="2066696"/>
            <a:ext cx="2675890" cy="1295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설립근거</a:t>
            </a:r>
            <a:r>
              <a:rPr dirty="0" sz="1200" spc="14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문화산업진흥기본법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Arial Unicode MS"/>
                <a:cs typeface="Arial Unicode MS"/>
              </a:rPr>
              <a:t>제31조</a:t>
            </a:r>
            <a:endParaRPr sz="1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설립일자</a:t>
            </a:r>
            <a:r>
              <a:rPr dirty="0" sz="1200" spc="14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2009.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5.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7</a:t>
            </a:r>
            <a:endParaRPr sz="1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주무기관</a:t>
            </a:r>
            <a:r>
              <a:rPr dirty="0" sz="1200" spc="14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문화체육관광부</a:t>
            </a:r>
            <a:endParaRPr sz="1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소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재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4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지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6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전라남도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나주시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교육길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35</a:t>
            </a:r>
            <a:endParaRPr sz="1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652145" algn="l"/>
              </a:tabLst>
            </a:pP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성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	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격</a:t>
            </a:r>
            <a:r>
              <a:rPr dirty="0" sz="1200" spc="14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Arial Unicode MS"/>
                <a:cs typeface="Arial Unicode MS"/>
              </a:rPr>
              <a:t>준정부기관(공공기관)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1999" y="3712616"/>
            <a:ext cx="36576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비전</a:t>
            </a:r>
            <a:endParaRPr sz="1200">
              <a:latin typeface="양재다운명조M"/>
              <a:cs typeface="양재다운명조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013" y="1756816"/>
            <a:ext cx="178308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한국콘텐츠진흥원</a:t>
            </a:r>
            <a:r>
              <a:rPr dirty="0" sz="1200" spc="-6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업무영역</a:t>
            </a:r>
            <a:endParaRPr sz="1200">
              <a:latin typeface="양재다운명조M"/>
              <a:cs typeface="양재다운명조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92010" y="2160003"/>
            <a:ext cx="5975985" cy="7812405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73355">
              <a:lnSpc>
                <a:spcPct val="100000"/>
              </a:lnSpc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콘텐츠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제작지원</a:t>
            </a:r>
            <a:endParaRPr sz="1000">
              <a:latin typeface="양재다운명조M"/>
              <a:cs typeface="양재다운명조M"/>
            </a:endParaRPr>
          </a:p>
          <a:p>
            <a:pPr marL="173355" indent="177800">
              <a:lnSpc>
                <a:spcPct val="100000"/>
              </a:lnSpc>
              <a:spcBef>
                <a:spcPts val="280"/>
              </a:spcBef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만화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제작지원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Arial Unicode MS"/>
                <a:cs typeface="Arial Unicode MS"/>
              </a:rPr>
              <a:t>애니·캐릭터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제작지원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방송영상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제작지원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게임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제작지원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Arial Unicode MS"/>
                <a:cs typeface="Arial Unicode MS"/>
              </a:rPr>
              <a:t>음악·패션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제작지원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73355">
              <a:lnSpc>
                <a:spcPct val="100000"/>
              </a:lnSpc>
              <a:spcBef>
                <a:spcPts val="610"/>
              </a:spcBef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유통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및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금융지원</a:t>
            </a:r>
            <a:endParaRPr sz="1000">
              <a:latin typeface="양재다운명조M"/>
              <a:cs typeface="양재다운명조M"/>
            </a:endParaRPr>
          </a:p>
          <a:p>
            <a:pPr marL="173355" indent="177800">
              <a:lnSpc>
                <a:spcPct val="100000"/>
              </a:lnSpc>
              <a:spcBef>
                <a:spcPts val="280"/>
              </a:spcBef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국내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유통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활성화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글로벌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유통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지원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Arial Unicode MS"/>
                <a:cs typeface="Arial Unicode MS"/>
              </a:rPr>
              <a:t>투·융자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금융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지원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73355">
              <a:lnSpc>
                <a:spcPct val="100000"/>
              </a:lnSpc>
              <a:spcBef>
                <a:spcPts val="610"/>
              </a:spcBef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해외진출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지원</a:t>
            </a:r>
            <a:endParaRPr sz="1000">
              <a:latin typeface="양재다운명조M"/>
              <a:cs typeface="양재다운명조M"/>
            </a:endParaRPr>
          </a:p>
          <a:p>
            <a:pPr marL="351155" marR="1793875">
              <a:lnSpc>
                <a:spcPct val="123300"/>
              </a:lnSpc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신시장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개척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현지화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지원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전략시장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진출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확대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글로벌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네트워크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구축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국제견본시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개최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해외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바이어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초청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해외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주요마켓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참가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73355">
              <a:lnSpc>
                <a:spcPct val="100000"/>
              </a:lnSpc>
              <a:spcBef>
                <a:spcPts val="610"/>
              </a:spcBef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지역콘텐츠산업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육성</a:t>
            </a:r>
            <a:endParaRPr sz="1000">
              <a:latin typeface="양재다운명조M"/>
              <a:cs typeface="양재다운명조M"/>
            </a:endParaRPr>
          </a:p>
          <a:p>
            <a:pPr marL="173355" indent="177800">
              <a:lnSpc>
                <a:spcPct val="100000"/>
              </a:lnSpc>
              <a:spcBef>
                <a:spcPts val="280"/>
              </a:spcBef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지역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콘텐츠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지원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지역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콘텐츠기업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육성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73355">
              <a:lnSpc>
                <a:spcPct val="100000"/>
              </a:lnSpc>
              <a:spcBef>
                <a:spcPts val="610"/>
              </a:spcBef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이야기산업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육성</a:t>
            </a:r>
            <a:endParaRPr sz="1000">
              <a:latin typeface="양재다운명조M"/>
              <a:cs typeface="양재다운명조M"/>
            </a:endParaRPr>
          </a:p>
          <a:p>
            <a:pPr marL="173355" indent="177800">
              <a:lnSpc>
                <a:spcPct val="100000"/>
              </a:lnSpc>
              <a:spcBef>
                <a:spcPts val="280"/>
              </a:spcBef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스토리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Arial Unicode MS"/>
                <a:cs typeface="Arial Unicode MS"/>
              </a:rPr>
              <a:t>발굴·육성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스토리텔러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양성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스토리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사업화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지원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73355">
              <a:lnSpc>
                <a:spcPct val="100000"/>
              </a:lnSpc>
              <a:spcBef>
                <a:spcPts val="610"/>
              </a:spcBef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창의인재양성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및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14">
                <a:solidFill>
                  <a:srgbClr val="231F20"/>
                </a:solidFill>
                <a:latin typeface="양재다운명조M"/>
                <a:cs typeface="양재다운명조M"/>
              </a:rPr>
              <a:t>취/창업지원</a:t>
            </a:r>
            <a:endParaRPr sz="1000">
              <a:latin typeface="양재다운명조M"/>
              <a:cs typeface="양재다운명조M"/>
            </a:endParaRPr>
          </a:p>
          <a:p>
            <a:pPr marL="173355" indent="177800">
              <a:lnSpc>
                <a:spcPct val="100000"/>
              </a:lnSpc>
              <a:spcBef>
                <a:spcPts val="280"/>
              </a:spcBef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취업지원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창업지원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창의인재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양성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73355">
              <a:lnSpc>
                <a:spcPct val="100000"/>
              </a:lnSpc>
              <a:spcBef>
                <a:spcPts val="610"/>
              </a:spcBef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문화기술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개발</a:t>
            </a:r>
            <a:endParaRPr sz="1000">
              <a:latin typeface="양재다운명조M"/>
              <a:cs typeface="양재다운명조M"/>
            </a:endParaRPr>
          </a:p>
          <a:p>
            <a:pPr marL="173355" indent="177800">
              <a:lnSpc>
                <a:spcPct val="100000"/>
              </a:lnSpc>
              <a:spcBef>
                <a:spcPts val="280"/>
              </a:spcBef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문화기술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개발지원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문화기술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선도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사업화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지원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73355">
              <a:lnSpc>
                <a:spcPct val="100000"/>
              </a:lnSpc>
              <a:spcBef>
                <a:spcPts val="610"/>
              </a:spcBef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콘텐츠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지원환경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조성</a:t>
            </a:r>
            <a:endParaRPr sz="1000">
              <a:latin typeface="양재다운명조M"/>
              <a:cs typeface="양재다운명조M"/>
            </a:endParaRPr>
          </a:p>
          <a:p>
            <a:pPr marL="351155" marR="1089025">
              <a:lnSpc>
                <a:spcPct val="123300"/>
              </a:lnSpc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우수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콘텐츠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산업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종사자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시상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정품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콘텐츠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소비문화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확산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건강한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게임문화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조성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콘텐츠분쟁조정위원회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운영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대중문화예술인지원센터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운영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73355">
              <a:lnSpc>
                <a:spcPct val="100000"/>
              </a:lnSpc>
              <a:spcBef>
                <a:spcPts val="610"/>
              </a:spcBef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선도적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정책개발</a:t>
            </a:r>
            <a:endParaRPr sz="1000">
              <a:latin typeface="양재다운명조M"/>
              <a:cs typeface="양재다운명조M"/>
            </a:endParaRPr>
          </a:p>
          <a:p>
            <a:pPr marL="173355" indent="177800">
              <a:lnSpc>
                <a:spcPct val="100000"/>
              </a:lnSpc>
              <a:spcBef>
                <a:spcPts val="280"/>
              </a:spcBef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산업정책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연구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산업정보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제공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산업이슈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발굴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73355">
              <a:lnSpc>
                <a:spcPct val="100000"/>
              </a:lnSpc>
              <a:spcBef>
                <a:spcPts val="610"/>
              </a:spcBef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인프라조성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및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정보제공</a:t>
            </a:r>
            <a:endParaRPr sz="1000">
              <a:latin typeface="양재다운명조M"/>
              <a:cs typeface="양재다운명조M"/>
            </a:endParaRPr>
          </a:p>
          <a:p>
            <a:pPr marL="173355" indent="177800">
              <a:lnSpc>
                <a:spcPct val="100000"/>
              </a:lnSpc>
              <a:spcBef>
                <a:spcPts val="280"/>
              </a:spcBef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창작기반시설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구축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운영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콘텐츠산업종합포털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운영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165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콘텐츠종합지원센터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운영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73355">
              <a:lnSpc>
                <a:spcPct val="100000"/>
              </a:lnSpc>
              <a:spcBef>
                <a:spcPts val="610"/>
              </a:spcBef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해외사무소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양재다운명조M"/>
                <a:cs typeface="양재다운명조M"/>
              </a:rPr>
              <a:t>(미국,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80">
                <a:solidFill>
                  <a:srgbClr val="231F20"/>
                </a:solidFill>
                <a:latin typeface="양재다운명조M"/>
                <a:cs typeface="양재다운명조M"/>
              </a:rPr>
              <a:t>영국,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80">
                <a:solidFill>
                  <a:srgbClr val="231F20"/>
                </a:solidFill>
                <a:latin typeface="양재다운명조M"/>
                <a:cs typeface="양재다운명조M"/>
              </a:rPr>
              <a:t>중국,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다운명조M"/>
                <a:cs typeface="양재다운명조M"/>
              </a:rPr>
              <a:t>일본)</a:t>
            </a:r>
            <a:endParaRPr sz="1000">
              <a:latin typeface="양재다운명조M"/>
              <a:cs typeface="양재다운명조M"/>
            </a:endParaRPr>
          </a:p>
          <a:p>
            <a:pPr marL="351155">
              <a:lnSpc>
                <a:spcPct val="100000"/>
              </a:lnSpc>
              <a:spcBef>
                <a:spcPts val="280"/>
              </a:spcBef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콘텐츠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해외진출을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90">
                <a:solidFill>
                  <a:srgbClr val="231F20"/>
                </a:solidFill>
                <a:latin typeface="Arial Unicode MS"/>
                <a:cs typeface="Arial Unicode MS"/>
              </a:rPr>
              <a:t>위한비즈매칭,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컨설팅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지원</a:t>
            </a:r>
            <a:endParaRPr sz="1000">
              <a:latin typeface="Arial Unicode MS"/>
              <a:cs typeface="Arial Unicode MS"/>
            </a:endParaRPr>
          </a:p>
          <a:p>
            <a:pPr marL="351155">
              <a:lnSpc>
                <a:spcPct val="100000"/>
              </a:lnSpc>
              <a:spcBef>
                <a:spcPts val="28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시장동향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620">
                <a:solidFill>
                  <a:srgbClr val="231F20"/>
                </a:solidFill>
                <a:latin typeface="Arial Unicode MS"/>
                <a:cs typeface="Arial Unicode MS"/>
              </a:rPr>
              <a:t>·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업체정보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제공</a:t>
            </a:r>
            <a:endParaRPr sz="1000">
              <a:latin typeface="Arial Unicode MS"/>
              <a:cs typeface="Arial Unicode MS"/>
            </a:endParaRPr>
          </a:p>
          <a:p>
            <a:pPr marL="351155">
              <a:lnSpc>
                <a:spcPct val="100000"/>
              </a:lnSpc>
              <a:spcBef>
                <a:spcPts val="28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현지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네트워킹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교류회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개최</a:t>
            </a:r>
            <a:endParaRPr sz="1000">
              <a:latin typeface="Arial Unicode MS"/>
              <a:cs typeface="Arial Unicode MS"/>
            </a:endParaRPr>
          </a:p>
          <a:p>
            <a:pPr marL="351155">
              <a:lnSpc>
                <a:spcPct val="100000"/>
              </a:lnSpc>
              <a:spcBef>
                <a:spcPts val="28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국내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기업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현지마켓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참가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지원</a:t>
            </a:r>
            <a:endParaRPr sz="1000">
              <a:latin typeface="Arial Unicode MS"/>
              <a:cs typeface="Arial Unicode MS"/>
            </a:endParaRPr>
          </a:p>
          <a:p>
            <a:pPr marL="351155">
              <a:lnSpc>
                <a:spcPct val="100000"/>
              </a:lnSpc>
              <a:spcBef>
                <a:spcPts val="28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주요국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산업동향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심층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리포트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지원</a:t>
            </a:r>
            <a:endParaRPr sz="1000">
              <a:latin typeface="Arial Unicode MS"/>
              <a:cs typeface="Arial Unicode MS"/>
            </a:endParaRPr>
          </a:p>
          <a:p>
            <a:pPr marL="351155">
              <a:lnSpc>
                <a:spcPct val="100000"/>
              </a:lnSpc>
              <a:spcBef>
                <a:spcPts val="28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기업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비즈매칭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해외진출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컨설팅</a:t>
            </a:r>
            <a:endParaRPr sz="1000">
              <a:latin typeface="Arial Unicode MS"/>
              <a:cs typeface="Arial Unicode MS"/>
            </a:endParaRPr>
          </a:p>
          <a:p>
            <a:pPr marL="351155">
              <a:lnSpc>
                <a:spcPct val="100000"/>
              </a:lnSpc>
              <a:spcBef>
                <a:spcPts val="28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글로벌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콘텐츠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산업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동향집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85">
                <a:solidFill>
                  <a:srgbClr val="231F20"/>
                </a:solidFill>
                <a:latin typeface="Arial Unicode MS"/>
                <a:cs typeface="Arial Unicode MS"/>
              </a:rPr>
              <a:t>발간(연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Arial Unicode MS"/>
                <a:cs typeface="Arial Unicode MS"/>
              </a:rPr>
              <a:t>1회)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8155" y="715899"/>
            <a:ext cx="538416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문화창조아카데미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운영기관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55">
                <a:solidFill>
                  <a:srgbClr val="FFFFFF"/>
                </a:solidFill>
                <a:latin typeface="양재다운명조M"/>
                <a:cs typeface="양재다운명조M"/>
              </a:rPr>
              <a:t>: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한국콘텐츠진흥원</a:t>
            </a:r>
            <a:endParaRPr sz="2200">
              <a:latin typeface="양재다운명조M"/>
              <a:cs typeface="양재다운명조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916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61694" y="2519997"/>
            <a:ext cx="4836795" cy="4836795"/>
          </a:xfrm>
          <a:custGeom>
            <a:avLst/>
            <a:gdLst/>
            <a:ahLst/>
            <a:cxnLst/>
            <a:rect l="l" t="t" r="r" b="b"/>
            <a:pathLst>
              <a:path w="4836795" h="4836795">
                <a:moveTo>
                  <a:pt x="2418308" y="0"/>
                </a:moveTo>
                <a:lnTo>
                  <a:pt x="0" y="2418308"/>
                </a:lnTo>
                <a:lnTo>
                  <a:pt x="2418308" y="4836617"/>
                </a:lnTo>
                <a:lnTo>
                  <a:pt x="4836617" y="2418308"/>
                </a:lnTo>
                <a:lnTo>
                  <a:pt x="2418308" y="0"/>
                </a:lnTo>
                <a:close/>
              </a:path>
            </a:pathLst>
          </a:custGeom>
          <a:solidFill>
            <a:srgbClr val="EF3F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29395" y="3925494"/>
            <a:ext cx="2301240" cy="190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12500"/>
              </a:lnSpc>
            </a:pPr>
            <a:r>
              <a:rPr dirty="0" sz="4000" spc="-150">
                <a:solidFill>
                  <a:srgbClr val="FFFFFF"/>
                </a:solidFill>
                <a:latin typeface="양재다운명조M"/>
                <a:cs typeface="양재다운명조M"/>
              </a:rPr>
              <a:t>P</a:t>
            </a:r>
            <a:r>
              <a:rPr dirty="0" sz="4000" spc="-45">
                <a:solidFill>
                  <a:srgbClr val="FFFFFF"/>
                </a:solidFill>
                <a:latin typeface="양재다운명조M"/>
                <a:cs typeface="양재다운명조M"/>
              </a:rPr>
              <a:t>a</a:t>
            </a:r>
            <a:r>
              <a:rPr dirty="0" sz="4000" spc="-175">
                <a:solidFill>
                  <a:srgbClr val="FFFFFF"/>
                </a:solidFill>
                <a:latin typeface="양재다운명조M"/>
                <a:cs typeface="양재다운명조M"/>
              </a:rPr>
              <a:t>r</a:t>
            </a:r>
            <a:r>
              <a:rPr dirty="0" sz="4000" spc="110">
                <a:solidFill>
                  <a:srgbClr val="FFFFFF"/>
                </a:solidFill>
                <a:latin typeface="양재다운명조M"/>
                <a:cs typeface="양재다운명조M"/>
              </a:rPr>
              <a:t>t</a:t>
            </a:r>
            <a:r>
              <a:rPr dirty="0" sz="4000" spc="-24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4000" spc="-250">
                <a:solidFill>
                  <a:srgbClr val="FFFFFF"/>
                </a:solidFill>
                <a:latin typeface="양재다운명조M"/>
                <a:cs typeface="양재다운명조M"/>
              </a:rPr>
              <a:t>2</a:t>
            </a:r>
            <a:r>
              <a:rPr dirty="0" sz="4000" spc="-14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4000" spc="-555">
                <a:solidFill>
                  <a:srgbClr val="FFFFFF"/>
                </a:solidFill>
                <a:latin typeface="양재다운명조M"/>
                <a:cs typeface="양재다운명조M"/>
              </a:rPr>
              <a:t>크리에이</a:t>
            </a:r>
            <a:r>
              <a:rPr dirty="0" sz="4000" spc="-535">
                <a:solidFill>
                  <a:srgbClr val="FFFFFF"/>
                </a:solidFill>
                <a:latin typeface="양재다운명조M"/>
                <a:cs typeface="양재다운명조M"/>
              </a:rPr>
              <a:t>터</a:t>
            </a:r>
            <a:r>
              <a:rPr dirty="0" sz="4000" spc="-185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4000" spc="-555">
                <a:solidFill>
                  <a:srgbClr val="FFFFFF"/>
                </a:solidFill>
                <a:latin typeface="양재다운명조M"/>
                <a:cs typeface="양재다운명조M"/>
              </a:rPr>
              <a:t>지원내</a:t>
            </a:r>
            <a:r>
              <a:rPr dirty="0" sz="4000" spc="-535">
                <a:solidFill>
                  <a:srgbClr val="FFFFFF"/>
                </a:solidFill>
                <a:latin typeface="양재다운명조M"/>
                <a:cs typeface="양재다운명조M"/>
              </a:rPr>
              <a:t>용</a:t>
            </a:r>
            <a:endParaRPr sz="4000">
              <a:latin typeface="양재다운명조M"/>
              <a:cs typeface="양재다운명조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4383" y="723520"/>
            <a:ext cx="103124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20">
                <a:solidFill>
                  <a:srgbClr val="FFFFFF"/>
                </a:solidFill>
                <a:latin typeface="Arial Unicode MS"/>
                <a:cs typeface="Arial Unicode MS"/>
              </a:rPr>
              <a:t>지원내용</a:t>
            </a:r>
            <a:endParaRPr sz="22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18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792001" y="1756815"/>
            <a:ext cx="109728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연구지원금</a:t>
            </a:r>
            <a:r>
              <a:rPr dirty="0" sz="1200" spc="2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지원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8021" y="1787295"/>
            <a:ext cx="34544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크리에이터가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학업에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전념할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있도록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연구지원금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지원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2001" y="3736824"/>
            <a:ext cx="141732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프로젝트</a:t>
            </a:r>
            <a:r>
              <a:rPr dirty="0" sz="1200" spc="2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추진비</a:t>
            </a:r>
            <a:r>
              <a:rPr dirty="0" sz="1200" spc="2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지원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8061" y="3767304"/>
            <a:ext cx="409447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크리에이터의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프로젝트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추진시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수반되는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실습비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재료비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지원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2001" y="6184817"/>
            <a:ext cx="960119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해외진출</a:t>
            </a:r>
            <a:r>
              <a:rPr dirty="0" sz="1200" spc="2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지원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30861" y="6215297"/>
            <a:ext cx="43230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크리에이터의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글로벌화를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위한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다양한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네트워킹과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해외진출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기회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제공</a:t>
            </a:r>
            <a:endParaRPr sz="1200">
              <a:latin typeface="Arial Unicode MS"/>
              <a:cs typeface="Arial Unicode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88822" y="2159997"/>
          <a:ext cx="5985510" cy="867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1172"/>
                <a:gridCol w="3960000"/>
                <a:gridCol w="1004824"/>
              </a:tblGrid>
              <a:tr h="2160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구분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세부지원내용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비고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</a:tr>
              <a:tr h="644813"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지원내용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3055" marR="800100" indent="-140335">
                        <a:lnSpc>
                          <a:spcPct val="1333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크리에이터의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참여도에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따라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연구지원금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지급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(최대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6,000,000원/연)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88822" y="4139993"/>
          <a:ext cx="5985510" cy="1302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1172"/>
                <a:gridCol w="3960000"/>
                <a:gridCol w="1004824"/>
              </a:tblGrid>
              <a:tr h="2160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구분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세부지원내용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비고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</a:tr>
              <a:tr h="1079990"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지원내용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실험,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실습,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재료비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아이디어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구상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및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국내외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피칭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해외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교육기관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교류협력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네트워크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홍보시연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및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쇼케이스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1454" marR="210185">
                        <a:lnSpc>
                          <a:spcPct val="1333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선정된 프로젝트에 한함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88822" y="6587989"/>
          <a:ext cx="5985510" cy="3030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1172"/>
                <a:gridCol w="3960000"/>
                <a:gridCol w="1004824"/>
              </a:tblGrid>
              <a:tr h="216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구분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세부지원내용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비고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</a:tr>
              <a:tr h="384820">
                <a:tc rowSpan="9"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지원내용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융복합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콘텐츠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관련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글로벌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견본시/쇼케이스/마켓에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선발된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</a:tcPr>
                </a:tc>
                <a:tc rowSpan="9">
                  <a:txBody>
                    <a:bodyPr/>
                    <a:lstStyle/>
                    <a:p>
                      <a:pPr algn="ctr" marL="211454" marR="210185">
                        <a:lnSpc>
                          <a:spcPct val="1333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선정된 프로젝트에 한함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크리에이터에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한해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참관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(항공비,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참가비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및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제경비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일체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지원)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국내외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전시마켓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참가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(부스지원,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쇼케이스,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네트워킹,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홍보지원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연계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등)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812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0" marR="398780" indent="-152400">
                        <a:lnSpc>
                          <a:spcPct val="1333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*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MIPT</a:t>
                      </a:r>
                      <a:r>
                        <a:rPr dirty="0" sz="1000" spc="-13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V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SXS</a:t>
                      </a:r>
                      <a:r>
                        <a:rPr dirty="0" sz="1000" spc="-7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W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라이선싱엑스포,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GDC,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Sigraph,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MIDEM,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Gamescom,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BCW</a:t>
                      </a:r>
                      <a:r>
                        <a:rPr dirty="0" sz="1000" spc="-7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W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MU:CON,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DICON,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G-Star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336550" marR="533400" indent="-163195">
                        <a:lnSpc>
                          <a:spcPct val="1333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글로벌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유명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스타트업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엑셀러레이터와의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협업으로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컨설팅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해외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창업지원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※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500스타트업(미국),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EFG(중국),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HAX(중국)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콘텐츠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수출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상담부터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해외마케팅까지,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크리에이터의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1:1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맞춤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서비스와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시장정보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제공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39116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※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K-BIZ센터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內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KOCCA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해외진출지원센터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입주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4001" y="6552003"/>
            <a:ext cx="3687229" cy="2955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4382" y="715899"/>
            <a:ext cx="103124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지원내용</a:t>
            </a:r>
            <a:endParaRPr sz="2200">
              <a:latin typeface="양재다운명조M"/>
              <a:cs typeface="양재다운명조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18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791999" y="1756816"/>
            <a:ext cx="194310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40">
                <a:solidFill>
                  <a:srgbClr val="FFFFFF"/>
                </a:solidFill>
                <a:latin typeface="양재다운명조M"/>
                <a:cs typeface="양재다운명조M"/>
              </a:rPr>
              <a:t>교육장비/시설</a:t>
            </a:r>
            <a:r>
              <a:rPr dirty="0" sz="1200" spc="-6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및</a:t>
            </a:r>
            <a:r>
              <a:rPr dirty="0" sz="1200" spc="-6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인프라</a:t>
            </a:r>
            <a:r>
              <a:rPr dirty="0" sz="1200" spc="-6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지원</a:t>
            </a:r>
            <a:endParaRPr sz="1200">
              <a:latin typeface="양재다운명조M"/>
              <a:cs typeface="양재다운명조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8322" y="1787296"/>
            <a:ext cx="359791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-635">
              <a:lnSpc>
                <a:spcPct val="1528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문화창조벤처단지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5">
                <a:solidFill>
                  <a:srgbClr val="231F20"/>
                </a:solidFill>
                <a:latin typeface="Arial Unicode MS"/>
                <a:cs typeface="Arial Unicode MS"/>
              </a:rPr>
              <a:t>내(1F∼B1)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융복합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전문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Arial Unicode MS"/>
                <a:cs typeface="Arial Unicode MS"/>
              </a:rPr>
              <a:t>공연/시연장을</a:t>
            </a:r>
            <a:r>
              <a:rPr dirty="0" sz="1200" spc="-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운영하여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융복합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실험과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실습의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장으로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Arial Unicode MS"/>
                <a:cs typeface="Arial Unicode MS"/>
              </a:rPr>
              <a:t>활용(2016년)</a:t>
            </a:r>
            <a:endParaRPr sz="1200">
              <a:latin typeface="Arial Unicode MS"/>
              <a:cs typeface="Arial Unicode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88822" y="2519997"/>
          <a:ext cx="5985510" cy="7062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1174"/>
                <a:gridCol w="3959999"/>
                <a:gridCol w="1004824"/>
              </a:tblGrid>
              <a:tr h="216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구분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세부지원내용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비고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</a:tr>
              <a:tr h="6839985"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지원내용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융복합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공연/시연장(1F∼B1)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이용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기회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제공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4635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)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※</a:t>
                      </a:r>
                      <a:r>
                        <a:rPr dirty="0" sz="8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공연장</a:t>
                      </a:r>
                      <a:r>
                        <a:rPr dirty="0" sz="8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구성장비는</a:t>
                      </a:r>
                      <a:r>
                        <a:rPr dirty="0" sz="8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시공</a:t>
                      </a:r>
                      <a:r>
                        <a:rPr dirty="0" sz="8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단계에서</a:t>
                      </a:r>
                      <a:r>
                        <a:rPr dirty="0" sz="8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일부</a:t>
                      </a:r>
                      <a:r>
                        <a:rPr dirty="0" sz="8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조정될</a:t>
                      </a:r>
                      <a:r>
                        <a:rPr dirty="0" sz="8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수</a:t>
                      </a:r>
                      <a:r>
                        <a:rPr dirty="0" sz="8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있음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공연장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구성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940826" y="3095993"/>
          <a:ext cx="3717925" cy="259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7174"/>
                <a:gridCol w="503999"/>
                <a:gridCol w="2696819"/>
              </a:tblGrid>
              <a:tr h="216014"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구분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면적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주요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장비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1727987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공연장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A/V시스템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-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DLP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P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r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ojector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8,500ansi,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wuxga(1920×1200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-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스크린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300inch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 marL="209550" marR="513715" indent="-144145">
                        <a:lnSpc>
                          <a:spcPct val="129600"/>
                        </a:lnSpc>
                        <a:buClr>
                          <a:srgbClr val="231F20"/>
                        </a:buClr>
                        <a:buFont typeface="Arial Unicode MS"/>
                        <a:buChar char="·"/>
                        <a:tabLst>
                          <a:tab pos="20955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무대조명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light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batten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트러스타입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(L=11,000/500×500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3.7KW×4P)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2Set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 marL="209550" marR="895985" indent="-144145">
                        <a:lnSpc>
                          <a:spcPct val="129600"/>
                        </a:lnSpc>
                        <a:buClr>
                          <a:srgbClr val="231F20"/>
                        </a:buClr>
                        <a:buFont typeface="Arial Unicode MS"/>
                        <a:buChar char="·"/>
                        <a:tabLst>
                          <a:tab pos="20955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객석조명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3~4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light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batten타입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(L=11,000/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2.3KW×4P)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2Set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 marL="209550" marR="1001394" indent="-144145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catwalk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무대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좌,우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상부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천장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(L=65,000,W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1,200)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648004">
                <a:tc gridSpan="2"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부대시설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5405" marR="467995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가변형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홀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708㎡(214평),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분장실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168㎡(50평)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장비적재실112㎡(34평),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기타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140㎡(42평)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916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61694" y="2519997"/>
            <a:ext cx="4836795" cy="4836795"/>
          </a:xfrm>
          <a:custGeom>
            <a:avLst/>
            <a:gdLst/>
            <a:ahLst/>
            <a:cxnLst/>
            <a:rect l="l" t="t" r="r" b="b"/>
            <a:pathLst>
              <a:path w="4836795" h="4836795">
                <a:moveTo>
                  <a:pt x="2418308" y="0"/>
                </a:moveTo>
                <a:lnTo>
                  <a:pt x="0" y="2418308"/>
                </a:lnTo>
                <a:lnTo>
                  <a:pt x="2418308" y="4836617"/>
                </a:lnTo>
                <a:lnTo>
                  <a:pt x="4836617" y="2418308"/>
                </a:lnTo>
                <a:lnTo>
                  <a:pt x="2418308" y="0"/>
                </a:lnTo>
                <a:close/>
              </a:path>
            </a:pathLst>
          </a:custGeom>
          <a:solidFill>
            <a:srgbClr val="EF3F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60573" y="8627300"/>
            <a:ext cx="5639435" cy="1016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635">
              <a:lnSpc>
                <a:spcPct val="138900"/>
              </a:lnSpc>
            </a:pPr>
            <a:r>
              <a:rPr dirty="0" sz="1800" spc="-240">
                <a:solidFill>
                  <a:srgbClr val="231F20"/>
                </a:solidFill>
                <a:latin typeface="양재다운명조M"/>
                <a:cs typeface="양재다운명조M"/>
              </a:rPr>
              <a:t>융복합</a:t>
            </a:r>
            <a:r>
              <a:rPr dirty="0" sz="1800" spc="-9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800" spc="-240">
                <a:solidFill>
                  <a:srgbClr val="231F20"/>
                </a:solidFill>
                <a:latin typeface="양재다운명조M"/>
                <a:cs typeface="양재다운명조M"/>
              </a:rPr>
              <a:t>명품</a:t>
            </a:r>
            <a:r>
              <a:rPr dirty="0" sz="1800" spc="-9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800" spc="-240">
                <a:solidFill>
                  <a:srgbClr val="231F20"/>
                </a:solidFill>
                <a:latin typeface="양재다운명조M"/>
                <a:cs typeface="양재다운명조M"/>
              </a:rPr>
              <a:t>콘텐츠가</a:t>
            </a:r>
            <a:r>
              <a:rPr dirty="0" sz="1800" spc="-9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800" spc="-240">
                <a:solidFill>
                  <a:srgbClr val="231F20"/>
                </a:solidFill>
                <a:latin typeface="양재다운명조M"/>
                <a:cs typeface="양재다운명조M"/>
              </a:rPr>
              <a:t>만들어지는</a:t>
            </a:r>
            <a:r>
              <a:rPr dirty="0" sz="1800" spc="-9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800" spc="-195">
                <a:solidFill>
                  <a:srgbClr val="231F20"/>
                </a:solidFill>
                <a:latin typeface="양재다운명조M"/>
                <a:cs typeface="양재다운명조M"/>
              </a:rPr>
              <a:t>베이스캠프,</a:t>
            </a:r>
            <a:r>
              <a:rPr dirty="0" sz="1800" spc="-8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800" spc="-240">
                <a:solidFill>
                  <a:srgbClr val="231F20"/>
                </a:solidFill>
                <a:latin typeface="양재다운명조M"/>
                <a:cs typeface="양재다운명조M"/>
              </a:rPr>
              <a:t>문화창조아카데미에서</a:t>
            </a:r>
            <a:r>
              <a:rPr dirty="0" sz="1800" spc="-9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800" spc="-240">
                <a:solidFill>
                  <a:srgbClr val="231F20"/>
                </a:solidFill>
                <a:latin typeface="양재다운명조M"/>
                <a:cs typeface="양재다운명조M"/>
              </a:rPr>
              <a:t>콘텐츠와</a:t>
            </a:r>
            <a:r>
              <a:rPr dirty="0" sz="1800" spc="-9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800" spc="-140">
                <a:solidFill>
                  <a:srgbClr val="231F20"/>
                </a:solidFill>
                <a:latin typeface="양재다운명조M"/>
                <a:cs typeface="양재다운명조M"/>
              </a:rPr>
              <a:t>기술,</a:t>
            </a:r>
            <a:r>
              <a:rPr dirty="0" sz="1800" spc="-9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800" spc="-240">
                <a:solidFill>
                  <a:srgbClr val="231F20"/>
                </a:solidFill>
                <a:latin typeface="양재다운명조M"/>
                <a:cs typeface="양재다운명조M"/>
              </a:rPr>
              <a:t>산업의</a:t>
            </a:r>
            <a:r>
              <a:rPr dirty="0" sz="1800" spc="-9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800" spc="-240">
                <a:solidFill>
                  <a:srgbClr val="231F20"/>
                </a:solidFill>
                <a:latin typeface="양재다운명조M"/>
                <a:cs typeface="양재다운명조M"/>
              </a:rPr>
              <a:t>경계를</a:t>
            </a:r>
            <a:r>
              <a:rPr dirty="0" sz="1800" spc="-9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800" spc="-165">
                <a:solidFill>
                  <a:srgbClr val="231F20"/>
                </a:solidFill>
                <a:latin typeface="양재다운명조M"/>
                <a:cs typeface="양재다운명조M"/>
              </a:rPr>
              <a:t>허물고,</a:t>
            </a:r>
            <a:r>
              <a:rPr dirty="0" sz="18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800" spc="-240">
                <a:solidFill>
                  <a:srgbClr val="231F20"/>
                </a:solidFill>
                <a:latin typeface="양재다운명조M"/>
                <a:cs typeface="양재다운명조M"/>
              </a:rPr>
              <a:t>새로운</a:t>
            </a:r>
            <a:r>
              <a:rPr dirty="0" sz="1800" spc="-9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800" spc="-240">
                <a:solidFill>
                  <a:srgbClr val="231F20"/>
                </a:solidFill>
                <a:latin typeface="양재다운명조M"/>
                <a:cs typeface="양재다운명조M"/>
              </a:rPr>
              <a:t>융복합의</a:t>
            </a:r>
            <a:r>
              <a:rPr dirty="0" sz="1800" spc="-9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800" spc="-240">
                <a:solidFill>
                  <a:srgbClr val="231F20"/>
                </a:solidFill>
                <a:latin typeface="양재다운명조M"/>
                <a:cs typeface="양재다운명조M"/>
              </a:rPr>
              <a:t>혁신을</a:t>
            </a:r>
            <a:r>
              <a:rPr dirty="0" sz="1800" spc="-9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800" spc="-240">
                <a:solidFill>
                  <a:srgbClr val="231F20"/>
                </a:solidFill>
                <a:latin typeface="양재다운명조M"/>
                <a:cs typeface="양재다운명조M"/>
              </a:rPr>
              <a:t>만들어갈</a:t>
            </a:r>
            <a:r>
              <a:rPr dirty="0" sz="1800" spc="-9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800" spc="-240">
                <a:solidFill>
                  <a:srgbClr val="231F20"/>
                </a:solidFill>
                <a:latin typeface="양재다운명조M"/>
                <a:cs typeface="양재다운명조M"/>
              </a:rPr>
              <a:t>크리에이터를</a:t>
            </a:r>
            <a:r>
              <a:rPr dirty="0" sz="1800" spc="-9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800" spc="-195">
                <a:solidFill>
                  <a:srgbClr val="231F20"/>
                </a:solidFill>
                <a:latin typeface="양재다운명조M"/>
                <a:cs typeface="양재다운명조M"/>
              </a:rPr>
              <a:t>모집합니다.</a:t>
            </a:r>
            <a:endParaRPr sz="1800">
              <a:latin typeface="양재다운명조M"/>
              <a:cs typeface="양재다운명조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29955" y="3660902"/>
            <a:ext cx="3500120" cy="2362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743585" marR="736600">
              <a:lnSpc>
                <a:spcPct val="138900"/>
              </a:lnSpc>
            </a:pPr>
            <a:r>
              <a:rPr dirty="0" sz="2400" spc="-320">
                <a:solidFill>
                  <a:srgbClr val="FFFFFF"/>
                </a:solidFill>
                <a:latin typeface="양재다운명조M"/>
                <a:cs typeface="양재다운명조M"/>
              </a:rPr>
              <a:t>세상에</a:t>
            </a:r>
            <a:r>
              <a:rPr dirty="0" sz="2400" spc="-12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400" spc="-320">
                <a:solidFill>
                  <a:srgbClr val="FFFFFF"/>
                </a:solidFill>
                <a:latin typeface="양재다운명조M"/>
                <a:cs typeface="양재다운명조M"/>
              </a:rPr>
              <a:t>없던</a:t>
            </a:r>
            <a:r>
              <a:rPr dirty="0" sz="2400" spc="-270">
                <a:solidFill>
                  <a:srgbClr val="FFFFFF"/>
                </a:solidFill>
                <a:latin typeface="양재다운명조M"/>
                <a:cs typeface="양재다운명조M"/>
              </a:rPr>
              <a:t> 새로운</a:t>
            </a:r>
            <a:r>
              <a:rPr dirty="0" sz="2400" spc="-12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400" spc="-320">
                <a:solidFill>
                  <a:srgbClr val="FFFFFF"/>
                </a:solidFill>
                <a:latin typeface="양재다운명조M"/>
                <a:cs typeface="양재다운명조M"/>
              </a:rPr>
              <a:t>즐거움과</a:t>
            </a:r>
            <a:endParaRPr sz="2400">
              <a:latin typeface="양재다운명조M"/>
              <a:cs typeface="양재다운명조M"/>
            </a:endParaRPr>
          </a:p>
          <a:p>
            <a:pPr algn="ctr" marL="12700" marR="5080">
              <a:lnSpc>
                <a:spcPct val="138900"/>
              </a:lnSpc>
            </a:pPr>
            <a:r>
              <a:rPr dirty="0" sz="2400" spc="-320">
                <a:solidFill>
                  <a:srgbClr val="FFFFFF"/>
                </a:solidFill>
                <a:latin typeface="양재다운명조M"/>
                <a:cs typeface="양재다운명조M"/>
              </a:rPr>
              <a:t>가치를</a:t>
            </a:r>
            <a:r>
              <a:rPr dirty="0" sz="2400" spc="-12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400" spc="-320">
                <a:solidFill>
                  <a:srgbClr val="FFFFFF"/>
                </a:solidFill>
                <a:latin typeface="양재다운명조M"/>
                <a:cs typeface="양재다운명조M"/>
              </a:rPr>
              <a:t>만드는</a:t>
            </a:r>
            <a:r>
              <a:rPr dirty="0" sz="2400" spc="-12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400" spc="-220">
                <a:solidFill>
                  <a:srgbClr val="FFFFFF"/>
                </a:solidFill>
                <a:latin typeface="양재다운명조M"/>
                <a:cs typeface="양재다운명조M"/>
              </a:rPr>
              <a:t>크리에이터!</a:t>
            </a:r>
            <a:r>
              <a:rPr dirty="0" sz="2400" spc="-85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400" spc="-320">
                <a:solidFill>
                  <a:srgbClr val="FFFFFF"/>
                </a:solidFill>
                <a:latin typeface="양재다운명조M"/>
                <a:cs typeface="양재다운명조M"/>
              </a:rPr>
              <a:t>그</a:t>
            </a:r>
            <a:r>
              <a:rPr dirty="0" sz="2400" spc="-12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400" spc="-320">
                <a:solidFill>
                  <a:srgbClr val="FFFFFF"/>
                </a:solidFill>
                <a:latin typeface="양재다운명조M"/>
                <a:cs typeface="양재다운명조M"/>
              </a:rPr>
              <a:t>꿈을</a:t>
            </a:r>
            <a:r>
              <a:rPr dirty="0" sz="2400" spc="-12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400" spc="-320">
                <a:solidFill>
                  <a:srgbClr val="FFFFFF"/>
                </a:solidFill>
                <a:latin typeface="양재다운명조M"/>
                <a:cs typeface="양재다운명조M"/>
              </a:rPr>
              <a:t>문화창조아카데미와</a:t>
            </a:r>
            <a:r>
              <a:rPr dirty="0" sz="2400" spc="-250">
                <a:solidFill>
                  <a:srgbClr val="FFFFFF"/>
                </a:solidFill>
                <a:latin typeface="양재다운명조M"/>
                <a:cs typeface="양재다운명조M"/>
              </a:rPr>
              <a:t> 함께</a:t>
            </a:r>
            <a:r>
              <a:rPr dirty="0" sz="2400" spc="-12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400" spc="-260">
                <a:solidFill>
                  <a:srgbClr val="FFFFFF"/>
                </a:solidFill>
                <a:latin typeface="양재다운명조M"/>
                <a:cs typeface="양재다운명조M"/>
              </a:rPr>
              <a:t>이루십시오.</a:t>
            </a:r>
            <a:endParaRPr sz="2400">
              <a:latin typeface="양재다운명조M"/>
              <a:cs typeface="양재다운명조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4382" y="715899"/>
            <a:ext cx="103124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지원내용</a:t>
            </a:r>
            <a:endParaRPr sz="2200">
              <a:latin typeface="양재다운명조M"/>
              <a:cs typeface="양재다운명조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18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791999" y="1756816"/>
            <a:ext cx="194310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40">
                <a:solidFill>
                  <a:srgbClr val="FFFFFF"/>
                </a:solidFill>
                <a:latin typeface="양재다운명조M"/>
                <a:cs typeface="양재다운명조M"/>
              </a:rPr>
              <a:t>교육장비/시설</a:t>
            </a:r>
            <a:r>
              <a:rPr dirty="0" sz="1200" spc="-6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및</a:t>
            </a:r>
            <a:r>
              <a:rPr dirty="0" sz="1200" spc="-6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인프라</a:t>
            </a:r>
            <a:r>
              <a:rPr dirty="0" sz="1200" spc="-6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지원</a:t>
            </a:r>
            <a:endParaRPr sz="1200">
              <a:latin typeface="양재다운명조M"/>
              <a:cs typeface="양재다운명조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9544" y="1787296"/>
            <a:ext cx="29121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최첨단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전문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Arial Unicode MS"/>
                <a:cs typeface="Arial Unicode MS"/>
              </a:rPr>
              <a:t>창작/제작시설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이용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50">
                <a:solidFill>
                  <a:srgbClr val="231F20"/>
                </a:solidFill>
                <a:latin typeface="Arial Unicode MS"/>
                <a:cs typeface="Arial Unicode MS"/>
              </a:rPr>
              <a:t>지원(2016년)</a:t>
            </a:r>
            <a:endParaRPr sz="1200">
              <a:latin typeface="Arial Unicode MS"/>
              <a:cs typeface="Arial Unicode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88822" y="2519997"/>
          <a:ext cx="5985510" cy="7098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1174"/>
                <a:gridCol w="3959999"/>
                <a:gridCol w="1004824"/>
              </a:tblGrid>
              <a:tr h="216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구분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세부지원내용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비고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</a:tr>
              <a:tr h="6875983"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지원내용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전문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창작/제작시설(문화창조벤처단지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9F)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이용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r" marR="7429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B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r" marR="1219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8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※</a:t>
                      </a:r>
                      <a:r>
                        <a:rPr dirty="0" sz="8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콘텐츠코리아랩,</a:t>
                      </a:r>
                      <a:r>
                        <a:rPr dirty="0" sz="8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문화창조융합센터</a:t>
                      </a:r>
                      <a:r>
                        <a:rPr dirty="0" sz="8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</a:t>
                      </a:r>
                      <a:r>
                        <a:rPr dirty="0" sz="8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문화창조융합벨트</a:t>
                      </a:r>
                      <a:r>
                        <a:rPr dirty="0" sz="8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거점별</a:t>
                      </a:r>
                      <a:r>
                        <a:rPr dirty="0" sz="8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최첨단</a:t>
                      </a:r>
                      <a:r>
                        <a:rPr dirty="0" sz="8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교육시설</a:t>
                      </a:r>
                      <a:r>
                        <a:rPr dirty="0" sz="8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8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이용</a:t>
                      </a:r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940826" y="3095993"/>
          <a:ext cx="3717925" cy="5838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7174"/>
                <a:gridCol w="503999"/>
                <a:gridCol w="2696832"/>
              </a:tblGrid>
              <a:tr h="216014"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구분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면적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주요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장비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89217">
                <a:tc rowSpan="5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렌더팜룸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marL="61594" marR="26034" indent="67945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58㎡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(17.5평)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9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서버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3Render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I7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10Node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(10cpu-40Co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r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e)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6개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9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스토리지</a:t>
                      </a:r>
                      <a:r>
                        <a:rPr dirty="0" sz="900" spc="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Synology</a:t>
                      </a:r>
                      <a:r>
                        <a:rPr dirty="0" sz="900" spc="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DS1515PLUS</a:t>
                      </a:r>
                      <a:r>
                        <a:rPr dirty="0" sz="900" spc="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NAS</a:t>
                      </a:r>
                      <a:r>
                        <a:rPr dirty="0" sz="900" spc="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5B</a:t>
                      </a:r>
                      <a:r>
                        <a:rPr dirty="0" sz="900" spc="-9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A</a:t>
                      </a:r>
                      <a:r>
                        <a:rPr dirty="0" sz="900" spc="-1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Y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-25T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</a:tcPr>
                </a:tc>
              </a:tr>
              <a:tr h="355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9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워크스테이션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Neo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W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orks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IH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(Intel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I7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5930K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/6co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r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e,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3.5Ghz,15MB,Cache)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9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NETGEAR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GS724T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24P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SMA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R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T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GIGABIT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SWITCH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</a:tcPr>
                </a:tc>
              </a:tr>
              <a:tr h="29556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(24개의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10/100/1000Mbps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기가비트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포트)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1296009">
                <a:tc>
                  <a:txBody>
                    <a:bodyPr/>
                    <a:lstStyle/>
                    <a:p>
                      <a:pPr marL="148590" marR="89535" indent="-51435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버츄얼 센터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 marR="26034" indent="36195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107㎡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(32.5평)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·3LED스크린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4m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×2.5m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 marL="1714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(LED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Module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64×32Pixeis,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Galaxy-Ray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HK)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·서버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W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atchout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p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r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oduction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server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·카메라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SRG-300H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(소니)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·컨퍼런스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시스템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interact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p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r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o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·키오스크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46”DID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Panel-700cd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378117">
                <a:tc rowSpan="3">
                  <a:txBody>
                    <a:bodyPr/>
                    <a:lstStyle/>
                    <a:p>
                      <a:pPr marL="45720" marR="38100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프로젝션 테스트룸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92075" marR="90805" indent="5715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145㎡ (44평)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·서버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W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atchout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p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r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oduction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server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9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프로젝터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panasonic.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P</a:t>
                      </a:r>
                      <a:r>
                        <a:rPr dirty="0" sz="900" spc="-1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T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-DZ10K/3-CHIP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·Display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S/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W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,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H/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W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,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키넥트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세트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·데이타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컨트롤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Digital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Sk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HD-1000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</a:tcPr>
                </a:tc>
              </a:tr>
              <a:tr h="38447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·LED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스튜디오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라이팅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1295996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LED룸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90805" indent="5715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123㎡ (37평)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·서버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W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atchout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p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r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oduction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serve(제작사양)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LED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스크린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3면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 algn="ctr" marR="151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(Live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Cont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r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ol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S/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W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,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LED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Display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H/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W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,S/W)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·Live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Input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Ca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r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d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Data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path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vision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RGB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E2s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·음향장비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GTIM-P4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SPOT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·데이터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컨트롤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Digital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Sky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HD-1000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432003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휴게실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·인포데스크,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휴게공간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4382" y="715899"/>
            <a:ext cx="103124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지원내용</a:t>
            </a:r>
            <a:endParaRPr sz="2200">
              <a:latin typeface="양재다운명조M"/>
              <a:cs typeface="양재다운명조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18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791999" y="1756816"/>
            <a:ext cx="960119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비즈니스</a:t>
            </a:r>
            <a:r>
              <a:rPr dirty="0" sz="1200" spc="-6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지원</a:t>
            </a:r>
            <a:endParaRPr sz="1200">
              <a:latin typeface="양재다운명조M"/>
              <a:cs typeface="양재다운명조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9635" y="1787296"/>
            <a:ext cx="434594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-635">
              <a:lnSpc>
                <a:spcPct val="1528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크리에이터의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우수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창작물에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대한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85">
                <a:solidFill>
                  <a:srgbClr val="231F20"/>
                </a:solidFill>
                <a:latin typeface="Arial Unicode MS"/>
                <a:cs typeface="Arial Unicode MS"/>
              </a:rPr>
              <a:t>투·융자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창업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200">
                <a:solidFill>
                  <a:srgbClr val="231F20"/>
                </a:solidFill>
                <a:latin typeface="Arial Unicode MS"/>
                <a:cs typeface="Arial Unicode MS"/>
              </a:rPr>
              <a:t>/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20">
                <a:solidFill>
                  <a:srgbClr val="231F20"/>
                </a:solidFill>
                <a:latin typeface="Arial Unicode MS"/>
                <a:cs typeface="Arial Unicode MS"/>
              </a:rPr>
              <a:t>홍보·마케팅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dirty="0" sz="1200" spc="-100">
                <a:solidFill>
                  <a:srgbClr val="231F20"/>
                </a:solidFill>
                <a:latin typeface="Arial Unicode MS"/>
                <a:cs typeface="Arial Unicode MS"/>
              </a:rPr>
              <a:t> 전주기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사업화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지원</a:t>
            </a:r>
            <a:endParaRPr sz="1200">
              <a:latin typeface="Arial Unicode MS"/>
              <a:cs typeface="Arial Unicode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88822" y="2519997"/>
          <a:ext cx="5985510" cy="7098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1174"/>
                <a:gridCol w="3959999"/>
                <a:gridCol w="1004824"/>
              </a:tblGrid>
              <a:tr h="216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구분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세부지원내용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비고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</a:tr>
              <a:tr h="305904">
                <a:tc rowSpan="15"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지원내용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크리에이터의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우수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창작물에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대한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펀딩,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투자유치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</a:tcPr>
                </a:tc>
                <a:tc rowSpan="10"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선정된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선발된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프로젝트에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한해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창업지원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(문화창조벤처단지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내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창업공간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제공)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</a:tcPr>
                </a:tc>
              </a:tr>
              <a:tr h="20320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※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크리에이터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대상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투자유치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교육,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투자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네트워크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연결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</a:tcPr>
                </a:tc>
              </a:tr>
              <a:tr h="30480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※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크라우드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펀딩,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엔젤펀딩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등을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통한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민간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자금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유치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</a:tcPr>
                </a:tc>
              </a:tr>
              <a:tr h="30479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우수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창작물에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대한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파이넨싱,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투자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설명회(IR)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비즈매칭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서비스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제공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다양한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홍보매체를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통해서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크리에이터의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우수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창작물을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</a:tcPr>
                </a:tc>
              </a:tr>
              <a:tr h="5992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널리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알릴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수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있도록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맞춤형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홍보지원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</a:tcPr>
                </a:tc>
              </a:tr>
              <a:tr h="5992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프로젝트에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</a:tcPr>
                </a:tc>
              </a:tr>
              <a:tr h="95423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한함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95423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프렌즈(Friends)와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연계한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홍보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벤처단지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홍보를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전담하는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서포터즈와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연계하여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122787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크리에이터의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우수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창작물을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상시홍보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940826" y="5471998"/>
          <a:ext cx="3717925" cy="2166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7171"/>
                <a:gridCol w="2160003"/>
                <a:gridCol w="860831"/>
              </a:tblGrid>
              <a:tr h="216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구분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지원내용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비고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647992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온라인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9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아카데미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전문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온라인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매체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각종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SNS,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홈페이지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등을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활용한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홍보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 marR="149860" indent="171450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주요 온라인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매체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648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언론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·우수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창작물에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대한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상시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언론홍보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 marR="201295" indent="52705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일간지, 전문지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648004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리플렛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marR="882015" indent="-106045">
                        <a:lnSpc>
                          <a:spcPct val="129600"/>
                        </a:lnSpc>
                      </a:pPr>
                      <a:r>
                        <a:rPr dirty="0" sz="9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아카데미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소개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통합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리플렛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기획,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제작,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배포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 marR="252729" indent="52705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학교,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기관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4382" y="715899"/>
            <a:ext cx="103124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지원내용</a:t>
            </a:r>
            <a:endParaRPr sz="2200">
              <a:latin typeface="양재다운명조M"/>
              <a:cs typeface="양재다운명조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18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791999" y="1756816"/>
            <a:ext cx="91440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네트워킹지원</a:t>
            </a:r>
            <a:endParaRPr sz="1200">
              <a:latin typeface="양재다운명조M"/>
              <a:cs typeface="양재다운명조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6097" y="1787296"/>
            <a:ext cx="417957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28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융복합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30">
                <a:solidFill>
                  <a:srgbClr val="231F20"/>
                </a:solidFill>
                <a:latin typeface="Arial Unicode MS"/>
                <a:cs typeface="Arial Unicode MS"/>
              </a:rPr>
              <a:t>R&amp;D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프로젝트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참여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벤처단지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내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기업과의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융합의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기회를</a:t>
            </a:r>
            <a:r>
              <a:rPr dirty="0" sz="1200" spc="-100">
                <a:solidFill>
                  <a:srgbClr val="231F20"/>
                </a:solidFill>
                <a:latin typeface="Arial Unicode MS"/>
                <a:cs typeface="Arial Unicode MS"/>
              </a:rPr>
              <a:t> 확장할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있는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Arial Unicode MS"/>
                <a:cs typeface="Arial Unicode MS"/>
              </a:rPr>
              <a:t>교육/멘토링/네트워킹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프로그램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제공</a:t>
            </a:r>
            <a:endParaRPr sz="1200">
              <a:latin typeface="Arial Unicode MS"/>
              <a:cs typeface="Arial Unicode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88822" y="2519997"/>
          <a:ext cx="5985510" cy="7458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1174"/>
                <a:gridCol w="3959999"/>
                <a:gridCol w="1004824"/>
              </a:tblGrid>
              <a:tr h="216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구분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세부지원내용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비고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</a:tr>
              <a:tr h="305904">
                <a:tc rowSpan="18"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지원내용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6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교육과정과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연계한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융복합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R&amp;D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수행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및선발된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프로젝트에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</a:tcPr>
                </a:tc>
                <a:tc rowSpan="18"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한해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업계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최고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전문가의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멘토링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※</a:t>
                      </a:r>
                      <a:r>
                        <a:rPr dirty="0" sz="1000" spc="1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교수와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크리에이터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공동수행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기업연계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프로젝트,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30480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005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정책지정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수행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30480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 spc="-6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벤처단지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내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다양한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네트워킹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프로그램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참여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0319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①</a:t>
                      </a:r>
                      <a:r>
                        <a:rPr dirty="0" sz="1000" spc="1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융합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네트워킹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005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가벼운</a:t>
                      </a:r>
                      <a:r>
                        <a:rPr dirty="0" sz="1000" spc="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네트워킹</a:t>
                      </a:r>
                      <a:r>
                        <a:rPr dirty="0" sz="1000" spc="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파티부터</a:t>
                      </a:r>
                      <a:r>
                        <a:rPr dirty="0" sz="1000" spc="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다자간</a:t>
                      </a:r>
                      <a:r>
                        <a:rPr dirty="0" sz="1000" spc="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공동</a:t>
                      </a:r>
                      <a:r>
                        <a:rPr dirty="0" sz="1000" spc="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수행하는</a:t>
                      </a:r>
                      <a:r>
                        <a:rPr dirty="0" sz="1000" spc="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융복합</a:t>
                      </a:r>
                      <a:r>
                        <a:rPr dirty="0" sz="1000" spc="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콘텐츠</a:t>
                      </a:r>
                      <a:r>
                        <a:rPr dirty="0" sz="1000" spc="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발굴,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9940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005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글로벌</a:t>
                      </a:r>
                      <a:r>
                        <a:rPr dirty="0" sz="1000" spc="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투자자와의</a:t>
                      </a:r>
                      <a:r>
                        <a:rPr dirty="0" sz="1000" spc="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만남</a:t>
                      </a:r>
                      <a:r>
                        <a:rPr dirty="0" sz="1000" spc="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</a:t>
                      </a:r>
                      <a:r>
                        <a:rPr dirty="0" sz="1000" spc="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다양한</a:t>
                      </a:r>
                      <a:r>
                        <a:rPr dirty="0" sz="1000" spc="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네트워킹</a:t>
                      </a:r>
                      <a:r>
                        <a:rPr dirty="0" sz="1000" spc="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프로그램을</a:t>
                      </a:r>
                      <a:r>
                        <a:rPr dirty="0" sz="1000" spc="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연중</a:t>
                      </a:r>
                      <a:r>
                        <a:rPr dirty="0" sz="1000" spc="1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제공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17566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96584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②</a:t>
                      </a:r>
                      <a:r>
                        <a:rPr dirty="0" sz="1000" spc="1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글로벌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교육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005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역량있는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벤처기업의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해외진출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확대를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위해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필요한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005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다양한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글로벌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교육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상시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지원(타켓마켓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선정,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해외시장과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문화,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005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유저특성,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제품에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대한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공략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포인트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등)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③</a:t>
                      </a:r>
                      <a:r>
                        <a:rPr dirty="0" sz="1000" spc="1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창업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스튜디오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005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벤처단지와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제휴한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공공/민간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창업보육기관,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0320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005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전문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엑셀러레이터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등과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협력하여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창업기업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보육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프로그램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교류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0320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④</a:t>
                      </a:r>
                      <a:r>
                        <a:rPr dirty="0" sz="1000" spc="1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인턴쉽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프로그램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36867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0059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벤처단지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내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융복합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기업과의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인턴쉽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기회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제공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40826" y="4931994"/>
          <a:ext cx="3717925" cy="2814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1174"/>
                <a:gridCol w="2696832"/>
              </a:tblGrid>
              <a:tr h="216014"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프로그램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내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용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648004"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융합클럽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벤처단지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입주멤버가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함께하는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정기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네트워킹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행사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647992">
                <a:tc>
                  <a:txBody>
                    <a:bodyPr/>
                    <a:lstStyle/>
                    <a:p>
                      <a:pPr marL="271145" marR="187325" indent="-76200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융합메이커스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(Makers)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marR="156845" indent="-144145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스타트업/벤처가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협업하여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융복합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콘텐츠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공동개발시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프로토타입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제작비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일부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지원(2016년)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648004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융합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피칭데이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marR="176530" indent="-144145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스타트업/벤처가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투자자,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창업선배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등을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대상으로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제품과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서비스를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선보이는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피칭데이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개최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(월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1회)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648004"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융합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워크숍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스타트업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/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벤처의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사업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비즈니스모델과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비전을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공유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916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61694" y="2519997"/>
            <a:ext cx="4836795" cy="4836795"/>
          </a:xfrm>
          <a:custGeom>
            <a:avLst/>
            <a:gdLst/>
            <a:ahLst/>
            <a:cxnLst/>
            <a:rect l="l" t="t" r="r" b="b"/>
            <a:pathLst>
              <a:path w="4836795" h="4836795">
                <a:moveTo>
                  <a:pt x="2418308" y="0"/>
                </a:moveTo>
                <a:lnTo>
                  <a:pt x="0" y="2418308"/>
                </a:lnTo>
                <a:lnTo>
                  <a:pt x="2418308" y="4836617"/>
                </a:lnTo>
                <a:lnTo>
                  <a:pt x="4836617" y="2418308"/>
                </a:lnTo>
                <a:lnTo>
                  <a:pt x="2418308" y="0"/>
                </a:lnTo>
                <a:close/>
              </a:path>
            </a:pathLst>
          </a:custGeom>
          <a:solidFill>
            <a:srgbClr val="EF3F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47405" y="3907497"/>
            <a:ext cx="3665220" cy="190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12500"/>
              </a:lnSpc>
            </a:pPr>
            <a:r>
              <a:rPr dirty="0" sz="4000" spc="-150">
                <a:solidFill>
                  <a:srgbClr val="FFFFFF"/>
                </a:solidFill>
                <a:latin typeface="양재다운명조M"/>
                <a:cs typeface="양재다운명조M"/>
              </a:rPr>
              <a:t>P</a:t>
            </a:r>
            <a:r>
              <a:rPr dirty="0" sz="4000" spc="-45">
                <a:solidFill>
                  <a:srgbClr val="FFFFFF"/>
                </a:solidFill>
                <a:latin typeface="양재다운명조M"/>
                <a:cs typeface="양재다운명조M"/>
              </a:rPr>
              <a:t>a</a:t>
            </a:r>
            <a:r>
              <a:rPr dirty="0" sz="4000" spc="-175">
                <a:solidFill>
                  <a:srgbClr val="FFFFFF"/>
                </a:solidFill>
                <a:latin typeface="양재다운명조M"/>
                <a:cs typeface="양재다운명조M"/>
              </a:rPr>
              <a:t>r</a:t>
            </a:r>
            <a:r>
              <a:rPr dirty="0" sz="4000" spc="110">
                <a:solidFill>
                  <a:srgbClr val="FFFFFF"/>
                </a:solidFill>
                <a:latin typeface="양재다운명조M"/>
                <a:cs typeface="양재다운명조M"/>
              </a:rPr>
              <a:t>t</a:t>
            </a:r>
            <a:r>
              <a:rPr dirty="0" sz="4000" spc="-24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4000" spc="-250">
                <a:solidFill>
                  <a:srgbClr val="FFFFFF"/>
                </a:solidFill>
                <a:latin typeface="양재다운명조M"/>
                <a:cs typeface="양재다운명조M"/>
              </a:rPr>
              <a:t>3</a:t>
            </a:r>
            <a:r>
              <a:rPr dirty="0" sz="4000" spc="-14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4000" spc="-555">
                <a:solidFill>
                  <a:srgbClr val="FFFFFF"/>
                </a:solidFill>
                <a:latin typeface="양재다운명조M"/>
                <a:cs typeface="양재다운명조M"/>
              </a:rPr>
              <a:t>문화창조아카데</a:t>
            </a:r>
            <a:r>
              <a:rPr dirty="0" sz="4000" spc="-535">
                <a:solidFill>
                  <a:srgbClr val="FFFFFF"/>
                </a:solidFill>
                <a:latin typeface="양재다운명조M"/>
                <a:cs typeface="양재다운명조M"/>
              </a:rPr>
              <a:t>미</a:t>
            </a:r>
            <a:r>
              <a:rPr dirty="0" sz="4000" spc="-185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4000" spc="-555">
                <a:solidFill>
                  <a:srgbClr val="FFFFFF"/>
                </a:solidFill>
                <a:latin typeface="양재다운명조M"/>
                <a:cs typeface="양재다운명조M"/>
              </a:rPr>
              <a:t>공간구</a:t>
            </a:r>
            <a:r>
              <a:rPr dirty="0" sz="4000" spc="-535">
                <a:solidFill>
                  <a:srgbClr val="FFFFFF"/>
                </a:solidFill>
                <a:latin typeface="양재다운명조M"/>
                <a:cs typeface="양재다운명조M"/>
              </a:rPr>
              <a:t>성</a:t>
            </a:r>
            <a:endParaRPr sz="4000">
              <a:latin typeface="양재다운명조M"/>
              <a:cs typeface="양재다운명조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896732" y="715899"/>
            <a:ext cx="37668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문화창조아카데미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공간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-135">
                <a:solidFill>
                  <a:srgbClr val="FFFFFF"/>
                </a:solidFill>
                <a:latin typeface="양재다운명조M"/>
                <a:cs typeface="양재다운명조M"/>
              </a:rPr>
              <a:t>(2016년)</a:t>
            </a:r>
            <a:endParaRPr sz="2200">
              <a:latin typeface="양재다운명조M"/>
              <a:cs typeface="양재다운명조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1999" y="1756816"/>
            <a:ext cx="36576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위치</a:t>
            </a:r>
            <a:endParaRPr sz="1200">
              <a:latin typeface="양재다운명조M"/>
              <a:cs typeface="양재다운명조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6494" y="1787296"/>
            <a:ext cx="349059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문화창조벤처단지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Arial Unicode MS"/>
                <a:cs typeface="Arial Unicode MS"/>
              </a:rPr>
              <a:t>7층,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Arial Unicode MS"/>
                <a:cs typeface="Arial Unicode MS"/>
              </a:rPr>
              <a:t>8층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Arial Unicode MS"/>
                <a:cs typeface="Arial Unicode MS"/>
              </a:rPr>
              <a:t>(舊한국관광공사,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서울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Arial Unicode MS"/>
                <a:cs typeface="Arial Unicode MS"/>
              </a:rPr>
              <a:t>중구)</a:t>
            </a:r>
            <a:endParaRPr sz="1200">
              <a:latin typeface="Arial Unicode MS"/>
              <a:cs typeface="Arial Unicode MS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8822" y="2159997"/>
          <a:ext cx="5985510" cy="7566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3176"/>
                <a:gridCol w="1440002"/>
                <a:gridCol w="3812819"/>
              </a:tblGrid>
              <a:tr h="216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층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구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 </a:t>
                      </a:r>
                      <a:r>
                        <a:rPr dirty="0" sz="1000" spc="-1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분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공간구성</a:t>
                      </a:r>
                      <a:r>
                        <a:rPr dirty="0" sz="1000" spc="-5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개요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</a:tr>
              <a:tr h="648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17F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사무실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및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라운지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운영사무실,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회의실,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벤처클럽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라운지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648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16F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 marR="255904" indent="-90170">
                        <a:lnSpc>
                          <a:spcPct val="1333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Cel-biz센터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공간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(벤처지원기관)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50" marR="1379220" indent="-150495">
                        <a:lnSpc>
                          <a:spcPct val="1333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지원기관(파트너)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입주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공간,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공용회의실,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컨퍼런스룸,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서포터즈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활동공간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1295996"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11~15F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(5개층)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2595" marR="349885" indent="-91440">
                        <a:lnSpc>
                          <a:spcPct val="1333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벤처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입주공간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(독립공간)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입주공간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42개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공용회의실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10실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(각층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2실)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식음공간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5실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(각층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1실)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휴게공간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5실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(각층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1실)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샤워실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5실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(각층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1실)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1079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10F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51155" marR="349885">
                        <a:lnSpc>
                          <a:spcPct val="1333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초기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스타트업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입주공간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(열린공간)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1인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창업기업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공간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테이블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30개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4인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스타트업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공간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테이블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20개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공용회의실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4실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식음공간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및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샤워실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각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1실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648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9F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4505" marR="426084" indent="-57150">
                        <a:lnSpc>
                          <a:spcPct val="1333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융합콘텐츠 제작공간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렌더팜룸,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LED룸,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버츄얼센터,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프로젝션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테스트룸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4319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8F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AC6C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42595" marR="254635" indent="-186690">
                        <a:lnSpc>
                          <a:spcPct val="1333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문화창조아카데미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(교육공간)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AC6C9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시연공간,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프로젝트룸,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토론공간,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회의공간,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샤워실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AC6C9"/>
                    </a:solidFill>
                  </a:tcPr>
                </a:tc>
              </a:tr>
              <a:tr h="4319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7F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AC6C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AC6C9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강의실,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PT룸,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개인연구실,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운영사무실,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샤워실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등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AC6C9"/>
                    </a:solidFill>
                  </a:tcPr>
                </a:tc>
              </a:tr>
              <a:tr h="648011"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2~6F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98805" marR="368935" indent="-228600">
                        <a:lnSpc>
                          <a:spcPct val="1333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한국관광공사 공간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907539" indent="-150495">
                        <a:lnSpc>
                          <a:spcPct val="1333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*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K-Style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Hub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구축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(관광안내소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및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한류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체험공간)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</a:tr>
              <a:tr h="863981"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B1~1F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(2개층)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145" marR="269875" indent="80010">
                        <a:lnSpc>
                          <a:spcPct val="1333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융복합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공연장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(시연ㆍ공연공간)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공연장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217평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(250석∼300석)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가변형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무대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214평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·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분장실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50평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648003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B4~B2F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(3개층)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주차장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9652" y="715899"/>
            <a:ext cx="276098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세부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교육공간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-135">
                <a:solidFill>
                  <a:srgbClr val="FFFFFF"/>
                </a:solidFill>
                <a:latin typeface="양재다운명조M"/>
                <a:cs typeface="양재다운명조M"/>
              </a:rPr>
              <a:t>(2016년)</a:t>
            </a:r>
            <a:endParaRPr sz="2200">
              <a:latin typeface="양재다운명조M"/>
              <a:cs typeface="양재다운명조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1999" y="1756816"/>
            <a:ext cx="31369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양재다운명조M"/>
                <a:cs typeface="양재다운명조M"/>
              </a:rPr>
              <a:t>7층</a:t>
            </a:r>
            <a:endParaRPr sz="1200">
              <a:latin typeface="양재다운명조M"/>
              <a:cs typeface="양재다운명조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4069" y="1787296"/>
            <a:ext cx="30702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0">
                <a:solidFill>
                  <a:srgbClr val="231F20"/>
                </a:solidFill>
                <a:latin typeface="Arial Unicode MS"/>
                <a:cs typeface="Arial Unicode MS"/>
              </a:rPr>
              <a:t>강의실,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Arial Unicode MS"/>
                <a:cs typeface="Arial Unicode MS"/>
              </a:rPr>
              <a:t>PT룸,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Arial Unicode MS"/>
                <a:cs typeface="Arial Unicode MS"/>
              </a:rPr>
              <a:t>개인연구실,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Arial Unicode MS"/>
                <a:cs typeface="Arial Unicode MS"/>
              </a:rPr>
              <a:t>운영사무실,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샤워실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1999" y="5536819"/>
            <a:ext cx="64008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공간현황</a:t>
            </a:r>
            <a:endParaRPr sz="1200">
              <a:latin typeface="양재다운명조M"/>
              <a:cs typeface="양재다운명조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1999" y="2160003"/>
            <a:ext cx="5975969" cy="250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24</a:t>
            </a:fld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88822" y="5939993"/>
          <a:ext cx="5985510" cy="2814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9177"/>
                <a:gridCol w="1440002"/>
                <a:gridCol w="899998"/>
                <a:gridCol w="899998"/>
                <a:gridCol w="899998"/>
                <a:gridCol w="896823"/>
              </a:tblGrid>
              <a:tr h="21600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구분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공간명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면적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344170" marR="213360" indent="-129539">
                        <a:lnSpc>
                          <a:spcPct val="1167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수용인원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(명)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비고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</a:tr>
              <a:tr h="21600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baseline="-25000" sz="15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m</a:t>
                      </a:r>
                      <a:r>
                        <a:rPr dirty="0" sz="55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2</a:t>
                      </a:r>
                      <a:endParaRPr sz="55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평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①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대강의실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96.95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29.38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②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강의실1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72.02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21.82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③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강의실2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72.02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21.82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④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PT룸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48.17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14.60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⑤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회의실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38.25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11.59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⑥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샤워실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11.15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3.38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6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⑦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휴게공간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44.98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13.63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⑧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3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운영사무실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48.28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14.63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5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⑨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강의실3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72.13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21.86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⑩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3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교수연구실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20.94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6.35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총</a:t>
                      </a:r>
                      <a:r>
                        <a:rPr dirty="0" sz="1000" spc="2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6개실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6001">
                <a:tc gridSpan="2"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합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 </a:t>
                      </a:r>
                      <a:r>
                        <a:rPr dirty="0" sz="1000" spc="6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계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524.89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159.06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-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-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9652" y="715899"/>
            <a:ext cx="276098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세부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교육공간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-135">
                <a:solidFill>
                  <a:srgbClr val="FFFFFF"/>
                </a:solidFill>
                <a:latin typeface="양재다운명조M"/>
                <a:cs typeface="양재다운명조M"/>
              </a:rPr>
              <a:t>(2016년)</a:t>
            </a:r>
            <a:endParaRPr sz="2200">
              <a:latin typeface="양재다운명조M"/>
              <a:cs typeface="양재다운명조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1999" y="1756816"/>
            <a:ext cx="31369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양재다운명조M"/>
                <a:cs typeface="양재다운명조M"/>
              </a:rPr>
              <a:t>8층</a:t>
            </a:r>
            <a:endParaRPr sz="1200">
              <a:latin typeface="양재다운명조M"/>
              <a:cs typeface="양재다운명조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4069" y="1787296"/>
            <a:ext cx="330390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5">
                <a:solidFill>
                  <a:srgbClr val="231F20"/>
                </a:solidFill>
                <a:latin typeface="Arial Unicode MS"/>
                <a:cs typeface="Arial Unicode MS"/>
              </a:rPr>
              <a:t>시연공간,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Arial Unicode MS"/>
                <a:cs typeface="Arial Unicode MS"/>
              </a:rPr>
              <a:t>프로젝트룸,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Arial Unicode MS"/>
                <a:cs typeface="Arial Unicode MS"/>
              </a:rPr>
              <a:t>토론공간,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Arial Unicode MS"/>
                <a:cs typeface="Arial Unicode MS"/>
              </a:rPr>
              <a:t>회의공간,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샤워실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1999" y="5536819"/>
            <a:ext cx="64008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공간현황</a:t>
            </a:r>
            <a:endParaRPr sz="1200">
              <a:latin typeface="양재다운명조M"/>
              <a:cs typeface="양재다운명조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1999" y="2160016"/>
            <a:ext cx="5975982" cy="2591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24</a:t>
            </a:fld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8822" y="5939993"/>
          <a:ext cx="5985510" cy="3894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9177"/>
                <a:gridCol w="1440002"/>
                <a:gridCol w="899998"/>
                <a:gridCol w="899998"/>
                <a:gridCol w="899998"/>
                <a:gridCol w="896823"/>
              </a:tblGrid>
              <a:tr h="21600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구분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공간명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면적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344170" marR="213360" indent="-129539">
                        <a:lnSpc>
                          <a:spcPct val="1167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수용인원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(명)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비고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</a:tr>
              <a:tr h="21600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baseline="-25000" sz="15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m</a:t>
                      </a:r>
                      <a:r>
                        <a:rPr dirty="0" sz="55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2</a:t>
                      </a:r>
                      <a:endParaRPr sz="55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평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①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운영사무실1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48.01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14.55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5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②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회의공간1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48.01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14.55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③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토론공간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48.01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14.55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④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프로젝트룸1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48.01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14.55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⑤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프로젝트룸2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48.01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14.55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⑥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시연공간1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48.01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14.55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⑦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휴게공간1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49.28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14.93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⑧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샤워실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11.15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3.38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6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⑨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휴게공간2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49.28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14.93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⑩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시연공간2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48.01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14.55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⑪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프로젝트룸3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48.01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14.55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⑫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프로젝트룸4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48.01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14.55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⑬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PT룸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48.09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14.57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⑭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회의공간2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48.01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14.55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10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⑮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운영사무실2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48.01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14.55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5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5999">
                <a:tc gridSpan="2"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합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 </a:t>
                      </a:r>
                      <a:r>
                        <a:rPr dirty="0" sz="1000" spc="6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계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541.8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179.09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-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-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916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61694" y="2519997"/>
            <a:ext cx="4836795" cy="4836795"/>
          </a:xfrm>
          <a:custGeom>
            <a:avLst/>
            <a:gdLst/>
            <a:ahLst/>
            <a:cxnLst/>
            <a:rect l="l" t="t" r="r" b="b"/>
            <a:pathLst>
              <a:path w="4836795" h="4836795">
                <a:moveTo>
                  <a:pt x="2418308" y="0"/>
                </a:moveTo>
                <a:lnTo>
                  <a:pt x="0" y="2418308"/>
                </a:lnTo>
                <a:lnTo>
                  <a:pt x="2418308" y="4836617"/>
                </a:lnTo>
                <a:lnTo>
                  <a:pt x="4836617" y="2418308"/>
                </a:lnTo>
                <a:lnTo>
                  <a:pt x="2418308" y="0"/>
                </a:lnTo>
                <a:close/>
              </a:path>
            </a:pathLst>
          </a:custGeom>
          <a:solidFill>
            <a:srgbClr val="EF3F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27135" y="3907497"/>
            <a:ext cx="2905760" cy="190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12500"/>
              </a:lnSpc>
            </a:pPr>
            <a:r>
              <a:rPr dirty="0" sz="4000" spc="-150">
                <a:solidFill>
                  <a:srgbClr val="FFFFFF"/>
                </a:solidFill>
                <a:latin typeface="양재다운명조M"/>
                <a:cs typeface="양재다운명조M"/>
              </a:rPr>
              <a:t>P</a:t>
            </a:r>
            <a:r>
              <a:rPr dirty="0" sz="4000" spc="-45">
                <a:solidFill>
                  <a:srgbClr val="FFFFFF"/>
                </a:solidFill>
                <a:latin typeface="양재다운명조M"/>
                <a:cs typeface="양재다운명조M"/>
              </a:rPr>
              <a:t>a</a:t>
            </a:r>
            <a:r>
              <a:rPr dirty="0" sz="4000" spc="-175">
                <a:solidFill>
                  <a:srgbClr val="FFFFFF"/>
                </a:solidFill>
                <a:latin typeface="양재다운명조M"/>
                <a:cs typeface="양재다운명조M"/>
              </a:rPr>
              <a:t>r</a:t>
            </a:r>
            <a:r>
              <a:rPr dirty="0" sz="4000" spc="110">
                <a:solidFill>
                  <a:srgbClr val="FFFFFF"/>
                </a:solidFill>
                <a:latin typeface="양재다운명조M"/>
                <a:cs typeface="양재다운명조M"/>
              </a:rPr>
              <a:t>t</a:t>
            </a:r>
            <a:r>
              <a:rPr dirty="0" sz="4000" spc="-24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4000" spc="-250">
                <a:solidFill>
                  <a:srgbClr val="FFFFFF"/>
                </a:solidFill>
                <a:latin typeface="양재다운명조M"/>
                <a:cs typeface="양재다운명조M"/>
              </a:rPr>
              <a:t>4</a:t>
            </a:r>
            <a:r>
              <a:rPr dirty="0" sz="4000" spc="-14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4000" spc="-555">
                <a:solidFill>
                  <a:srgbClr val="FFFFFF"/>
                </a:solidFill>
                <a:latin typeface="양재다운명조M"/>
                <a:cs typeface="양재다운명조M"/>
              </a:rPr>
              <a:t>접수서</a:t>
            </a:r>
            <a:r>
              <a:rPr dirty="0" sz="4000" spc="-535">
                <a:solidFill>
                  <a:srgbClr val="FFFFFF"/>
                </a:solidFill>
                <a:latin typeface="양재다운명조M"/>
                <a:cs typeface="양재다운명조M"/>
              </a:rPr>
              <a:t>류</a:t>
            </a:r>
            <a:r>
              <a:rPr dirty="0" sz="4000" spc="-24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4000" spc="-555">
                <a:solidFill>
                  <a:srgbClr val="FFFFFF"/>
                </a:solidFill>
                <a:latin typeface="양재다운명조M"/>
                <a:cs typeface="양재다운명조M"/>
              </a:rPr>
              <a:t>작</a:t>
            </a:r>
            <a:r>
              <a:rPr dirty="0" sz="4000" spc="-535">
                <a:solidFill>
                  <a:srgbClr val="FFFFFF"/>
                </a:solidFill>
                <a:latin typeface="양재다운명조M"/>
                <a:cs typeface="양재다운명조M"/>
              </a:rPr>
              <a:t>성</a:t>
            </a:r>
            <a:r>
              <a:rPr dirty="0" sz="4000" spc="-360">
                <a:solidFill>
                  <a:srgbClr val="FFFFFF"/>
                </a:solidFill>
                <a:latin typeface="양재다운명조M"/>
                <a:cs typeface="양재다운명조M"/>
              </a:rPr>
              <a:t> 및</a:t>
            </a:r>
            <a:r>
              <a:rPr dirty="0" sz="4000" spc="-24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4000" spc="-555">
                <a:solidFill>
                  <a:srgbClr val="FFFFFF"/>
                </a:solidFill>
                <a:latin typeface="양재다운명조M"/>
                <a:cs typeface="양재다운명조M"/>
              </a:rPr>
              <a:t>안</a:t>
            </a:r>
            <a:r>
              <a:rPr dirty="0" sz="4000" spc="-535">
                <a:solidFill>
                  <a:srgbClr val="FFFFFF"/>
                </a:solidFill>
                <a:latin typeface="양재다운명조M"/>
                <a:cs typeface="양재다운명조M"/>
              </a:rPr>
              <a:t>내</a:t>
            </a:r>
            <a:endParaRPr sz="4000">
              <a:latin typeface="양재다운명조M"/>
              <a:cs typeface="양재다운명조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8565" y="723520"/>
            <a:ext cx="30429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20">
                <a:solidFill>
                  <a:srgbClr val="FFFFFF"/>
                </a:solidFill>
                <a:latin typeface="Arial Unicode MS"/>
                <a:cs typeface="Arial Unicode MS"/>
              </a:rPr>
              <a:t>지원서류</a:t>
            </a:r>
            <a:r>
              <a:rPr dirty="0" sz="2200" spc="4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2200" spc="-220">
                <a:solidFill>
                  <a:srgbClr val="FFFFFF"/>
                </a:solidFill>
                <a:latin typeface="Arial Unicode MS"/>
                <a:cs typeface="Arial Unicode MS"/>
              </a:rPr>
              <a:t>목록</a:t>
            </a:r>
            <a:r>
              <a:rPr dirty="0" sz="2200" spc="4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2200" spc="-220">
                <a:solidFill>
                  <a:srgbClr val="FFFFFF"/>
                </a:solidFill>
                <a:latin typeface="Arial Unicode MS"/>
                <a:cs typeface="Arial Unicode MS"/>
              </a:rPr>
              <a:t>및</a:t>
            </a:r>
            <a:r>
              <a:rPr dirty="0" sz="2200" spc="4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2200" spc="-220">
                <a:solidFill>
                  <a:srgbClr val="FFFFFF"/>
                </a:solidFill>
                <a:latin typeface="Arial Unicode MS"/>
                <a:cs typeface="Arial Unicode MS"/>
              </a:rPr>
              <a:t>접수안내</a:t>
            </a:r>
            <a:endParaRPr sz="2200">
              <a:latin typeface="Arial Unicode MS"/>
              <a:cs typeface="Arial Unicode MS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60"/>
              <a:t>28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792010" y="5759996"/>
            <a:ext cx="1440180" cy="432434"/>
          </a:xfrm>
          <a:prstGeom prst="rect">
            <a:avLst/>
          </a:prstGeom>
          <a:solidFill>
            <a:srgbClr val="FDEAE9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구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분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010" y="6335979"/>
            <a:ext cx="1440180" cy="432434"/>
          </a:xfrm>
          <a:prstGeom prst="rect">
            <a:avLst/>
          </a:prstGeom>
          <a:ln w="12699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7475">
              <a:lnSpc>
                <a:spcPct val="100000"/>
              </a:lnSpc>
            </a:pPr>
            <a:r>
              <a:rPr dirty="0" sz="1000" spc="-60">
                <a:solidFill>
                  <a:srgbClr val="231F20"/>
                </a:solidFill>
                <a:latin typeface="양재다운명조M"/>
                <a:cs typeface="양재다운명조M"/>
              </a:rPr>
              <a:t>KOCCA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홈페이지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접속</a:t>
            </a:r>
            <a:endParaRPr sz="1000">
              <a:latin typeface="양재다운명조M"/>
              <a:cs typeface="양재다운명조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010" y="6912000"/>
            <a:ext cx="1440180" cy="432434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8305">
              <a:lnSpc>
                <a:spcPct val="100000"/>
              </a:lnSpc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공고문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선택</a:t>
            </a:r>
            <a:endParaRPr sz="1000">
              <a:latin typeface="양재다운명조M"/>
              <a:cs typeface="양재다운명조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2010" y="7487984"/>
            <a:ext cx="1440180" cy="432434"/>
          </a:xfrm>
          <a:prstGeom prst="rect">
            <a:avLst/>
          </a:prstGeom>
          <a:ln w="12699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51155" marR="229235" indent="-114300">
              <a:lnSpc>
                <a:spcPct val="116700"/>
              </a:lnSpc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첨부파일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다운로드</a:t>
            </a:r>
            <a:r>
              <a:rPr dirty="0" sz="1000" spc="-120">
                <a:solidFill>
                  <a:srgbClr val="231F20"/>
                </a:solidFill>
                <a:latin typeface="양재다운명조M"/>
                <a:cs typeface="양재다운명조M"/>
              </a:rPr>
              <a:t> 지원서류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작성</a:t>
            </a:r>
            <a:endParaRPr sz="1000">
              <a:latin typeface="양재다운명조M"/>
              <a:cs typeface="양재다운명조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2010" y="8063992"/>
            <a:ext cx="1440180" cy="432434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89230">
              <a:lnSpc>
                <a:spcPct val="100000"/>
              </a:lnSpc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웹하드접속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양재다운명조M"/>
                <a:cs typeface="양재다운명조M"/>
              </a:rPr>
              <a:t>/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로그인</a:t>
            </a:r>
            <a:endParaRPr sz="1000">
              <a:latin typeface="양재다운명조M"/>
              <a:cs typeface="양재다운명조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2010" y="8639974"/>
            <a:ext cx="1440180" cy="432434"/>
          </a:xfrm>
          <a:prstGeom prst="rect">
            <a:avLst/>
          </a:prstGeom>
          <a:ln w="12699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51155">
              <a:lnSpc>
                <a:spcPct val="100000"/>
              </a:lnSpc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지원서류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등록</a:t>
            </a:r>
            <a:endParaRPr sz="1000">
              <a:latin typeface="양재다운명조M"/>
              <a:cs typeface="양재다운명조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2010" y="9215996"/>
            <a:ext cx="1440180" cy="432434"/>
          </a:xfrm>
          <a:prstGeom prst="rect">
            <a:avLst/>
          </a:prstGeom>
          <a:ln w="12699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17804">
              <a:lnSpc>
                <a:spcPct val="100000"/>
              </a:lnSpc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지원서류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등록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확인</a:t>
            </a:r>
            <a:endParaRPr sz="1000">
              <a:latin typeface="양재다운명조M"/>
              <a:cs typeface="양재다운명조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9313" y="3739794"/>
            <a:ext cx="3652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0">
                <a:solidFill>
                  <a:srgbClr val="231F20"/>
                </a:solidFill>
                <a:latin typeface="양재다운명조M"/>
                <a:cs typeface="양재다운명조M"/>
              </a:rPr>
              <a:t>※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지원서류는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한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개의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80">
                <a:solidFill>
                  <a:srgbClr val="231F20"/>
                </a:solidFill>
                <a:latin typeface="양재다운명조M"/>
                <a:cs typeface="양재다운명조M"/>
              </a:rPr>
              <a:t>zip파일로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압축하고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85">
                <a:solidFill>
                  <a:srgbClr val="231F20"/>
                </a:solidFill>
                <a:latin typeface="양재다운명조M"/>
                <a:cs typeface="양재다운명조M"/>
              </a:rPr>
              <a:t>“신청자명.zip”으로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표기</a:t>
            </a:r>
            <a:endParaRPr sz="1000">
              <a:latin typeface="양재다운명조M"/>
              <a:cs typeface="양재다운명조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6017" y="5759996"/>
            <a:ext cx="4392295" cy="432434"/>
          </a:xfrm>
          <a:prstGeom prst="rect">
            <a:avLst/>
          </a:prstGeom>
          <a:solidFill>
            <a:srgbClr val="FDEAE9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내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용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76017" y="6335979"/>
            <a:ext cx="4392295" cy="432434"/>
          </a:xfrm>
          <a:prstGeom prst="rect">
            <a:avLst/>
          </a:prstGeom>
          <a:ln w="12699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60350" indent="-152400">
              <a:lnSpc>
                <a:spcPct val="100000"/>
              </a:lnSpc>
              <a:buClr>
                <a:srgbClr val="231F20"/>
              </a:buClr>
              <a:buFont typeface=""/>
              <a:buChar char="·"/>
              <a:tabLst>
                <a:tab pos="260985" algn="l"/>
              </a:tabLst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주소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양재다운명조M"/>
                <a:cs typeface="양재다운명조M"/>
              </a:rPr>
              <a:t>: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양재다운명조M"/>
                <a:cs typeface="양재다운명조M"/>
                <a:hlinkClick r:id="rId2"/>
              </a:rPr>
              <a:t>ww</a:t>
            </a:r>
            <a:r>
              <a:rPr dirty="0" sz="1000" spc="-75">
                <a:solidFill>
                  <a:srgbClr val="231F20"/>
                </a:solidFill>
                <a:latin typeface="양재다운명조M"/>
                <a:cs typeface="양재다운명조M"/>
                <a:hlinkClick r:id="rId2"/>
              </a:rPr>
              <a:t>w</a:t>
            </a:r>
            <a:r>
              <a:rPr dirty="0" sz="1000" spc="-35">
                <a:solidFill>
                  <a:srgbClr val="231F20"/>
                </a:solidFill>
                <a:latin typeface="양재다운명조M"/>
                <a:cs typeface="양재다운명조M"/>
                <a:hlinkClick r:id="rId2"/>
              </a:rPr>
              <a:t>.kocca.kr</a:t>
            </a:r>
            <a:endParaRPr sz="1000">
              <a:latin typeface="양재다운명조M"/>
              <a:cs typeface="양재다운명조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76017" y="6912000"/>
            <a:ext cx="4392295" cy="432434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r>
              <a:rPr dirty="0" sz="1000" spc="-100">
                <a:solidFill>
                  <a:srgbClr val="231F20"/>
                </a:solidFill>
                <a:latin typeface="양재다운명조M"/>
                <a:cs typeface="양재다운명조M"/>
              </a:rPr>
              <a:t>·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알림마당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>
                <a:solidFill>
                  <a:srgbClr val="231F20"/>
                </a:solidFill>
                <a:latin typeface="양재다운명조M"/>
                <a:cs typeface="양재다운명조M"/>
              </a:rPr>
              <a:t>&gt;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공지사항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클릭후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25">
                <a:solidFill>
                  <a:srgbClr val="231F20"/>
                </a:solidFill>
                <a:latin typeface="양재다운명조M"/>
                <a:cs typeface="양재다운명조M"/>
              </a:rPr>
              <a:t>‘문화창조아카데미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크리에이터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모집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공고문</a:t>
            </a:r>
            <a:r>
              <a:rPr dirty="0" sz="1000" spc="-600">
                <a:solidFill>
                  <a:srgbClr val="231F20"/>
                </a:solidFill>
                <a:latin typeface="양재다운명조M"/>
                <a:cs typeface="양재다운명조M"/>
              </a:rPr>
              <a:t>’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선택</a:t>
            </a:r>
            <a:endParaRPr sz="1000">
              <a:latin typeface="양재다운명조M"/>
              <a:cs typeface="양재다운명조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76017" y="7487984"/>
            <a:ext cx="4392295" cy="432434"/>
          </a:xfrm>
          <a:prstGeom prst="rect">
            <a:avLst/>
          </a:prstGeom>
          <a:ln w="12699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r>
              <a:rPr dirty="0" sz="1000" spc="-100">
                <a:solidFill>
                  <a:srgbClr val="231F20"/>
                </a:solidFill>
                <a:latin typeface="양재다운명조M"/>
                <a:cs typeface="양재다운명조M"/>
              </a:rPr>
              <a:t>·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해당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공고문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상단</a:t>
            </a:r>
            <a:r>
              <a:rPr dirty="0" sz="1000" spc="25">
                <a:solidFill>
                  <a:srgbClr val="231F20"/>
                </a:solidFill>
                <a:latin typeface="양재다운명조M"/>
                <a:cs typeface="양재다운명조M"/>
              </a:rPr>
              <a:t>,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첨부파</a:t>
            </a:r>
            <a:r>
              <a:rPr dirty="0" sz="1000" spc="-35">
                <a:solidFill>
                  <a:srgbClr val="231F20"/>
                </a:solidFill>
                <a:latin typeface="양재다운명조M"/>
                <a:cs typeface="양재다운명조M"/>
              </a:rPr>
              <a:t>일</a:t>
            </a:r>
            <a:r>
              <a:rPr dirty="0" sz="1000" spc="-100">
                <a:solidFill>
                  <a:srgbClr val="231F20"/>
                </a:solidFill>
                <a:latin typeface="양재다운명조M"/>
                <a:cs typeface="양재다운명조M"/>
              </a:rPr>
              <a:t>‘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자기소개서</a:t>
            </a:r>
            <a:r>
              <a:rPr dirty="0" sz="1000" spc="-100">
                <a:solidFill>
                  <a:srgbClr val="231F20"/>
                </a:solidFill>
                <a:latin typeface="양재다운명조M"/>
                <a:cs typeface="양재다운명조M"/>
              </a:rPr>
              <a:t>’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다운로드</a:t>
            </a:r>
            <a:endParaRPr sz="1000">
              <a:latin typeface="양재다운명조M"/>
              <a:cs typeface="양재다운명조M"/>
            </a:endParaRPr>
          </a:p>
          <a:p>
            <a:pPr marL="107950">
              <a:lnSpc>
                <a:spcPct val="100000"/>
              </a:lnSpc>
              <a:spcBef>
                <a:spcPts val="400"/>
              </a:spcBef>
            </a:pPr>
            <a:r>
              <a:rPr dirty="0" sz="1000" spc="-100">
                <a:solidFill>
                  <a:srgbClr val="231F20"/>
                </a:solidFill>
                <a:latin typeface="양재다운명조M"/>
                <a:cs typeface="양재다운명조M"/>
              </a:rPr>
              <a:t>·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10">
                <a:solidFill>
                  <a:srgbClr val="231F20"/>
                </a:solidFill>
                <a:latin typeface="양재다운명조M"/>
                <a:cs typeface="양재다운명조M"/>
              </a:rPr>
              <a:t>자기소개서,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프로젝트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95">
                <a:solidFill>
                  <a:srgbClr val="231F20"/>
                </a:solidFill>
                <a:latin typeface="양재다운명조M"/>
                <a:cs typeface="양재다운명조M"/>
              </a:rPr>
              <a:t>제안서,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포트폴리오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작성</a:t>
            </a:r>
            <a:endParaRPr sz="1000">
              <a:latin typeface="양재다운명조M"/>
              <a:cs typeface="양재다운명조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76017" y="8063992"/>
            <a:ext cx="4392295" cy="432434"/>
          </a:xfrm>
          <a:prstGeom prst="rect">
            <a:avLst/>
          </a:prstGeom>
          <a:ln w="12699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r>
              <a:rPr dirty="0" sz="1000" spc="-100">
                <a:solidFill>
                  <a:srgbClr val="231F20"/>
                </a:solidFill>
                <a:latin typeface="양재다운명조M"/>
                <a:cs typeface="양재다운명조M"/>
              </a:rPr>
              <a:t>·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한국콘텐츠진흥원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웹하드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접속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양재다운명조M"/>
                <a:cs typeface="양재다운명조M"/>
              </a:rPr>
              <a:t>(http://webha</a:t>
            </a:r>
            <a:r>
              <a:rPr dirty="0" sz="1000" spc="-60">
                <a:solidFill>
                  <a:srgbClr val="231F20"/>
                </a:solidFill>
                <a:latin typeface="양재다운명조M"/>
                <a:cs typeface="양재다운명조M"/>
              </a:rPr>
              <a:t>r</a:t>
            </a:r>
            <a:r>
              <a:rPr dirty="0" sz="1000" spc="-30">
                <a:solidFill>
                  <a:srgbClr val="231F20"/>
                </a:solidFill>
                <a:latin typeface="양재다운명조M"/>
                <a:cs typeface="양재다운명조M"/>
              </a:rPr>
              <a:t>d.kocca.kr)</a:t>
            </a:r>
            <a:endParaRPr sz="1000">
              <a:latin typeface="양재다운명조M"/>
              <a:cs typeface="양재다운명조M"/>
            </a:endParaRPr>
          </a:p>
          <a:p>
            <a:pPr marL="107950">
              <a:lnSpc>
                <a:spcPct val="100000"/>
              </a:lnSpc>
              <a:spcBef>
                <a:spcPts val="200"/>
              </a:spcBef>
            </a:pPr>
            <a:r>
              <a:rPr dirty="0" sz="1000" spc="-100">
                <a:solidFill>
                  <a:srgbClr val="231F20"/>
                </a:solidFill>
                <a:latin typeface="양재다운명조M"/>
                <a:cs typeface="양재다운명조M"/>
              </a:rPr>
              <a:t>·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게스트로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로그인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05">
                <a:solidFill>
                  <a:srgbClr val="231F20"/>
                </a:solidFill>
                <a:latin typeface="양재다운명조M"/>
                <a:cs typeface="양재다운명조M"/>
              </a:rPr>
              <a:t>(아이디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양재다운명조M"/>
                <a:cs typeface="양재다운명조M"/>
              </a:rPr>
              <a:t>: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양재다운명조M"/>
                <a:cs typeface="양재다운명조M"/>
              </a:rPr>
              <a:t>academ</a:t>
            </a:r>
            <a:r>
              <a:rPr dirty="0" sz="1000" spc="-120">
                <a:solidFill>
                  <a:srgbClr val="231F20"/>
                </a:solidFill>
                <a:latin typeface="양재다운명조M"/>
                <a:cs typeface="양재다운명조M"/>
              </a:rPr>
              <a:t>y</a:t>
            </a:r>
            <a:r>
              <a:rPr dirty="0" sz="1000" spc="25">
                <a:solidFill>
                  <a:srgbClr val="231F20"/>
                </a:solidFill>
                <a:latin typeface="양재다운명조M"/>
                <a:cs typeface="양재다운명조M"/>
              </a:rPr>
              <a:t>,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패스워드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양재다운명조M"/>
                <a:cs typeface="양재다운명조M"/>
              </a:rPr>
              <a:t>: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양재다운명조M"/>
                <a:cs typeface="양재다운명조M"/>
              </a:rPr>
              <a:t>academy1)</a:t>
            </a:r>
            <a:endParaRPr sz="1000">
              <a:latin typeface="양재다운명조M"/>
              <a:cs typeface="양재다운명조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76017" y="8639974"/>
            <a:ext cx="4392295" cy="432434"/>
          </a:xfrm>
          <a:prstGeom prst="rect">
            <a:avLst/>
          </a:prstGeom>
          <a:ln w="12699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r>
              <a:rPr dirty="0" sz="1000" spc="-100">
                <a:solidFill>
                  <a:srgbClr val="231F20"/>
                </a:solidFill>
                <a:latin typeface="양재다운명조M"/>
                <a:cs typeface="양재다운명조M"/>
              </a:rPr>
              <a:t>·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게스트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폴더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클릭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후</a:t>
            </a:r>
            <a:r>
              <a:rPr dirty="0" sz="1000" spc="25">
                <a:solidFill>
                  <a:srgbClr val="231F20"/>
                </a:solidFill>
                <a:latin typeface="양재다운명조M"/>
                <a:cs typeface="양재다운명조M"/>
              </a:rPr>
              <a:t>,</a:t>
            </a:r>
            <a:r>
              <a:rPr dirty="0" sz="1000" spc="-100">
                <a:solidFill>
                  <a:srgbClr val="231F20"/>
                </a:solidFill>
                <a:latin typeface="양재다운명조M"/>
                <a:cs typeface="양재다운명조M"/>
              </a:rPr>
              <a:t>‘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신청자명</a:t>
            </a:r>
            <a:r>
              <a:rPr dirty="0" sz="1000" spc="25">
                <a:solidFill>
                  <a:srgbClr val="231F20"/>
                </a:solidFill>
                <a:latin typeface="양재다운명조M"/>
                <a:cs typeface="양재다운명조M"/>
              </a:rPr>
              <a:t>.</a:t>
            </a:r>
            <a:r>
              <a:rPr dirty="0" sz="1000" spc="-15">
                <a:solidFill>
                  <a:srgbClr val="231F20"/>
                </a:solidFill>
                <a:latin typeface="양재다운명조M"/>
                <a:cs typeface="양재다운명조M"/>
              </a:rPr>
              <a:t>z</a:t>
            </a:r>
            <a:r>
              <a:rPr dirty="0" sz="1000" spc="-25">
                <a:solidFill>
                  <a:srgbClr val="231F20"/>
                </a:solidFill>
                <a:latin typeface="양재다운명조M"/>
                <a:cs typeface="양재다운명조M"/>
              </a:rPr>
              <a:t>i</a:t>
            </a:r>
            <a:r>
              <a:rPr dirty="0" sz="1000" spc="-35">
                <a:solidFill>
                  <a:srgbClr val="231F20"/>
                </a:solidFill>
                <a:latin typeface="양재다운명조M"/>
                <a:cs typeface="양재다운명조M"/>
              </a:rPr>
              <a:t>p</a:t>
            </a:r>
            <a:r>
              <a:rPr dirty="0" sz="1000" spc="-100">
                <a:solidFill>
                  <a:srgbClr val="231F20"/>
                </a:solidFill>
                <a:latin typeface="양재다운명조M"/>
                <a:cs typeface="양재다운명조M"/>
              </a:rPr>
              <a:t>’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파일로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업로드</a:t>
            </a:r>
            <a:endParaRPr sz="1000">
              <a:latin typeface="양재다운명조M"/>
              <a:cs typeface="양재다운명조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76017" y="9215996"/>
            <a:ext cx="4392295" cy="432434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r>
              <a:rPr dirty="0" sz="1000" spc="-100">
                <a:solidFill>
                  <a:srgbClr val="231F20"/>
                </a:solidFill>
                <a:latin typeface="양재다운명조M"/>
                <a:cs typeface="양재다운명조M"/>
              </a:rPr>
              <a:t>·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신청자의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95">
                <a:solidFill>
                  <a:srgbClr val="231F20"/>
                </a:solidFill>
                <a:latin typeface="양재다운명조M"/>
                <a:cs typeface="양재다운명조M"/>
              </a:rPr>
              <a:t>개인정보(성명,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95">
                <a:solidFill>
                  <a:srgbClr val="231F20"/>
                </a:solidFill>
                <a:latin typeface="양재다운명조M"/>
                <a:cs typeface="양재다운명조M"/>
              </a:rPr>
              <a:t>이메일,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10">
                <a:solidFill>
                  <a:srgbClr val="231F20"/>
                </a:solidFill>
                <a:latin typeface="양재다운명조M"/>
                <a:cs typeface="양재다운명조M"/>
              </a:rPr>
              <a:t>연락처)를</a:t>
            </a:r>
            <a:endParaRPr sz="1000">
              <a:latin typeface="양재다운명조M"/>
              <a:cs typeface="양재다운명조M"/>
            </a:endParaRPr>
          </a:p>
          <a:p>
            <a:pPr marL="260350">
              <a:lnSpc>
                <a:spcPct val="100000"/>
              </a:lnSpc>
              <a:spcBef>
                <a:spcPts val="200"/>
              </a:spcBef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아카데미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담당자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이메일</a:t>
            </a:r>
            <a:r>
              <a:rPr dirty="0" sz="100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양재다운명조M"/>
                <a:cs typeface="양재다운명조M"/>
              </a:rPr>
              <a:t>(academy@kocca.kr)로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발송하고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최종확인</a:t>
            </a:r>
            <a:endParaRPr sz="1000">
              <a:latin typeface="양재다운명조M"/>
              <a:cs typeface="양재다운명조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2013" y="1756815"/>
            <a:ext cx="960119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지원서류</a:t>
            </a:r>
            <a:r>
              <a:rPr dirty="0" sz="1200" spc="2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목록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2013" y="4564823"/>
            <a:ext cx="64008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접수안내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9313" y="4874652"/>
            <a:ext cx="4143375" cy="737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양재다운명조M"/>
                <a:cs typeface="양재다운명조M"/>
              </a:rPr>
              <a:t>○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접수기간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양재다운명조M"/>
                <a:cs typeface="양재다운명조M"/>
              </a:rPr>
              <a:t>: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양재다운명조M"/>
                <a:cs typeface="양재다운명조M"/>
              </a:rPr>
              <a:t>2015.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양재다운명조M"/>
                <a:cs typeface="양재다운명조M"/>
              </a:rPr>
              <a:t>12.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양재다운명조M"/>
                <a:cs typeface="양재다운명조M"/>
              </a:rPr>
              <a:t>10(목)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다운명조M"/>
                <a:cs typeface="양재다운명조M"/>
              </a:rPr>
              <a:t>∼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양재다운명조M"/>
                <a:cs typeface="양재다운명조M"/>
              </a:rPr>
              <a:t>2015.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양재다운명조M"/>
                <a:cs typeface="양재다운명조M"/>
              </a:rPr>
              <a:t>12.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양재다운명조M"/>
                <a:cs typeface="양재다운명조M"/>
              </a:rPr>
              <a:t>14(월)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90">
                <a:solidFill>
                  <a:srgbClr val="231F20"/>
                </a:solidFill>
                <a:latin typeface="양재다운명조M"/>
                <a:cs typeface="양재다운명조M"/>
              </a:rPr>
              <a:t>16:00시까지</a:t>
            </a:r>
            <a:endParaRPr sz="1200">
              <a:latin typeface="양재다운명조M"/>
              <a:cs typeface="양재다운명조M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양재다운명조M"/>
                <a:cs typeface="양재다운명조M"/>
              </a:rPr>
              <a:t>○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접수절차</a:t>
            </a:r>
            <a:endParaRPr sz="1200">
              <a:latin typeface="양재다운명조M"/>
              <a:cs typeface="양재다운명조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88835" y="2159997"/>
          <a:ext cx="5977255" cy="151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182"/>
                <a:gridCol w="1439998"/>
                <a:gridCol w="3875977"/>
              </a:tblGrid>
              <a:tr h="222342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구분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서류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서류</a:t>
                      </a:r>
                      <a:endParaRPr sz="10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</a:tr>
              <a:tr h="425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1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3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자기소개서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붙임양식을</a:t>
                      </a:r>
                      <a:r>
                        <a:rPr dirty="0" sz="1000" spc="-5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활용하여</a:t>
                      </a:r>
                      <a:r>
                        <a:rPr dirty="0" sz="1000" spc="-5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작성</a:t>
                      </a:r>
                      <a:r>
                        <a:rPr dirty="0" sz="1000" spc="-5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(39p</a:t>
                      </a:r>
                      <a:r>
                        <a:rPr dirty="0" sz="1000" spc="-5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참고)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432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2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프로젝트</a:t>
                      </a:r>
                      <a:r>
                        <a:rPr dirty="0" sz="1000" spc="-5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제안서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문화창조아카데미에서</a:t>
                      </a:r>
                      <a:r>
                        <a:rPr dirty="0" sz="1000" spc="-5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수행하고자</a:t>
                      </a:r>
                      <a:r>
                        <a:rPr dirty="0" sz="1000" spc="-5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하는</a:t>
                      </a:r>
                      <a:r>
                        <a:rPr dirty="0" sz="1000" spc="-5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사업계획서를</a:t>
                      </a:r>
                      <a:r>
                        <a:rPr dirty="0" sz="1000" spc="-5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PPT로</a:t>
                      </a:r>
                      <a:r>
                        <a:rPr dirty="0" sz="1000" spc="-5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작성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432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3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3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포트폴리오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자유양식으로</a:t>
                      </a:r>
                      <a:r>
                        <a:rPr dirty="0" sz="1000" spc="-5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작성</a:t>
                      </a:r>
                      <a:endParaRPr sz="10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9552" y="715899"/>
            <a:ext cx="212090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지원서류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다운로드</a:t>
            </a:r>
            <a:endParaRPr sz="2200">
              <a:latin typeface="양재다운명조M"/>
              <a:cs typeface="양재다운명조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299" y="1787296"/>
            <a:ext cx="5728335" cy="736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①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한국콘텐츠진흥원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홈페이지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접속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120">
                <a:solidFill>
                  <a:srgbClr val="231F20"/>
                </a:solidFill>
                <a:latin typeface="Arial Unicode MS"/>
                <a:cs typeface="Arial Unicode MS"/>
              </a:rPr>
              <a:t>(ww</a:t>
            </a:r>
            <a:r>
              <a:rPr dirty="0" sz="1200" spc="75">
                <a:solidFill>
                  <a:srgbClr val="231F20"/>
                </a:solidFill>
                <a:latin typeface="Arial Unicode MS"/>
                <a:cs typeface="Arial Unicode MS"/>
              </a:rPr>
              <a:t>w</a:t>
            </a:r>
            <a:r>
              <a:rPr dirty="0" sz="1200" spc="10">
                <a:solidFill>
                  <a:srgbClr val="231F20"/>
                </a:solidFill>
                <a:latin typeface="Arial Unicode MS"/>
                <a:cs typeface="Arial Unicode MS"/>
              </a:rPr>
              <a:t>.kocca.kr)</a:t>
            </a:r>
            <a:endParaRPr sz="12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②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메뉴에서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알림마당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60">
                <a:solidFill>
                  <a:srgbClr val="231F20"/>
                </a:solidFill>
                <a:latin typeface="Arial Unicode MS"/>
                <a:cs typeface="Arial Unicode MS"/>
              </a:rPr>
              <a:t>&gt;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공지사항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선택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Arial Unicode MS"/>
                <a:cs typeface="Arial Unicode MS"/>
              </a:rPr>
              <a:t>후,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25">
                <a:solidFill>
                  <a:srgbClr val="231F20"/>
                </a:solidFill>
                <a:latin typeface="Arial Unicode MS"/>
                <a:cs typeface="Arial Unicode MS"/>
              </a:rPr>
              <a:t>‘문화창조아카데미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크리에이터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185">
                <a:solidFill>
                  <a:srgbClr val="231F20"/>
                </a:solidFill>
                <a:latin typeface="Arial Unicode MS"/>
                <a:cs typeface="Arial Unicode MS"/>
              </a:rPr>
              <a:t>모집’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공고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선택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299" y="6395301"/>
            <a:ext cx="33629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③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공고문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상단에서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첨부파일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140">
                <a:solidFill>
                  <a:srgbClr val="231F20"/>
                </a:solidFill>
                <a:latin typeface="Arial Unicode MS"/>
                <a:cs typeface="Arial Unicode MS"/>
              </a:rPr>
              <a:t>‘자기소개서’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다운로드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299" y="8987294"/>
            <a:ext cx="34937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④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Arial Unicode MS"/>
                <a:cs typeface="Arial Unicode MS"/>
              </a:rPr>
              <a:t>자기소개서,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프로젝트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Arial Unicode MS"/>
                <a:cs typeface="Arial Unicode MS"/>
              </a:rPr>
              <a:t>제안서,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포트폴리오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Arial Unicode MS"/>
                <a:cs typeface="Arial Unicode MS"/>
              </a:rPr>
              <a:t>작성·제출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3729" y="2742348"/>
            <a:ext cx="5905246" cy="3227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8347" y="2742349"/>
            <a:ext cx="5963285" cy="3227705"/>
          </a:xfrm>
          <a:custGeom>
            <a:avLst/>
            <a:gdLst/>
            <a:ahLst/>
            <a:cxnLst/>
            <a:rect l="l" t="t" r="r" b="b"/>
            <a:pathLst>
              <a:path w="5963284" h="3227704">
                <a:moveTo>
                  <a:pt x="0" y="3227311"/>
                </a:moveTo>
                <a:lnTo>
                  <a:pt x="5963297" y="3227311"/>
                </a:lnTo>
                <a:lnTo>
                  <a:pt x="5963297" y="0"/>
                </a:lnTo>
                <a:lnTo>
                  <a:pt x="0" y="0"/>
                </a:lnTo>
                <a:lnTo>
                  <a:pt x="0" y="3227311"/>
                </a:lnTo>
                <a:close/>
              </a:path>
            </a:pathLst>
          </a:custGeom>
          <a:ln w="12700">
            <a:solidFill>
              <a:srgbClr val="EF3F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33721" y="6738328"/>
            <a:ext cx="5905258" cy="1697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8347" y="6738340"/>
            <a:ext cx="5963285" cy="1715770"/>
          </a:xfrm>
          <a:custGeom>
            <a:avLst/>
            <a:gdLst/>
            <a:ahLst/>
            <a:cxnLst/>
            <a:rect l="l" t="t" r="r" b="b"/>
            <a:pathLst>
              <a:path w="5963284" h="1715770">
                <a:moveTo>
                  <a:pt x="0" y="1715312"/>
                </a:moveTo>
                <a:lnTo>
                  <a:pt x="5963297" y="1715312"/>
                </a:lnTo>
                <a:lnTo>
                  <a:pt x="5963297" y="0"/>
                </a:lnTo>
                <a:lnTo>
                  <a:pt x="0" y="0"/>
                </a:lnTo>
                <a:lnTo>
                  <a:pt x="0" y="1715312"/>
                </a:lnTo>
                <a:close/>
              </a:path>
            </a:pathLst>
          </a:custGeom>
          <a:ln w="12700">
            <a:solidFill>
              <a:srgbClr val="EF3F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60"/>
              <a:t>28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299" y="3947299"/>
            <a:ext cx="66548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40">
                <a:solidFill>
                  <a:srgbClr val="231F20"/>
                </a:solidFill>
                <a:latin typeface="Arial Unicode MS"/>
                <a:cs typeface="Arial Unicode MS"/>
              </a:rPr>
              <a:t>Part</a:t>
            </a:r>
            <a:r>
              <a:rPr dirty="0" sz="1800" spc="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80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6498" y="3947299"/>
            <a:ext cx="430720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69464" algn="l"/>
              </a:tabLst>
            </a:pPr>
            <a:r>
              <a:rPr dirty="0" sz="1800" spc="-180">
                <a:solidFill>
                  <a:srgbClr val="231F20"/>
                </a:solidFill>
                <a:latin typeface="Arial Unicode MS"/>
                <a:cs typeface="Arial Unicode MS"/>
              </a:rPr>
              <a:t>크리에이터</a:t>
            </a:r>
            <a:r>
              <a:rPr dirty="0" sz="1800" spc="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800" spc="-180">
                <a:solidFill>
                  <a:srgbClr val="231F20"/>
                </a:solidFill>
                <a:latin typeface="Arial Unicode MS"/>
                <a:cs typeface="Arial Unicode MS"/>
              </a:rPr>
              <a:t>모집개요</a:t>
            </a:r>
            <a:r>
              <a:rPr dirty="0" sz="1800">
                <a:solidFill>
                  <a:srgbClr val="231F20"/>
                </a:solidFill>
                <a:latin typeface="Arial Unicode MS"/>
                <a:cs typeface="Arial Unicode MS"/>
              </a:rPr>
              <a:t>	...................................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5371" y="3947299"/>
            <a:ext cx="1530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231F20"/>
                </a:solidFill>
                <a:latin typeface="Arial Unicode MS"/>
                <a:cs typeface="Arial Unicode MS"/>
              </a:rPr>
              <a:t>4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299" y="4709299"/>
            <a:ext cx="66548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40">
                <a:solidFill>
                  <a:srgbClr val="231F20"/>
                </a:solidFill>
                <a:latin typeface="Arial Unicode MS"/>
                <a:cs typeface="Arial Unicode MS"/>
              </a:rPr>
              <a:t>Part</a:t>
            </a:r>
            <a:r>
              <a:rPr dirty="0" sz="1800" spc="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800">
                <a:solidFill>
                  <a:srgbClr val="231F20"/>
                </a:solidFill>
                <a:latin typeface="Arial Unicode MS"/>
                <a:cs typeface="Arial Unicode MS"/>
              </a:rPr>
              <a:t>2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6498" y="4709299"/>
            <a:ext cx="48514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69464" algn="l"/>
                <a:tab pos="4584065" algn="l"/>
              </a:tabLst>
            </a:pPr>
            <a:r>
              <a:rPr dirty="0" sz="1800" spc="-180">
                <a:solidFill>
                  <a:srgbClr val="231F20"/>
                </a:solidFill>
                <a:latin typeface="Arial Unicode MS"/>
                <a:cs typeface="Arial Unicode MS"/>
              </a:rPr>
              <a:t>크리에이터</a:t>
            </a:r>
            <a:r>
              <a:rPr dirty="0" sz="1800" spc="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800" spc="-180">
                <a:solidFill>
                  <a:srgbClr val="231F20"/>
                </a:solidFill>
                <a:latin typeface="Arial Unicode MS"/>
                <a:cs typeface="Arial Unicode MS"/>
              </a:rPr>
              <a:t>지원내용</a:t>
            </a:r>
            <a:r>
              <a:rPr dirty="0" sz="1800">
                <a:solidFill>
                  <a:srgbClr val="231F20"/>
                </a:solidFill>
                <a:latin typeface="Arial Unicode MS"/>
                <a:cs typeface="Arial Unicode MS"/>
              </a:rPr>
              <a:t>	...................................	17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9299" y="5471299"/>
            <a:ext cx="66548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40">
                <a:solidFill>
                  <a:srgbClr val="231F20"/>
                </a:solidFill>
                <a:latin typeface="Arial Unicode MS"/>
                <a:cs typeface="Arial Unicode MS"/>
              </a:rPr>
              <a:t>Part</a:t>
            </a:r>
            <a:r>
              <a:rPr dirty="0" sz="1800" spc="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800">
                <a:solidFill>
                  <a:srgbClr val="231F20"/>
                </a:solidFill>
                <a:latin typeface="Arial Unicode MS"/>
                <a:cs typeface="Arial Unicode MS"/>
              </a:rPr>
              <a:t>3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6498" y="5471299"/>
            <a:ext cx="48514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84065" algn="l"/>
              </a:tabLst>
            </a:pPr>
            <a:r>
              <a:rPr dirty="0" sz="1800" spc="-180">
                <a:solidFill>
                  <a:srgbClr val="231F20"/>
                </a:solidFill>
                <a:latin typeface="Arial Unicode MS"/>
                <a:cs typeface="Arial Unicode MS"/>
              </a:rPr>
              <a:t>문화창조아카데미</a:t>
            </a:r>
            <a:r>
              <a:rPr dirty="0" sz="1800" spc="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800" spc="-180">
                <a:solidFill>
                  <a:srgbClr val="231F20"/>
                </a:solidFill>
                <a:latin typeface="Arial Unicode MS"/>
                <a:cs typeface="Arial Unicode MS"/>
              </a:rPr>
              <a:t>공간구성</a:t>
            </a:r>
            <a:r>
              <a:rPr dirty="0" sz="1800" spc="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800">
                <a:solidFill>
                  <a:srgbClr val="231F20"/>
                </a:solidFill>
                <a:latin typeface="Arial Unicode MS"/>
                <a:cs typeface="Arial Unicode MS"/>
              </a:rPr>
              <a:t>..........................	23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9299" y="6233299"/>
            <a:ext cx="66548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40">
                <a:solidFill>
                  <a:srgbClr val="231F20"/>
                </a:solidFill>
                <a:latin typeface="Arial Unicode MS"/>
                <a:cs typeface="Arial Unicode MS"/>
              </a:rPr>
              <a:t>Part</a:t>
            </a:r>
            <a:r>
              <a:rPr dirty="0" sz="1800" spc="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800">
                <a:solidFill>
                  <a:srgbClr val="231F20"/>
                </a:solidFill>
                <a:latin typeface="Arial Unicode MS"/>
                <a:cs typeface="Arial Unicode MS"/>
              </a:rPr>
              <a:t>4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6498" y="6233299"/>
            <a:ext cx="48514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84065" algn="l"/>
              </a:tabLst>
            </a:pPr>
            <a:r>
              <a:rPr dirty="0" sz="1800" spc="-180">
                <a:solidFill>
                  <a:srgbClr val="231F20"/>
                </a:solidFill>
                <a:latin typeface="Arial Unicode MS"/>
                <a:cs typeface="Arial Unicode MS"/>
              </a:rPr>
              <a:t>접수서류</a:t>
            </a:r>
            <a:r>
              <a:rPr dirty="0" sz="1800" spc="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800" spc="-180">
                <a:solidFill>
                  <a:srgbClr val="231F20"/>
                </a:solidFill>
                <a:latin typeface="Arial Unicode MS"/>
                <a:cs typeface="Arial Unicode MS"/>
              </a:rPr>
              <a:t>작성</a:t>
            </a:r>
            <a:r>
              <a:rPr dirty="0" sz="1800" spc="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800" spc="-18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dirty="0" sz="1800" spc="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800" spc="-180">
                <a:solidFill>
                  <a:srgbClr val="231F20"/>
                </a:solidFill>
                <a:latin typeface="Arial Unicode MS"/>
                <a:cs typeface="Arial Unicode MS"/>
              </a:rPr>
              <a:t>안내</a:t>
            </a:r>
            <a:r>
              <a:rPr dirty="0" sz="1800" spc="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800">
                <a:solidFill>
                  <a:srgbClr val="231F20"/>
                </a:solidFill>
                <a:latin typeface="Arial Unicode MS"/>
                <a:cs typeface="Arial Unicode MS"/>
              </a:rPr>
              <a:t>..................................	27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80"/>
              <a:t>C</a:t>
            </a:r>
            <a:r>
              <a:rPr dirty="0" spc="-25"/>
              <a:t>O</a:t>
            </a:r>
            <a:r>
              <a:rPr dirty="0" spc="5"/>
              <a:t>N</a:t>
            </a:r>
            <a:r>
              <a:rPr dirty="0" spc="-320"/>
              <a:t>T</a:t>
            </a:r>
            <a:r>
              <a:rPr dirty="0" spc="-570"/>
              <a:t>E</a:t>
            </a:r>
            <a:r>
              <a:rPr dirty="0" spc="5"/>
              <a:t>N</a:t>
            </a:r>
            <a:r>
              <a:rPr dirty="0" spc="-320"/>
              <a:t>T</a:t>
            </a:r>
            <a:r>
              <a:rPr dirty="0" spc="-545"/>
              <a:t>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9555" y="723520"/>
            <a:ext cx="212090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20">
                <a:solidFill>
                  <a:srgbClr val="FFFFFF"/>
                </a:solidFill>
                <a:latin typeface="Arial Unicode MS"/>
                <a:cs typeface="Arial Unicode MS"/>
              </a:rPr>
              <a:t>지원서류</a:t>
            </a:r>
            <a:r>
              <a:rPr dirty="0" sz="2200" spc="4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2200" spc="-220">
                <a:solidFill>
                  <a:srgbClr val="FFFFFF"/>
                </a:solidFill>
                <a:latin typeface="Arial Unicode MS"/>
                <a:cs typeface="Arial Unicode MS"/>
              </a:rPr>
              <a:t>접수방법</a:t>
            </a:r>
            <a:endParaRPr sz="2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301" y="1787295"/>
            <a:ext cx="401891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95">
                <a:solidFill>
                  <a:srgbClr val="231F20"/>
                </a:solidFill>
                <a:latin typeface="양재다운명조M"/>
                <a:cs typeface="양재다운명조M"/>
              </a:rPr>
              <a:t>①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한국콘텐츠진흥원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웹하드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접속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양재다운명조M"/>
                <a:cs typeface="양재다운명조M"/>
              </a:rPr>
              <a:t>(http://webha</a:t>
            </a:r>
            <a:r>
              <a:rPr dirty="0" sz="1200" spc="-75">
                <a:solidFill>
                  <a:srgbClr val="231F20"/>
                </a:solidFill>
                <a:latin typeface="양재다운명조M"/>
                <a:cs typeface="양재다운명조M"/>
              </a:rPr>
              <a:t>r</a:t>
            </a:r>
            <a:r>
              <a:rPr dirty="0" sz="1200" spc="-40">
                <a:solidFill>
                  <a:srgbClr val="231F20"/>
                </a:solidFill>
                <a:latin typeface="양재다운명조M"/>
                <a:cs typeface="양재다운명조M"/>
              </a:rPr>
              <a:t>d.kocca.kr)</a:t>
            </a:r>
            <a:endParaRPr sz="1200">
              <a:latin typeface="양재다운명조M"/>
              <a:cs typeface="양재다운명조M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 spc="-95">
                <a:solidFill>
                  <a:srgbClr val="231F20"/>
                </a:solidFill>
                <a:latin typeface="양재다운명조M"/>
                <a:cs typeface="양재다운명조M"/>
              </a:rPr>
              <a:t>②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게스트로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로그인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25">
                <a:solidFill>
                  <a:srgbClr val="231F20"/>
                </a:solidFill>
                <a:latin typeface="양재다운명조M"/>
                <a:cs typeface="양재다운명조M"/>
              </a:rPr>
              <a:t>(아이디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양재다운명조M"/>
                <a:cs typeface="양재다운명조M"/>
              </a:rPr>
              <a:t>: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양재다운명조M"/>
                <a:cs typeface="양재다운명조M"/>
              </a:rPr>
              <a:t>academ</a:t>
            </a:r>
            <a:r>
              <a:rPr dirty="0" sz="1200" spc="-140">
                <a:solidFill>
                  <a:srgbClr val="231F20"/>
                </a:solidFill>
                <a:latin typeface="양재다운명조M"/>
                <a:cs typeface="양재다운명조M"/>
              </a:rPr>
              <a:t>y</a:t>
            </a:r>
            <a:r>
              <a:rPr dirty="0" sz="1200" spc="30">
                <a:solidFill>
                  <a:srgbClr val="231F20"/>
                </a:solidFill>
                <a:latin typeface="양재다운명조M"/>
                <a:cs typeface="양재다운명조M"/>
              </a:rPr>
              <a:t>,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패스워드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양재다운명조M"/>
                <a:cs typeface="양재다운명조M"/>
              </a:rPr>
              <a:t>: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55">
                <a:solidFill>
                  <a:srgbClr val="231F20"/>
                </a:solidFill>
                <a:latin typeface="양재다운명조M"/>
                <a:cs typeface="양재다운명조M"/>
              </a:rPr>
              <a:t>academy1)</a:t>
            </a:r>
            <a:endParaRPr sz="1200">
              <a:latin typeface="양재다운명조M"/>
              <a:cs typeface="양재다운명조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301" y="5387288"/>
            <a:ext cx="10769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95">
                <a:solidFill>
                  <a:srgbClr val="231F20"/>
                </a:solidFill>
                <a:latin typeface="양재다운명조M"/>
                <a:cs typeface="양재다운명조M"/>
              </a:rPr>
              <a:t>③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신청서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업로드</a:t>
            </a:r>
            <a:endParaRPr sz="1200">
              <a:latin typeface="양재다운명조M"/>
              <a:cs typeface="양재다운명조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301" y="8411298"/>
            <a:ext cx="5902960" cy="1420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100" marR="5080" indent="-152400">
              <a:lnSpc>
                <a:spcPct val="133300"/>
              </a:lnSpc>
            </a:pPr>
            <a:r>
              <a:rPr dirty="0" sz="1000" spc="-100">
                <a:solidFill>
                  <a:srgbClr val="231F20"/>
                </a:solidFill>
                <a:latin typeface="양재다운명조M"/>
                <a:cs typeface="양재다운명조M"/>
              </a:rPr>
              <a:t>☞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05">
                <a:solidFill>
                  <a:srgbClr val="231F20"/>
                </a:solidFill>
                <a:latin typeface="양재다운명조M"/>
                <a:cs typeface="양재다운명조M"/>
              </a:rPr>
              <a:t>마감시간(12월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양재다운명조M"/>
                <a:cs typeface="양재다운명조M"/>
              </a:rPr>
              <a:t>14일,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90">
                <a:solidFill>
                  <a:srgbClr val="231F20"/>
                </a:solidFill>
                <a:latin typeface="양재다운명조M"/>
                <a:cs typeface="양재다운명조M"/>
              </a:rPr>
              <a:t>16시)임박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시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시스템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과부하로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업로드가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안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될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경우에는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담당자에게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연락하여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안내에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따라</a:t>
            </a:r>
            <a:r>
              <a:rPr dirty="0" sz="1000" spc="-114">
                <a:solidFill>
                  <a:srgbClr val="231F20"/>
                </a:solidFill>
                <a:latin typeface="양재다운명조M"/>
                <a:cs typeface="양재다운명조M"/>
              </a:rPr>
              <a:t> 등록을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진행해주시기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다운명조M"/>
                <a:cs typeface="양재다운명조M"/>
              </a:rPr>
              <a:t>바랍니다.</a:t>
            </a:r>
            <a:endParaRPr sz="1000">
              <a:latin typeface="양재다운명조M"/>
              <a:cs typeface="양재다운명조M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215265" marR="1946910" indent="-203200">
              <a:lnSpc>
                <a:spcPct val="152800"/>
              </a:lnSpc>
              <a:spcBef>
                <a:spcPts val="635"/>
              </a:spcBef>
            </a:pPr>
            <a:r>
              <a:rPr dirty="0" sz="1200" spc="-95">
                <a:solidFill>
                  <a:srgbClr val="231F20"/>
                </a:solidFill>
                <a:latin typeface="양재다운명조M"/>
                <a:cs typeface="양재다운명조M"/>
              </a:rPr>
              <a:t>④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업로드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후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반드시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등록자의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양재다운명조M"/>
                <a:cs typeface="양재다운명조M"/>
              </a:rPr>
              <a:t>개인정보(성명,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양재다운명조M"/>
                <a:cs typeface="양재다운명조M"/>
              </a:rPr>
              <a:t>이메일,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30">
                <a:solidFill>
                  <a:srgbClr val="231F20"/>
                </a:solidFill>
                <a:latin typeface="양재다운명조M"/>
                <a:cs typeface="양재다운명조M"/>
              </a:rPr>
              <a:t>연락처)를</a:t>
            </a:r>
            <a:r>
              <a:rPr dirty="0" sz="1200" spc="-55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아카데미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담당자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양재다운명조M"/>
                <a:cs typeface="양재다운명조M"/>
              </a:rPr>
              <a:t>이메일(academy@kocca.kr)로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발송</a:t>
            </a:r>
            <a:endParaRPr sz="1200">
              <a:latin typeface="양재다운명조M"/>
              <a:cs typeface="양재다운명조M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 spc="-95">
                <a:solidFill>
                  <a:srgbClr val="231F20"/>
                </a:solidFill>
                <a:latin typeface="양재다운명조M"/>
                <a:cs typeface="양재다운명조M"/>
              </a:rPr>
              <a:t>⑤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아카데미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담당자의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접수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완료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메일을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받으면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최종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접수</a:t>
            </a:r>
            <a:r>
              <a:rPr dirty="0" sz="1200" spc="-6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231F20"/>
                </a:solidFill>
                <a:latin typeface="양재다운명조M"/>
                <a:cs typeface="양재다운명조M"/>
              </a:rPr>
              <a:t>완료</a:t>
            </a:r>
            <a:endParaRPr sz="1200">
              <a:latin typeface="양재다운명조M"/>
              <a:cs typeface="양재다운명조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3729" y="2346350"/>
            <a:ext cx="5905246" cy="2795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8347" y="2346337"/>
            <a:ext cx="5963285" cy="2795905"/>
          </a:xfrm>
          <a:custGeom>
            <a:avLst/>
            <a:gdLst/>
            <a:ahLst/>
            <a:cxnLst/>
            <a:rect l="l" t="t" r="r" b="b"/>
            <a:pathLst>
              <a:path w="5963284" h="2795904">
                <a:moveTo>
                  <a:pt x="0" y="2795320"/>
                </a:moveTo>
                <a:lnTo>
                  <a:pt x="5963297" y="2795320"/>
                </a:lnTo>
                <a:lnTo>
                  <a:pt x="5963297" y="0"/>
                </a:lnTo>
                <a:lnTo>
                  <a:pt x="0" y="0"/>
                </a:lnTo>
                <a:lnTo>
                  <a:pt x="0" y="2795320"/>
                </a:lnTo>
                <a:close/>
              </a:path>
            </a:pathLst>
          </a:custGeom>
          <a:ln w="12699">
            <a:solidFill>
              <a:srgbClr val="EF3F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33729" y="5658338"/>
            <a:ext cx="5905246" cy="2596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8347" y="5658332"/>
            <a:ext cx="5963285" cy="2651760"/>
          </a:xfrm>
          <a:custGeom>
            <a:avLst/>
            <a:gdLst/>
            <a:ahLst/>
            <a:cxnLst/>
            <a:rect l="l" t="t" r="r" b="b"/>
            <a:pathLst>
              <a:path w="5963284" h="2651759">
                <a:moveTo>
                  <a:pt x="0" y="2651302"/>
                </a:moveTo>
                <a:lnTo>
                  <a:pt x="5963297" y="2651302"/>
                </a:lnTo>
                <a:lnTo>
                  <a:pt x="5963297" y="0"/>
                </a:lnTo>
                <a:lnTo>
                  <a:pt x="0" y="0"/>
                </a:lnTo>
                <a:lnTo>
                  <a:pt x="0" y="2651302"/>
                </a:lnTo>
                <a:close/>
              </a:path>
            </a:pathLst>
          </a:custGeom>
          <a:ln w="12699">
            <a:solidFill>
              <a:srgbClr val="EF3F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60"/>
              <a:t>28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0355" y="715899"/>
            <a:ext cx="47193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문화창조아카데미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크리에이터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자기소개서</a:t>
            </a:r>
            <a:endParaRPr sz="2200">
              <a:latin typeface="양재다운명조M"/>
              <a:cs typeface="양재다운명조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60"/>
              <a:t>28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1997" y="1799996"/>
          <a:ext cx="5979160" cy="7812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3658"/>
                <a:gridCol w="579170"/>
                <a:gridCol w="2160003"/>
                <a:gridCol w="2156815"/>
              </a:tblGrid>
              <a:tr h="431990">
                <a:tc gridSpan="2"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사진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49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49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성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명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49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홍길동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49">
                      <a:solidFill>
                        <a:srgbClr val="EF3F70"/>
                      </a:solidFill>
                      <a:prstDash val="solid"/>
                    </a:lnR>
                    <a:lnT w="6349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432003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49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49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생년월일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6409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0000년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00월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00일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49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432003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49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49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주소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751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서울시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영등포구</a:t>
                      </a:r>
                      <a:r>
                        <a:rPr dirty="0" sz="1200" spc="2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00동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49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431990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49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49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연락처(휴대폰)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010-0000-0000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49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51363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학력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49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2003.3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~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2005.2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대한민국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고등학교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졸업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49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639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49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2005.3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~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2012.2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대한민국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대학교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공과대학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기계공학과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졸업(학사)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2012.3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~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2015.2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대한민국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대학교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예술대학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영상연출과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대학원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졸업(석사)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49">
                      <a:solidFill>
                        <a:srgbClr val="EF3F7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997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49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2015.3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~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현재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대한민국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대학교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예술대학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테마파크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로봇전공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박사과정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49">
                      <a:solidFill>
                        <a:srgbClr val="EF3F70"/>
                      </a:solidFill>
                      <a:prstDash val="solid"/>
                    </a:lnR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0426">
                <a:tc rowSpan="5"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주요경력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49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2007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~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2012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인공지능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로봇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&lt;휴머노이드&gt;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제작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49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3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49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2012년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대한민국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로봇경진대회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대상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49">
                      <a:solidFill>
                        <a:srgbClr val="EF3F7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64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49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2012년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구글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사이언스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대상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수상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2014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: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단편영화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&lt;울지마&gt;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연출․제작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49">
                      <a:solidFill>
                        <a:srgbClr val="EF3F7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3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49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2014년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부산국제영화제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단편분야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본선진출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49">
                      <a:solidFill>
                        <a:srgbClr val="EF3F7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678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49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○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2014년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부천판타스틱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영화제</a:t>
                      </a:r>
                      <a:r>
                        <a:rPr dirty="0" sz="1100" spc="2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100">
                          <a:solidFill>
                            <a:srgbClr val="EF3F70"/>
                          </a:solidFill>
                          <a:latin typeface="Arial Unicode MS"/>
                          <a:cs typeface="Arial Unicode MS"/>
                        </a:rPr>
                        <a:t>본선진출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49">
                      <a:solidFill>
                        <a:srgbClr val="EF3F70"/>
                      </a:solidFill>
                      <a:prstDash val="solid"/>
                    </a:lnR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02513"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지원동기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49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</a:tcPr>
                </a:tc>
                <a:tc gridSpan="3" rowSpan="3">
                  <a:txBody>
                    <a:bodyPr/>
                    <a:lstStyle/>
                    <a:p>
                      <a:pPr/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49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및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49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</a:tcPr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49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08876"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항후목표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49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49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57654"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자기소개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49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49">
                      <a:solidFill>
                        <a:srgbClr val="EF3F7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/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49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49">
                      <a:solidFill>
                        <a:srgbClr val="EF3F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916" cy="1069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61694" y="2520010"/>
            <a:ext cx="4836795" cy="4836795"/>
          </a:xfrm>
          <a:custGeom>
            <a:avLst/>
            <a:gdLst/>
            <a:ahLst/>
            <a:cxnLst/>
            <a:rect l="l" t="t" r="r" b="b"/>
            <a:pathLst>
              <a:path w="4836795" h="4836795">
                <a:moveTo>
                  <a:pt x="2418308" y="0"/>
                </a:moveTo>
                <a:lnTo>
                  <a:pt x="0" y="2418308"/>
                </a:lnTo>
                <a:lnTo>
                  <a:pt x="2418308" y="4836617"/>
                </a:lnTo>
                <a:lnTo>
                  <a:pt x="4836617" y="2418308"/>
                </a:lnTo>
                <a:lnTo>
                  <a:pt x="2418308" y="0"/>
                </a:lnTo>
                <a:close/>
              </a:path>
            </a:pathLst>
          </a:custGeom>
          <a:solidFill>
            <a:srgbClr val="EF3F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29395" y="3907510"/>
            <a:ext cx="2301240" cy="190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12500"/>
              </a:lnSpc>
            </a:pPr>
            <a:r>
              <a:rPr dirty="0" sz="4000" spc="-150">
                <a:solidFill>
                  <a:srgbClr val="FFFFFF"/>
                </a:solidFill>
                <a:latin typeface="양재다운명조M"/>
                <a:cs typeface="양재다운명조M"/>
              </a:rPr>
              <a:t>P</a:t>
            </a:r>
            <a:r>
              <a:rPr dirty="0" sz="4000" spc="-45">
                <a:solidFill>
                  <a:srgbClr val="FFFFFF"/>
                </a:solidFill>
                <a:latin typeface="양재다운명조M"/>
                <a:cs typeface="양재다운명조M"/>
              </a:rPr>
              <a:t>a</a:t>
            </a:r>
            <a:r>
              <a:rPr dirty="0" sz="4000" spc="-175">
                <a:solidFill>
                  <a:srgbClr val="FFFFFF"/>
                </a:solidFill>
                <a:latin typeface="양재다운명조M"/>
                <a:cs typeface="양재다운명조M"/>
              </a:rPr>
              <a:t>r</a:t>
            </a:r>
            <a:r>
              <a:rPr dirty="0" sz="4000" spc="110">
                <a:solidFill>
                  <a:srgbClr val="FFFFFF"/>
                </a:solidFill>
                <a:latin typeface="양재다운명조M"/>
                <a:cs typeface="양재다운명조M"/>
              </a:rPr>
              <a:t>t</a:t>
            </a:r>
            <a:r>
              <a:rPr dirty="0" sz="4000" spc="-24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4000" spc="-250">
                <a:solidFill>
                  <a:srgbClr val="FFFFFF"/>
                </a:solidFill>
                <a:latin typeface="양재다운명조M"/>
                <a:cs typeface="양재다운명조M"/>
              </a:rPr>
              <a:t>1</a:t>
            </a:r>
            <a:r>
              <a:rPr dirty="0" sz="4000" spc="-14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4000" spc="-555">
                <a:solidFill>
                  <a:srgbClr val="FFFFFF"/>
                </a:solidFill>
                <a:latin typeface="양재다운명조M"/>
                <a:cs typeface="양재다운명조M"/>
              </a:rPr>
              <a:t>크리에이</a:t>
            </a:r>
            <a:r>
              <a:rPr dirty="0" sz="4000" spc="-535">
                <a:solidFill>
                  <a:srgbClr val="FFFFFF"/>
                </a:solidFill>
                <a:latin typeface="양재다운명조M"/>
                <a:cs typeface="양재다운명조M"/>
              </a:rPr>
              <a:t>터</a:t>
            </a:r>
            <a:r>
              <a:rPr dirty="0" sz="4000" spc="-185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4000" spc="-555">
                <a:solidFill>
                  <a:srgbClr val="FFFFFF"/>
                </a:solidFill>
                <a:latin typeface="양재다운명조M"/>
                <a:cs typeface="양재다운명조M"/>
              </a:rPr>
              <a:t>모집개</a:t>
            </a:r>
            <a:r>
              <a:rPr dirty="0" sz="4000" spc="-535">
                <a:solidFill>
                  <a:srgbClr val="FFFFFF"/>
                </a:solidFill>
                <a:latin typeface="양재다운명조M"/>
                <a:cs typeface="양재다운명조M"/>
              </a:rPr>
              <a:t>요</a:t>
            </a:r>
            <a:endParaRPr sz="4000">
              <a:latin typeface="양재다운명조M"/>
              <a:cs typeface="양재다운명조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2375" y="715899"/>
            <a:ext cx="287528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문화창조아카데미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인재상</a:t>
            </a:r>
            <a:endParaRPr sz="2200">
              <a:latin typeface="양재다운명조M"/>
              <a:cs typeface="양재다운명조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39302" y="2202408"/>
            <a:ext cx="311912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90">
                <a:solidFill>
                  <a:srgbClr val="EF3F70"/>
                </a:solidFill>
                <a:latin typeface="양재다운명조M"/>
                <a:cs typeface="양재다운명조M"/>
              </a:rPr>
              <a:t>융합교육을</a:t>
            </a:r>
            <a:r>
              <a:rPr dirty="0" sz="1400" spc="-70">
                <a:solidFill>
                  <a:srgbClr val="EF3F7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EF3F70"/>
                </a:solidFill>
                <a:latin typeface="양재다운명조M"/>
                <a:cs typeface="양재다운명조M"/>
              </a:rPr>
              <a:t>통한</a:t>
            </a:r>
            <a:r>
              <a:rPr dirty="0" sz="1400" spc="-70">
                <a:solidFill>
                  <a:srgbClr val="EF3F7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EF3F70"/>
                </a:solidFill>
                <a:latin typeface="양재다운명조M"/>
                <a:cs typeface="양재다운명조M"/>
              </a:rPr>
              <a:t>문화융성의</a:t>
            </a:r>
            <a:r>
              <a:rPr dirty="0" sz="1400" spc="-70">
                <a:solidFill>
                  <a:srgbClr val="EF3F7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EF3F70"/>
                </a:solidFill>
                <a:latin typeface="양재다운명조M"/>
                <a:cs typeface="양재다운명조M"/>
              </a:rPr>
              <a:t>핵심인재</a:t>
            </a:r>
            <a:r>
              <a:rPr dirty="0" sz="1400" spc="-70">
                <a:solidFill>
                  <a:srgbClr val="EF3F7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EF3F70"/>
                </a:solidFill>
                <a:latin typeface="양재다운명조M"/>
                <a:cs typeface="양재다운명조M"/>
              </a:rPr>
              <a:t>양성</a:t>
            </a:r>
            <a:endParaRPr sz="1400">
              <a:latin typeface="양재다운명조M"/>
              <a:cs typeface="양재다운명조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9302" y="3877602"/>
            <a:ext cx="4292600" cy="812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42900"/>
              </a:lnSpc>
            </a:pPr>
            <a:r>
              <a:rPr dirty="0" sz="1400" spc="-175">
                <a:solidFill>
                  <a:srgbClr val="231F20"/>
                </a:solidFill>
                <a:latin typeface="양재다운명조M"/>
                <a:cs typeface="양재다운명조M"/>
              </a:rPr>
              <a:t>문화·기술분야의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전문역량을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갖춘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인재들의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융합역량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배양</a:t>
            </a:r>
            <a:r>
              <a:rPr dirty="0" sz="1400" spc="-65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75">
                <a:solidFill>
                  <a:srgbClr val="231F20"/>
                </a:solidFill>
                <a:latin typeface="양재다운명조M"/>
                <a:cs typeface="양재다운명조M"/>
              </a:rPr>
              <a:t>문화·기술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융합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프로젝트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추진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및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비즈니스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매칭</a:t>
            </a:r>
            <a:endParaRPr sz="1400">
              <a:latin typeface="양재다운명조M"/>
              <a:cs typeface="양재다운명조M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체계적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사업화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지원을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통한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글로벌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시장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진출</a:t>
            </a:r>
            <a:endParaRPr sz="1400">
              <a:latin typeface="양재다운명조M"/>
              <a:cs typeface="양재다운명조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9302" y="5616409"/>
            <a:ext cx="4636770" cy="172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076450">
              <a:lnSpc>
                <a:spcPct val="142900"/>
              </a:lnSpc>
            </a:pP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융합을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위한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겸손과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배려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5">
                <a:solidFill>
                  <a:srgbClr val="231F20"/>
                </a:solidFill>
                <a:latin typeface="양재다운명조M"/>
                <a:cs typeface="양재다운명조M"/>
              </a:rPr>
              <a:t>Integrity</a:t>
            </a:r>
            <a:r>
              <a:rPr dirty="0" sz="1400" spc="-1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열린마음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60">
                <a:solidFill>
                  <a:srgbClr val="231F20"/>
                </a:solidFill>
                <a:latin typeface="양재다운명조M"/>
                <a:cs typeface="양재다운명조M"/>
              </a:rPr>
              <a:t>Open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55">
                <a:solidFill>
                  <a:srgbClr val="231F20"/>
                </a:solidFill>
                <a:latin typeface="양재다운명조M"/>
                <a:cs typeface="양재다운명조M"/>
              </a:rPr>
              <a:t>Mind</a:t>
            </a:r>
            <a:endParaRPr sz="1400">
              <a:latin typeface="양재다운명조M"/>
              <a:cs typeface="양재다운명조M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끊임없는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유연성과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민첩함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양재다운명조M"/>
                <a:cs typeface="양재다운명조M"/>
              </a:rPr>
              <a:t>Adaptive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65">
                <a:solidFill>
                  <a:srgbClr val="231F20"/>
                </a:solidFill>
                <a:latin typeface="양재다운명조M"/>
                <a:cs typeface="양재다운명조M"/>
              </a:rPr>
              <a:t>&amp;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>
                <a:solidFill>
                  <a:srgbClr val="231F20"/>
                </a:solidFill>
                <a:latin typeface="양재다운명조M"/>
                <a:cs typeface="양재다운명조M"/>
              </a:rPr>
              <a:t>Agility</a:t>
            </a:r>
            <a:endParaRPr sz="1400">
              <a:latin typeface="양재다운명조M"/>
              <a:cs typeface="양재다운명조M"/>
            </a:endParaRPr>
          </a:p>
          <a:p>
            <a:pPr marL="12700" marR="5080">
              <a:lnSpc>
                <a:spcPct val="142900"/>
              </a:lnSpc>
            </a:pP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새로운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것에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대한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호기심과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참여의식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45">
                <a:solidFill>
                  <a:srgbClr val="231F20"/>
                </a:solidFill>
                <a:latin typeface="양재다운명조M"/>
                <a:cs typeface="양재다운명조M"/>
              </a:rPr>
              <a:t>Enthusiatic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65">
                <a:solidFill>
                  <a:srgbClr val="231F20"/>
                </a:solidFill>
                <a:latin typeface="양재다운명조M"/>
                <a:cs typeface="양재다운명조M"/>
              </a:rPr>
              <a:t>&amp;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20">
                <a:solidFill>
                  <a:srgbClr val="231F20"/>
                </a:solidFill>
                <a:latin typeface="양재다운명조M"/>
                <a:cs typeface="양재다운명조M"/>
              </a:rPr>
              <a:t>Engaging</a:t>
            </a:r>
            <a:r>
              <a:rPr dirty="0" sz="1400" spc="-1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예상을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뛰어넘는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성과와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190">
                <a:solidFill>
                  <a:srgbClr val="231F20"/>
                </a:solidFill>
                <a:latin typeface="양재다운명조M"/>
                <a:cs typeface="양재다운명조M"/>
              </a:rPr>
              <a:t>목표의식</a:t>
            </a:r>
            <a:endParaRPr sz="1400">
              <a:latin typeface="양재다운명조M"/>
              <a:cs typeface="양재다운명조M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400" spc="-55">
                <a:solidFill>
                  <a:srgbClr val="231F20"/>
                </a:solidFill>
                <a:latin typeface="양재다운명조M"/>
                <a:cs typeface="양재다운명조M"/>
              </a:rPr>
              <a:t>Expect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45">
                <a:solidFill>
                  <a:srgbClr val="231F20"/>
                </a:solidFill>
                <a:latin typeface="양재다운명조M"/>
                <a:cs typeface="양재다운명조M"/>
              </a:rPr>
              <a:t>Unexpected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45">
                <a:solidFill>
                  <a:srgbClr val="231F20"/>
                </a:solidFill>
                <a:latin typeface="양재다운명조M"/>
                <a:cs typeface="양재다운명조M"/>
              </a:rPr>
              <a:t>and</a:t>
            </a:r>
            <a:r>
              <a:rPr dirty="0" sz="1400" spc="-7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400" spc="-40">
                <a:solidFill>
                  <a:srgbClr val="231F20"/>
                </a:solidFill>
                <a:latin typeface="양재다운명조M"/>
                <a:cs typeface="양재다운명조M"/>
              </a:rPr>
              <a:t>Uncertainty</a:t>
            </a:r>
            <a:endParaRPr sz="1400">
              <a:latin typeface="양재다운명조M"/>
              <a:cs typeface="양재다운명조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0887" y="5826887"/>
            <a:ext cx="1018540" cy="1018540"/>
          </a:xfrm>
          <a:custGeom>
            <a:avLst/>
            <a:gdLst/>
            <a:ahLst/>
            <a:cxnLst/>
            <a:rect l="l" t="t" r="r" b="b"/>
            <a:pathLst>
              <a:path w="1018539" h="1018540">
                <a:moveTo>
                  <a:pt x="509117" y="0"/>
                </a:moveTo>
                <a:lnTo>
                  <a:pt x="0" y="509117"/>
                </a:lnTo>
                <a:lnTo>
                  <a:pt x="509117" y="1018235"/>
                </a:lnTo>
                <a:lnTo>
                  <a:pt x="1018235" y="509117"/>
                </a:lnTo>
                <a:lnTo>
                  <a:pt x="509117" y="0"/>
                </a:lnTo>
                <a:close/>
              </a:path>
            </a:pathLst>
          </a:custGeom>
          <a:solidFill>
            <a:srgbClr val="EF3F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72986" y="6216586"/>
            <a:ext cx="5740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15">
                <a:solidFill>
                  <a:srgbClr val="FFFFFF"/>
                </a:solidFill>
                <a:latin typeface="양재다운명조M"/>
                <a:cs typeface="양재다운명조M"/>
              </a:rPr>
              <a:t>인재상</a:t>
            </a:r>
            <a:endParaRPr sz="1600">
              <a:latin typeface="양재다운명조M"/>
              <a:cs typeface="양재다운명조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0887" y="3813442"/>
            <a:ext cx="1018540" cy="1018540"/>
          </a:xfrm>
          <a:custGeom>
            <a:avLst/>
            <a:gdLst/>
            <a:ahLst/>
            <a:cxnLst/>
            <a:rect l="l" t="t" r="r" b="b"/>
            <a:pathLst>
              <a:path w="1018539" h="1018539">
                <a:moveTo>
                  <a:pt x="509117" y="0"/>
                </a:moveTo>
                <a:lnTo>
                  <a:pt x="0" y="509117"/>
                </a:lnTo>
                <a:lnTo>
                  <a:pt x="509117" y="1018235"/>
                </a:lnTo>
                <a:lnTo>
                  <a:pt x="1018235" y="509117"/>
                </a:lnTo>
                <a:lnTo>
                  <a:pt x="509117" y="0"/>
                </a:lnTo>
                <a:close/>
              </a:path>
            </a:pathLst>
          </a:custGeom>
          <a:solidFill>
            <a:srgbClr val="EF3F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64426" y="4203141"/>
            <a:ext cx="39116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15">
                <a:solidFill>
                  <a:srgbClr val="FFFFFF"/>
                </a:solidFill>
                <a:latin typeface="양재다운명조M"/>
                <a:cs typeface="양재다운명조M"/>
              </a:rPr>
              <a:t>미션</a:t>
            </a:r>
            <a:endParaRPr sz="1600">
              <a:latin typeface="양재다운명조M"/>
              <a:cs typeface="양재다운명조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0887" y="1800009"/>
            <a:ext cx="1018540" cy="1018540"/>
          </a:xfrm>
          <a:custGeom>
            <a:avLst/>
            <a:gdLst/>
            <a:ahLst/>
            <a:cxnLst/>
            <a:rect l="l" t="t" r="r" b="b"/>
            <a:pathLst>
              <a:path w="1018539" h="1018539">
                <a:moveTo>
                  <a:pt x="509117" y="0"/>
                </a:moveTo>
                <a:lnTo>
                  <a:pt x="0" y="509117"/>
                </a:lnTo>
                <a:lnTo>
                  <a:pt x="509117" y="1018235"/>
                </a:lnTo>
                <a:lnTo>
                  <a:pt x="1018235" y="509117"/>
                </a:lnTo>
                <a:lnTo>
                  <a:pt x="509117" y="0"/>
                </a:lnTo>
                <a:close/>
              </a:path>
            </a:pathLst>
          </a:custGeom>
          <a:solidFill>
            <a:srgbClr val="EF3F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92010" y="7919999"/>
            <a:ext cx="5975985" cy="1692275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 spc="-145">
                <a:solidFill>
                  <a:srgbClr val="FFFFFF"/>
                </a:solidFill>
                <a:latin typeface="양재다운명조M"/>
                <a:cs typeface="양재다운명조M"/>
              </a:rPr>
              <a:t>C</a:t>
            </a:r>
            <a:r>
              <a:rPr dirty="0" sz="2400" spc="-140">
                <a:solidFill>
                  <a:srgbClr val="FFFFFF"/>
                </a:solidFill>
                <a:latin typeface="양재다운명조M"/>
                <a:cs typeface="양재다운명조M"/>
              </a:rPr>
              <a:t>r</a:t>
            </a:r>
            <a:r>
              <a:rPr dirty="0" sz="2400" spc="-15">
                <a:solidFill>
                  <a:srgbClr val="FFFFFF"/>
                </a:solidFill>
                <a:latin typeface="양재다운명조M"/>
                <a:cs typeface="양재다운명조M"/>
              </a:rPr>
              <a:t>eative</a:t>
            </a:r>
            <a:r>
              <a:rPr dirty="0" sz="2400" spc="-12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양재다운명조M"/>
                <a:cs typeface="양재다운명조M"/>
              </a:rPr>
              <a:t>+</a:t>
            </a:r>
            <a:r>
              <a:rPr dirty="0" sz="2400" spc="-12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400" spc="15">
                <a:solidFill>
                  <a:srgbClr val="FFFFFF"/>
                </a:solidFill>
                <a:latin typeface="양재다운명조M"/>
                <a:cs typeface="양재다운명조M"/>
              </a:rPr>
              <a:t>A</a:t>
            </a:r>
            <a:r>
              <a:rPr dirty="0" sz="2400" spc="-12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400" spc="-320">
                <a:solidFill>
                  <a:srgbClr val="FFFFFF"/>
                </a:solidFill>
                <a:latin typeface="양재다운명조M"/>
                <a:cs typeface="양재다운명조M"/>
              </a:rPr>
              <a:t>자형</a:t>
            </a:r>
            <a:r>
              <a:rPr dirty="0" sz="2400" spc="-12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400" spc="-320">
                <a:solidFill>
                  <a:srgbClr val="FFFFFF"/>
                </a:solidFill>
                <a:latin typeface="양재다운명조M"/>
                <a:cs typeface="양재다운명조M"/>
              </a:rPr>
              <a:t>인재</a:t>
            </a:r>
            <a:r>
              <a:rPr dirty="0" sz="2400" spc="-12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양재다운명조M"/>
                <a:cs typeface="양재다운명조M"/>
              </a:rPr>
              <a:t>+</a:t>
            </a:r>
            <a:r>
              <a:rPr dirty="0" sz="2400" spc="-12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양재다운명조M"/>
                <a:cs typeface="양재다운명조M"/>
              </a:rPr>
              <a:t>Innovator</a:t>
            </a:r>
            <a:endParaRPr sz="2400">
              <a:latin typeface="양재다운명조M"/>
              <a:cs typeface="양재다운명조M"/>
            </a:endParaRPr>
          </a:p>
          <a:p>
            <a:pPr algn="ctr">
              <a:lnSpc>
                <a:spcPct val="100000"/>
              </a:lnSpc>
              <a:spcBef>
                <a:spcPts val="825"/>
              </a:spcBef>
            </a:pPr>
            <a:r>
              <a:rPr dirty="0" sz="1200" spc="-120">
                <a:solidFill>
                  <a:srgbClr val="FFFFFF"/>
                </a:solidFill>
                <a:latin typeface="양재다운명조M"/>
                <a:cs typeface="양재다운명조M"/>
              </a:rPr>
              <a:t>※</a:t>
            </a:r>
            <a:r>
              <a:rPr dirty="0" sz="1200" spc="-6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5">
                <a:solidFill>
                  <a:srgbClr val="FFFFFF"/>
                </a:solidFill>
                <a:latin typeface="양재다운명조M"/>
                <a:cs typeface="양재다운명조M"/>
              </a:rPr>
              <a:t>A</a:t>
            </a:r>
            <a:r>
              <a:rPr dirty="0" sz="1200" spc="-6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자형</a:t>
            </a:r>
            <a:r>
              <a:rPr dirty="0" sz="1200" spc="-6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인재</a:t>
            </a:r>
            <a:r>
              <a:rPr dirty="0" sz="1200" spc="-6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양재다운명조M"/>
                <a:cs typeface="양재다운명조M"/>
              </a:rPr>
              <a:t>:</a:t>
            </a:r>
            <a:r>
              <a:rPr dirty="0" sz="1200" spc="-6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전문성과</a:t>
            </a:r>
            <a:r>
              <a:rPr dirty="0" sz="1200" spc="-6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양재다운명조M"/>
                <a:cs typeface="양재다운명조M"/>
              </a:rPr>
              <a:t>지식,</a:t>
            </a:r>
            <a:r>
              <a:rPr dirty="0" sz="120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2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타분야와의</a:t>
            </a:r>
            <a:r>
              <a:rPr dirty="0" sz="1200" spc="-6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커뮤니케이션</a:t>
            </a:r>
            <a:r>
              <a:rPr dirty="0" sz="1200" spc="-6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능력을</a:t>
            </a:r>
            <a:r>
              <a:rPr dirty="0" sz="1200" spc="-6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갖춘</a:t>
            </a:r>
            <a:r>
              <a:rPr dirty="0" sz="1200" spc="-6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인재</a:t>
            </a:r>
            <a:endParaRPr sz="1200">
              <a:latin typeface="양재다운명조M"/>
              <a:cs typeface="양재다운명조M"/>
            </a:endParaRPr>
          </a:p>
          <a:p>
            <a:pPr algn="ctr">
              <a:lnSpc>
                <a:spcPct val="100000"/>
              </a:lnSpc>
              <a:spcBef>
                <a:spcPts val="1030"/>
              </a:spcBef>
            </a:pPr>
            <a:r>
              <a:rPr dirty="0" sz="1600" spc="-215">
                <a:solidFill>
                  <a:srgbClr val="FFFFFF"/>
                </a:solidFill>
                <a:latin typeface="양재다운명조M"/>
                <a:cs typeface="양재다운명조M"/>
              </a:rPr>
              <a:t>문화창조아카데미</a:t>
            </a:r>
            <a:r>
              <a:rPr dirty="0" sz="1600" spc="-8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600" spc="-215">
                <a:solidFill>
                  <a:srgbClr val="FFFFFF"/>
                </a:solidFill>
                <a:latin typeface="양재다운명조M"/>
                <a:cs typeface="양재다운명조M"/>
              </a:rPr>
              <a:t>크리에이터</a:t>
            </a:r>
            <a:r>
              <a:rPr dirty="0" sz="1600" spc="-8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양재다운명조M"/>
                <a:cs typeface="양재다운명조M"/>
              </a:rPr>
              <a:t>:</a:t>
            </a:r>
            <a:r>
              <a:rPr dirty="0" sz="1600" spc="-8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600" spc="-215">
                <a:solidFill>
                  <a:srgbClr val="FFFFFF"/>
                </a:solidFill>
                <a:latin typeface="양재다운명조M"/>
                <a:cs typeface="양재다운명조M"/>
              </a:rPr>
              <a:t>융복합</a:t>
            </a:r>
            <a:r>
              <a:rPr dirty="0" sz="1600" spc="-8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600" spc="-215">
                <a:solidFill>
                  <a:srgbClr val="FFFFFF"/>
                </a:solidFill>
                <a:latin typeface="양재다운명조M"/>
                <a:cs typeface="양재다운명조M"/>
              </a:rPr>
              <a:t>문화창조</a:t>
            </a:r>
            <a:r>
              <a:rPr dirty="0" sz="1600" spc="-8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600" spc="-215">
                <a:solidFill>
                  <a:srgbClr val="FFFFFF"/>
                </a:solidFill>
                <a:latin typeface="양재다운명조M"/>
                <a:cs typeface="양재다운명조M"/>
              </a:rPr>
              <a:t>인재</a:t>
            </a:r>
            <a:r>
              <a:rPr dirty="0" sz="1600" spc="-8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600" spc="-114">
                <a:solidFill>
                  <a:srgbClr val="FFFFFF"/>
                </a:solidFill>
                <a:latin typeface="양재다운명조M"/>
                <a:cs typeface="양재다운명조M"/>
              </a:rPr>
              <a:t>(A자형</a:t>
            </a:r>
            <a:r>
              <a:rPr dirty="0" sz="1600" spc="-8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1600" spc="-155">
                <a:solidFill>
                  <a:srgbClr val="FFFFFF"/>
                </a:solidFill>
                <a:latin typeface="양재다운명조M"/>
                <a:cs typeface="양재다운명조M"/>
              </a:rPr>
              <a:t>인재)</a:t>
            </a:r>
            <a:endParaRPr sz="1600">
              <a:latin typeface="양재다운명조M"/>
              <a:cs typeface="양재다운명조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10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1064426" y="2189708"/>
            <a:ext cx="39116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15">
                <a:solidFill>
                  <a:srgbClr val="FFFFFF"/>
                </a:solidFill>
                <a:latin typeface="양재다운명조M"/>
                <a:cs typeface="양재다운명조M"/>
              </a:rPr>
              <a:t>목표</a:t>
            </a:r>
            <a:endParaRPr sz="1600">
              <a:latin typeface="양재다운명조M"/>
              <a:cs typeface="양재다운명조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8104" y="723520"/>
            <a:ext cx="26238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20">
                <a:solidFill>
                  <a:srgbClr val="FFFFFF"/>
                </a:solidFill>
                <a:latin typeface="Arial Unicode MS"/>
                <a:cs typeface="Arial Unicode MS"/>
              </a:rPr>
              <a:t>문화창조아카데미</a:t>
            </a:r>
            <a:r>
              <a:rPr dirty="0" sz="2200" spc="4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2200" spc="-220">
                <a:solidFill>
                  <a:srgbClr val="FFFFFF"/>
                </a:solidFill>
                <a:latin typeface="Arial Unicode MS"/>
                <a:cs typeface="Arial Unicode MS"/>
              </a:rPr>
              <a:t>개요</a:t>
            </a:r>
            <a:endParaRPr sz="22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2001" y="1756828"/>
            <a:ext cx="36576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목적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3452" y="1787307"/>
            <a:ext cx="478028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114">
                <a:solidFill>
                  <a:srgbClr val="231F20"/>
                </a:solidFill>
                <a:latin typeface="Arial Unicode MS"/>
                <a:cs typeface="Arial Unicode MS"/>
              </a:rPr>
              <a:t>문화·예술·기술·인문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다양한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학문적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지식을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아우르는</a:t>
            </a:r>
            <a:endParaRPr sz="1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프로젝트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중심의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융합교육을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통해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문화콘텐츠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분야의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창의적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핵심인재를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양성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001" y="2595028"/>
            <a:ext cx="50292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소재지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3452" y="2625507"/>
            <a:ext cx="430911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Arial Unicode MS"/>
                <a:cs typeface="Arial Unicode MS"/>
              </a:rPr>
              <a:t>2016년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135">
                <a:solidFill>
                  <a:srgbClr val="231F20"/>
                </a:solidFill>
                <a:latin typeface="Arial Unicode MS"/>
                <a:cs typeface="Arial Unicode MS"/>
              </a:rPr>
              <a:t>-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문화창조벤처단지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45">
                <a:solidFill>
                  <a:srgbClr val="231F20"/>
                </a:solidFill>
                <a:latin typeface="Arial Unicode MS"/>
                <a:cs typeface="Arial Unicode MS"/>
              </a:rPr>
              <a:t>7층,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70">
                <a:solidFill>
                  <a:srgbClr val="231F20"/>
                </a:solidFill>
                <a:latin typeface="Arial Unicode MS"/>
                <a:cs typeface="Arial Unicode MS"/>
              </a:rPr>
              <a:t>8층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Arial Unicode MS"/>
                <a:cs typeface="Arial Unicode MS"/>
              </a:rPr>
              <a:t>(舊한국관광공사,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서울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Arial Unicode MS"/>
                <a:cs typeface="Arial Unicode MS"/>
              </a:rPr>
              <a:t>중구)</a:t>
            </a:r>
            <a:endParaRPr sz="1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 spc="36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Arial Unicode MS"/>
                <a:cs typeface="Arial Unicode MS"/>
              </a:rPr>
              <a:t>2017년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135">
                <a:solidFill>
                  <a:srgbClr val="231F20"/>
                </a:solidFill>
                <a:latin typeface="Arial Unicode MS"/>
                <a:cs typeface="Arial Unicode MS"/>
              </a:rPr>
              <a:t>-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문화창조아카데미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00">
                <a:solidFill>
                  <a:srgbClr val="231F20"/>
                </a:solidFill>
                <a:latin typeface="Arial Unicode MS"/>
                <a:cs typeface="Arial Unicode MS"/>
              </a:rPr>
              <a:t>(舊산업연구원,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서울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동대문구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Arial Unicode MS"/>
                <a:cs typeface="Arial Unicode MS"/>
              </a:rPr>
              <a:t>이전)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2001" y="5668434"/>
            <a:ext cx="64008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교육기간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3394" y="5698806"/>
            <a:ext cx="4394835" cy="4451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2016.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3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Arial Unicode MS"/>
                <a:cs typeface="Arial Unicode MS"/>
              </a:rPr>
              <a:t>~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2018.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231F20"/>
                </a:solidFill>
                <a:latin typeface="Arial Unicode MS"/>
                <a:cs typeface="Arial Unicode MS"/>
              </a:rPr>
              <a:t>2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Arial Unicode MS"/>
                <a:cs typeface="Arial Unicode MS"/>
              </a:rPr>
              <a:t>(2년)</a:t>
            </a:r>
            <a:endParaRPr sz="1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※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Arial Unicode MS"/>
                <a:cs typeface="Arial Unicode MS"/>
              </a:rPr>
              <a:t>2년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65">
                <a:solidFill>
                  <a:srgbClr val="231F20"/>
                </a:solidFill>
                <a:latin typeface="Arial Unicode MS"/>
                <a:cs typeface="Arial Unicode MS"/>
              </a:rPr>
              <a:t>6학기제(1학기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Arial Unicode MS"/>
                <a:cs typeface="Arial Unicode MS"/>
              </a:rPr>
              <a:t>16주),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비학위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80">
                <a:solidFill>
                  <a:srgbClr val="231F20"/>
                </a:solidFill>
                <a:latin typeface="Arial Unicode MS"/>
                <a:cs typeface="Arial Unicode MS"/>
              </a:rPr>
              <a:t>과정(1년마다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Arial Unicode MS"/>
                <a:cs typeface="Arial Unicode MS"/>
              </a:rPr>
              <a:t>Certification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Arial Unicode MS"/>
                <a:cs typeface="Arial Unicode MS"/>
              </a:rPr>
              <a:t>수여),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전일제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교육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2001" y="6506634"/>
            <a:ext cx="50292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실습비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33394" y="6537114"/>
            <a:ext cx="388429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>
                <a:solidFill>
                  <a:srgbClr val="231F20"/>
                </a:solidFill>
                <a:latin typeface="Arial Unicode MS"/>
                <a:cs typeface="Arial Unicode MS"/>
              </a:rPr>
              <a:t>3,500,000원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Arial Unicode MS"/>
                <a:cs typeface="Arial Unicode MS"/>
              </a:rPr>
              <a:t>/1년간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05">
                <a:solidFill>
                  <a:srgbClr val="231F20"/>
                </a:solidFill>
                <a:latin typeface="Arial Unicode MS"/>
                <a:cs typeface="Arial Unicode MS"/>
              </a:rPr>
              <a:t>(프로젝트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실습비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재료비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등으로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85">
                <a:solidFill>
                  <a:srgbClr val="231F20"/>
                </a:solidFill>
                <a:latin typeface="Arial Unicode MS"/>
                <a:cs typeface="Arial Unicode MS"/>
              </a:rPr>
              <a:t>사용)</a:t>
            </a:r>
            <a:endParaRPr sz="1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※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Arial Unicode MS"/>
                <a:cs typeface="Arial Unicode MS"/>
              </a:rPr>
              <a:t>등록기간(2015.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>
                <a:solidFill>
                  <a:srgbClr val="231F20"/>
                </a:solidFill>
                <a:latin typeface="Arial Unicode MS"/>
                <a:cs typeface="Arial Unicode MS"/>
              </a:rPr>
              <a:t>12.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>
                <a:solidFill>
                  <a:srgbClr val="231F20"/>
                </a:solidFill>
                <a:latin typeface="Arial Unicode MS"/>
                <a:cs typeface="Arial Unicode MS"/>
              </a:rPr>
              <a:t>28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Arial Unicode MS"/>
                <a:cs typeface="Arial Unicode MS"/>
              </a:rPr>
              <a:t>~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>
                <a:solidFill>
                  <a:srgbClr val="231F20"/>
                </a:solidFill>
                <a:latin typeface="Arial Unicode MS"/>
                <a:cs typeface="Arial Unicode MS"/>
              </a:rPr>
              <a:t>2016.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>
                <a:solidFill>
                  <a:srgbClr val="231F20"/>
                </a:solidFill>
                <a:latin typeface="Arial Unicode MS"/>
                <a:cs typeface="Arial Unicode MS"/>
              </a:rPr>
              <a:t>1.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>
                <a:solidFill>
                  <a:srgbClr val="231F20"/>
                </a:solidFill>
                <a:latin typeface="Arial Unicode MS"/>
                <a:cs typeface="Arial Unicode MS"/>
              </a:rPr>
              <a:t>8)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납부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2001" y="7344834"/>
            <a:ext cx="64008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모집대상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33394" y="7375314"/>
            <a:ext cx="322643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콘텐츠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창작과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기술에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대해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열정과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경험을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보유한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자</a:t>
            </a:r>
            <a:endParaRPr sz="12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※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크리에이터는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스펙이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필요하지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90">
                <a:solidFill>
                  <a:srgbClr val="231F20"/>
                </a:solidFill>
                <a:latin typeface="Arial Unicode MS"/>
                <a:cs typeface="Arial Unicode MS"/>
              </a:rPr>
              <a:t>않습니다.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2001" y="8183034"/>
            <a:ext cx="64008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총</a:t>
            </a:r>
            <a:r>
              <a:rPr dirty="0" sz="1200" spc="2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정원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33452" y="8213514"/>
            <a:ext cx="9556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45">
                <a:solidFill>
                  <a:srgbClr val="231F20"/>
                </a:solidFill>
                <a:latin typeface="Arial Unicode MS"/>
                <a:cs typeface="Arial Unicode MS"/>
              </a:rPr>
              <a:t>40명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20">
                <a:solidFill>
                  <a:srgbClr val="231F20"/>
                </a:solidFill>
                <a:latin typeface="Arial Unicode MS"/>
                <a:cs typeface="Arial Unicode MS"/>
              </a:rPr>
              <a:t>(2016년)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2001" y="8741834"/>
            <a:ext cx="64008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주관기관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2001" y="9300634"/>
            <a:ext cx="64008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협력기관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24933" y="8736175"/>
            <a:ext cx="570423" cy="209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902305" y="8703005"/>
            <a:ext cx="58115" cy="121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30626" y="8773947"/>
            <a:ext cx="57988" cy="73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56509" y="8839492"/>
            <a:ext cx="45796" cy="641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939669" y="8754605"/>
            <a:ext cx="70866" cy="106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919437" y="8841447"/>
            <a:ext cx="52984" cy="939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55137" y="8805860"/>
            <a:ext cx="428067" cy="1677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09801" y="8798904"/>
            <a:ext cx="606678" cy="1574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672749" y="8909652"/>
            <a:ext cx="34240" cy="332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860676" y="8945867"/>
            <a:ext cx="142646" cy="456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978482" y="8863622"/>
            <a:ext cx="93065" cy="1217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03323" y="8777770"/>
            <a:ext cx="68224" cy="1253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837689" y="8832494"/>
            <a:ext cx="66497" cy="11701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904212" y="8734336"/>
            <a:ext cx="142633" cy="470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837689" y="8741905"/>
            <a:ext cx="91490" cy="121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952244" y="8737498"/>
            <a:ext cx="62509" cy="376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844484" y="8765426"/>
            <a:ext cx="62496" cy="375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839467" y="8855709"/>
            <a:ext cx="13042" cy="717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892795" y="8952166"/>
            <a:ext cx="62547" cy="375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000656" y="8924277"/>
            <a:ext cx="62395" cy="375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055075" y="8799906"/>
            <a:ext cx="13081" cy="7171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837689" y="8742092"/>
            <a:ext cx="806385" cy="24315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668115" y="8801468"/>
            <a:ext cx="209511" cy="1460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836003" y="9355861"/>
            <a:ext cx="661526" cy="15304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673881" y="9402695"/>
            <a:ext cx="54610" cy="21590"/>
          </a:xfrm>
          <a:custGeom>
            <a:avLst/>
            <a:gdLst/>
            <a:ahLst/>
            <a:cxnLst/>
            <a:rect l="l" t="t" r="r" b="b"/>
            <a:pathLst>
              <a:path w="54610" h="21590">
                <a:moveTo>
                  <a:pt x="31242" y="8585"/>
                </a:moveTo>
                <a:lnTo>
                  <a:pt x="20205" y="8585"/>
                </a:lnTo>
                <a:lnTo>
                  <a:pt x="20205" y="21564"/>
                </a:lnTo>
                <a:lnTo>
                  <a:pt x="31242" y="21564"/>
                </a:lnTo>
                <a:lnTo>
                  <a:pt x="31242" y="8585"/>
                </a:lnTo>
                <a:close/>
              </a:path>
              <a:path w="54610" h="21590">
                <a:moveTo>
                  <a:pt x="54343" y="0"/>
                </a:moveTo>
                <a:lnTo>
                  <a:pt x="0" y="0"/>
                </a:lnTo>
                <a:lnTo>
                  <a:pt x="0" y="8585"/>
                </a:lnTo>
                <a:lnTo>
                  <a:pt x="54343" y="8585"/>
                </a:lnTo>
                <a:lnTo>
                  <a:pt x="54343" y="0"/>
                </a:lnTo>
                <a:close/>
              </a:path>
            </a:pathLst>
          </a:custGeom>
          <a:solidFill>
            <a:srgbClr val="004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718408" y="9367568"/>
            <a:ext cx="27940" cy="64769"/>
          </a:xfrm>
          <a:custGeom>
            <a:avLst/>
            <a:gdLst/>
            <a:ahLst/>
            <a:cxnLst/>
            <a:rect l="l" t="t" r="r" b="b"/>
            <a:pathLst>
              <a:path w="27939" h="64770">
                <a:moveTo>
                  <a:pt x="27482" y="0"/>
                </a:moveTo>
                <a:lnTo>
                  <a:pt x="16370" y="0"/>
                </a:lnTo>
                <a:lnTo>
                  <a:pt x="16370" y="49720"/>
                </a:lnTo>
                <a:lnTo>
                  <a:pt x="0" y="49720"/>
                </a:lnTo>
                <a:lnTo>
                  <a:pt x="0" y="58254"/>
                </a:lnTo>
                <a:lnTo>
                  <a:pt x="16370" y="58254"/>
                </a:lnTo>
                <a:lnTo>
                  <a:pt x="16370" y="64719"/>
                </a:lnTo>
                <a:lnTo>
                  <a:pt x="27482" y="64719"/>
                </a:lnTo>
                <a:lnTo>
                  <a:pt x="27482" y="0"/>
                </a:lnTo>
                <a:close/>
              </a:path>
            </a:pathLst>
          </a:custGeom>
          <a:solidFill>
            <a:srgbClr val="004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680239" y="9365928"/>
            <a:ext cx="41275" cy="34925"/>
          </a:xfrm>
          <a:custGeom>
            <a:avLst/>
            <a:gdLst/>
            <a:ahLst/>
            <a:cxnLst/>
            <a:rect l="l" t="t" r="r" b="b"/>
            <a:pathLst>
              <a:path w="41275" h="34925">
                <a:moveTo>
                  <a:pt x="23676" y="0"/>
                </a:moveTo>
                <a:lnTo>
                  <a:pt x="7859" y="3492"/>
                </a:lnTo>
                <a:lnTo>
                  <a:pt x="0" y="12774"/>
                </a:lnTo>
                <a:lnTo>
                  <a:pt x="3882" y="26677"/>
                </a:lnTo>
                <a:lnTo>
                  <a:pt x="14757" y="33722"/>
                </a:lnTo>
                <a:lnTo>
                  <a:pt x="20248" y="34370"/>
                </a:lnTo>
                <a:lnTo>
                  <a:pt x="34191" y="29780"/>
                </a:lnTo>
                <a:lnTo>
                  <a:pt x="36521" y="25963"/>
                </a:lnTo>
                <a:lnTo>
                  <a:pt x="14990" y="25963"/>
                </a:lnTo>
                <a:lnTo>
                  <a:pt x="9821" y="22178"/>
                </a:lnTo>
                <a:lnTo>
                  <a:pt x="9821" y="11256"/>
                </a:lnTo>
                <a:lnTo>
                  <a:pt x="14990" y="7827"/>
                </a:lnTo>
                <a:lnTo>
                  <a:pt x="36785" y="7827"/>
                </a:lnTo>
                <a:lnTo>
                  <a:pt x="36091" y="6007"/>
                </a:lnTo>
                <a:lnTo>
                  <a:pt x="23676" y="0"/>
                </a:lnTo>
                <a:close/>
              </a:path>
              <a:path w="41275" h="34925">
                <a:moveTo>
                  <a:pt x="36785" y="7827"/>
                </a:moveTo>
                <a:lnTo>
                  <a:pt x="25518" y="7827"/>
                </a:lnTo>
                <a:lnTo>
                  <a:pt x="30649" y="11256"/>
                </a:lnTo>
                <a:lnTo>
                  <a:pt x="30649" y="22178"/>
                </a:lnTo>
                <a:lnTo>
                  <a:pt x="25518" y="25963"/>
                </a:lnTo>
                <a:lnTo>
                  <a:pt x="36521" y="25963"/>
                </a:lnTo>
                <a:lnTo>
                  <a:pt x="40943" y="18720"/>
                </a:lnTo>
                <a:lnTo>
                  <a:pt x="36785" y="7827"/>
                </a:lnTo>
                <a:close/>
              </a:path>
            </a:pathLst>
          </a:custGeom>
          <a:solidFill>
            <a:srgbClr val="004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681374" y="9424256"/>
            <a:ext cx="66040" cy="26034"/>
          </a:xfrm>
          <a:custGeom>
            <a:avLst/>
            <a:gdLst/>
            <a:ahLst/>
            <a:cxnLst/>
            <a:rect l="l" t="t" r="r" b="b"/>
            <a:pathLst>
              <a:path w="66039" h="26034">
                <a:moveTo>
                  <a:pt x="11150" y="0"/>
                </a:moveTo>
                <a:lnTo>
                  <a:pt x="0" y="0"/>
                </a:lnTo>
                <a:lnTo>
                  <a:pt x="0" y="25831"/>
                </a:lnTo>
                <a:lnTo>
                  <a:pt x="65519" y="25831"/>
                </a:lnTo>
                <a:lnTo>
                  <a:pt x="65519" y="16573"/>
                </a:lnTo>
                <a:lnTo>
                  <a:pt x="11150" y="16573"/>
                </a:lnTo>
                <a:lnTo>
                  <a:pt x="11150" y="0"/>
                </a:lnTo>
                <a:close/>
              </a:path>
            </a:pathLst>
          </a:custGeom>
          <a:solidFill>
            <a:srgbClr val="004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163619" y="9420873"/>
            <a:ext cx="59055" cy="29209"/>
          </a:xfrm>
          <a:custGeom>
            <a:avLst/>
            <a:gdLst/>
            <a:ahLst/>
            <a:cxnLst/>
            <a:rect l="l" t="t" r="r" b="b"/>
            <a:pathLst>
              <a:path w="59055" h="29209">
                <a:moveTo>
                  <a:pt x="11442" y="0"/>
                </a:moveTo>
                <a:lnTo>
                  <a:pt x="0" y="0"/>
                </a:lnTo>
                <a:lnTo>
                  <a:pt x="0" y="29209"/>
                </a:lnTo>
                <a:lnTo>
                  <a:pt x="58813" y="29209"/>
                </a:lnTo>
                <a:lnTo>
                  <a:pt x="58813" y="19596"/>
                </a:lnTo>
                <a:lnTo>
                  <a:pt x="11442" y="19596"/>
                </a:lnTo>
                <a:lnTo>
                  <a:pt x="11442" y="0"/>
                </a:lnTo>
                <a:close/>
              </a:path>
            </a:pathLst>
          </a:custGeom>
          <a:solidFill>
            <a:srgbClr val="004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210252" y="9367570"/>
            <a:ext cx="22860" cy="57785"/>
          </a:xfrm>
          <a:custGeom>
            <a:avLst/>
            <a:gdLst/>
            <a:ahLst/>
            <a:cxnLst/>
            <a:rect l="l" t="t" r="r" b="b"/>
            <a:pathLst>
              <a:path w="22860" h="57784">
                <a:moveTo>
                  <a:pt x="11150" y="0"/>
                </a:moveTo>
                <a:lnTo>
                  <a:pt x="0" y="0"/>
                </a:lnTo>
                <a:lnTo>
                  <a:pt x="0" y="57162"/>
                </a:lnTo>
                <a:lnTo>
                  <a:pt x="11150" y="57162"/>
                </a:lnTo>
                <a:lnTo>
                  <a:pt x="11150" y="26212"/>
                </a:lnTo>
                <a:lnTo>
                  <a:pt x="22390" y="26212"/>
                </a:lnTo>
                <a:lnTo>
                  <a:pt x="22390" y="16586"/>
                </a:lnTo>
                <a:lnTo>
                  <a:pt x="11150" y="16586"/>
                </a:lnTo>
                <a:lnTo>
                  <a:pt x="11150" y="0"/>
                </a:lnTo>
                <a:close/>
              </a:path>
            </a:pathLst>
          </a:custGeom>
          <a:solidFill>
            <a:srgbClr val="004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475352" y="9367570"/>
            <a:ext cx="22860" cy="47625"/>
          </a:xfrm>
          <a:custGeom>
            <a:avLst/>
            <a:gdLst/>
            <a:ahLst/>
            <a:cxnLst/>
            <a:rect l="l" t="t" r="r" b="b"/>
            <a:pathLst>
              <a:path w="22860" h="47625">
                <a:moveTo>
                  <a:pt x="11150" y="0"/>
                </a:moveTo>
                <a:lnTo>
                  <a:pt x="0" y="0"/>
                </a:lnTo>
                <a:lnTo>
                  <a:pt x="0" y="47409"/>
                </a:lnTo>
                <a:lnTo>
                  <a:pt x="11150" y="47409"/>
                </a:lnTo>
                <a:lnTo>
                  <a:pt x="11150" y="26212"/>
                </a:lnTo>
                <a:lnTo>
                  <a:pt x="22440" y="26212"/>
                </a:lnTo>
                <a:lnTo>
                  <a:pt x="22440" y="16586"/>
                </a:lnTo>
                <a:lnTo>
                  <a:pt x="11150" y="16586"/>
                </a:lnTo>
                <a:lnTo>
                  <a:pt x="11150" y="0"/>
                </a:lnTo>
                <a:close/>
              </a:path>
            </a:pathLst>
          </a:custGeom>
          <a:solidFill>
            <a:srgbClr val="004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27999" y="9367570"/>
            <a:ext cx="81280" cy="82550"/>
          </a:xfrm>
          <a:custGeom>
            <a:avLst/>
            <a:gdLst/>
            <a:ahLst/>
            <a:cxnLst/>
            <a:rect l="l" t="t" r="r" b="b"/>
            <a:pathLst>
              <a:path w="81279" h="82550">
                <a:moveTo>
                  <a:pt x="69697" y="0"/>
                </a:moveTo>
                <a:lnTo>
                  <a:pt x="58559" y="0"/>
                </a:lnTo>
                <a:lnTo>
                  <a:pt x="58559" y="50482"/>
                </a:lnTo>
                <a:lnTo>
                  <a:pt x="0" y="50482"/>
                </a:lnTo>
                <a:lnTo>
                  <a:pt x="0" y="59817"/>
                </a:lnTo>
                <a:lnTo>
                  <a:pt x="58559" y="59817"/>
                </a:lnTo>
                <a:lnTo>
                  <a:pt x="58559" y="82511"/>
                </a:lnTo>
                <a:lnTo>
                  <a:pt x="69697" y="82511"/>
                </a:lnTo>
                <a:lnTo>
                  <a:pt x="69697" y="33693"/>
                </a:lnTo>
                <a:lnTo>
                  <a:pt x="80987" y="33693"/>
                </a:lnTo>
                <a:lnTo>
                  <a:pt x="80987" y="24079"/>
                </a:lnTo>
                <a:lnTo>
                  <a:pt x="69697" y="24079"/>
                </a:lnTo>
                <a:lnTo>
                  <a:pt x="69697" y="0"/>
                </a:lnTo>
                <a:close/>
              </a:path>
              <a:path w="81279" h="82550">
                <a:moveTo>
                  <a:pt x="23926" y="27076"/>
                </a:moveTo>
                <a:lnTo>
                  <a:pt x="12966" y="27076"/>
                </a:lnTo>
                <a:lnTo>
                  <a:pt x="12966" y="50482"/>
                </a:lnTo>
                <a:lnTo>
                  <a:pt x="23926" y="50482"/>
                </a:lnTo>
                <a:lnTo>
                  <a:pt x="23926" y="27076"/>
                </a:lnTo>
                <a:close/>
              </a:path>
            </a:pathLst>
          </a:custGeom>
          <a:solidFill>
            <a:srgbClr val="004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565924" y="9367570"/>
            <a:ext cx="0" cy="82550"/>
          </a:xfrm>
          <a:custGeom>
            <a:avLst/>
            <a:gdLst/>
            <a:ahLst/>
            <a:cxnLst/>
            <a:rect l="l" t="t" r="r" b="b"/>
            <a:pathLst>
              <a:path w="0" h="82550">
                <a:moveTo>
                  <a:pt x="0" y="0"/>
                </a:moveTo>
                <a:lnTo>
                  <a:pt x="0" y="82499"/>
                </a:lnTo>
              </a:path>
            </a:pathLst>
          </a:custGeom>
          <a:ln w="12661">
            <a:solidFill>
              <a:srgbClr val="004C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503444" y="9370162"/>
            <a:ext cx="43180" cy="57785"/>
          </a:xfrm>
          <a:custGeom>
            <a:avLst/>
            <a:gdLst/>
            <a:ahLst/>
            <a:cxnLst/>
            <a:rect l="l" t="t" r="r" b="b"/>
            <a:pathLst>
              <a:path w="43179" h="57784">
                <a:moveTo>
                  <a:pt x="43141" y="0"/>
                </a:moveTo>
                <a:lnTo>
                  <a:pt x="0" y="0"/>
                </a:lnTo>
                <a:lnTo>
                  <a:pt x="0" y="8953"/>
                </a:lnTo>
                <a:lnTo>
                  <a:pt x="31673" y="8953"/>
                </a:lnTo>
                <a:lnTo>
                  <a:pt x="31673" y="57581"/>
                </a:lnTo>
                <a:lnTo>
                  <a:pt x="43141" y="52806"/>
                </a:lnTo>
                <a:lnTo>
                  <a:pt x="43141" y="0"/>
                </a:lnTo>
                <a:close/>
              </a:path>
            </a:pathLst>
          </a:custGeom>
          <a:solidFill>
            <a:srgbClr val="004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583750" y="9402704"/>
            <a:ext cx="82550" cy="47625"/>
          </a:xfrm>
          <a:custGeom>
            <a:avLst/>
            <a:gdLst/>
            <a:ahLst/>
            <a:cxnLst/>
            <a:rect l="l" t="t" r="r" b="b"/>
            <a:pathLst>
              <a:path w="82550" h="47625">
                <a:moveTo>
                  <a:pt x="72859" y="14096"/>
                </a:moveTo>
                <a:lnTo>
                  <a:pt x="9702" y="14096"/>
                </a:lnTo>
                <a:lnTo>
                  <a:pt x="9702" y="21907"/>
                </a:lnTo>
                <a:lnTo>
                  <a:pt x="62471" y="21907"/>
                </a:lnTo>
                <a:lnTo>
                  <a:pt x="62471" y="26746"/>
                </a:lnTo>
                <a:lnTo>
                  <a:pt x="9321" y="26746"/>
                </a:lnTo>
                <a:lnTo>
                  <a:pt x="9321" y="47383"/>
                </a:lnTo>
                <a:lnTo>
                  <a:pt x="74269" y="47383"/>
                </a:lnTo>
                <a:lnTo>
                  <a:pt x="74269" y="39458"/>
                </a:lnTo>
                <a:lnTo>
                  <a:pt x="19697" y="39458"/>
                </a:lnTo>
                <a:lnTo>
                  <a:pt x="19697" y="34569"/>
                </a:lnTo>
                <a:lnTo>
                  <a:pt x="72859" y="34569"/>
                </a:lnTo>
                <a:lnTo>
                  <a:pt x="72859" y="14096"/>
                </a:lnTo>
                <a:close/>
              </a:path>
              <a:path w="82550" h="47625">
                <a:moveTo>
                  <a:pt x="47002" y="8483"/>
                </a:moveTo>
                <a:lnTo>
                  <a:pt x="35509" y="8483"/>
                </a:lnTo>
                <a:lnTo>
                  <a:pt x="35509" y="14096"/>
                </a:lnTo>
                <a:lnTo>
                  <a:pt x="47002" y="14096"/>
                </a:lnTo>
                <a:lnTo>
                  <a:pt x="47002" y="8483"/>
                </a:lnTo>
                <a:close/>
              </a:path>
              <a:path w="82550" h="47625">
                <a:moveTo>
                  <a:pt x="82499" y="0"/>
                </a:moveTo>
                <a:lnTo>
                  <a:pt x="0" y="0"/>
                </a:lnTo>
                <a:lnTo>
                  <a:pt x="0" y="8483"/>
                </a:lnTo>
                <a:lnTo>
                  <a:pt x="82499" y="8483"/>
                </a:lnTo>
                <a:lnTo>
                  <a:pt x="82499" y="0"/>
                </a:lnTo>
                <a:close/>
              </a:path>
            </a:pathLst>
          </a:custGeom>
          <a:solidFill>
            <a:srgbClr val="004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427232" y="9419277"/>
            <a:ext cx="59690" cy="31115"/>
          </a:xfrm>
          <a:custGeom>
            <a:avLst/>
            <a:gdLst/>
            <a:ahLst/>
            <a:cxnLst/>
            <a:rect l="l" t="t" r="r" b="b"/>
            <a:pathLst>
              <a:path w="59689" h="31115">
                <a:moveTo>
                  <a:pt x="59270" y="0"/>
                </a:moveTo>
                <a:lnTo>
                  <a:pt x="0" y="0"/>
                </a:lnTo>
                <a:lnTo>
                  <a:pt x="0" y="9385"/>
                </a:lnTo>
                <a:lnTo>
                  <a:pt x="47790" y="9385"/>
                </a:lnTo>
                <a:lnTo>
                  <a:pt x="47790" y="30810"/>
                </a:lnTo>
                <a:lnTo>
                  <a:pt x="59270" y="30810"/>
                </a:lnTo>
                <a:lnTo>
                  <a:pt x="59270" y="0"/>
                </a:lnTo>
                <a:close/>
              </a:path>
            </a:pathLst>
          </a:custGeom>
          <a:solidFill>
            <a:srgbClr val="004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237420" y="9400876"/>
            <a:ext cx="81915" cy="49530"/>
          </a:xfrm>
          <a:custGeom>
            <a:avLst/>
            <a:gdLst/>
            <a:ahLst/>
            <a:cxnLst/>
            <a:rect l="l" t="t" r="r" b="b"/>
            <a:pathLst>
              <a:path w="81914" h="49529">
                <a:moveTo>
                  <a:pt x="71755" y="19024"/>
                </a:moveTo>
                <a:lnTo>
                  <a:pt x="7708" y="19024"/>
                </a:lnTo>
                <a:lnTo>
                  <a:pt x="7708" y="27978"/>
                </a:lnTo>
                <a:lnTo>
                  <a:pt x="60629" y="27978"/>
                </a:lnTo>
                <a:lnTo>
                  <a:pt x="60629" y="49199"/>
                </a:lnTo>
                <a:lnTo>
                  <a:pt x="71755" y="49199"/>
                </a:lnTo>
                <a:lnTo>
                  <a:pt x="71755" y="19024"/>
                </a:lnTo>
                <a:close/>
              </a:path>
              <a:path w="81914" h="49529">
                <a:moveTo>
                  <a:pt x="46482" y="9194"/>
                </a:moveTo>
                <a:lnTo>
                  <a:pt x="35001" y="9194"/>
                </a:lnTo>
                <a:lnTo>
                  <a:pt x="35001" y="19024"/>
                </a:lnTo>
                <a:lnTo>
                  <a:pt x="46482" y="19024"/>
                </a:lnTo>
                <a:lnTo>
                  <a:pt x="46482" y="9194"/>
                </a:lnTo>
                <a:close/>
              </a:path>
              <a:path w="81914" h="49529">
                <a:moveTo>
                  <a:pt x="81495" y="0"/>
                </a:moveTo>
                <a:lnTo>
                  <a:pt x="0" y="0"/>
                </a:lnTo>
                <a:lnTo>
                  <a:pt x="0" y="9194"/>
                </a:lnTo>
                <a:lnTo>
                  <a:pt x="81495" y="9194"/>
                </a:lnTo>
                <a:lnTo>
                  <a:pt x="81495" y="0"/>
                </a:lnTo>
                <a:close/>
              </a:path>
            </a:pathLst>
          </a:custGeom>
          <a:solidFill>
            <a:srgbClr val="004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416848" y="9362856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59">
                <a:moveTo>
                  <a:pt x="49631" y="7899"/>
                </a:moveTo>
                <a:lnTo>
                  <a:pt x="0" y="7899"/>
                </a:lnTo>
                <a:lnTo>
                  <a:pt x="0" y="16586"/>
                </a:lnTo>
                <a:lnTo>
                  <a:pt x="7467" y="16586"/>
                </a:lnTo>
                <a:lnTo>
                  <a:pt x="4711" y="19215"/>
                </a:lnTo>
                <a:lnTo>
                  <a:pt x="3365" y="24129"/>
                </a:lnTo>
                <a:lnTo>
                  <a:pt x="3365" y="28371"/>
                </a:lnTo>
                <a:lnTo>
                  <a:pt x="7840" y="41413"/>
                </a:lnTo>
                <a:lnTo>
                  <a:pt x="19721" y="48208"/>
                </a:lnTo>
                <a:lnTo>
                  <a:pt x="35981" y="45271"/>
                </a:lnTo>
                <a:lnTo>
                  <a:pt x="40665" y="40538"/>
                </a:lnTo>
                <a:lnTo>
                  <a:pt x="18427" y="40538"/>
                </a:lnTo>
                <a:lnTo>
                  <a:pt x="13931" y="34899"/>
                </a:lnTo>
                <a:lnTo>
                  <a:pt x="13931" y="21031"/>
                </a:lnTo>
                <a:lnTo>
                  <a:pt x="18427" y="15405"/>
                </a:lnTo>
                <a:lnTo>
                  <a:pt x="49631" y="15405"/>
                </a:lnTo>
                <a:lnTo>
                  <a:pt x="49631" y="7899"/>
                </a:lnTo>
                <a:close/>
              </a:path>
              <a:path w="50164" h="48259">
                <a:moveTo>
                  <a:pt x="49631" y="15405"/>
                </a:moveTo>
                <a:lnTo>
                  <a:pt x="31178" y="15405"/>
                </a:lnTo>
                <a:lnTo>
                  <a:pt x="35725" y="21031"/>
                </a:lnTo>
                <a:lnTo>
                  <a:pt x="35725" y="34899"/>
                </a:lnTo>
                <a:lnTo>
                  <a:pt x="31191" y="40538"/>
                </a:lnTo>
                <a:lnTo>
                  <a:pt x="40665" y="40538"/>
                </a:lnTo>
                <a:lnTo>
                  <a:pt x="44666" y="36494"/>
                </a:lnTo>
                <a:lnTo>
                  <a:pt x="46278" y="24129"/>
                </a:lnTo>
                <a:lnTo>
                  <a:pt x="45046" y="19443"/>
                </a:lnTo>
                <a:lnTo>
                  <a:pt x="42189" y="16586"/>
                </a:lnTo>
                <a:lnTo>
                  <a:pt x="49631" y="16586"/>
                </a:lnTo>
                <a:lnTo>
                  <a:pt x="49631" y="15405"/>
                </a:lnTo>
                <a:close/>
              </a:path>
              <a:path w="50164" h="48259">
                <a:moveTo>
                  <a:pt x="30391" y="0"/>
                </a:moveTo>
                <a:lnTo>
                  <a:pt x="19240" y="0"/>
                </a:lnTo>
                <a:lnTo>
                  <a:pt x="19240" y="7899"/>
                </a:lnTo>
                <a:lnTo>
                  <a:pt x="30391" y="7899"/>
                </a:lnTo>
                <a:lnTo>
                  <a:pt x="30391" y="0"/>
                </a:lnTo>
                <a:close/>
              </a:path>
            </a:pathLst>
          </a:custGeom>
          <a:solidFill>
            <a:srgbClr val="004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151908" y="9362856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59">
                <a:moveTo>
                  <a:pt x="49631" y="7899"/>
                </a:moveTo>
                <a:lnTo>
                  <a:pt x="0" y="7899"/>
                </a:lnTo>
                <a:lnTo>
                  <a:pt x="0" y="16586"/>
                </a:lnTo>
                <a:lnTo>
                  <a:pt x="7505" y="16586"/>
                </a:lnTo>
                <a:lnTo>
                  <a:pt x="4698" y="19215"/>
                </a:lnTo>
                <a:lnTo>
                  <a:pt x="3365" y="24129"/>
                </a:lnTo>
                <a:lnTo>
                  <a:pt x="3365" y="28371"/>
                </a:lnTo>
                <a:lnTo>
                  <a:pt x="7836" y="41413"/>
                </a:lnTo>
                <a:lnTo>
                  <a:pt x="19717" y="48208"/>
                </a:lnTo>
                <a:lnTo>
                  <a:pt x="35979" y="45270"/>
                </a:lnTo>
                <a:lnTo>
                  <a:pt x="40656" y="40538"/>
                </a:lnTo>
                <a:lnTo>
                  <a:pt x="18491" y="40538"/>
                </a:lnTo>
                <a:lnTo>
                  <a:pt x="13919" y="34899"/>
                </a:lnTo>
                <a:lnTo>
                  <a:pt x="13919" y="21031"/>
                </a:lnTo>
                <a:lnTo>
                  <a:pt x="18453" y="15405"/>
                </a:lnTo>
                <a:lnTo>
                  <a:pt x="49631" y="15405"/>
                </a:lnTo>
                <a:lnTo>
                  <a:pt x="49631" y="7899"/>
                </a:lnTo>
                <a:close/>
              </a:path>
              <a:path w="50164" h="48259">
                <a:moveTo>
                  <a:pt x="49631" y="15405"/>
                </a:moveTo>
                <a:lnTo>
                  <a:pt x="31165" y="15405"/>
                </a:lnTo>
                <a:lnTo>
                  <a:pt x="35737" y="21031"/>
                </a:lnTo>
                <a:lnTo>
                  <a:pt x="35737" y="34899"/>
                </a:lnTo>
                <a:lnTo>
                  <a:pt x="31178" y="40538"/>
                </a:lnTo>
                <a:lnTo>
                  <a:pt x="40656" y="40538"/>
                </a:lnTo>
                <a:lnTo>
                  <a:pt x="44657" y="36489"/>
                </a:lnTo>
                <a:lnTo>
                  <a:pt x="46266" y="24129"/>
                </a:lnTo>
                <a:lnTo>
                  <a:pt x="45034" y="19443"/>
                </a:lnTo>
                <a:lnTo>
                  <a:pt x="42176" y="16586"/>
                </a:lnTo>
                <a:lnTo>
                  <a:pt x="49631" y="16586"/>
                </a:lnTo>
                <a:lnTo>
                  <a:pt x="49631" y="15405"/>
                </a:lnTo>
                <a:close/>
              </a:path>
              <a:path w="50164" h="48259">
                <a:moveTo>
                  <a:pt x="30391" y="0"/>
                </a:moveTo>
                <a:lnTo>
                  <a:pt x="19240" y="0"/>
                </a:lnTo>
                <a:lnTo>
                  <a:pt x="19240" y="7899"/>
                </a:lnTo>
                <a:lnTo>
                  <a:pt x="30391" y="7899"/>
                </a:lnTo>
                <a:lnTo>
                  <a:pt x="30391" y="0"/>
                </a:lnTo>
                <a:close/>
              </a:path>
            </a:pathLst>
          </a:custGeom>
          <a:solidFill>
            <a:srgbClr val="004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248353" y="9368995"/>
            <a:ext cx="59690" cy="29209"/>
          </a:xfrm>
          <a:custGeom>
            <a:avLst/>
            <a:gdLst/>
            <a:ahLst/>
            <a:cxnLst/>
            <a:rect l="l" t="t" r="r" b="b"/>
            <a:pathLst>
              <a:path w="59689" h="29209">
                <a:moveTo>
                  <a:pt x="59626" y="0"/>
                </a:moveTo>
                <a:lnTo>
                  <a:pt x="0" y="0"/>
                </a:lnTo>
                <a:lnTo>
                  <a:pt x="0" y="8953"/>
                </a:lnTo>
                <a:lnTo>
                  <a:pt x="48475" y="8953"/>
                </a:lnTo>
                <a:lnTo>
                  <a:pt x="48475" y="28790"/>
                </a:lnTo>
                <a:lnTo>
                  <a:pt x="59626" y="24130"/>
                </a:lnTo>
                <a:lnTo>
                  <a:pt x="59626" y="0"/>
                </a:lnTo>
                <a:close/>
              </a:path>
            </a:pathLst>
          </a:custGeom>
          <a:solidFill>
            <a:srgbClr val="004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331461" y="9368995"/>
            <a:ext cx="46355" cy="41275"/>
          </a:xfrm>
          <a:custGeom>
            <a:avLst/>
            <a:gdLst/>
            <a:ahLst/>
            <a:cxnLst/>
            <a:rect l="l" t="t" r="r" b="b"/>
            <a:pathLst>
              <a:path w="46354" h="41275">
                <a:moveTo>
                  <a:pt x="45859" y="0"/>
                </a:moveTo>
                <a:lnTo>
                  <a:pt x="0" y="0"/>
                </a:lnTo>
                <a:lnTo>
                  <a:pt x="0" y="8953"/>
                </a:lnTo>
                <a:lnTo>
                  <a:pt x="34709" y="8953"/>
                </a:lnTo>
                <a:lnTo>
                  <a:pt x="34709" y="41109"/>
                </a:lnTo>
                <a:lnTo>
                  <a:pt x="45859" y="36487"/>
                </a:lnTo>
                <a:lnTo>
                  <a:pt x="45859" y="0"/>
                </a:lnTo>
                <a:close/>
              </a:path>
            </a:pathLst>
          </a:custGeom>
          <a:solidFill>
            <a:srgbClr val="004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592041" y="9364147"/>
            <a:ext cx="66040" cy="34925"/>
          </a:xfrm>
          <a:custGeom>
            <a:avLst/>
            <a:gdLst/>
            <a:ahLst/>
            <a:cxnLst/>
            <a:rect l="l" t="t" r="r" b="b"/>
            <a:pathLst>
              <a:path w="66039" h="34925">
                <a:moveTo>
                  <a:pt x="32969" y="0"/>
                </a:moveTo>
                <a:lnTo>
                  <a:pt x="0" y="26936"/>
                </a:lnTo>
                <a:lnTo>
                  <a:pt x="6261" y="34607"/>
                </a:lnTo>
                <a:lnTo>
                  <a:pt x="32969" y="12801"/>
                </a:lnTo>
                <a:lnTo>
                  <a:pt x="48619" y="12801"/>
                </a:lnTo>
                <a:lnTo>
                  <a:pt x="32969" y="0"/>
                </a:lnTo>
                <a:close/>
              </a:path>
              <a:path w="66039" h="34925">
                <a:moveTo>
                  <a:pt x="48619" y="12801"/>
                </a:moveTo>
                <a:lnTo>
                  <a:pt x="32969" y="12801"/>
                </a:lnTo>
                <a:lnTo>
                  <a:pt x="59651" y="34607"/>
                </a:lnTo>
                <a:lnTo>
                  <a:pt x="65900" y="26936"/>
                </a:lnTo>
                <a:lnTo>
                  <a:pt x="48619" y="12801"/>
                </a:lnTo>
                <a:close/>
              </a:path>
            </a:pathLst>
          </a:custGeom>
          <a:solidFill>
            <a:srgbClr val="004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900368" y="9367596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59">
                <a:moveTo>
                  <a:pt x="0" y="0"/>
                </a:moveTo>
                <a:lnTo>
                  <a:pt x="0" y="73647"/>
                </a:lnTo>
              </a:path>
            </a:pathLst>
          </a:custGeom>
          <a:ln w="20840">
            <a:solidFill>
              <a:srgbClr val="004C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995203" y="9367594"/>
            <a:ext cx="69215" cy="73660"/>
          </a:xfrm>
          <a:custGeom>
            <a:avLst/>
            <a:gdLst/>
            <a:ahLst/>
            <a:cxnLst/>
            <a:rect l="l" t="t" r="r" b="b"/>
            <a:pathLst>
              <a:path w="69214" h="73659">
                <a:moveTo>
                  <a:pt x="44183" y="15341"/>
                </a:moveTo>
                <a:lnTo>
                  <a:pt x="24612" y="15341"/>
                </a:lnTo>
                <a:lnTo>
                  <a:pt x="24612" y="73647"/>
                </a:lnTo>
                <a:lnTo>
                  <a:pt x="44183" y="73647"/>
                </a:lnTo>
                <a:lnTo>
                  <a:pt x="44183" y="15341"/>
                </a:lnTo>
                <a:close/>
              </a:path>
              <a:path w="69214" h="73659">
                <a:moveTo>
                  <a:pt x="68834" y="0"/>
                </a:moveTo>
                <a:lnTo>
                  <a:pt x="0" y="0"/>
                </a:lnTo>
                <a:lnTo>
                  <a:pt x="0" y="15341"/>
                </a:lnTo>
                <a:lnTo>
                  <a:pt x="68834" y="15341"/>
                </a:lnTo>
                <a:lnTo>
                  <a:pt x="68834" y="0"/>
                </a:lnTo>
                <a:close/>
              </a:path>
            </a:pathLst>
          </a:custGeom>
          <a:solidFill>
            <a:srgbClr val="004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925865" y="9367594"/>
            <a:ext cx="66040" cy="73660"/>
          </a:xfrm>
          <a:custGeom>
            <a:avLst/>
            <a:gdLst/>
            <a:ahLst/>
            <a:cxnLst/>
            <a:rect l="l" t="t" r="r" b="b"/>
            <a:pathLst>
              <a:path w="66039" h="73659">
                <a:moveTo>
                  <a:pt x="60879" y="0"/>
                </a:moveTo>
                <a:lnTo>
                  <a:pt x="23414" y="0"/>
                </a:lnTo>
                <a:lnTo>
                  <a:pt x="9182" y="3331"/>
                </a:lnTo>
                <a:lnTo>
                  <a:pt x="0" y="12893"/>
                </a:lnTo>
                <a:lnTo>
                  <a:pt x="1611" y="30283"/>
                </a:lnTo>
                <a:lnTo>
                  <a:pt x="8806" y="40333"/>
                </a:lnTo>
                <a:lnTo>
                  <a:pt x="19795" y="44297"/>
                </a:lnTo>
                <a:lnTo>
                  <a:pt x="40635" y="44488"/>
                </a:lnTo>
                <a:lnTo>
                  <a:pt x="44940" y="44488"/>
                </a:lnTo>
                <a:lnTo>
                  <a:pt x="48090" y="46621"/>
                </a:lnTo>
                <a:lnTo>
                  <a:pt x="48090" y="56159"/>
                </a:lnTo>
                <a:lnTo>
                  <a:pt x="44940" y="58293"/>
                </a:lnTo>
                <a:lnTo>
                  <a:pt x="757" y="58293"/>
                </a:lnTo>
                <a:lnTo>
                  <a:pt x="757" y="73647"/>
                </a:lnTo>
                <a:lnTo>
                  <a:pt x="42083" y="73647"/>
                </a:lnTo>
                <a:lnTo>
                  <a:pt x="56300" y="70318"/>
                </a:lnTo>
                <a:lnTo>
                  <a:pt x="65480" y="60749"/>
                </a:lnTo>
                <a:lnTo>
                  <a:pt x="63860" y="43377"/>
                </a:lnTo>
                <a:lnTo>
                  <a:pt x="56663" y="33309"/>
                </a:lnTo>
                <a:lnTo>
                  <a:pt x="45688" y="29325"/>
                </a:lnTo>
                <a:lnTo>
                  <a:pt x="42083" y="29133"/>
                </a:lnTo>
                <a:lnTo>
                  <a:pt x="20963" y="29133"/>
                </a:lnTo>
                <a:lnTo>
                  <a:pt x="17851" y="26987"/>
                </a:lnTo>
                <a:lnTo>
                  <a:pt x="17851" y="17462"/>
                </a:lnTo>
                <a:lnTo>
                  <a:pt x="20963" y="15354"/>
                </a:lnTo>
                <a:lnTo>
                  <a:pt x="60879" y="15354"/>
                </a:lnTo>
                <a:lnTo>
                  <a:pt x="60879" y="0"/>
                </a:lnTo>
                <a:close/>
              </a:path>
            </a:pathLst>
          </a:custGeom>
          <a:solidFill>
            <a:srgbClr val="004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736687" y="9367594"/>
            <a:ext cx="148590" cy="73660"/>
          </a:xfrm>
          <a:custGeom>
            <a:avLst/>
            <a:gdLst/>
            <a:ahLst/>
            <a:cxnLst/>
            <a:rect l="l" t="t" r="r" b="b"/>
            <a:pathLst>
              <a:path w="148589" h="73659">
                <a:moveTo>
                  <a:pt x="19570" y="0"/>
                </a:moveTo>
                <a:lnTo>
                  <a:pt x="0" y="0"/>
                </a:lnTo>
                <a:lnTo>
                  <a:pt x="0" y="73647"/>
                </a:lnTo>
                <a:lnTo>
                  <a:pt x="19570" y="73647"/>
                </a:lnTo>
                <a:lnTo>
                  <a:pt x="19570" y="38684"/>
                </a:lnTo>
                <a:lnTo>
                  <a:pt x="41848" y="38684"/>
                </a:lnTo>
                <a:lnTo>
                  <a:pt x="40182" y="36830"/>
                </a:lnTo>
                <a:lnTo>
                  <a:pt x="41856" y="34963"/>
                </a:lnTo>
                <a:lnTo>
                  <a:pt x="19570" y="34963"/>
                </a:lnTo>
                <a:lnTo>
                  <a:pt x="19570" y="0"/>
                </a:lnTo>
                <a:close/>
              </a:path>
              <a:path w="148589" h="73659">
                <a:moveTo>
                  <a:pt x="41848" y="38684"/>
                </a:moveTo>
                <a:lnTo>
                  <a:pt x="19570" y="38684"/>
                </a:lnTo>
                <a:lnTo>
                  <a:pt x="50863" y="73647"/>
                </a:lnTo>
                <a:lnTo>
                  <a:pt x="83413" y="73647"/>
                </a:lnTo>
                <a:lnTo>
                  <a:pt x="86399" y="66255"/>
                </a:lnTo>
                <a:lnTo>
                  <a:pt x="66611" y="66255"/>
                </a:lnTo>
                <a:lnTo>
                  <a:pt x="41848" y="38684"/>
                </a:lnTo>
                <a:close/>
              </a:path>
              <a:path w="148589" h="73659">
                <a:moveTo>
                  <a:pt x="124967" y="18122"/>
                </a:moveTo>
                <a:lnTo>
                  <a:pt x="105841" y="18122"/>
                </a:lnTo>
                <a:lnTo>
                  <a:pt x="122135" y="58953"/>
                </a:lnTo>
                <a:lnTo>
                  <a:pt x="96240" y="58953"/>
                </a:lnTo>
                <a:lnTo>
                  <a:pt x="102400" y="73647"/>
                </a:lnTo>
                <a:lnTo>
                  <a:pt x="148158" y="73647"/>
                </a:lnTo>
                <a:lnTo>
                  <a:pt x="124967" y="18122"/>
                </a:lnTo>
                <a:close/>
              </a:path>
              <a:path w="148589" h="73659">
                <a:moveTo>
                  <a:pt x="117398" y="0"/>
                </a:moveTo>
                <a:lnTo>
                  <a:pt x="94272" y="0"/>
                </a:lnTo>
                <a:lnTo>
                  <a:pt x="66611" y="66255"/>
                </a:lnTo>
                <a:lnTo>
                  <a:pt x="86399" y="66255"/>
                </a:lnTo>
                <a:lnTo>
                  <a:pt x="105841" y="18122"/>
                </a:lnTo>
                <a:lnTo>
                  <a:pt x="124967" y="18122"/>
                </a:lnTo>
                <a:lnTo>
                  <a:pt x="117398" y="0"/>
                </a:lnTo>
                <a:close/>
              </a:path>
              <a:path w="148589" h="73659">
                <a:moveTo>
                  <a:pt x="73202" y="0"/>
                </a:moveTo>
                <a:lnTo>
                  <a:pt x="50863" y="0"/>
                </a:lnTo>
                <a:lnTo>
                  <a:pt x="19570" y="34963"/>
                </a:lnTo>
                <a:lnTo>
                  <a:pt x="41856" y="34963"/>
                </a:lnTo>
                <a:lnTo>
                  <a:pt x="73202" y="0"/>
                </a:lnTo>
                <a:close/>
              </a:path>
            </a:pathLst>
          </a:custGeom>
          <a:solidFill>
            <a:srgbClr val="004C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836000" y="3311995"/>
            <a:ext cx="1368425" cy="1728470"/>
          </a:xfrm>
          <a:custGeom>
            <a:avLst/>
            <a:gdLst/>
            <a:ahLst/>
            <a:cxnLst/>
            <a:rect l="l" t="t" r="r" b="b"/>
            <a:pathLst>
              <a:path w="1368425" h="1728470">
                <a:moveTo>
                  <a:pt x="0" y="1728000"/>
                </a:moveTo>
                <a:lnTo>
                  <a:pt x="1368005" y="1728000"/>
                </a:lnTo>
                <a:lnTo>
                  <a:pt x="1368005" y="0"/>
                </a:lnTo>
                <a:lnTo>
                  <a:pt x="0" y="0"/>
                </a:lnTo>
                <a:lnTo>
                  <a:pt x="0" y="17280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836000" y="3312007"/>
            <a:ext cx="1367993" cy="17280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492004" y="3311995"/>
            <a:ext cx="2988310" cy="1728470"/>
          </a:xfrm>
          <a:custGeom>
            <a:avLst/>
            <a:gdLst/>
            <a:ahLst/>
            <a:cxnLst/>
            <a:rect l="l" t="t" r="r" b="b"/>
            <a:pathLst>
              <a:path w="2988310" h="1728470">
                <a:moveTo>
                  <a:pt x="0" y="1728000"/>
                </a:moveTo>
                <a:lnTo>
                  <a:pt x="2988005" y="1728000"/>
                </a:lnTo>
                <a:lnTo>
                  <a:pt x="2988005" y="0"/>
                </a:lnTo>
                <a:lnTo>
                  <a:pt x="0" y="0"/>
                </a:lnTo>
                <a:lnTo>
                  <a:pt x="0" y="17280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492004" y="3312007"/>
            <a:ext cx="2987992" cy="17280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2310767" y="5099305"/>
            <a:ext cx="3829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5">
                <a:solidFill>
                  <a:srgbClr val="231F20"/>
                </a:solidFill>
                <a:latin typeface="Arial Unicode MS"/>
                <a:cs typeface="Arial Unicode MS"/>
              </a:rPr>
              <a:t>2016년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10</a:t>
            </a:fld>
          </a:p>
        </p:txBody>
      </p:sp>
      <p:sp>
        <p:nvSpPr>
          <p:cNvPr id="68" name="object 68"/>
          <p:cNvSpPr txBox="1"/>
          <p:nvPr/>
        </p:nvSpPr>
        <p:spPr>
          <a:xfrm>
            <a:off x="4794735" y="5099305"/>
            <a:ext cx="3829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5">
                <a:solidFill>
                  <a:srgbClr val="231F20"/>
                </a:solidFill>
                <a:latin typeface="Arial Unicode MS"/>
                <a:cs typeface="Arial Unicode MS"/>
              </a:rPr>
              <a:t>2017년</a:t>
            </a:r>
            <a:endParaRPr sz="9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4396" y="723520"/>
            <a:ext cx="103124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20">
                <a:solidFill>
                  <a:srgbClr val="FFFFFF"/>
                </a:solidFill>
                <a:latin typeface="Arial Unicode MS"/>
                <a:cs typeface="Arial Unicode MS"/>
              </a:rPr>
              <a:t>교육과정</a:t>
            </a:r>
            <a:endParaRPr sz="2200">
              <a:latin typeface="Arial Unicode MS"/>
              <a:cs typeface="Arial Unicode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92013" y="1756828"/>
            <a:ext cx="64008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과정운영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3413" y="1787307"/>
            <a:ext cx="4711700" cy="2425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90">
                <a:solidFill>
                  <a:srgbClr val="231F20"/>
                </a:solidFill>
                <a:latin typeface="양재둘기체M"/>
                <a:cs typeface="양재둘기체M"/>
              </a:rPr>
              <a:t>2년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6학기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과정으로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운영</a:t>
            </a:r>
            <a:endParaRPr sz="1200">
              <a:latin typeface="양재둘기체M"/>
              <a:cs typeface="양재둘기체M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○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35">
                <a:solidFill>
                  <a:srgbClr val="231F20"/>
                </a:solidFill>
                <a:latin typeface="양재둘기체M"/>
                <a:cs typeface="양재둘기체M"/>
              </a:rPr>
              <a:t>1년차(1~3학기)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양재둘기체M"/>
                <a:cs typeface="양재둘기체M"/>
              </a:rPr>
              <a:t>: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융복합을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위한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기초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역량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학습과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단기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프로젝트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수행</a:t>
            </a:r>
            <a:endParaRPr sz="1200">
              <a:latin typeface="양재둘기체M"/>
              <a:cs typeface="양재둘기체M"/>
            </a:endParaRPr>
          </a:p>
          <a:p>
            <a:pPr marL="180340" marR="5080" indent="-167640">
              <a:lnSpc>
                <a:spcPct val="152800"/>
              </a:lnSpc>
            </a:pP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○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80">
                <a:solidFill>
                  <a:srgbClr val="231F20"/>
                </a:solidFill>
                <a:latin typeface="양재둘기체M"/>
                <a:cs typeface="양재둘기체M"/>
              </a:rPr>
              <a:t>2년차(4~6학기)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양재둘기체M"/>
                <a:cs typeface="양재둘기체M"/>
              </a:rPr>
              <a:t>: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융복합을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위한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기초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양재둘기체M"/>
                <a:cs typeface="양재둘기체M"/>
              </a:rPr>
              <a:t>역량,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협업과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프로젝트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수행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역량을</a:t>
            </a:r>
            <a:r>
              <a:rPr dirty="0" sz="1200" spc="-105">
                <a:solidFill>
                  <a:srgbClr val="231F20"/>
                </a:solidFill>
                <a:latin typeface="양재둘기체M"/>
                <a:cs typeface="양재둘기체M"/>
              </a:rPr>
              <a:t> 학습하고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사업화가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가능한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성과물</a:t>
            </a:r>
            <a:r>
              <a:rPr dirty="0" sz="1200" spc="-4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양재둘기체M"/>
                <a:cs typeface="양재둘기체M"/>
              </a:rPr>
              <a:t>도출</a:t>
            </a:r>
            <a:endParaRPr sz="1200">
              <a:latin typeface="양재둘기체M"/>
              <a:cs typeface="양재둘기체M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00" spc="-400">
                <a:solidFill>
                  <a:srgbClr val="231F20"/>
                </a:solidFill>
                <a:latin typeface="양재둘기체M"/>
                <a:cs typeface="양재둘기체M"/>
              </a:rPr>
              <a:t>※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‘</a:t>
            </a:r>
            <a:r>
              <a:rPr dirty="0" sz="1000" spc="130">
                <a:solidFill>
                  <a:srgbClr val="231F20"/>
                </a:solidFill>
                <a:latin typeface="양재둘기체M"/>
                <a:cs typeface="양재둘기체M"/>
              </a:rPr>
              <a:t>1</a:t>
            </a:r>
            <a:r>
              <a:rPr dirty="0" sz="1000" spc="-85">
                <a:solidFill>
                  <a:srgbClr val="231F20"/>
                </a:solidFill>
                <a:latin typeface="양재둘기체M"/>
                <a:cs typeface="양재둘기체M"/>
              </a:rPr>
              <a:t>6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년은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첨단기술을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기반으로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한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융복합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공연·전시·이벤트</a:t>
            </a:r>
            <a:r>
              <a:rPr dirty="0" sz="1000" spc="25">
                <a:solidFill>
                  <a:srgbClr val="231F20"/>
                </a:solidFill>
                <a:latin typeface="양재둘기체M"/>
                <a:cs typeface="양재둘기체M"/>
              </a:rPr>
              <a:t>,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테마파크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분야</a:t>
            </a:r>
            <a:endParaRPr sz="1000">
              <a:latin typeface="양재둘기체M"/>
              <a:cs typeface="양재둘기체M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000" spc="-400">
                <a:solidFill>
                  <a:srgbClr val="231F20"/>
                </a:solidFill>
                <a:latin typeface="양재둘기체M"/>
                <a:cs typeface="양재둘기체M"/>
              </a:rPr>
              <a:t>※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‘</a:t>
            </a:r>
            <a:r>
              <a:rPr dirty="0" sz="1000" spc="130">
                <a:solidFill>
                  <a:srgbClr val="231F20"/>
                </a:solidFill>
                <a:latin typeface="양재둘기체M"/>
                <a:cs typeface="양재둘기체M"/>
              </a:rPr>
              <a:t>1</a:t>
            </a:r>
            <a:r>
              <a:rPr dirty="0" sz="1000" spc="20">
                <a:solidFill>
                  <a:srgbClr val="231F20"/>
                </a:solidFill>
                <a:latin typeface="양재둘기체M"/>
                <a:cs typeface="양재둘기체M"/>
              </a:rPr>
              <a:t>7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년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이후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미래디지털콘텐츠과정</a:t>
            </a:r>
            <a:r>
              <a:rPr dirty="0" sz="1000" spc="25">
                <a:solidFill>
                  <a:srgbClr val="231F20"/>
                </a:solidFill>
                <a:latin typeface="양재둘기체M"/>
                <a:cs typeface="양재둘기체M"/>
              </a:rPr>
              <a:t>,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공간디자인과정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등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확대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개설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예정</a:t>
            </a:r>
            <a:endParaRPr sz="1000">
              <a:latin typeface="양재둘기체M"/>
              <a:cs typeface="양재둘기체M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※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매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학기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엄격한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테스트를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통과해야만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다음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학기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진학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가능</a:t>
            </a:r>
            <a:endParaRPr sz="1000">
              <a:latin typeface="양재둘기체M"/>
              <a:cs typeface="양재둘기체M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000" spc="465">
                <a:solidFill>
                  <a:srgbClr val="231F20"/>
                </a:solidFill>
                <a:latin typeface="양재둘기체M"/>
                <a:cs typeface="양재둘기체M"/>
              </a:rPr>
              <a:t>*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10">
                <a:solidFill>
                  <a:srgbClr val="231F20"/>
                </a:solidFill>
                <a:latin typeface="양재둘기체M"/>
                <a:cs typeface="양재둘기체M"/>
              </a:rPr>
              <a:t>1년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수료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후에도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양재둘기체M"/>
                <a:cs typeface="양재둘기체M"/>
              </a:rPr>
              <a:t>Certification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수여</a:t>
            </a:r>
            <a:endParaRPr sz="1000">
              <a:latin typeface="양재둘기체M"/>
              <a:cs typeface="양재둘기체M"/>
            </a:endParaRPr>
          </a:p>
          <a:p>
            <a:pPr marL="165100" marR="871855" indent="-152400">
              <a:lnSpc>
                <a:spcPts val="1900"/>
              </a:lnSpc>
              <a:spcBef>
                <a:spcPts val="80"/>
              </a:spcBef>
            </a:pPr>
            <a:r>
              <a:rPr dirty="0" sz="1000" spc="1080">
                <a:solidFill>
                  <a:srgbClr val="231F20"/>
                </a:solidFill>
                <a:latin typeface="양재둘기체M"/>
                <a:cs typeface="양재둘기체M"/>
              </a:rPr>
              <a:t>※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10">
                <a:solidFill>
                  <a:srgbClr val="231F20"/>
                </a:solidFill>
                <a:latin typeface="양재둘기체M"/>
                <a:cs typeface="양재둘기체M"/>
              </a:rPr>
              <a:t>1년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또는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75">
                <a:solidFill>
                  <a:srgbClr val="231F20"/>
                </a:solidFill>
                <a:latin typeface="양재둘기체M"/>
                <a:cs typeface="양재둘기체M"/>
              </a:rPr>
              <a:t>2년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75">
                <a:solidFill>
                  <a:srgbClr val="231F20"/>
                </a:solidFill>
                <a:latin typeface="양재둘기체M"/>
                <a:cs typeface="양재둘기체M"/>
              </a:rPr>
              <a:t>수료후,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평가를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통과한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크리에이터에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한하여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벤처단지내</a:t>
            </a:r>
            <a:r>
              <a:rPr dirty="0" sz="1000" spc="-35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기업(또는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콘텐츠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85">
                <a:solidFill>
                  <a:srgbClr val="231F20"/>
                </a:solidFill>
                <a:latin typeface="양재둘기체M"/>
                <a:cs typeface="양재둘기체M"/>
              </a:rPr>
              <a:t>기업)에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취업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및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벤처단지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내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창업공간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입주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기회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제공</a:t>
            </a:r>
            <a:endParaRPr sz="1000">
              <a:latin typeface="양재둘기체M"/>
              <a:cs typeface="양재둘기체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013" y="4525428"/>
            <a:ext cx="960119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세부</a:t>
            </a:r>
            <a:r>
              <a:rPr dirty="0" sz="1200" spc="2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FFFFFF"/>
                </a:solidFill>
                <a:latin typeface="Arial Unicode MS"/>
                <a:cs typeface="Arial Unicode MS"/>
              </a:rPr>
              <a:t>교육내용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010" y="5514352"/>
            <a:ext cx="720090" cy="360045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73990">
              <a:lnSpc>
                <a:spcPct val="100000"/>
              </a:lnSpc>
            </a:pPr>
            <a:r>
              <a:rPr dirty="0" sz="1200" spc="-85">
                <a:solidFill>
                  <a:srgbClr val="231F20"/>
                </a:solidFill>
                <a:latin typeface="Arial Unicode MS"/>
                <a:cs typeface="Arial Unicode MS"/>
              </a:rPr>
              <a:t>1학기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2010" y="8610358"/>
            <a:ext cx="720090" cy="360045"/>
          </a:xfrm>
          <a:prstGeom prst="rect">
            <a:avLst/>
          </a:prstGeom>
          <a:ln w="12699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 sz="1200" spc="-65">
                <a:solidFill>
                  <a:srgbClr val="231F20"/>
                </a:solidFill>
                <a:latin typeface="Arial Unicode MS"/>
                <a:cs typeface="Arial Unicode MS"/>
              </a:rPr>
              <a:t>5~6학기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2010" y="6954355"/>
            <a:ext cx="720090" cy="360045"/>
          </a:xfrm>
          <a:prstGeom prst="rect">
            <a:avLst/>
          </a:prstGeom>
          <a:ln w="12699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 sz="1200" spc="-65">
                <a:solidFill>
                  <a:srgbClr val="231F20"/>
                </a:solidFill>
                <a:latin typeface="Arial Unicode MS"/>
                <a:cs typeface="Arial Unicode MS"/>
              </a:rPr>
              <a:t>2~4학기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84007" y="5514352"/>
            <a:ext cx="5184140" cy="360045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56285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전문역량을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갖춘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크리에이터들의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65">
                <a:solidFill>
                  <a:srgbClr val="231F20"/>
                </a:solidFill>
                <a:latin typeface="Arial Unicode MS"/>
                <a:cs typeface="Arial Unicode MS"/>
              </a:rPr>
              <a:t>예술·기술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융합역량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함양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2010" y="4932007"/>
            <a:ext cx="5975985" cy="360045"/>
          </a:xfrm>
          <a:prstGeom prst="rect">
            <a:avLst/>
          </a:prstGeom>
          <a:solidFill>
            <a:srgbClr val="FDEAE9"/>
          </a:solidFill>
        </p:spPr>
        <p:txBody>
          <a:bodyPr wrap="square" lIns="0" tIns="0" rIns="0" bIns="0" rtlCol="0" vert="horz">
            <a:spAutoFit/>
          </a:bodyPr>
          <a:lstStyle/>
          <a:p>
            <a:pPr marL="1007110">
              <a:lnSpc>
                <a:spcPct val="100000"/>
              </a:lnSpc>
            </a:pPr>
            <a:r>
              <a:rPr dirty="0" sz="1200" spc="-90">
                <a:solidFill>
                  <a:srgbClr val="231F20"/>
                </a:solidFill>
                <a:latin typeface="Arial Unicode MS"/>
                <a:cs typeface="Arial Unicode MS"/>
              </a:rPr>
              <a:t>기본교육(1학기)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220">
                <a:solidFill>
                  <a:srgbClr val="231F20"/>
                </a:solidFill>
                <a:latin typeface="Arial Unicode MS"/>
                <a:cs typeface="Arial Unicode MS"/>
              </a:rPr>
              <a:t>→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Arial Unicode MS"/>
                <a:cs typeface="Arial Unicode MS"/>
              </a:rPr>
              <a:t>프로젝트(2~4학기)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220">
                <a:solidFill>
                  <a:srgbClr val="231F20"/>
                </a:solidFill>
                <a:latin typeface="Arial Unicode MS"/>
                <a:cs typeface="Arial Unicode MS"/>
              </a:rPr>
              <a:t>→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75">
                <a:solidFill>
                  <a:srgbClr val="231F20"/>
                </a:solidFill>
                <a:latin typeface="Arial Unicode MS"/>
                <a:cs typeface="Arial Unicode MS"/>
              </a:rPr>
              <a:t>인큐베이팅(5~6학기)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84007" y="8610358"/>
            <a:ext cx="5184140" cy="360045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47725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실제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현장적용이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가능한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프로토타입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제작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사업화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지원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84007" y="6954355"/>
            <a:ext cx="5184140" cy="360045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21945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프로젝트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수행을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통해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엔터테인먼트를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체험하고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창작할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수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있는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능력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배양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71321" y="6090262"/>
            <a:ext cx="442849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○</a:t>
            </a:r>
            <a:r>
              <a:rPr dirty="0" sz="1000" spc="7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문화·예술·기술·인문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분야의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지식융합·기술융합·산업융합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교육</a:t>
            </a:r>
            <a:endParaRPr sz="1000">
              <a:latin typeface="양재둘기체M"/>
              <a:cs typeface="양재둘기체M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○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창의성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교육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및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창업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특강</a:t>
            </a:r>
            <a:endParaRPr sz="1000">
              <a:latin typeface="양재둘기체M"/>
              <a:cs typeface="양재둘기체M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○</a:t>
            </a:r>
            <a:r>
              <a:rPr dirty="0" sz="1000" spc="7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타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분야의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영역간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이해와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공유를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위한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기본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교육과정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5">
                <a:solidFill>
                  <a:srgbClr val="231F20"/>
                </a:solidFill>
                <a:latin typeface="양재둘기체M"/>
                <a:cs typeface="양재둘기체M"/>
              </a:rPr>
              <a:t>(크리에이터간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전문지식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80">
                <a:solidFill>
                  <a:srgbClr val="231F20"/>
                </a:solidFill>
                <a:latin typeface="양재둘기체M"/>
                <a:cs typeface="양재둘기체M"/>
              </a:rPr>
              <a:t>공유)</a:t>
            </a:r>
            <a:endParaRPr sz="1000">
              <a:latin typeface="양재둘기체M"/>
              <a:cs typeface="양재둘기체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71321" y="9186267"/>
            <a:ext cx="323850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○</a:t>
            </a:r>
            <a:r>
              <a:rPr dirty="0" sz="1000" spc="7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프로젝트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결과물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시연·발표</a:t>
            </a:r>
            <a:endParaRPr sz="1000">
              <a:latin typeface="양재둘기체M"/>
              <a:cs typeface="양재둘기체M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○</a:t>
            </a:r>
            <a:r>
              <a:rPr dirty="0" sz="1000" spc="7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문화창조벤처단지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내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융복합기업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인턴쉽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프로그램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연계운영</a:t>
            </a:r>
            <a:endParaRPr sz="1000">
              <a:latin typeface="양재둘기체M"/>
              <a:cs typeface="양재둘기체M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○</a:t>
            </a:r>
            <a:r>
              <a:rPr dirty="0" sz="1000" spc="7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사업화를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위한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95">
                <a:solidFill>
                  <a:srgbClr val="231F20"/>
                </a:solidFill>
                <a:latin typeface="양재둘기체M"/>
                <a:cs typeface="양재둘기체M"/>
              </a:rPr>
              <a:t>홍보/마케팅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및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펀딩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등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창업지원</a:t>
            </a:r>
            <a:endParaRPr sz="1000">
              <a:latin typeface="양재둘기체M"/>
              <a:cs typeface="양재둘기체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1321" y="7530315"/>
            <a:ext cx="4270375" cy="838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○</a:t>
            </a:r>
            <a:r>
              <a:rPr dirty="0" sz="1000" spc="7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교수·멘토·기업과의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프로젝트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수행을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위한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융복합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문화기술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기초교육</a:t>
            </a:r>
            <a:endParaRPr sz="1000">
              <a:latin typeface="양재둘기체M"/>
              <a:cs typeface="양재둘기체M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○</a:t>
            </a:r>
            <a:r>
              <a:rPr dirty="0" sz="1000" spc="7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다양한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분야의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크리에이터로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최종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창작물을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위한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프로덕션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구성</a:t>
            </a:r>
            <a:endParaRPr sz="1000">
              <a:latin typeface="양재둘기체M"/>
              <a:cs typeface="양재둘기체M"/>
            </a:endParaRPr>
          </a:p>
          <a:p>
            <a:pPr marL="177800">
              <a:lnSpc>
                <a:spcPct val="100000"/>
              </a:lnSpc>
              <a:spcBef>
                <a:spcPts val="600"/>
              </a:spcBef>
            </a:pPr>
            <a:r>
              <a:rPr dirty="0" sz="1000" spc="65">
                <a:solidFill>
                  <a:srgbClr val="231F20"/>
                </a:solidFill>
                <a:latin typeface="양재둘기체M"/>
                <a:cs typeface="양재둘기체M"/>
              </a:rPr>
              <a:t>*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현장전문가로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구성된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우수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멘토팀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지원</a:t>
            </a:r>
            <a:endParaRPr sz="1000">
              <a:latin typeface="양재둘기체M"/>
              <a:cs typeface="양재둘기체M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○</a:t>
            </a:r>
            <a:r>
              <a:rPr dirty="0" sz="1000" spc="7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최종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창작물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개발을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위한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요소기술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및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콘텐츠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개발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95">
                <a:solidFill>
                  <a:srgbClr val="231F20"/>
                </a:solidFill>
                <a:latin typeface="양재둘기체M"/>
                <a:cs typeface="양재둘기체M"/>
              </a:rPr>
              <a:t>(융복합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70">
                <a:solidFill>
                  <a:srgbClr val="231F20"/>
                </a:solidFill>
                <a:latin typeface="양재둘기체M"/>
                <a:cs typeface="양재둘기체M"/>
              </a:rPr>
              <a:t>R&amp;D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양재둘기체M"/>
                <a:cs typeface="양재둘기체M"/>
              </a:rPr>
              <a:t>프로젝트</a:t>
            </a:r>
            <a:r>
              <a:rPr dirty="0" sz="1000" spc="-30">
                <a:solidFill>
                  <a:srgbClr val="231F20"/>
                </a:solidFill>
                <a:latin typeface="양재둘기체M"/>
                <a:cs typeface="양재둘기체M"/>
              </a:rPr>
              <a:t> </a:t>
            </a:r>
            <a:r>
              <a:rPr dirty="0" sz="1000" spc="-80">
                <a:solidFill>
                  <a:srgbClr val="231F20"/>
                </a:solidFill>
                <a:latin typeface="양재둘기체M"/>
                <a:cs typeface="양재둘기체M"/>
              </a:rPr>
              <a:t>수행)</a:t>
            </a:r>
            <a:endParaRPr sz="1000">
              <a:latin typeface="양재둘기체M"/>
              <a:cs typeface="양재둘기체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010" y="2196008"/>
            <a:ext cx="5975985" cy="7560309"/>
          </a:xfrm>
          <a:custGeom>
            <a:avLst/>
            <a:gdLst/>
            <a:ahLst/>
            <a:cxnLst/>
            <a:rect l="l" t="t" r="r" b="b"/>
            <a:pathLst>
              <a:path w="5975984" h="7560309">
                <a:moveTo>
                  <a:pt x="0" y="7559992"/>
                </a:moveTo>
                <a:lnTo>
                  <a:pt x="5975997" y="7559992"/>
                </a:lnTo>
                <a:lnTo>
                  <a:pt x="5975997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ln w="12700">
            <a:solidFill>
              <a:srgbClr val="EF3F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22485" y="715899"/>
            <a:ext cx="111506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모집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개요</a:t>
            </a:r>
            <a:endParaRPr sz="2200">
              <a:latin typeface="양재다운명조M"/>
              <a:cs typeface="양재다운명조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2013" y="1756829"/>
            <a:ext cx="640080" cy="228600"/>
          </a:xfrm>
          <a:prstGeom prst="rect">
            <a:avLst/>
          </a:prstGeom>
          <a:solidFill>
            <a:srgbClr val="EF3F70"/>
          </a:solidFill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200" spc="-160">
                <a:solidFill>
                  <a:srgbClr val="FFFFFF"/>
                </a:solidFill>
                <a:latin typeface="양재다운명조M"/>
                <a:cs typeface="양재다운명조M"/>
              </a:rPr>
              <a:t>모집분야</a:t>
            </a:r>
            <a:endParaRPr sz="1200">
              <a:latin typeface="양재다운명조M"/>
              <a:cs typeface="양재다운명조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3460" y="1787309"/>
            <a:ext cx="30988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20">
                <a:solidFill>
                  <a:srgbClr val="231F20"/>
                </a:solidFill>
                <a:latin typeface="Arial Unicode MS"/>
                <a:cs typeface="Arial Unicode MS"/>
              </a:rPr>
              <a:t>문화체험기술창조과정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Arial Unicode MS"/>
                <a:cs typeface="Arial Unicode MS"/>
              </a:rPr>
              <a:t>(엔터테인먼트</a:t>
            </a:r>
            <a:r>
              <a:rPr dirty="0" sz="120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200" spc="-110">
                <a:solidFill>
                  <a:srgbClr val="231F20"/>
                </a:solidFill>
                <a:latin typeface="Arial Unicode MS"/>
                <a:cs typeface="Arial Unicode MS"/>
              </a:rPr>
              <a:t>테크놀로지)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9313" y="2363305"/>
            <a:ext cx="5572760" cy="449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0">
                <a:solidFill>
                  <a:srgbClr val="231F20"/>
                </a:solidFill>
                <a:latin typeface="양재다운명조M"/>
                <a:cs typeface="양재다운명조M"/>
              </a:rPr>
              <a:t>문화체험기술창조과정(Entertainment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210">
                <a:solidFill>
                  <a:srgbClr val="231F20"/>
                </a:solidFill>
                <a:latin typeface="양재다운명조M"/>
                <a:cs typeface="양재다운명조M"/>
              </a:rPr>
              <a:t>T</a:t>
            </a:r>
            <a:r>
              <a:rPr dirty="0" sz="1000" spc="-25">
                <a:solidFill>
                  <a:srgbClr val="231F20"/>
                </a:solidFill>
                <a:latin typeface="양재다운명조M"/>
                <a:cs typeface="양재다운명조M"/>
              </a:rPr>
              <a:t>echnolog</a:t>
            </a:r>
            <a:r>
              <a:rPr dirty="0" sz="1000" spc="-120">
                <a:solidFill>
                  <a:srgbClr val="231F20"/>
                </a:solidFill>
                <a:latin typeface="양재다운명조M"/>
                <a:cs typeface="양재다운명조M"/>
              </a:rPr>
              <a:t>y</a:t>
            </a:r>
            <a:r>
              <a:rPr dirty="0" sz="1000" spc="25">
                <a:solidFill>
                  <a:srgbClr val="231F20"/>
                </a:solidFill>
                <a:latin typeface="양재다운명조M"/>
                <a:cs typeface="양재다운명조M"/>
              </a:rPr>
              <a:t>,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70">
                <a:solidFill>
                  <a:srgbClr val="231F20"/>
                </a:solidFill>
                <a:latin typeface="양재다운명조M"/>
                <a:cs typeface="양재다운명조M"/>
              </a:rPr>
              <a:t>ET)이란?</a:t>
            </a:r>
            <a:endParaRPr sz="1000">
              <a:latin typeface="양재다운명조M"/>
              <a:cs typeface="양재다운명조M"/>
            </a:endParaRPr>
          </a:p>
          <a:p>
            <a:pPr marL="317500" marR="730885" indent="-165100">
              <a:lnSpc>
                <a:spcPct val="150000"/>
              </a:lnSpc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①</a:t>
            </a:r>
            <a:r>
              <a:rPr dirty="0" sz="1000" spc="1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융복합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70">
                <a:solidFill>
                  <a:srgbClr val="231F20"/>
                </a:solidFill>
                <a:latin typeface="Arial Unicode MS"/>
                <a:cs typeface="Arial Unicode MS"/>
              </a:rPr>
              <a:t>공연,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70">
                <a:solidFill>
                  <a:srgbClr val="231F20"/>
                </a:solidFill>
                <a:latin typeface="Arial Unicode MS"/>
                <a:cs typeface="Arial Unicode MS"/>
              </a:rPr>
              <a:t>전시,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85">
                <a:solidFill>
                  <a:srgbClr val="231F20"/>
                </a:solidFill>
                <a:latin typeface="Arial Unicode MS"/>
                <a:cs typeface="Arial Unicode MS"/>
              </a:rPr>
              <a:t>이벤트,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테마파크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분야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등에서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필요로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하는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70">
                <a:solidFill>
                  <a:srgbClr val="231F20"/>
                </a:solidFill>
                <a:latin typeface="Arial Unicode MS"/>
                <a:cs typeface="Arial Unicode MS"/>
              </a:rPr>
              <a:t>연출,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90">
                <a:solidFill>
                  <a:srgbClr val="231F20"/>
                </a:solidFill>
                <a:latin typeface="Arial Unicode MS"/>
                <a:cs typeface="Arial Unicode MS"/>
              </a:rPr>
              <a:t>디자이너,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90">
                <a:solidFill>
                  <a:srgbClr val="231F20"/>
                </a:solidFill>
                <a:latin typeface="Arial Unicode MS"/>
                <a:cs typeface="Arial Unicode MS"/>
              </a:rPr>
              <a:t>기술감독,</a:t>
            </a:r>
            <a:r>
              <a:rPr dirty="0" sz="1000" spc="-90">
                <a:solidFill>
                  <a:srgbClr val="231F20"/>
                </a:solidFill>
                <a:latin typeface="Arial Unicode MS"/>
                <a:cs typeface="Arial Unicode MS"/>
              </a:rPr>
              <a:t> 엔지니어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등을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목적으로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하는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전문가를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양성하는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과정</a:t>
            </a:r>
            <a:endParaRPr sz="1000">
              <a:latin typeface="Arial Unicode MS"/>
              <a:cs typeface="Arial Unicode MS"/>
            </a:endParaRPr>
          </a:p>
          <a:p>
            <a:pPr marL="317500" marR="618490" indent="-165100">
              <a:lnSpc>
                <a:spcPct val="150000"/>
              </a:lnSpc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②</a:t>
            </a:r>
            <a:r>
              <a:rPr dirty="0" sz="1000" spc="1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70">
                <a:solidFill>
                  <a:srgbClr val="231F20"/>
                </a:solidFill>
                <a:latin typeface="Arial Unicode MS"/>
                <a:cs typeface="Arial Unicode MS"/>
              </a:rPr>
              <a:t>공연,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70">
                <a:solidFill>
                  <a:srgbClr val="231F20"/>
                </a:solidFill>
                <a:latin typeface="Arial Unicode MS"/>
                <a:cs typeface="Arial Unicode MS"/>
              </a:rPr>
              <a:t>전시,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85">
                <a:solidFill>
                  <a:srgbClr val="231F20"/>
                </a:solidFill>
                <a:latin typeface="Arial Unicode MS"/>
                <a:cs typeface="Arial Unicode MS"/>
              </a:rPr>
              <a:t>이벤트,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90">
                <a:solidFill>
                  <a:srgbClr val="231F20"/>
                </a:solidFill>
                <a:latin typeface="Arial Unicode MS"/>
                <a:cs typeface="Arial Unicode MS"/>
              </a:rPr>
              <a:t>테마파크,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문화예술을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포함하는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엔터테인먼트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산업과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70">
                <a:solidFill>
                  <a:srgbClr val="231F20"/>
                </a:solidFill>
                <a:latin typeface="Arial Unicode MS"/>
                <a:cs typeface="Arial Unicode MS"/>
              </a:rPr>
              <a:t>전기,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70">
                <a:solidFill>
                  <a:srgbClr val="231F20"/>
                </a:solidFill>
                <a:latin typeface="Arial Unicode MS"/>
                <a:cs typeface="Arial Unicode MS"/>
              </a:rPr>
              <a:t>전자,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70">
                <a:solidFill>
                  <a:srgbClr val="231F20"/>
                </a:solidFill>
                <a:latin typeface="Arial Unicode MS"/>
                <a:cs typeface="Arial Unicode MS"/>
              </a:rPr>
              <a:t>기계,</a:t>
            </a:r>
            <a:r>
              <a:rPr dirty="0" sz="1000" spc="-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90">
                <a:solidFill>
                  <a:srgbClr val="231F20"/>
                </a:solidFill>
                <a:latin typeface="Arial Unicode MS"/>
                <a:cs typeface="Arial Unicode MS"/>
              </a:rPr>
              <a:t>로보틱스,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스마트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미디어를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포함하는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산업계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기술의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결합을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통해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새로운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예술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산업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지향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엔터테인먼트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테크놀로지의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사례</a:t>
            </a:r>
            <a:endParaRPr sz="1000">
              <a:latin typeface="양재다운명조M"/>
              <a:cs typeface="양재다운명조M"/>
            </a:endParaRPr>
          </a:p>
          <a:p>
            <a:pPr marL="152400">
              <a:lnSpc>
                <a:spcPct val="100000"/>
              </a:lnSpc>
              <a:spcBef>
                <a:spcPts val="600"/>
              </a:spcBef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①</a:t>
            </a:r>
            <a:r>
              <a:rPr dirty="0" sz="1000" spc="1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사례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기존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엔터테인먼트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장르와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기술의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융합</a:t>
            </a:r>
            <a:endParaRPr sz="1000">
              <a:latin typeface="Arial Unicode MS"/>
              <a:cs typeface="Arial Unicode MS"/>
            </a:endParaRPr>
          </a:p>
          <a:p>
            <a:pPr marL="494665" marR="121920" indent="-177800">
              <a:lnSpc>
                <a:spcPct val="150000"/>
              </a:lnSpc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뮤지컬ㆍ공연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디지털기술과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아날로그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공연무대의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접목을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위한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디지로그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공연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기술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90">
                <a:solidFill>
                  <a:srgbClr val="231F20"/>
                </a:solidFill>
                <a:latin typeface="Arial Unicode MS"/>
                <a:cs typeface="Arial Unicode MS"/>
              </a:rPr>
              <a:t>무대전환,</a:t>
            </a:r>
            <a:r>
              <a:rPr dirty="0" sz="1000" spc="-90">
                <a:solidFill>
                  <a:srgbClr val="231F20"/>
                </a:solidFill>
                <a:latin typeface="Arial Unicode MS"/>
                <a:cs typeface="Arial Unicode MS"/>
              </a:rPr>
              <a:t> 음향ㆍ조명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관련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지능형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무대장치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기술</a:t>
            </a:r>
            <a:endParaRPr sz="1000">
              <a:latin typeface="Arial Unicode MS"/>
              <a:cs typeface="Arial Unicode MS"/>
            </a:endParaRPr>
          </a:p>
          <a:p>
            <a:pPr marL="494665" marR="957580" indent="-177800">
              <a:lnSpc>
                <a:spcPct val="150000"/>
              </a:lnSpc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전시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예술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작품의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창작능력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고양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기술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관람객의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동선을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고려하는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감성소통형</a:t>
            </a:r>
            <a:r>
              <a:rPr dirty="0" sz="1000" spc="-80">
                <a:solidFill>
                  <a:srgbClr val="231F20"/>
                </a:solidFill>
                <a:latin typeface="Arial Unicode MS"/>
                <a:cs typeface="Arial Unicode MS"/>
              </a:rPr>
              <a:t> 전시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관리기술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70">
                <a:solidFill>
                  <a:srgbClr val="231F20"/>
                </a:solidFill>
                <a:latin typeface="Arial Unicode MS"/>
                <a:cs typeface="Arial Unicode MS"/>
              </a:rPr>
              <a:t>개발,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환경조화형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공공디자인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기술</a:t>
            </a:r>
            <a:endParaRPr sz="1000">
              <a:latin typeface="Arial Unicode MS"/>
              <a:cs typeface="Arial Unicode MS"/>
            </a:endParaRPr>
          </a:p>
          <a:p>
            <a:pPr marL="152400">
              <a:lnSpc>
                <a:spcPct val="100000"/>
              </a:lnSpc>
              <a:spcBef>
                <a:spcPts val="600"/>
              </a:spcBef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②</a:t>
            </a:r>
            <a:r>
              <a:rPr dirty="0" sz="1000" spc="1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사례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>
                <a:solidFill>
                  <a:srgbClr val="231F20"/>
                </a:solidFill>
                <a:latin typeface="Arial Unicode MS"/>
                <a:cs typeface="Arial Unicode MS"/>
              </a:rPr>
              <a:t>2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새로운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실험적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장르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발굴</a:t>
            </a:r>
            <a:endParaRPr sz="1000">
              <a:latin typeface="Arial Unicode MS"/>
              <a:cs typeface="Arial Unicode MS"/>
            </a:endParaRPr>
          </a:p>
          <a:p>
            <a:pPr marL="494665" marR="614680" indent="-177800">
              <a:lnSpc>
                <a:spcPct val="150000"/>
              </a:lnSpc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테크놀로지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예술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미디어아트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시대의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테크놀로지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환경을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저작도구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표현매체로</a:t>
            </a:r>
            <a:r>
              <a:rPr dirty="0" sz="1000" spc="-85">
                <a:solidFill>
                  <a:srgbClr val="231F20"/>
                </a:solidFill>
                <a:latin typeface="Arial Unicode MS"/>
                <a:cs typeface="Arial Unicode MS"/>
              </a:rPr>
              <a:t> 활용할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수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있는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기술</a:t>
            </a:r>
            <a:endParaRPr sz="1000">
              <a:latin typeface="Arial Unicode MS"/>
              <a:cs typeface="Arial Unicode MS"/>
            </a:endParaRPr>
          </a:p>
          <a:p>
            <a:pPr marL="317500">
              <a:lnSpc>
                <a:spcPct val="100000"/>
              </a:lnSpc>
              <a:spcBef>
                <a:spcPts val="60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탈장르형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융합예술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이질적인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예술장르의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결합을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유도하는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기술개발을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통해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장르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실험적인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시도</a:t>
            </a:r>
            <a:endParaRPr sz="1000">
              <a:latin typeface="Arial Unicode MS"/>
              <a:cs typeface="Arial Unicode MS"/>
            </a:endParaRPr>
          </a:p>
          <a:p>
            <a:pPr marL="494665" marR="614680" indent="-177800">
              <a:lnSpc>
                <a:spcPct val="150000"/>
              </a:lnSpc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온라인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협업예술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>
                <a:solidFill>
                  <a:srgbClr val="231F20"/>
                </a:solidFill>
                <a:latin typeface="Arial Unicode MS"/>
                <a:cs typeface="Arial Unicode MS"/>
              </a:rPr>
              <a:t>: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장소의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제약을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벗어나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예술가들이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네트워크망을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통해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창발적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공예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dirty="0" sz="1000" spc="-95">
                <a:solidFill>
                  <a:srgbClr val="231F20"/>
                </a:solidFill>
                <a:latin typeface="Arial Unicode MS"/>
                <a:cs typeface="Arial Unicode MS"/>
              </a:rPr>
              <a:t> 협연ㆍ퍼포먼스를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함께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진행하는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공동작업형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협업예술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해외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교육기관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사례</a:t>
            </a:r>
            <a:endParaRPr sz="1000">
              <a:latin typeface="양재다운명조M"/>
              <a:cs typeface="양재다운명조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80011" y="8064004"/>
            <a:ext cx="1008380" cy="216535"/>
          </a:xfrm>
          <a:custGeom>
            <a:avLst/>
            <a:gdLst/>
            <a:ahLst/>
            <a:cxnLst/>
            <a:rect l="l" t="t" r="r" b="b"/>
            <a:pathLst>
              <a:path w="1008379" h="216534">
                <a:moveTo>
                  <a:pt x="0" y="216001"/>
                </a:moveTo>
                <a:lnTo>
                  <a:pt x="1007999" y="216001"/>
                </a:lnTo>
                <a:lnTo>
                  <a:pt x="1007999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72012" y="8064004"/>
            <a:ext cx="1008380" cy="216535"/>
          </a:xfrm>
          <a:custGeom>
            <a:avLst/>
            <a:gdLst/>
            <a:ahLst/>
            <a:cxnLst/>
            <a:rect l="l" t="t" r="r" b="b"/>
            <a:pathLst>
              <a:path w="1008379" h="216534">
                <a:moveTo>
                  <a:pt x="0" y="216001"/>
                </a:moveTo>
                <a:lnTo>
                  <a:pt x="1007999" y="216001"/>
                </a:lnTo>
                <a:lnTo>
                  <a:pt x="1007999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64013" y="8064004"/>
            <a:ext cx="1008380" cy="216535"/>
          </a:xfrm>
          <a:custGeom>
            <a:avLst/>
            <a:gdLst/>
            <a:ahLst/>
            <a:cxnLst/>
            <a:rect l="l" t="t" r="r" b="b"/>
            <a:pathLst>
              <a:path w="1008379" h="216534">
                <a:moveTo>
                  <a:pt x="0" y="216001"/>
                </a:moveTo>
                <a:lnTo>
                  <a:pt x="1007999" y="216001"/>
                </a:lnTo>
                <a:lnTo>
                  <a:pt x="1007999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56014" y="8064004"/>
            <a:ext cx="1008380" cy="216535"/>
          </a:xfrm>
          <a:custGeom>
            <a:avLst/>
            <a:gdLst/>
            <a:ahLst/>
            <a:cxnLst/>
            <a:rect l="l" t="t" r="r" b="b"/>
            <a:pathLst>
              <a:path w="1008379" h="216534">
                <a:moveTo>
                  <a:pt x="0" y="216001"/>
                </a:moveTo>
                <a:lnTo>
                  <a:pt x="1007998" y="216001"/>
                </a:lnTo>
                <a:lnTo>
                  <a:pt x="1007998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48015" y="8064004"/>
            <a:ext cx="1008380" cy="216535"/>
          </a:xfrm>
          <a:custGeom>
            <a:avLst/>
            <a:gdLst/>
            <a:ahLst/>
            <a:cxnLst/>
            <a:rect l="l" t="t" r="r" b="b"/>
            <a:pathLst>
              <a:path w="1008380" h="216534">
                <a:moveTo>
                  <a:pt x="0" y="216001"/>
                </a:moveTo>
                <a:lnTo>
                  <a:pt x="1007999" y="216001"/>
                </a:lnTo>
                <a:lnTo>
                  <a:pt x="1007999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80011" y="8280006"/>
            <a:ext cx="1008380" cy="432434"/>
          </a:xfrm>
          <a:custGeom>
            <a:avLst/>
            <a:gdLst/>
            <a:ahLst/>
            <a:cxnLst/>
            <a:rect l="l" t="t" r="r" b="b"/>
            <a:pathLst>
              <a:path w="1008379" h="432434">
                <a:moveTo>
                  <a:pt x="0" y="432003"/>
                </a:moveTo>
                <a:lnTo>
                  <a:pt x="1007999" y="432003"/>
                </a:lnTo>
                <a:lnTo>
                  <a:pt x="1007999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72012" y="8280006"/>
            <a:ext cx="1008380" cy="432434"/>
          </a:xfrm>
          <a:custGeom>
            <a:avLst/>
            <a:gdLst/>
            <a:ahLst/>
            <a:cxnLst/>
            <a:rect l="l" t="t" r="r" b="b"/>
            <a:pathLst>
              <a:path w="1008379" h="432434">
                <a:moveTo>
                  <a:pt x="0" y="432003"/>
                </a:moveTo>
                <a:lnTo>
                  <a:pt x="1007999" y="432003"/>
                </a:lnTo>
                <a:lnTo>
                  <a:pt x="1007999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64013" y="8280006"/>
            <a:ext cx="1008380" cy="432434"/>
          </a:xfrm>
          <a:custGeom>
            <a:avLst/>
            <a:gdLst/>
            <a:ahLst/>
            <a:cxnLst/>
            <a:rect l="l" t="t" r="r" b="b"/>
            <a:pathLst>
              <a:path w="1008379" h="432434">
                <a:moveTo>
                  <a:pt x="0" y="432003"/>
                </a:moveTo>
                <a:lnTo>
                  <a:pt x="1007999" y="432003"/>
                </a:lnTo>
                <a:lnTo>
                  <a:pt x="1007999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556014" y="8280006"/>
            <a:ext cx="1008380" cy="432434"/>
          </a:xfrm>
          <a:custGeom>
            <a:avLst/>
            <a:gdLst/>
            <a:ahLst/>
            <a:cxnLst/>
            <a:rect l="l" t="t" r="r" b="b"/>
            <a:pathLst>
              <a:path w="1008379" h="432434">
                <a:moveTo>
                  <a:pt x="0" y="432003"/>
                </a:moveTo>
                <a:lnTo>
                  <a:pt x="1007998" y="432003"/>
                </a:lnTo>
                <a:lnTo>
                  <a:pt x="1007998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48015" y="8280006"/>
            <a:ext cx="1008380" cy="432434"/>
          </a:xfrm>
          <a:custGeom>
            <a:avLst/>
            <a:gdLst/>
            <a:ahLst/>
            <a:cxnLst/>
            <a:rect l="l" t="t" r="r" b="b"/>
            <a:pathLst>
              <a:path w="1008380" h="432434">
                <a:moveTo>
                  <a:pt x="0" y="432003"/>
                </a:moveTo>
                <a:lnTo>
                  <a:pt x="1007999" y="432003"/>
                </a:lnTo>
                <a:lnTo>
                  <a:pt x="1007999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80011" y="8711996"/>
            <a:ext cx="1008380" cy="432434"/>
          </a:xfrm>
          <a:custGeom>
            <a:avLst/>
            <a:gdLst/>
            <a:ahLst/>
            <a:cxnLst/>
            <a:rect l="l" t="t" r="r" b="b"/>
            <a:pathLst>
              <a:path w="1008379" h="432434">
                <a:moveTo>
                  <a:pt x="0" y="432003"/>
                </a:moveTo>
                <a:lnTo>
                  <a:pt x="1007999" y="432003"/>
                </a:lnTo>
                <a:lnTo>
                  <a:pt x="1007999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72012" y="8711996"/>
            <a:ext cx="1008380" cy="432434"/>
          </a:xfrm>
          <a:custGeom>
            <a:avLst/>
            <a:gdLst/>
            <a:ahLst/>
            <a:cxnLst/>
            <a:rect l="l" t="t" r="r" b="b"/>
            <a:pathLst>
              <a:path w="1008379" h="432434">
                <a:moveTo>
                  <a:pt x="0" y="432003"/>
                </a:moveTo>
                <a:lnTo>
                  <a:pt x="1007999" y="432003"/>
                </a:lnTo>
                <a:lnTo>
                  <a:pt x="1007999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64013" y="8711996"/>
            <a:ext cx="1008380" cy="432434"/>
          </a:xfrm>
          <a:custGeom>
            <a:avLst/>
            <a:gdLst/>
            <a:ahLst/>
            <a:cxnLst/>
            <a:rect l="l" t="t" r="r" b="b"/>
            <a:pathLst>
              <a:path w="1008379" h="432434">
                <a:moveTo>
                  <a:pt x="0" y="432003"/>
                </a:moveTo>
                <a:lnTo>
                  <a:pt x="1007999" y="432003"/>
                </a:lnTo>
                <a:lnTo>
                  <a:pt x="1007999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556014" y="8711996"/>
            <a:ext cx="1008380" cy="432434"/>
          </a:xfrm>
          <a:custGeom>
            <a:avLst/>
            <a:gdLst/>
            <a:ahLst/>
            <a:cxnLst/>
            <a:rect l="l" t="t" r="r" b="b"/>
            <a:pathLst>
              <a:path w="1008379" h="432434">
                <a:moveTo>
                  <a:pt x="0" y="432003"/>
                </a:moveTo>
                <a:lnTo>
                  <a:pt x="1007998" y="432003"/>
                </a:lnTo>
                <a:lnTo>
                  <a:pt x="1007998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48015" y="8711996"/>
            <a:ext cx="1008380" cy="432434"/>
          </a:xfrm>
          <a:custGeom>
            <a:avLst/>
            <a:gdLst/>
            <a:ahLst/>
            <a:cxnLst/>
            <a:rect l="l" t="t" r="r" b="b"/>
            <a:pathLst>
              <a:path w="1008380" h="432434">
                <a:moveTo>
                  <a:pt x="0" y="432003"/>
                </a:moveTo>
                <a:lnTo>
                  <a:pt x="1007999" y="432003"/>
                </a:lnTo>
                <a:lnTo>
                  <a:pt x="1007999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580011" y="9144000"/>
            <a:ext cx="1008380" cy="432434"/>
          </a:xfrm>
          <a:custGeom>
            <a:avLst/>
            <a:gdLst/>
            <a:ahLst/>
            <a:cxnLst/>
            <a:rect l="l" t="t" r="r" b="b"/>
            <a:pathLst>
              <a:path w="1008379" h="432434">
                <a:moveTo>
                  <a:pt x="0" y="432003"/>
                </a:moveTo>
                <a:lnTo>
                  <a:pt x="1007999" y="432003"/>
                </a:lnTo>
                <a:lnTo>
                  <a:pt x="1007999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72012" y="9144000"/>
            <a:ext cx="1008380" cy="432434"/>
          </a:xfrm>
          <a:custGeom>
            <a:avLst/>
            <a:gdLst/>
            <a:ahLst/>
            <a:cxnLst/>
            <a:rect l="l" t="t" r="r" b="b"/>
            <a:pathLst>
              <a:path w="1008379" h="432434">
                <a:moveTo>
                  <a:pt x="0" y="432003"/>
                </a:moveTo>
                <a:lnTo>
                  <a:pt x="1007999" y="432003"/>
                </a:lnTo>
                <a:lnTo>
                  <a:pt x="1007999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64013" y="9144000"/>
            <a:ext cx="1008380" cy="432434"/>
          </a:xfrm>
          <a:custGeom>
            <a:avLst/>
            <a:gdLst/>
            <a:ahLst/>
            <a:cxnLst/>
            <a:rect l="l" t="t" r="r" b="b"/>
            <a:pathLst>
              <a:path w="1008379" h="432434">
                <a:moveTo>
                  <a:pt x="0" y="432003"/>
                </a:moveTo>
                <a:lnTo>
                  <a:pt x="1007999" y="432003"/>
                </a:lnTo>
                <a:lnTo>
                  <a:pt x="1007999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556014" y="9144000"/>
            <a:ext cx="1008380" cy="432434"/>
          </a:xfrm>
          <a:custGeom>
            <a:avLst/>
            <a:gdLst/>
            <a:ahLst/>
            <a:cxnLst/>
            <a:rect l="l" t="t" r="r" b="b"/>
            <a:pathLst>
              <a:path w="1008379" h="432434">
                <a:moveTo>
                  <a:pt x="0" y="432003"/>
                </a:moveTo>
                <a:lnTo>
                  <a:pt x="1007998" y="432003"/>
                </a:lnTo>
                <a:lnTo>
                  <a:pt x="1007998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548015" y="9144000"/>
            <a:ext cx="1008380" cy="432434"/>
          </a:xfrm>
          <a:custGeom>
            <a:avLst/>
            <a:gdLst/>
            <a:ahLst/>
            <a:cxnLst/>
            <a:rect l="l" t="t" r="r" b="b"/>
            <a:pathLst>
              <a:path w="1008380" h="432434">
                <a:moveTo>
                  <a:pt x="0" y="432003"/>
                </a:moveTo>
                <a:lnTo>
                  <a:pt x="1007999" y="432003"/>
                </a:lnTo>
                <a:lnTo>
                  <a:pt x="1007999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548015" y="7200010"/>
            <a:ext cx="5039995" cy="864235"/>
          </a:xfrm>
          <a:custGeom>
            <a:avLst/>
            <a:gdLst/>
            <a:ahLst/>
            <a:cxnLst/>
            <a:rect l="l" t="t" r="r" b="b"/>
            <a:pathLst>
              <a:path w="5039995" h="864234">
                <a:moveTo>
                  <a:pt x="0" y="863993"/>
                </a:moveTo>
                <a:lnTo>
                  <a:pt x="5039995" y="863993"/>
                </a:lnTo>
                <a:lnTo>
                  <a:pt x="5039995" y="0"/>
                </a:lnTo>
                <a:lnTo>
                  <a:pt x="0" y="0"/>
                </a:lnTo>
                <a:lnTo>
                  <a:pt x="0" y="863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10</a:t>
            </a:fld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968844" y="6977659"/>
          <a:ext cx="5626100" cy="259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170"/>
                <a:gridCol w="1007998"/>
                <a:gridCol w="1007998"/>
                <a:gridCol w="1007999"/>
                <a:gridCol w="1007999"/>
                <a:gridCol w="1004824"/>
              </a:tblGrid>
              <a:tr h="216001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구분</a:t>
                      </a:r>
                      <a:endParaRPr sz="9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카네기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멜론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ETC</a:t>
                      </a:r>
                      <a:endParaRPr sz="9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텍사스대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CAET</a:t>
                      </a:r>
                      <a:endParaRPr sz="9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디즈니연구소</a:t>
                      </a:r>
                      <a:endParaRPr sz="9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NYU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IM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P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ACT</a:t>
                      </a:r>
                      <a:endParaRPr sz="9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미시간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공과대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T&amp;E</a:t>
                      </a:r>
                      <a:endParaRPr sz="9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190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</a:tr>
              <a:tr h="282765">
                <a:tc rowSpan="3"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공통점</a:t>
                      </a:r>
                      <a:endParaRPr sz="9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marL="6223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1.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기술과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예술의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만남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19050">
                      <a:solidFill>
                        <a:srgbClr val="EF3F7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marL="6223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2.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기존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공연예술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기술뿐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아니라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기술을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통한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새로운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관객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체험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콘텐츠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제작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  <a:p>
                      <a:pPr algn="ctr" marL="622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3.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예술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배경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엔지니어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프로그램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642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190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4.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상업적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목적(취업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및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창업)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6001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형태</a:t>
                      </a:r>
                      <a:endParaRPr sz="9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대학교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과정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대학교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과정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전문가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센터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3주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워크숍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대학원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과정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9176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프로</a:t>
                      </a:r>
                      <a:endParaRPr sz="9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연극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중심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공연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예술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중심으로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디즈니를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위한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공연에서의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엔터테인먼트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</a:tcPr>
                </a:tc>
              </a:tr>
              <a:tr h="212826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그램</a:t>
                      </a:r>
                      <a:endParaRPr sz="9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엔터테인먼트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예술과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기술의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융합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상업적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기술발전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기술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중심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테크놀로지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9163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커리</a:t>
                      </a:r>
                      <a:endParaRPr sz="9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Doing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산업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기반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연구,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출판,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공연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예술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분야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프로덕션,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프로젝트,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</a:tcPr>
                </a:tc>
              </a:tr>
              <a:tr h="212826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큘럼</a:t>
                      </a:r>
                      <a:endParaRPr sz="9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(기업+팀)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프로젝트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제작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기술제작워크숍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컨퍼런스,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워크숍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  <a:tr h="219177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특이</a:t>
                      </a:r>
                      <a:endParaRPr sz="9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관객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체험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2016년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다양한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참가자들의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T w="6350">
                      <a:solidFill>
                        <a:srgbClr val="EF3F7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공대에서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기술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발전에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T w="6350">
                      <a:solidFill>
                        <a:srgbClr val="EF3F70"/>
                      </a:solidFill>
                      <a:prstDash val="solid"/>
                    </a:lnT>
                  </a:tcPr>
                </a:tc>
              </a:tr>
              <a:tr h="212825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양재다운명조M"/>
                          <a:cs typeface="양재다운명조M"/>
                        </a:rPr>
                        <a:t>사항</a:t>
                      </a:r>
                      <a:endParaRPr sz="900">
                        <a:latin typeface="양재다운명조M"/>
                        <a:cs typeface="양재다운명조M"/>
                      </a:endParaRPr>
                    </a:p>
                  </a:txBody>
                  <a:tcPr marL="0" marR="0" marB="0" marT="0">
                    <a:lnR w="6350">
                      <a:solidFill>
                        <a:srgbClr val="EF3F70"/>
                      </a:solidFill>
                      <a:prstDash val="solid"/>
                    </a:lnR>
                    <a:lnB w="6350">
                      <a:solidFill>
                        <a:srgbClr val="EF3F70"/>
                      </a:solidFill>
                      <a:prstDash val="solid"/>
                    </a:lnB>
                    <a:solidFill>
                      <a:srgbClr val="FDEAE9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콘텐츠개발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프로그램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시작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위치의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연구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협업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공연제작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R w="6350">
                      <a:solidFill>
                        <a:srgbClr val="EF3F70"/>
                      </a:solidFill>
                      <a:prstDash val="solid"/>
                    </a:lnR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의한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ET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과정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Arial Unicode MS"/>
                          <a:cs typeface="Arial Unicode MS"/>
                        </a:rPr>
                        <a:t>운영</a:t>
                      </a:r>
                      <a:endParaRPr sz="90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>
                    <a:lnL w="6350">
                      <a:solidFill>
                        <a:srgbClr val="EF3F70"/>
                      </a:solidFill>
                      <a:prstDash val="solid"/>
                    </a:lnL>
                    <a:lnB w="6350">
                      <a:solidFill>
                        <a:srgbClr val="EF3F7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2485" y="715899"/>
            <a:ext cx="111506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모집</a:t>
            </a:r>
            <a:r>
              <a:rPr dirty="0" sz="2200" spc="-110">
                <a:solidFill>
                  <a:srgbClr val="FFFFFF"/>
                </a:solidFill>
                <a:latin typeface="양재다운명조M"/>
                <a:cs typeface="양재다운명조M"/>
              </a:rPr>
              <a:t> </a:t>
            </a:r>
            <a:r>
              <a:rPr dirty="0" sz="2200" spc="-295">
                <a:solidFill>
                  <a:srgbClr val="FFFFFF"/>
                </a:solidFill>
                <a:latin typeface="양재다운명조M"/>
                <a:cs typeface="양재다운명조M"/>
              </a:rPr>
              <a:t>개요</a:t>
            </a:r>
            <a:endParaRPr sz="2200">
              <a:latin typeface="양재다운명조M"/>
              <a:cs typeface="양재다운명조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Arial Unicode MS"/>
                <a:cs typeface="Arial Unicode MS"/>
              </a:rPr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92010" y="1799996"/>
            <a:ext cx="5975985" cy="7056120"/>
          </a:xfrm>
          <a:prstGeom prst="rect">
            <a:avLst/>
          </a:prstGeom>
          <a:ln w="12700">
            <a:solidFill>
              <a:srgbClr val="EF3F7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73355">
              <a:lnSpc>
                <a:spcPct val="100000"/>
              </a:lnSpc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졸업후</a:t>
            </a:r>
            <a:r>
              <a:rPr dirty="0" sz="1000" spc="-50">
                <a:solidFill>
                  <a:srgbClr val="231F20"/>
                </a:solidFill>
                <a:latin typeface="양재다운명조M"/>
                <a:cs typeface="양재다운명조M"/>
              </a:rPr>
              <a:t> </a:t>
            </a: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진로</a:t>
            </a:r>
            <a:endParaRPr sz="1000">
              <a:latin typeface="양재다운명조M"/>
              <a:cs typeface="양재다운명조M"/>
            </a:endParaRPr>
          </a:p>
          <a:p>
            <a:pPr marL="287655" marR="1605915" indent="25400">
              <a:lnSpc>
                <a:spcPct val="150000"/>
              </a:lnSpc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융합적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사고와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융복합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콘텐츠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창작역량을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갖추고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창업을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85">
                <a:solidFill>
                  <a:srgbClr val="231F20"/>
                </a:solidFill>
                <a:latin typeface="Arial Unicode MS"/>
                <a:cs typeface="Arial Unicode MS"/>
              </a:rPr>
              <a:t>하거나,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경쟁력을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갖춘</a:t>
            </a:r>
            <a:r>
              <a:rPr dirty="0" sz="1000" spc="-90">
                <a:solidFill>
                  <a:srgbClr val="231F20"/>
                </a:solidFill>
                <a:latin typeface="Arial Unicode MS"/>
                <a:cs typeface="Arial Unicode MS"/>
              </a:rPr>
              <a:t> 전문가로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관련분야에서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활동</a:t>
            </a:r>
            <a:endParaRPr sz="1000">
              <a:latin typeface="Arial Unicode MS"/>
              <a:cs typeface="Arial Unicode MS"/>
            </a:endParaRPr>
          </a:p>
          <a:p>
            <a:pPr marL="516255" marR="1301115" indent="-38100">
              <a:lnSpc>
                <a:spcPct val="150000"/>
              </a:lnSpc>
            </a:pPr>
            <a:r>
              <a:rPr dirty="0" sz="1000" spc="105">
                <a:solidFill>
                  <a:srgbClr val="231F20"/>
                </a:solidFill>
                <a:latin typeface="Arial Unicode MS"/>
                <a:cs typeface="Arial Unicode MS"/>
              </a:rPr>
              <a:t>*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첨단기술과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거대자본을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기반으로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성장하는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엔터테인먼트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산업을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이해하고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70">
                <a:solidFill>
                  <a:srgbClr val="231F20"/>
                </a:solidFill>
                <a:latin typeface="Arial Unicode MS"/>
                <a:cs typeface="Arial Unicode MS"/>
              </a:rPr>
              <a:t>창작,</a:t>
            </a:r>
            <a:r>
              <a:rPr dirty="0" sz="1000" spc="-60">
                <a:solidFill>
                  <a:srgbClr val="231F20"/>
                </a:solidFill>
                <a:latin typeface="Arial Unicode MS"/>
                <a:cs typeface="Arial Unicode MS"/>
              </a:rPr>
              <a:t> 기술,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시장에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대한</a:t>
            </a:r>
            <a:r>
              <a:rPr dirty="0" sz="100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통찰력이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있는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전문가로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성장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050">
              <a:latin typeface="Times New Roman"/>
              <a:cs typeface="Times New Roman"/>
            </a:endParaRPr>
          </a:p>
          <a:p>
            <a:pPr marL="173355">
              <a:lnSpc>
                <a:spcPct val="100000"/>
              </a:lnSpc>
            </a:pPr>
            <a:r>
              <a:rPr dirty="0" sz="1000" spc="-135">
                <a:solidFill>
                  <a:srgbClr val="231F20"/>
                </a:solidFill>
                <a:latin typeface="양재다운명조M"/>
                <a:cs typeface="양재다운명조M"/>
              </a:rPr>
              <a:t>진출분야</a:t>
            </a:r>
            <a:endParaRPr sz="1000">
              <a:latin typeface="양재다운명조M"/>
              <a:cs typeface="양재다운명조M"/>
            </a:endParaRPr>
          </a:p>
          <a:p>
            <a:pPr algn="ctr" marR="3326129">
              <a:lnSpc>
                <a:spcPct val="100000"/>
              </a:lnSpc>
              <a:spcBef>
                <a:spcPts val="600"/>
              </a:spcBef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①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  </a:t>
            </a:r>
            <a:r>
              <a:rPr dirty="0" sz="1000" spc="-1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기술기반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융합형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85">
                <a:solidFill>
                  <a:srgbClr val="231F20"/>
                </a:solidFill>
                <a:latin typeface="Arial Unicode MS"/>
                <a:cs typeface="Arial Unicode MS"/>
              </a:rPr>
              <a:t>인재(기술분야)</a:t>
            </a:r>
            <a:endParaRPr sz="1000">
              <a:latin typeface="Arial Unicode MS"/>
              <a:cs typeface="Arial Unicode MS"/>
            </a:endParaRPr>
          </a:p>
          <a:p>
            <a:pPr marL="592455">
              <a:lnSpc>
                <a:spcPct val="100000"/>
              </a:lnSpc>
              <a:spcBef>
                <a:spcPts val="60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90">
                <a:solidFill>
                  <a:srgbClr val="231F20"/>
                </a:solidFill>
                <a:latin typeface="Arial Unicode MS"/>
                <a:cs typeface="Arial Unicode MS"/>
              </a:rPr>
              <a:t>테마파크,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관객체험공연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이벤트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디렉터</a:t>
            </a:r>
            <a:endParaRPr sz="1000">
              <a:latin typeface="Arial Unicode MS"/>
              <a:cs typeface="Arial Unicode MS"/>
            </a:endParaRPr>
          </a:p>
          <a:p>
            <a:pPr marL="592455">
              <a:lnSpc>
                <a:spcPct val="100000"/>
              </a:lnSpc>
              <a:spcBef>
                <a:spcPts val="60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대규모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콘서트를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위한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자동화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장치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프로그램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기업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대표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또는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디렉터</a:t>
            </a:r>
            <a:endParaRPr sz="1000">
              <a:latin typeface="Arial Unicode MS"/>
              <a:cs typeface="Arial Unicode MS"/>
            </a:endParaRPr>
          </a:p>
          <a:p>
            <a:pPr marL="592455">
              <a:lnSpc>
                <a:spcPct val="100000"/>
              </a:lnSpc>
              <a:spcBef>
                <a:spcPts val="60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공연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전시를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위한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로보틱스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기업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대표</a:t>
            </a:r>
            <a:endParaRPr sz="1000">
              <a:latin typeface="Arial Unicode MS"/>
              <a:cs typeface="Arial Unicode MS"/>
            </a:endParaRPr>
          </a:p>
          <a:p>
            <a:pPr marL="592455">
              <a:lnSpc>
                <a:spcPct val="100000"/>
              </a:lnSpc>
              <a:spcBef>
                <a:spcPts val="60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뉴미디어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90">
                <a:solidFill>
                  <a:srgbClr val="231F20"/>
                </a:solidFill>
                <a:latin typeface="Arial Unicode MS"/>
                <a:cs typeface="Arial Unicode MS"/>
              </a:rPr>
              <a:t>공연,대규모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콘서트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자동화장치</a:t>
            </a:r>
            <a:endParaRPr sz="1000">
              <a:latin typeface="Arial Unicode MS"/>
              <a:cs typeface="Arial Unicode MS"/>
            </a:endParaRPr>
          </a:p>
          <a:p>
            <a:pPr marL="592455">
              <a:lnSpc>
                <a:spcPct val="100000"/>
              </a:lnSpc>
              <a:spcBef>
                <a:spcPts val="60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뇌과학을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이용한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70">
                <a:solidFill>
                  <a:srgbClr val="231F20"/>
                </a:solidFill>
                <a:latin typeface="Arial Unicode MS"/>
                <a:cs typeface="Arial Unicode MS"/>
              </a:rPr>
              <a:t>무용,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70">
                <a:solidFill>
                  <a:srgbClr val="231F20"/>
                </a:solidFill>
                <a:latin typeface="Arial Unicode MS"/>
                <a:cs typeface="Arial Unicode MS"/>
              </a:rPr>
              <a:t>연극,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공연개발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디렉터</a:t>
            </a:r>
            <a:endParaRPr sz="1000">
              <a:latin typeface="Arial Unicode MS"/>
              <a:cs typeface="Arial Unicode MS"/>
            </a:endParaRPr>
          </a:p>
          <a:p>
            <a:pPr marL="592455">
              <a:lnSpc>
                <a:spcPct val="100000"/>
              </a:lnSpc>
              <a:spcBef>
                <a:spcPts val="60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스포츠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70">
                <a:solidFill>
                  <a:srgbClr val="231F20"/>
                </a:solidFill>
                <a:latin typeface="Arial Unicode MS"/>
                <a:cs typeface="Arial Unicode MS"/>
              </a:rPr>
              <a:t>행사,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대규모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이벤트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개발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디렉터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050">
              <a:latin typeface="Times New Roman"/>
              <a:cs typeface="Times New Roman"/>
            </a:endParaRPr>
          </a:p>
          <a:p>
            <a:pPr marL="313055">
              <a:lnSpc>
                <a:spcPct val="100000"/>
              </a:lnSpc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②</a:t>
            </a:r>
            <a:r>
              <a:rPr dirty="0" sz="1000" spc="1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예술기반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융합형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85">
                <a:solidFill>
                  <a:srgbClr val="231F20"/>
                </a:solidFill>
                <a:latin typeface="Arial Unicode MS"/>
                <a:cs typeface="Arial Unicode MS"/>
              </a:rPr>
              <a:t>인재(예술분야)</a:t>
            </a:r>
            <a:endParaRPr sz="1000">
              <a:latin typeface="Arial Unicode MS"/>
              <a:cs typeface="Arial Unicode MS"/>
            </a:endParaRPr>
          </a:p>
          <a:p>
            <a:pPr marL="592455">
              <a:lnSpc>
                <a:spcPct val="100000"/>
              </a:lnSpc>
              <a:spcBef>
                <a:spcPts val="60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디지털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테크놀로지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70">
                <a:solidFill>
                  <a:srgbClr val="231F20"/>
                </a:solidFill>
                <a:latin typeface="Arial Unicode MS"/>
                <a:cs typeface="Arial Unicode MS"/>
              </a:rPr>
              <a:t>공연,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85">
                <a:solidFill>
                  <a:srgbClr val="231F20"/>
                </a:solidFill>
                <a:latin typeface="Arial Unicode MS"/>
                <a:cs typeface="Arial Unicode MS"/>
              </a:rPr>
              <a:t>이벤트,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페스티벌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디렉터</a:t>
            </a:r>
            <a:endParaRPr sz="1000">
              <a:latin typeface="Arial Unicode MS"/>
              <a:cs typeface="Arial Unicode MS"/>
            </a:endParaRPr>
          </a:p>
          <a:p>
            <a:pPr marL="592455">
              <a:lnSpc>
                <a:spcPct val="100000"/>
              </a:lnSpc>
              <a:spcBef>
                <a:spcPts val="60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디지털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테크놀로지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댄스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컴퍼니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예술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디렉터</a:t>
            </a:r>
            <a:endParaRPr sz="1000">
              <a:latin typeface="Arial Unicode MS"/>
              <a:cs typeface="Arial Unicode MS"/>
            </a:endParaRPr>
          </a:p>
          <a:p>
            <a:pPr marL="592455">
              <a:lnSpc>
                <a:spcPct val="100000"/>
              </a:lnSpc>
              <a:spcBef>
                <a:spcPts val="60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미디어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넌버벌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공연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기업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디렉터</a:t>
            </a:r>
            <a:endParaRPr sz="1000">
              <a:latin typeface="Arial Unicode MS"/>
              <a:cs typeface="Arial Unicode MS"/>
            </a:endParaRPr>
          </a:p>
          <a:p>
            <a:pPr marL="592455">
              <a:lnSpc>
                <a:spcPct val="100000"/>
              </a:lnSpc>
              <a:spcBef>
                <a:spcPts val="60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85">
                <a:solidFill>
                  <a:srgbClr val="231F20"/>
                </a:solidFill>
                <a:latin typeface="Arial Unicode MS"/>
                <a:cs typeface="Arial Unicode MS"/>
              </a:rPr>
              <a:t>리조트,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테마파크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장소체험형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공연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전시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디렉터</a:t>
            </a:r>
            <a:endParaRPr sz="1000">
              <a:latin typeface="Arial Unicode MS"/>
              <a:cs typeface="Arial Unicode MS"/>
            </a:endParaRPr>
          </a:p>
          <a:p>
            <a:pPr marL="592455">
              <a:lnSpc>
                <a:spcPct val="100000"/>
              </a:lnSpc>
              <a:spcBef>
                <a:spcPts val="60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미디어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인형극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기업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예술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디렉터</a:t>
            </a:r>
            <a:endParaRPr sz="1000">
              <a:latin typeface="Arial Unicode MS"/>
              <a:cs typeface="Arial Unicode MS"/>
            </a:endParaRPr>
          </a:p>
          <a:p>
            <a:pPr marL="592455">
              <a:lnSpc>
                <a:spcPct val="100000"/>
              </a:lnSpc>
              <a:spcBef>
                <a:spcPts val="60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미디어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클럽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공연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기획자</a:t>
            </a:r>
            <a:endParaRPr sz="1000">
              <a:latin typeface="Arial Unicode MS"/>
              <a:cs typeface="Arial Unicode MS"/>
            </a:endParaRPr>
          </a:p>
          <a:p>
            <a:pPr marL="592455">
              <a:lnSpc>
                <a:spcPct val="100000"/>
              </a:lnSpc>
              <a:spcBef>
                <a:spcPts val="60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박물관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미디어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기반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전시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큐레이터</a:t>
            </a:r>
            <a:endParaRPr sz="1000">
              <a:latin typeface="Arial Unicode MS"/>
              <a:cs typeface="Arial Unicode MS"/>
            </a:endParaRPr>
          </a:p>
          <a:p>
            <a:pPr marL="592455">
              <a:lnSpc>
                <a:spcPct val="100000"/>
              </a:lnSpc>
              <a:spcBef>
                <a:spcPts val="60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웨어러블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기술기반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테마파크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Arial Unicode MS"/>
                <a:cs typeface="Arial Unicode MS"/>
              </a:rPr>
              <a:t>or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박물관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전시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디렉터</a:t>
            </a:r>
            <a:endParaRPr sz="1000">
              <a:latin typeface="Arial Unicode MS"/>
              <a:cs typeface="Arial Unicode MS"/>
            </a:endParaRPr>
          </a:p>
          <a:p>
            <a:pPr marL="592455">
              <a:lnSpc>
                <a:spcPct val="100000"/>
              </a:lnSpc>
              <a:spcBef>
                <a:spcPts val="60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첨단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테크놀로지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활용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콘서트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기획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연출자</a:t>
            </a:r>
            <a:endParaRPr sz="10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050">
              <a:latin typeface="Times New Roman"/>
              <a:cs typeface="Times New Roman"/>
            </a:endParaRPr>
          </a:p>
          <a:p>
            <a:pPr marL="313055">
              <a:lnSpc>
                <a:spcPct val="100000"/>
              </a:lnSpc>
            </a:pP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③</a:t>
            </a:r>
            <a:r>
              <a:rPr dirty="0" sz="1000" spc="1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인문기반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융합형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95">
                <a:solidFill>
                  <a:srgbClr val="231F20"/>
                </a:solidFill>
                <a:latin typeface="Arial Unicode MS"/>
                <a:cs typeface="Arial Unicode MS"/>
              </a:rPr>
              <a:t>인재(스토리텔링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70">
                <a:solidFill>
                  <a:srgbClr val="231F20"/>
                </a:solidFill>
                <a:latin typeface="Arial Unicode MS"/>
                <a:cs typeface="Arial Unicode MS"/>
              </a:rPr>
              <a:t>분야)</a:t>
            </a:r>
            <a:endParaRPr sz="1000">
              <a:latin typeface="Arial Unicode MS"/>
              <a:cs typeface="Arial Unicode MS"/>
            </a:endParaRPr>
          </a:p>
          <a:p>
            <a:pPr marL="592455">
              <a:lnSpc>
                <a:spcPct val="100000"/>
              </a:lnSpc>
              <a:spcBef>
                <a:spcPts val="60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트랜스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미디어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스토리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개발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디렉터</a:t>
            </a:r>
            <a:endParaRPr sz="1000">
              <a:latin typeface="Arial Unicode MS"/>
              <a:cs typeface="Arial Unicode MS"/>
            </a:endParaRPr>
          </a:p>
          <a:p>
            <a:pPr marL="592455">
              <a:lnSpc>
                <a:spcPct val="100000"/>
              </a:lnSpc>
              <a:spcBef>
                <a:spcPts val="600"/>
              </a:spcBef>
            </a:pPr>
            <a:r>
              <a:rPr dirty="0" sz="1000" spc="300">
                <a:solidFill>
                  <a:srgbClr val="231F20"/>
                </a:solidFill>
                <a:latin typeface="Arial Unicode MS"/>
                <a:cs typeface="Arial Unicode MS"/>
              </a:rPr>
              <a:t>○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스토리텔링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공연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전시디렉터</a:t>
            </a:r>
            <a:r>
              <a:rPr dirty="0" sz="1000" spc="2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1000" spc="-10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endParaRPr sz="10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2015-12-07T17:47:27Z</dcterms:created>
  <dcterms:modified xsi:type="dcterms:W3CDTF">2015-12-07T17:47:27Z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2015-10-25T00:00:00Z</vt:filetime>
  </property>
  <property fmtid="{D5CDD505-2E9C-101B-9397-08002B2CF9AE}" pid="3" name="LastSaved">
    <vt:filetime>2015-12-07T00:00:00Z</vt:filetime>
  </property>
</Properties>
</file>