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70" r:id="rId3"/>
    <p:sldId id="268" r:id="rId4"/>
    <p:sldId id="269" r:id="rId5"/>
    <p:sldId id="257" r:id="rId6"/>
    <p:sldId id="263" r:id="rId7"/>
    <p:sldId id="262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2021-02-18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2021-02-18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원본 소속 </a:t>
            </a:r>
            <a:r>
              <a:rPr lang="ko-KR" altLang="en-US" sz="1400" b="1" dirty="0">
                <a:solidFill>
                  <a:schemeClr val="tx1"/>
                </a:solidFill>
              </a:rPr>
              <a:t>교학행정팀에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내 제출해야 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발급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</a:t>
            </a:r>
            <a:r>
              <a:rPr lang="ko-KR" altLang="en-US" sz="1400" b="1" dirty="0" err="1" smtClean="0">
                <a:solidFill>
                  <a:schemeClr val="tx1"/>
                </a:solidFill>
                <a:ea typeface="맑은 고딕"/>
              </a:rPr>
              <a:t>강사에게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 smtClean="0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[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출석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]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표기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담당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_ </a:t>
            </a:r>
            <a:r>
              <a:rPr lang="ko-KR" altLang="en-US" sz="1400" dirty="0" smtClean="0"/>
              <a:t>일반사유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5065439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_ </a:t>
            </a:r>
            <a:r>
              <a:rPr lang="ko-KR" altLang="en-US" sz="1400" dirty="0" smtClean="0"/>
              <a:t>학생선수</a:t>
            </a:r>
            <a:endParaRPr lang="ko-KR" altLang="en-US" sz="1400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323528" y="908720"/>
          <a:ext cx="8424936" cy="3646564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3157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08779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2870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80806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의사소견 상 등교가 불가능한 질병 및사고 치료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156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 smtClean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323528" y="5373217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4679558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4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683404"/>
            <a:ext cx="317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_ </a:t>
            </a:r>
            <a:r>
              <a:rPr lang="ko-KR" altLang="en-US" smtClean="0"/>
              <a:t>코로나</a:t>
            </a:r>
            <a:r>
              <a:rPr lang="en-US" altLang="ko-KR" smtClean="0"/>
              <a:t>19 </a:t>
            </a:r>
            <a:r>
              <a:rPr lang="ko-KR" altLang="en-US" smtClean="0"/>
              <a:t>감염병 관련 사유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407069"/>
            <a:ext cx="39517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smtClean="0">
                <a:solidFill>
                  <a:srgbClr val="FF0000"/>
                </a:solidFill>
              </a:rPr>
              <a:t>※ </a:t>
            </a:r>
            <a:r>
              <a:rPr lang="ko-KR" altLang="en-US" sz="1100" b="1" smtClean="0">
                <a:solidFill>
                  <a:srgbClr val="FF0000"/>
                </a:solidFill>
              </a:rPr>
              <a:t>코로나</a:t>
            </a:r>
            <a:r>
              <a:rPr lang="en-US" altLang="ko-KR" sz="1100" b="1" smtClean="0">
                <a:solidFill>
                  <a:srgbClr val="FF0000"/>
                </a:solidFill>
              </a:rPr>
              <a:t>19 </a:t>
            </a:r>
            <a:r>
              <a:rPr lang="ko-KR" altLang="en-US" sz="1100" b="1" smtClean="0">
                <a:solidFill>
                  <a:srgbClr val="FF0000"/>
                </a:solidFill>
              </a:rPr>
              <a:t>확진자의 경우 </a:t>
            </a:r>
            <a:r>
              <a:rPr lang="en-US" altLang="ko-KR" sz="1100" b="1" smtClean="0">
                <a:solidFill>
                  <a:srgbClr val="FF0000"/>
                </a:solidFill>
              </a:rPr>
              <a:t>2</a:t>
            </a:r>
            <a:r>
              <a:rPr lang="ko-KR" altLang="en-US" sz="1100" b="1" smtClean="0">
                <a:solidFill>
                  <a:srgbClr val="FF0000"/>
                </a:solidFill>
              </a:rPr>
              <a:t>주 이상 결석 시 질병휴학 권장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32154"/>
              </p:ext>
            </p:extLst>
          </p:nvPr>
        </p:nvGraphicFramePr>
        <p:xfrm>
          <a:off x="251520" y="1164814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확진자 및 자가격리 대상자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 확인서 및 자가격리 통지서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검사자 및 의심증상자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검사확인서 및 진료확인서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QR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코드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건물출입시 발열체크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1333" y="2758807"/>
            <a:ext cx="86581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발열로 인한 강의실 출입 제한자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1. </a:t>
            </a:r>
            <a:r>
              <a:rPr lang="ko-KR" altLang="en-US" sz="1400" b="1"/>
              <a:t>건물출입 시 발열체크 후 발열자</a:t>
            </a:r>
            <a:r>
              <a:rPr lang="en-US" altLang="ko-KR" sz="1400" b="1"/>
              <a:t>(37.5</a:t>
            </a:r>
            <a:r>
              <a:rPr lang="ko-KR" altLang="en-US" sz="1400"/>
              <a:t>℃</a:t>
            </a:r>
            <a:r>
              <a:rPr lang="ko-KR" altLang="en-US" sz="1400" b="1"/>
              <a:t> 이상</a:t>
            </a:r>
            <a:r>
              <a:rPr lang="en-US" altLang="ko-KR" sz="1400" b="1"/>
              <a:t>)</a:t>
            </a:r>
            <a:r>
              <a:rPr lang="ko-KR" altLang="en-US" sz="1400" b="1"/>
              <a:t>는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‘ </a:t>
            </a:r>
            <a:r>
              <a:rPr lang="ko-KR" altLang="en-US" sz="1400" b="1">
                <a:solidFill>
                  <a:srgbClr val="0000FF"/>
                </a:solidFill>
              </a:rPr>
              <a:t>인증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2. </a:t>
            </a:r>
            <a:r>
              <a:rPr lang="ko-KR" altLang="en-US" sz="1400" b="1"/>
              <a:t>발열자는 강의실 출입이 제한되며</a:t>
            </a:r>
            <a:r>
              <a:rPr lang="en-US" altLang="ko-KR" sz="1400" b="1"/>
              <a:t>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＇</a:t>
            </a:r>
            <a:r>
              <a:rPr lang="ko-KR" altLang="en-US" sz="1400" b="1">
                <a:solidFill>
                  <a:srgbClr val="0000FF"/>
                </a:solidFill>
              </a:rPr>
              <a:t>인증 후 유고결석 신청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(</a:t>
            </a:r>
            <a:r>
              <a:rPr lang="ko-KR" altLang="en-US" sz="1400" b="1">
                <a:solidFill>
                  <a:srgbClr val="0000FF"/>
                </a:solidFill>
              </a:rPr>
              <a:t>반드시 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코드를 인증 후 유고결석을 신청해야 함</a:t>
            </a:r>
            <a:r>
              <a:rPr lang="en-US" altLang="ko-KR" sz="1400" b="1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3. </a:t>
            </a:r>
            <a:r>
              <a:rPr lang="ko-KR" altLang="en-US" sz="1400" b="1"/>
              <a:t>발열자에게는 </a:t>
            </a:r>
            <a:r>
              <a:rPr lang="en-US" altLang="ko-KR" sz="1400" b="1"/>
              <a:t>‘</a:t>
            </a:r>
            <a:r>
              <a:rPr lang="ko-KR" altLang="en-US" sz="1400" b="1"/>
              <a:t>발열자 유고결석 신청절차 및 유의사항 안내문</a:t>
            </a:r>
            <a:r>
              <a:rPr lang="en-US" altLang="ko-KR" sz="1400" b="1"/>
              <a:t>‘ </a:t>
            </a:r>
            <a:r>
              <a:rPr lang="ko-KR" altLang="en-US" sz="1400" b="1"/>
              <a:t>배분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- </a:t>
            </a:r>
            <a:r>
              <a:rPr lang="ko-KR" altLang="en-US" sz="1400" b="1">
                <a:solidFill>
                  <a:srgbClr val="0000FF"/>
                </a:solidFill>
              </a:rPr>
              <a:t>유고결석 신청시 증빙서류로 첨부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4. </a:t>
            </a:r>
            <a:r>
              <a:rPr lang="ko-KR" altLang="en-US" sz="1400" b="1"/>
              <a:t>교학행정팀 </a:t>
            </a:r>
            <a:r>
              <a:rPr lang="ko-KR" altLang="en-US" sz="1400" b="1">
                <a:solidFill>
                  <a:srgbClr val="0000FF"/>
                </a:solidFill>
              </a:rPr>
              <a:t>발열자 유고결석 신청내역과 발열자 명단 확인 후 접수</a:t>
            </a:r>
            <a:r>
              <a:rPr lang="ko-KR" altLang="en-US" sz="1400" b="1"/>
              <a:t>→ 교강사 </a:t>
            </a:r>
            <a:r>
              <a:rPr lang="ko-KR" altLang="en-US" sz="1400" b="1" smtClean="0"/>
              <a:t>승인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</a:t>
            </a:r>
            <a:r>
              <a:rPr lang="en-US" altLang="ko-KR" sz="1400" b="1" smtClean="0"/>
              <a:t>   - </a:t>
            </a:r>
            <a:r>
              <a:rPr lang="ko-KR" altLang="en-US" sz="1400" b="1"/>
              <a:t>발열자 명단 확인 </a:t>
            </a:r>
            <a:r>
              <a:rPr lang="en-US" altLang="ko-KR" sz="1400" b="1"/>
              <a:t>: </a:t>
            </a:r>
            <a:r>
              <a:rPr lang="ko-KR" altLang="en-US" sz="1400" b="1"/>
              <a:t>종합정보시스템→수업관리→수강신청현황관련조회→</a:t>
            </a:r>
            <a:r>
              <a:rPr lang="en-US" altLang="ko-KR" sz="1400" b="1"/>
              <a:t>QR</a:t>
            </a:r>
            <a:r>
              <a:rPr lang="ko-KR" altLang="en-US" sz="1400" b="1"/>
              <a:t>코드 일자별 학생 현황</a:t>
            </a:r>
            <a:endParaRPr lang="en-US" altLang="ko-KR" sz="1400" b="1"/>
          </a:p>
        </p:txBody>
      </p:sp>
    </p:spTree>
    <p:extLst>
      <p:ext uri="{BB962C8B-B14F-4D97-AF65-F5344CB8AC3E}">
        <p14:creationId xmlns:p14="http://schemas.microsoft.com/office/powerpoint/2010/main" val="155494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40172"/>
            <a:ext cx="865816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smtClean="0"/>
              <a:t>출석인정은 </a:t>
            </a:r>
            <a:r>
              <a:rPr lang="ko-KR" altLang="en-US" sz="1400" b="1" dirty="0" err="1" smtClean="0"/>
              <a:t>사유발생</a:t>
            </a:r>
            <a:r>
              <a:rPr lang="ko-KR" altLang="en-US" sz="1400" b="1" dirty="0" smtClean="0"/>
              <a:t> </a:t>
            </a:r>
            <a:r>
              <a:rPr lang="ko-KR" altLang="en-US" sz="1400" b="1" dirty="0"/>
              <a:t>전이나 </a:t>
            </a:r>
            <a:r>
              <a:rPr lang="ko-KR" altLang="en-US" sz="1400" b="1" dirty="0" smtClean="0"/>
              <a:t>사유종료일로부터</a:t>
            </a:r>
            <a:r>
              <a:rPr lang="en-US" altLang="ko-KR" sz="1400" b="1" dirty="0"/>
              <a:t> </a:t>
            </a:r>
            <a:r>
              <a:rPr lang="en-US" altLang="ko-KR" sz="1400" b="1" dirty="0" smtClean="0"/>
              <a:t>7</a:t>
            </a:r>
            <a:r>
              <a:rPr lang="ko-KR" altLang="en-US" sz="1400" b="1" dirty="0"/>
              <a:t>일 이내 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최종학기</a:t>
            </a:r>
            <a:r>
              <a:rPr lang="ko-KR" altLang="en-US" sz="1400" b="1" dirty="0"/>
              <a:t> </a:t>
            </a: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취</a:t>
            </a:r>
            <a:r>
              <a:rPr lang="en-US" altLang="ko-KR" sz="1400" b="1" dirty="0"/>
              <a:t>·</a:t>
            </a:r>
            <a:r>
              <a:rPr lang="ko-KR" altLang="en-US" sz="1400" b="1"/>
              <a:t>창업은 </a:t>
            </a:r>
            <a:r>
              <a:rPr lang="ko-KR" altLang="en-US" sz="1400" b="1" smtClean="0"/>
              <a:t>사유발생일로부터 </a:t>
            </a:r>
            <a:r>
              <a:rPr lang="en-US" altLang="ko-KR" sz="1400" b="1" dirty="0"/>
              <a:t>14</a:t>
            </a:r>
            <a:r>
              <a:rPr lang="ko-KR" altLang="en-US" sz="1400" b="1" dirty="0"/>
              <a:t>일 이내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에 신청 및 접수하여야 </a:t>
            </a:r>
            <a:r>
              <a:rPr lang="ko-KR" altLang="en-US" sz="1400" b="1" dirty="0" smtClean="0"/>
              <a:t>하며 해당 </a:t>
            </a:r>
            <a:r>
              <a:rPr lang="ko-KR" altLang="en-US" sz="1400" b="1" dirty="0"/>
              <a:t>기간 이후에는 </a:t>
            </a:r>
            <a:r>
              <a:rPr lang="ko-KR" altLang="en-US" sz="1400" b="1" dirty="0" err="1"/>
              <a:t>출석인정</a:t>
            </a:r>
            <a:r>
              <a:rPr lang="ko-KR" altLang="en-US" sz="1400" b="1" dirty="0"/>
              <a:t> 사유의 </a:t>
            </a:r>
            <a:r>
              <a:rPr lang="ko-KR" altLang="en-US" sz="1400" b="1" smtClean="0"/>
              <a:t>효력 상실함 </a:t>
            </a:r>
            <a:r>
              <a:rPr lang="en-US" altLang="ko-KR" sz="1400" b="1" dirty="0" smtClean="0"/>
              <a:t>[</a:t>
            </a:r>
            <a:r>
              <a:rPr lang="ko-KR" altLang="en-US" sz="1400" b="1" dirty="0"/>
              <a:t>공휴일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토요일 </a:t>
            </a:r>
            <a:r>
              <a:rPr lang="ko-KR" altLang="en-US" sz="1400" b="1"/>
              <a:t>포함</a:t>
            </a:r>
            <a:r>
              <a:rPr lang="en-US" altLang="ko-KR" sz="1400" b="1" smtClean="0"/>
              <a:t>)</a:t>
            </a:r>
            <a:r>
              <a:rPr lang="ko-KR" altLang="en-US" sz="1400" b="1" smtClean="0"/>
              <a:t> 제외</a:t>
            </a:r>
            <a:r>
              <a:rPr lang="en-US" altLang="ko-KR" sz="1400" b="1" smtClean="0"/>
              <a:t>]</a:t>
            </a:r>
          </a:p>
          <a:p>
            <a:pPr fontAlgn="base">
              <a:lnSpc>
                <a:spcPct val="150000"/>
              </a:lnSpc>
            </a:pP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유고결석 신청내역 접수 시</a:t>
            </a:r>
            <a:r>
              <a:rPr lang="en-US" altLang="ko-KR" sz="1400" b="1" smtClean="0">
                <a:latin typeface="맑은 고딕" panose="020B0503020000020004" pitchFamily="50" charset="-127"/>
              </a:rPr>
              <a:t>(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smtClean="0">
                <a:latin typeface="맑은 고딕" panose="020B0503020000020004" pitchFamily="50" charset="-127"/>
              </a:rPr>
              <a:t>) 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해당수업 </a:t>
            </a:r>
            <a:r>
              <a:rPr lang="ko-KR" altLang="en-US" sz="1400" b="1"/>
              <a:t>교</a:t>
            </a:r>
            <a:r>
              <a:rPr lang="en-US" altLang="ko-KR" sz="1400" b="1"/>
              <a:t>·</a:t>
            </a:r>
            <a:r>
              <a:rPr lang="ko-KR" altLang="en-US" sz="1400" b="1" smtClean="0"/>
              <a:t>강사에게 유고결석 승인요청 관련 내용 문자 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r>
              <a:rPr lang="ko-KR" altLang="en-US" sz="1400" b="1" smtClean="0"/>
              <a:t>자동발송 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dirty="0" smtClean="0"/>
              <a:t>증빙서류 위</a:t>
            </a:r>
            <a:r>
              <a:rPr lang="en-US" altLang="ko-KR" sz="1400" b="1" dirty="0" smtClean="0"/>
              <a:t>·</a:t>
            </a:r>
            <a:r>
              <a:rPr lang="ko-KR" altLang="en-US" sz="1400" b="1" dirty="0" err="1" smtClean="0"/>
              <a:t>변조행위에</a:t>
            </a:r>
            <a:r>
              <a:rPr lang="ko-KR" altLang="en-US" sz="1400" b="1" dirty="0" smtClean="0"/>
              <a:t> 의한 신청은 학칙 제</a:t>
            </a:r>
            <a:r>
              <a:rPr lang="en-US" altLang="ko-KR" sz="1400" b="1" dirty="0" smtClean="0"/>
              <a:t>59</a:t>
            </a:r>
            <a:r>
              <a:rPr lang="ko-KR" altLang="en-US" sz="1400" b="1" dirty="0" smtClean="0"/>
              <a:t>조의</a:t>
            </a:r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 smtClean="0"/>
              <a:t>제</a:t>
            </a:r>
            <a:r>
              <a:rPr lang="en-US" altLang="ko-KR" sz="1400" b="1" dirty="0" smtClean="0"/>
              <a:t>4</a:t>
            </a:r>
            <a:r>
              <a:rPr lang="ko-KR" altLang="en-US" sz="1400" b="1" smtClean="0"/>
              <a:t>조에 의거 </a:t>
            </a:r>
            <a:r>
              <a:rPr lang="ko-KR" altLang="en-US" sz="1400" b="1" dirty="0" smtClean="0"/>
              <a:t>엄중 처벌함</a:t>
            </a:r>
            <a:endParaRPr lang="en-US" altLang="ko-KR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2017~2018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학년도에 위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사회적 거리두기 단계에 따른 원격수업도 유고결석 출석인정 신청 가능 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endParaRPr lang="en-US" altLang="ko-KR" sz="1400" b="1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ko-KR" altLang="en-US" sz="1400" b="1">
                <a:latin typeface="맑은 고딕" panose="020B0503020000020004" pitchFamily="50" charset="-127"/>
              </a:rPr>
              <a:t> 원격수업시 제출서류는 대면제출이 어려우므로 비대면 제출 권장</a:t>
            </a: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400" b="1" smtClean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>
                <a:solidFill>
                  <a:prstClr val="black"/>
                </a:solidFill>
              </a:rPr>
              <a:t> </a:t>
            </a:r>
            <a:r>
              <a:rPr lang="ko-KR" altLang="en-US" sz="1400" b="1" dirty="0" smtClean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 smtClean="0"/>
              <a:t>교</a:t>
            </a:r>
            <a:r>
              <a:rPr lang="en-US" altLang="ko-KR" sz="1400" b="1" dirty="0" smtClean="0"/>
              <a:t>·</a:t>
            </a:r>
            <a:r>
              <a:rPr lang="ko-KR" altLang="en-US" sz="1400" b="1" dirty="0" smtClean="0"/>
              <a:t>강사가 제시하는 과제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시험 등의 지도</a:t>
            </a:r>
            <a:r>
              <a:rPr lang="en-US" altLang="ko-KR" sz="1400" b="1" dirty="0" smtClean="0"/>
              <a:t>·</a:t>
            </a:r>
            <a:r>
              <a:rPr lang="ko-KR" altLang="en-US" sz="1400" b="1" dirty="0" smtClean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유고결석자</a:t>
            </a:r>
            <a:r>
              <a:rPr lang="ko-KR" altLang="en-US" sz="1400" b="1" dirty="0"/>
              <a:t>    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 err="1"/>
              <a:t>출석인정은</a:t>
            </a:r>
            <a:r>
              <a:rPr lang="ko-KR" altLang="en-US" sz="1400" b="1" dirty="0"/>
              <a:t> 출결에 국한된 사항임</a:t>
            </a:r>
            <a:r>
              <a:rPr lang="en-US" altLang="ko-KR" sz="1400" b="1" dirty="0" smtClean="0"/>
              <a:t>)</a:t>
            </a:r>
          </a:p>
          <a:p>
            <a:pPr fontAlgn="base"/>
            <a:endParaRPr lang="ko-KR" altLang="en-US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dirty="0" smtClean="0"/>
              <a:t>신청 및 승인은 성적공시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입력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기간 </a:t>
            </a:r>
            <a:r>
              <a:rPr lang="ko-KR" altLang="en-US" sz="1400" b="1" smtClean="0"/>
              <a:t>종료일</a:t>
            </a:r>
            <a:r>
              <a:rPr lang="en-US" altLang="ko-KR" sz="1400" b="1" smtClean="0"/>
              <a:t>[2021.06.23.(</a:t>
            </a:r>
            <a:r>
              <a:rPr lang="ko-KR" altLang="en-US" sz="1400" b="1"/>
              <a:t>수</a:t>
            </a:r>
            <a:r>
              <a:rPr lang="en-US" altLang="ko-KR" sz="1400" b="1" smtClean="0"/>
              <a:t>)]</a:t>
            </a:r>
            <a:r>
              <a:rPr lang="ko-KR" altLang="en-US" sz="1400" b="1" dirty="0" smtClean="0"/>
              <a:t>까지 가능함</a:t>
            </a:r>
            <a:endParaRPr lang="en-US" altLang="ko-KR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solidFill>
                  <a:srgbClr val="FF0000"/>
                </a:solidFill>
              </a:rPr>
              <a:t>  </a:t>
            </a:r>
            <a:r>
              <a:rPr lang="ko-KR" altLang="ko-KR" sz="1400" b="1" smtClean="0">
                <a:solidFill>
                  <a:srgbClr val="FF0000"/>
                </a:solidFill>
              </a:rPr>
              <a:t>▶</a:t>
            </a:r>
            <a:r>
              <a:rPr lang="en-US" altLang="ko-KR" sz="1400" b="1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400" b="1" smtClean="0">
                <a:solidFill>
                  <a:srgbClr val="FF0000"/>
                </a:solidFill>
              </a:rPr>
              <a:t>·</a:t>
            </a:r>
            <a:r>
              <a:rPr lang="ko-KR" altLang="en-US" sz="1400" b="1" smtClean="0">
                <a:solidFill>
                  <a:srgbClr val="FF0000"/>
                </a:solidFill>
              </a:rPr>
              <a:t>강사의 승인이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23044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229200"/>
            <a:ext cx="828092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ko-KR" altLang="en-US" sz="1400" b="1" dirty="0">
                <a:solidFill>
                  <a:schemeClr val="tx1"/>
                </a:solidFill>
              </a:rPr>
              <a:t>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압축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rgbClr val="FF0000"/>
                </a:solidFill>
              </a:rPr>
              <a:t>      </a:t>
            </a:r>
            <a:r>
              <a:rPr lang="ko-KR" altLang="ko-KR" sz="1200" b="1" dirty="0" smtClean="0">
                <a:solidFill>
                  <a:srgbClr val="FF0000"/>
                </a:solidFill>
              </a:rPr>
              <a:t>※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30435024" descr="EMB0000405c07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5408"/>
            <a:ext cx="845453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효력 기간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전 또는 사유종료일로부터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7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일이내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공휴일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토요일 포함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최종학기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취창업은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사유발생일로부터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14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일 이내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에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접수분까지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웹정보시스템에서 신청하더라도 효력 기간 내 교학행정팀에 접수까지 완료되지 않을 경우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최종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출석인정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불가함을 유의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!!!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또는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저장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907</Words>
  <Application>Microsoft Office PowerPoint</Application>
  <PresentationFormat>화면 슬라이드 쇼(4:3)</PresentationFormat>
  <Paragraphs>156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Aharoni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75</cp:revision>
  <dcterms:created xsi:type="dcterms:W3CDTF">2017-08-16T02:27:34Z</dcterms:created>
  <dcterms:modified xsi:type="dcterms:W3CDTF">2021-02-18T01:55:37Z</dcterms:modified>
</cp:coreProperties>
</file>