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sldIdLst>
    <p:sldId id="306" r:id="rId2"/>
    <p:sldId id="371" r:id="rId3"/>
    <p:sldId id="370" r:id="rId4"/>
    <p:sldId id="372" r:id="rId5"/>
    <p:sldId id="338" r:id="rId6"/>
  </p:sldIdLst>
  <p:sldSz cx="9144000" cy="6858000" type="screen4x3"/>
  <p:notesSz cx="6858000" cy="9144000"/>
  <p:embeddedFontLst>
    <p:embeddedFont>
      <p:font typeface="HY견고딕" pitchFamily="18" charset="-127"/>
      <p:regular r:id="rId7"/>
    </p:embeddedFont>
    <p:embeddedFont>
      <p:font typeface="맑은 고딕" pitchFamily="50" charset="-127"/>
      <p:regular r:id="rId8"/>
      <p:bold r:id="rId9"/>
    </p:embeddedFont>
    <p:embeddedFont>
      <p:font typeface="Perpetua" pitchFamily="18" charset="0"/>
      <p:regular r:id="rId10"/>
      <p:bold r:id="rId11"/>
      <p:italic r:id="rId12"/>
      <p:boldItalic r:id="rId13"/>
    </p:embeddedFont>
    <p:embeddedFont>
      <p:font typeface="Wingdings 2" pitchFamily="18" charset="2"/>
      <p:regular r:id="rId14"/>
    </p:embeddedFont>
    <p:embeddedFont>
      <p:font typeface="Franklin Gothic Book" pitchFamily="34" charset="0"/>
      <p:regular r:id="rId15"/>
      <p:italic r:id="rId16"/>
    </p:embeddedFont>
    <p:embeddedFont>
      <p:font typeface="나눔바른고딕" charset="-127"/>
      <p:regular r:id="rId17"/>
      <p:bold r:id="rId18"/>
    </p:embeddedFont>
    <p:embeddedFont>
      <p:font typeface="-윤고딕330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66FF"/>
    <a:srgbClr val="000000"/>
    <a:srgbClr val="FFFFFF"/>
    <a:srgbClr val="0151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8741" autoAdjust="0"/>
  </p:normalViewPr>
  <p:slideViewPr>
    <p:cSldViewPr>
      <p:cViewPr varScale="1">
        <p:scale>
          <a:sx n="111" d="100"/>
          <a:sy n="111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14282" y="3517691"/>
            <a:ext cx="8661251" cy="3143272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9"/>
          <p:cNvGrpSpPr/>
          <p:nvPr userDrawn="1"/>
        </p:nvGrpSpPr>
        <p:grpSpPr>
          <a:xfrm>
            <a:off x="2561109" y="279698"/>
            <a:ext cx="1512168" cy="253916"/>
            <a:chOff x="3779912" y="279698"/>
            <a:chExt cx="1512168" cy="25391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5" name="그룹 12"/>
          <p:cNvGrpSpPr/>
          <p:nvPr userDrawn="1"/>
        </p:nvGrpSpPr>
        <p:grpSpPr>
          <a:xfrm>
            <a:off x="4164335" y="279698"/>
            <a:ext cx="1512168" cy="253916"/>
            <a:chOff x="3779912" y="279698"/>
            <a:chExt cx="1512168" cy="253916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6" name="그룹 15"/>
          <p:cNvGrpSpPr/>
          <p:nvPr userDrawn="1"/>
        </p:nvGrpSpPr>
        <p:grpSpPr>
          <a:xfrm>
            <a:off x="5767561" y="279698"/>
            <a:ext cx="1512168" cy="253916"/>
            <a:chOff x="3779912" y="279698"/>
            <a:chExt cx="1512168" cy="253916"/>
          </a:xfrm>
        </p:grpSpPr>
        <p:sp>
          <p:nvSpPr>
            <p:cNvPr id="17" name="양쪽 모서리가 둥근 사각형 16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grpSp>
        <p:nvGrpSpPr>
          <p:cNvPr id="7" name="그룹 18"/>
          <p:cNvGrpSpPr/>
          <p:nvPr userDrawn="1"/>
        </p:nvGrpSpPr>
        <p:grpSpPr>
          <a:xfrm>
            <a:off x="7370787" y="279698"/>
            <a:ext cx="1512168" cy="253916"/>
            <a:chOff x="3779912" y="279698"/>
            <a:chExt cx="1512168" cy="253916"/>
          </a:xfrm>
        </p:grpSpPr>
        <p:sp>
          <p:nvSpPr>
            <p:cNvPr id="20" name="양쪽 모서리가 둥근 사각형 19"/>
            <p:cNvSpPr/>
            <p:nvPr/>
          </p:nvSpPr>
          <p:spPr>
            <a:xfrm>
              <a:off x="3779912" y="313606"/>
              <a:ext cx="1512168" cy="1862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15198"/>
            </a:solidFill>
            <a:ln>
              <a:solidFill>
                <a:srgbClr val="0151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바른고딕" pitchFamily="50" charset="-127"/>
                <a:ea typeface="나눔바른고딕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4096" y="279698"/>
              <a:ext cx="18473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바른고딕" pitchFamily="50" charset="-127"/>
                <a:ea typeface="나눔바른고딕" pitchFamily="50" charset="-127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>
            <a:off x="179388" y="519113"/>
            <a:ext cx="8713787" cy="6149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450" y="550672"/>
            <a:ext cx="8229600" cy="646080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10576" y="1412776"/>
            <a:ext cx="8203675" cy="424725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rot="16200000">
            <a:off x="6137922" y="3303831"/>
            <a:ext cx="5760640" cy="2515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-2" y="-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-3" y="6309911"/>
            <a:ext cx="9144001" cy="548679"/>
          </a:xfrm>
          <a:prstGeom prst="rect">
            <a:avLst/>
          </a:prstGeom>
          <a:solidFill>
            <a:srgbClr val="015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그림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48756" y="5786454"/>
            <a:ext cx="2209524" cy="520635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 rot="16200000">
            <a:off x="-2754559" y="3303239"/>
            <a:ext cx="5760640" cy="2515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9270"/>
            <a:ext cx="8064896" cy="868368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557338"/>
            <a:ext cx="8064500" cy="42291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3500438"/>
            <a:ext cx="9144000" cy="33575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무제-1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76475" y="116632"/>
            <a:ext cx="767525" cy="35716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75856" y="2348880"/>
            <a:ext cx="2644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Thank</a:t>
            </a:r>
            <a:r>
              <a:rPr lang="en-US" altLang="ko-KR" sz="400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나눔바른고딕" pitchFamily="50" charset="-127"/>
                <a:ea typeface="나눔바른고딕" pitchFamily="50" charset="-127"/>
              </a:rPr>
              <a:t> You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22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그림4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643313"/>
            <a:ext cx="136683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그림4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1824038"/>
            <a:ext cx="4241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7"/>
          <p:cNvSpPr txBox="1">
            <a:spLocks noChangeArrowheads="1"/>
          </p:cNvSpPr>
          <p:nvPr userDrawn="1"/>
        </p:nvSpPr>
        <p:spPr bwMode="auto">
          <a:xfrm>
            <a:off x="4181475" y="4359275"/>
            <a:ext cx="7253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9" name="Text Box 20"/>
          <p:cNvSpPr txBox="1">
            <a:spLocks noChangeArrowheads="1"/>
          </p:cNvSpPr>
          <p:nvPr userDrawn="1"/>
        </p:nvSpPr>
        <p:spPr bwMode="auto">
          <a:xfrm>
            <a:off x="4140200" y="1963738"/>
            <a:ext cx="791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2000" dirty="0">
                <a:gradFill>
                  <a:gsLst>
                    <a:gs pos="100000">
                      <a:schemeClr val="bg1"/>
                    </a:gs>
                    <a:gs pos="100000">
                      <a:srgbClr val="E6E6E6"/>
                    </a:gs>
                  </a:gsLst>
                  <a:lin ang="0" scaled="0"/>
                </a:gradFill>
                <a:latin typeface="-윤고딕330" pitchFamily="18" charset="-127"/>
                <a:ea typeface="-윤고딕330" pitchFamily="18" charset="-127"/>
              </a:rPr>
              <a:t>TEXT</a:t>
            </a:r>
          </a:p>
        </p:txBody>
      </p:sp>
      <p:sp>
        <p:nvSpPr>
          <p:cNvPr id="10" name="Rectangle 34"/>
          <p:cNvSpPr>
            <a:spLocks noChangeArrowheads="1"/>
          </p:cNvSpPr>
          <p:nvPr userDrawn="1"/>
        </p:nvSpPr>
        <p:spPr bwMode="auto">
          <a:xfrm>
            <a:off x="611188" y="504825"/>
            <a:ext cx="3600450" cy="48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en-US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Subject</a:t>
            </a:r>
            <a:r>
              <a:rPr lang="en-US" altLang="ko-KR" sz="32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name</a:t>
            </a:r>
          </a:p>
        </p:txBody>
      </p:sp>
      <p:sp>
        <p:nvSpPr>
          <p:cNvPr id="11" name="직사각형 10"/>
          <p:cNvSpPr/>
          <p:nvPr userDrawn="1"/>
        </p:nvSpPr>
        <p:spPr>
          <a:xfrm>
            <a:off x="251520" y="260648"/>
            <a:ext cx="8640960" cy="633670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 userDrawn="1"/>
        </p:nvSpPr>
        <p:spPr>
          <a:xfrm>
            <a:off x="8295800" y="6048672"/>
            <a:ext cx="848200" cy="809328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7"/>
          <p:cNvSpPr>
            <a:spLocks noChangeArrowheads="1"/>
          </p:cNvSpPr>
          <p:nvPr userDrawn="1"/>
        </p:nvSpPr>
        <p:spPr bwMode="auto">
          <a:xfrm>
            <a:off x="1290638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" name="Oval 8"/>
          <p:cNvSpPr>
            <a:spLocks noChangeArrowheads="1"/>
          </p:cNvSpPr>
          <p:nvPr userDrawn="1"/>
        </p:nvSpPr>
        <p:spPr bwMode="auto">
          <a:xfrm>
            <a:off x="3707904" y="3645024"/>
            <a:ext cx="1752600" cy="17494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Oval 9"/>
          <p:cNvSpPr>
            <a:spLocks noChangeArrowheads="1"/>
          </p:cNvSpPr>
          <p:nvPr userDrawn="1"/>
        </p:nvSpPr>
        <p:spPr bwMode="auto">
          <a:xfrm>
            <a:off x="6061075" y="3616325"/>
            <a:ext cx="1752600" cy="1749425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9" name="Picture 14" descr="그림5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519363"/>
            <a:ext cx="4084638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그림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0" y="2519363"/>
            <a:ext cx="4754563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08880"/>
            <a:ext cx="8229600" cy="76799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813" y="3860800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  <a:endParaRPr lang="ko-KR" altLang="en-US" dirty="0"/>
          </a:p>
        </p:txBody>
      </p:sp>
      <p:sp>
        <p:nvSpPr>
          <p:cNvPr id="18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  <p:sp>
        <p:nvSpPr>
          <p:cNvPr id="21" name="텍스트 개체 틀 29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3861048"/>
            <a:ext cx="1295400" cy="1296988"/>
          </a:xfrm>
        </p:spPr>
        <p:txBody>
          <a:bodyPr>
            <a:noAutofit/>
          </a:bodyPr>
          <a:lstStyle>
            <a:lvl1pPr>
              <a:buNone/>
              <a:defRPr sz="17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ko-KR" altLang="en-US" dirty="0" smtClean="0"/>
              <a:t>텍스트입력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1" y="1988840"/>
            <a:ext cx="971601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394313" y="1993966"/>
            <a:ext cx="3749688" cy="2894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63256" y="3306208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SESSION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pic>
        <p:nvPicPr>
          <p:cNvPr id="12" name="그림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93900"/>
            <a:ext cx="44640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251520" y="53680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 userDrawn="1"/>
        </p:nvSpPr>
        <p:spPr>
          <a:xfrm>
            <a:off x="2411760" y="404664"/>
            <a:ext cx="4320480" cy="2880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바른고딕" pitchFamily="50" charset="-127"/>
                <a:ea typeface="나눔바른고딕" pitchFamily="50" charset="-127"/>
              </a:rPr>
              <a:t>CONTENTS</a:t>
            </a:r>
            <a:endParaRPr lang="ko-KR" altLang="en-US" dirty="0"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9645" y="6297445"/>
            <a:ext cx="86409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 userDrawn="1"/>
        </p:nvGrpSpPr>
        <p:grpSpPr>
          <a:xfrm>
            <a:off x="239645" y="5974279"/>
            <a:ext cx="8640960" cy="323166"/>
            <a:chOff x="239645" y="5974279"/>
            <a:chExt cx="8640960" cy="323166"/>
          </a:xfrm>
          <a:solidFill>
            <a:schemeClr val="tx2"/>
          </a:solidFill>
        </p:grpSpPr>
        <p:cxnSp>
          <p:nvCxnSpPr>
            <p:cNvPr id="10" name="직선 연결선 9"/>
            <p:cNvCxnSpPr/>
            <p:nvPr/>
          </p:nvCxnSpPr>
          <p:spPr>
            <a:xfrm>
              <a:off x="23964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8880605" y="5974279"/>
              <a:ext cx="0" cy="323166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/>
          <p:cNvCxnSpPr/>
          <p:nvPr userDrawn="1"/>
        </p:nvCxnSpPr>
        <p:spPr>
          <a:xfrm>
            <a:off x="8892480" y="535555"/>
            <a:ext cx="0" cy="32316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2435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5" name="내용 개체 틀 3"/>
          <p:cNvSpPr>
            <a:spLocks noGrp="1"/>
          </p:cNvSpPr>
          <p:nvPr>
            <p:ph sz="quarter" idx="10"/>
          </p:nvPr>
        </p:nvSpPr>
        <p:spPr>
          <a:xfrm>
            <a:off x="539750" y="1844824"/>
            <a:ext cx="8064500" cy="43204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8/16/2016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982F3E-DAC1-474D-9B76-24A6DEE1B3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4" r:id="rId12"/>
    <p:sldLayoutId id="2147483771" r:id="rId13"/>
    <p:sldLayoutId id="2147483775" r:id="rId14"/>
    <p:sldLayoutId id="2147483660" r:id="rId15"/>
    <p:sldLayoutId id="2147483661" r:id="rId16"/>
    <p:sldLayoutId id="2147483654" r:id="rId17"/>
    <p:sldLayoutId id="2147483662" r:id="rId18"/>
    <p:sldLayoutId id="2147483655" r:id="rId19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80720" cy="1008112"/>
          </a:xfrm>
        </p:spPr>
        <p:txBody>
          <a:bodyPr anchor="ctr">
            <a:noAutofit/>
          </a:bodyPr>
          <a:lstStyle/>
          <a:p>
            <a:pPr algn="ctr"/>
            <a:r>
              <a:rPr lang="ko-KR" altLang="en-US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현장실습</a:t>
            </a:r>
            <a:r>
              <a:rPr lang="en-US" altLang="ko-KR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err="1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인턴십</a:t>
            </a:r>
            <a:r>
              <a:rPr lang="en-US" altLang="ko-KR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solidFill>
                  <a:srgbClr val="015198"/>
                </a:solidFill>
                <a:latin typeface="HY견고딕" pitchFamily="18" charset="-127"/>
                <a:ea typeface="HY견고딕" pitchFamily="18" charset="-127"/>
              </a:rPr>
              <a:t> 등록 및 제출 방법</a:t>
            </a:r>
            <a:endParaRPr lang="ko-KR" altLang="en-US" sz="2800" b="1" dirty="0">
              <a:solidFill>
                <a:srgbClr val="015198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857356" y="3212976"/>
            <a:ext cx="5779482" cy="57149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교무처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 </a:t>
            </a:r>
            <a:r>
              <a:rPr kumimoji="0" lang="ko-KR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15198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학사팀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5198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636158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조은미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등록방법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2929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31640" y="4149080"/>
            <a:ext cx="6624736" cy="12618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①수업관리</a:t>
            </a:r>
            <a:r>
              <a:rPr lang="en-US" altLang="ko-KR" sz="1600" dirty="0" smtClean="0">
                <a:solidFill>
                  <a:srgbClr val="0033CC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②현장실습관리</a:t>
            </a:r>
            <a:r>
              <a:rPr lang="en-US" altLang="ko-KR" sz="1600" dirty="0" smtClean="0">
                <a:solidFill>
                  <a:srgbClr val="0033CC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0033CC"/>
                </a:solidFill>
                <a:latin typeface="+mn-ea"/>
              </a:rPr>
              <a:t>③현장실습대상자관리</a:t>
            </a:r>
            <a:endParaRPr lang="en-US" altLang="ko-KR" sz="1600" dirty="0" smtClean="0">
              <a:solidFill>
                <a:srgbClr val="FF0000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ko-KR" altLang="ko-KR" sz="1200" b="1" dirty="0" smtClean="0">
                <a:solidFill>
                  <a:srgbClr val="FF0000"/>
                </a:solidFill>
                <a:latin typeface="+mn-ea"/>
              </a:rPr>
              <a:t>※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+mn-ea"/>
              </a:rPr>
              <a:t>인턴십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 신청대상자 </a:t>
            </a:r>
            <a:r>
              <a:rPr lang="en-US" altLang="ko-KR" sz="1200" b="1" dirty="0" smtClean="0">
                <a:solidFill>
                  <a:srgbClr val="FF0000"/>
                </a:solidFill>
                <a:latin typeface="+mn-ea"/>
              </a:rPr>
              <a:t>: 4</a:t>
            </a:r>
            <a:r>
              <a:rPr lang="ko-KR" altLang="en-US" sz="1200" b="1" dirty="0" smtClean="0">
                <a:solidFill>
                  <a:srgbClr val="FF0000"/>
                </a:solidFill>
                <a:latin typeface="+mn-ea"/>
              </a:rPr>
              <a:t>학년 </a:t>
            </a:r>
            <a:endParaRPr lang="en-US" altLang="ko-KR" sz="1200" b="1" dirty="0" smtClean="0">
              <a:solidFill>
                <a:srgbClr val="FF0000"/>
              </a:solidFill>
              <a:latin typeface="+mn-ea"/>
            </a:endParaRPr>
          </a:p>
          <a:p>
            <a:pPr marL="342900" indent="-342900"/>
            <a:r>
              <a:rPr lang="en-US" altLang="ko-KR" sz="1200" dirty="0" smtClean="0">
                <a:latin typeface="+mn-ea"/>
              </a:rPr>
              <a:t>1. </a:t>
            </a:r>
            <a:r>
              <a:rPr lang="ko-KR" altLang="en-US" sz="1200" dirty="0" err="1" smtClean="0">
                <a:latin typeface="+mn-ea"/>
              </a:rPr>
              <a:t>인턴십은</a:t>
            </a:r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4</a:t>
            </a:r>
            <a:r>
              <a:rPr lang="ko-KR" altLang="en-US" sz="1200" dirty="0" smtClean="0">
                <a:latin typeface="+mn-ea"/>
              </a:rPr>
              <a:t>학년 교육과정에 편성하여 </a:t>
            </a:r>
            <a:r>
              <a:rPr lang="en-US" altLang="ko-KR" sz="1200" dirty="0" smtClean="0">
                <a:latin typeface="+mn-ea"/>
              </a:rPr>
              <a:t>4</a:t>
            </a:r>
            <a:r>
              <a:rPr lang="ko-KR" altLang="en-US" sz="1200" dirty="0" smtClean="0">
                <a:latin typeface="+mn-ea"/>
              </a:rPr>
              <a:t>학년 학생이 신청함을 원칙으로 하되 학과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전공</a:t>
            </a:r>
            <a:r>
              <a:rPr lang="en-US" altLang="ko-KR" sz="1200" dirty="0" smtClean="0">
                <a:latin typeface="+mn-ea"/>
              </a:rPr>
              <a:t>)</a:t>
            </a:r>
          </a:p>
          <a:p>
            <a:pPr marL="342900" indent="-342900"/>
            <a:r>
              <a:rPr lang="ko-KR" altLang="en-US" sz="1200" dirty="0" smtClean="0">
                <a:latin typeface="+mn-ea"/>
              </a:rPr>
              <a:t>   특성에 따라 예외로 개설 할 수 있음</a:t>
            </a:r>
            <a:endParaRPr lang="en-US" altLang="ko-KR" sz="1200" dirty="0" smtClean="0">
              <a:latin typeface="+mn-ea"/>
            </a:endParaRPr>
          </a:p>
          <a:p>
            <a:pPr marL="342900" indent="-342900"/>
            <a:r>
              <a:rPr lang="en-US" altLang="ko-KR" sz="1200" dirty="0" smtClean="0">
                <a:latin typeface="+mn-ea"/>
              </a:rPr>
              <a:t>2. 4</a:t>
            </a:r>
            <a:r>
              <a:rPr lang="ko-KR" altLang="en-US" sz="1200" dirty="0" smtClean="0">
                <a:latin typeface="+mn-ea"/>
              </a:rPr>
              <a:t>학년 </a:t>
            </a:r>
            <a:r>
              <a:rPr lang="en-US" altLang="ko-KR" sz="1200" dirty="0" smtClean="0">
                <a:latin typeface="+mn-ea"/>
              </a:rPr>
              <a:t>2</a:t>
            </a:r>
            <a:r>
              <a:rPr lang="ko-KR" altLang="en-US" sz="1200" dirty="0" smtClean="0">
                <a:latin typeface="+mn-ea"/>
              </a:rPr>
              <a:t>학기</a:t>
            </a:r>
            <a:r>
              <a:rPr lang="en-US" altLang="ko-KR" sz="1200" dirty="0" smtClean="0">
                <a:latin typeface="+mn-ea"/>
              </a:rPr>
              <a:t>(</a:t>
            </a:r>
            <a:r>
              <a:rPr lang="ko-KR" altLang="en-US" sz="1200" dirty="0" smtClean="0">
                <a:latin typeface="+mn-ea"/>
              </a:rPr>
              <a:t>졸업대상학기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학생은</a:t>
            </a:r>
            <a:r>
              <a:rPr lang="en-US" altLang="ko-KR" sz="1200" dirty="0" smtClean="0">
                <a:latin typeface="+mn-ea"/>
              </a:rPr>
              <a:t> </a:t>
            </a:r>
            <a:r>
              <a:rPr lang="ko-KR" altLang="en-US" sz="1200" dirty="0" smtClean="0">
                <a:latin typeface="+mn-ea"/>
              </a:rPr>
              <a:t>졸업사정으로 인하여 국내</a:t>
            </a:r>
            <a:r>
              <a:rPr lang="en-US" altLang="ko-KR" sz="1200" dirty="0" smtClean="0">
                <a:latin typeface="+mn-ea"/>
              </a:rPr>
              <a:t>.</a:t>
            </a:r>
            <a:r>
              <a:rPr lang="ko-KR" altLang="en-US" sz="1200" dirty="0" err="1" smtClean="0">
                <a:latin typeface="+mn-ea"/>
              </a:rPr>
              <a:t>외인턴십</a:t>
            </a:r>
            <a:r>
              <a:rPr lang="en-US" altLang="ko-KR" sz="1200" dirty="0" smtClean="0">
                <a:latin typeface="+mn-ea"/>
              </a:rPr>
              <a:t>2(4</a:t>
            </a:r>
            <a:r>
              <a:rPr lang="ko-KR" altLang="en-US" sz="1200" dirty="0" smtClean="0">
                <a:latin typeface="+mn-ea"/>
              </a:rPr>
              <a:t>개월</a:t>
            </a:r>
            <a:r>
              <a:rPr lang="en-US" altLang="ko-KR" sz="1200" dirty="0" smtClean="0">
                <a:latin typeface="+mn-ea"/>
              </a:rPr>
              <a:t>)</a:t>
            </a:r>
            <a:r>
              <a:rPr lang="ko-KR" altLang="en-US" sz="1200" dirty="0" smtClean="0">
                <a:latin typeface="+mn-ea"/>
              </a:rPr>
              <a:t>만 신청 가능</a:t>
            </a:r>
            <a:endParaRPr lang="en-US" altLang="ko-KR" sz="1200" dirty="0" smtClean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3789040"/>
            <a:ext cx="864096" cy="2880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57301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②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331640" y="3140968"/>
            <a:ext cx="6624736" cy="9361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hape 18"/>
          <p:cNvCxnSpPr/>
          <p:nvPr/>
        </p:nvCxnSpPr>
        <p:spPr>
          <a:xfrm flipV="1">
            <a:off x="5580112" y="2636912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3768" y="2492896"/>
            <a:ext cx="2304256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+</a:t>
            </a:r>
            <a:r>
              <a:rPr lang="ko-KR" altLang="en-US" sz="1200" dirty="0" smtClean="0"/>
              <a:t> 버튼을 클릭하여 입력 진행</a:t>
            </a:r>
          </a:p>
        </p:txBody>
      </p:sp>
      <p:cxnSp>
        <p:nvCxnSpPr>
          <p:cNvPr id="19" name="Shape 18"/>
          <p:cNvCxnSpPr>
            <a:stCxn id="9" idx="3"/>
          </p:cNvCxnSpPr>
          <p:nvPr/>
        </p:nvCxnSpPr>
        <p:spPr>
          <a:xfrm>
            <a:off x="1547664" y="2024844"/>
            <a:ext cx="936104" cy="61206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134076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③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75656" y="1412776"/>
            <a:ext cx="5544616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051720" y="764704"/>
            <a:ext cx="432048" cy="216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91680" y="6926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①</a:t>
            </a:r>
            <a:endParaRPr lang="ko-KR" altLang="en-US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2200" y="2420888"/>
            <a:ext cx="20162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모든 항목을 빈칸 없이 작성하여 주시기 바랍니다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세부사항 다음페이지 참조</a:t>
            </a:r>
            <a:endParaRPr lang="en-US" altLang="ko-KR" sz="12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1259632" y="1916832"/>
            <a:ext cx="288032" cy="21602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등록방법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세부사항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4444" b="37409"/>
          <a:stretch>
            <a:fillRect/>
          </a:stretch>
        </p:blipFill>
        <p:spPr bwMode="auto">
          <a:xfrm>
            <a:off x="251520" y="764704"/>
            <a:ext cx="8292908" cy="10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1380571" y="855677"/>
            <a:ext cx="6624736" cy="93610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251520" y="1844824"/>
            <a:ext cx="8684622" cy="4278094"/>
            <a:chOff x="251520" y="1844824"/>
            <a:chExt cx="8684622" cy="4278094"/>
          </a:xfrm>
        </p:grpSpPr>
        <p:sp>
          <p:nvSpPr>
            <p:cNvPr id="21" name="TextBox 20"/>
            <p:cNvSpPr txBox="1"/>
            <p:nvPr/>
          </p:nvSpPr>
          <p:spPr>
            <a:xfrm>
              <a:off x="251520" y="1844824"/>
              <a:ext cx="8684622" cy="427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!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입력된 데이터는 고등교육통계조사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대학정보공시 및 각종 통계의 기본자료가 되므로 </a:t>
              </a:r>
              <a:endParaRPr lang="en-US" altLang="ko-KR" sz="1600" dirty="0" smtClean="0">
                <a:solidFill>
                  <a:srgbClr val="0033CC"/>
                </a:solidFill>
                <a:latin typeface="맑은 고딕"/>
                <a:ea typeface="맑은 고딕"/>
              </a:endParaRPr>
            </a:p>
            <a:p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항목별로 정확한 데이터가 입력될 수 있도록 협조하여 주시기 바랍니다</a:t>
              </a:r>
              <a:r>
                <a:rPr lang="en-US" altLang="ko-KR" sz="1600" dirty="0" smtClean="0">
                  <a:solidFill>
                    <a:srgbClr val="0033CC"/>
                  </a:solidFill>
                  <a:latin typeface="맑은 고딕"/>
                  <a:ea typeface="맑은 고딕"/>
                </a:rPr>
                <a:t>.</a:t>
              </a:r>
            </a:p>
            <a:p>
              <a:endParaRPr lang="en-US" altLang="ko-KR" sz="1600" dirty="0" smtClean="0">
                <a:solidFill>
                  <a:srgbClr val="0033CC"/>
                </a:solidFill>
              </a:endParaRPr>
            </a:p>
            <a:p>
              <a:r>
                <a:rPr lang="ko-KR" altLang="en-US" sz="1400" dirty="0" smtClean="0"/>
                <a:t>①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성명</a:t>
              </a:r>
              <a:r>
                <a:rPr lang="en-US" altLang="ko-KR" sz="1400" dirty="0" smtClean="0"/>
                <a:t>]</a:t>
              </a:r>
              <a:r>
                <a:rPr lang="ko-KR" altLang="en-US" sz="1400" dirty="0" err="1" smtClean="0"/>
                <a:t>란에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학번 입력 </a:t>
              </a:r>
              <a:r>
                <a:rPr lang="en-US" altLang="ko-KR" sz="1400" dirty="0" smtClean="0"/>
                <a:t>- </a:t>
              </a:r>
              <a:r>
                <a:rPr lang="ko-KR" altLang="en-US" sz="1400" dirty="0" smtClean="0"/>
                <a:t>학번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성명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소속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학년 자동 입력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학생 확인 필수</a:t>
              </a:r>
              <a:r>
                <a:rPr lang="en-US" altLang="ko-KR" sz="1400" dirty="0" smtClean="0"/>
                <a:t>)</a:t>
              </a:r>
            </a:p>
            <a:p>
              <a:r>
                <a:rPr lang="ko-KR" altLang="en-US" sz="1400" dirty="0" smtClean="0"/>
                <a:t>②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신청조직</a:t>
              </a:r>
              <a:r>
                <a:rPr lang="en-US" altLang="ko-KR" sz="1400" dirty="0" smtClean="0"/>
                <a:t>]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: </a:t>
              </a:r>
              <a:r>
                <a:rPr lang="ko-KR" altLang="en-US" sz="1400" dirty="0" smtClean="0"/>
                <a:t>실습하는 전공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선택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복수전공 실습생이 </a:t>
              </a:r>
              <a:r>
                <a:rPr lang="ko-KR" altLang="en-US" sz="1400" dirty="0" err="1" smtClean="0"/>
                <a:t>주전공</a:t>
              </a:r>
              <a:r>
                <a:rPr lang="ko-KR" altLang="en-US" sz="1400" dirty="0" smtClean="0"/>
                <a:t> 선택하면 안됨</a:t>
              </a:r>
              <a:r>
                <a:rPr lang="en-US" altLang="ko-KR" sz="1400" dirty="0" smtClean="0"/>
                <a:t>)</a:t>
              </a:r>
            </a:p>
            <a:p>
              <a:r>
                <a:rPr lang="ko-KR" altLang="en-US" sz="1400" dirty="0" smtClean="0"/>
                <a:t>③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지원과정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err="1" smtClean="0"/>
                <a:t>인턴십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국내</a:t>
              </a:r>
              <a:r>
                <a:rPr lang="en-US" altLang="ko-KR" sz="1400" dirty="0" smtClean="0"/>
                <a:t>)</a:t>
              </a:r>
              <a:r>
                <a:rPr lang="ko-KR" altLang="en-US" sz="1400" dirty="0" smtClean="0"/>
                <a:t> 또는 </a:t>
              </a:r>
              <a:r>
                <a:rPr lang="ko-KR" altLang="en-US" sz="1400" dirty="0" err="1" smtClean="0"/>
                <a:t>인턴십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해외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중 택일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④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지원기간</a:t>
              </a:r>
              <a:r>
                <a:rPr lang="en-US" altLang="ko-KR" sz="1400" dirty="0" smtClean="0"/>
                <a:t>] : 4</a:t>
              </a:r>
              <a:r>
                <a:rPr lang="ko-KR" altLang="en-US" sz="1400" dirty="0" smtClean="0"/>
                <a:t>개월</a:t>
              </a:r>
              <a:r>
                <a:rPr lang="en-US" altLang="ko-KR" sz="1400" dirty="0" smtClean="0"/>
                <a:t>(12</a:t>
              </a:r>
              <a:r>
                <a:rPr lang="ko-KR" altLang="en-US" sz="1400" dirty="0" smtClean="0"/>
                <a:t>학점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또는 </a:t>
              </a:r>
              <a:r>
                <a:rPr lang="en-US" altLang="ko-KR" sz="1400" dirty="0" smtClean="0"/>
                <a:t>6</a:t>
              </a:r>
              <a:r>
                <a:rPr lang="ko-KR" altLang="en-US" sz="1400" dirty="0" smtClean="0"/>
                <a:t>개월</a:t>
              </a:r>
              <a:r>
                <a:rPr lang="en-US" altLang="ko-KR" sz="1400" dirty="0" smtClean="0"/>
                <a:t>(18</a:t>
              </a:r>
              <a:r>
                <a:rPr lang="ko-KR" altLang="en-US" sz="1400" dirty="0" smtClean="0"/>
                <a:t>학점</a:t>
              </a:r>
              <a:r>
                <a:rPr lang="en-US" altLang="ko-KR" sz="1400" dirty="0" smtClean="0"/>
                <a:t>) </a:t>
              </a:r>
              <a:r>
                <a:rPr lang="ko-KR" altLang="en-US" sz="1400" dirty="0" smtClean="0"/>
                <a:t>중 택일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⑤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실습기관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err="1" smtClean="0"/>
                <a:t>기관명을</a:t>
              </a:r>
              <a:r>
                <a:rPr lang="ko-KR" altLang="en-US" sz="1400" dirty="0" smtClean="0"/>
                <a:t> 직접 입력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⑥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실습시작일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또는 달력표시 클릭 후 해당일 </a:t>
              </a:r>
              <a:r>
                <a:rPr lang="ko-KR" altLang="en-US" sz="1400" dirty="0" smtClean="0"/>
                <a:t>선택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⑦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실습종료일</a:t>
              </a:r>
              <a:r>
                <a:rPr lang="en-US" altLang="ko-KR" sz="1400" dirty="0" smtClean="0"/>
                <a:t>] :</a:t>
              </a:r>
              <a:r>
                <a:rPr lang="ko-KR" altLang="en-US" sz="1400" dirty="0" smtClean="0"/>
                <a:t> 실습시작일 기준으로 실습기간에 맞게 자동 </a:t>
              </a:r>
              <a:r>
                <a:rPr lang="ko-KR" altLang="en-US" sz="1400" dirty="0" smtClean="0"/>
                <a:t>입력되나 </a:t>
              </a:r>
              <a:r>
                <a:rPr lang="ko-KR" altLang="en-US" sz="1400" u="sng" dirty="0" smtClean="0">
                  <a:solidFill>
                    <a:srgbClr val="FF0000"/>
                  </a:solidFill>
                </a:rPr>
                <a:t>그 이상일 경우 저장 후 직접 수정 가능</a:t>
              </a:r>
              <a:endParaRPr lang="en-US" altLang="ko-KR" sz="1400" u="sng" dirty="0" smtClean="0">
                <a:solidFill>
                  <a:srgbClr val="FF0000"/>
                </a:solidFill>
              </a:endParaRPr>
            </a:p>
            <a:p>
              <a:r>
                <a:rPr lang="ko-KR" altLang="en-US" sz="1400" dirty="0" smtClean="0"/>
                <a:t>⑧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국내외구분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국내 또는 국외 중 택일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⑨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주소</a:t>
              </a:r>
              <a:r>
                <a:rPr lang="en-US" altLang="ko-KR" sz="1400" dirty="0" smtClean="0"/>
                <a:t>] :        </a:t>
              </a:r>
              <a:r>
                <a:rPr lang="ko-KR" altLang="en-US" sz="1400" dirty="0" smtClean="0"/>
                <a:t>클릭 후 별도 </a:t>
              </a:r>
              <a:r>
                <a:rPr lang="ko-KR" altLang="en-US" sz="1400" dirty="0" err="1" smtClean="0"/>
                <a:t>팝업창에서</a:t>
              </a:r>
              <a:r>
                <a:rPr lang="ko-KR" altLang="en-US" sz="1400" dirty="0" smtClean="0"/>
                <a:t> 입력</a:t>
              </a:r>
              <a:endParaRPr lang="en-US" altLang="ko-KR" sz="1400" dirty="0" smtClean="0"/>
            </a:p>
            <a:p>
              <a:r>
                <a:rPr lang="ko-KR" altLang="en-US" sz="1400" dirty="0" smtClean="0"/>
                <a:t>⑩ </a:t>
              </a:r>
              <a:r>
                <a:rPr lang="en-US" altLang="ko-KR" sz="1400" dirty="0" smtClean="0"/>
                <a:t>[</a:t>
              </a:r>
              <a:r>
                <a:rPr lang="ko-KR" altLang="en-US" sz="1400" dirty="0" smtClean="0"/>
                <a:t>사업자번호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입력 </a:t>
              </a:r>
              <a:r>
                <a:rPr lang="en-US" altLang="ko-KR" sz="1400" dirty="0" smtClean="0"/>
                <a:t>ex) 000-00-00000(</a:t>
              </a:r>
              <a:r>
                <a:rPr lang="ko-KR" altLang="en-US" sz="1400" dirty="0" smtClean="0"/>
                <a:t>하이픈 입력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⑪ [</a:t>
              </a:r>
              <a:r>
                <a:rPr lang="ko-KR" altLang="en-US" sz="1400" dirty="0" smtClean="0"/>
                <a:t>실습담당자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사업자등록증 상 대표자 또는 실제 실습담당자명 직접 입력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⑫ [</a:t>
              </a:r>
              <a:r>
                <a:rPr lang="ko-KR" altLang="en-US" sz="1400" dirty="0" smtClean="0"/>
                <a:t>전화번호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직접 입력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하이픈 입력 불가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⑬ [</a:t>
              </a:r>
              <a:r>
                <a:rPr lang="ko-KR" altLang="en-US" sz="1400" dirty="0" smtClean="0"/>
                <a:t>보험유형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err="1" smtClean="0"/>
                <a:t>미가입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학교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기업 중 택일</a:t>
              </a:r>
              <a:r>
                <a:rPr lang="en-US" altLang="ko-KR" sz="1400" dirty="0" smtClean="0"/>
                <a:t>(</a:t>
              </a:r>
              <a:r>
                <a:rPr lang="ko-KR" altLang="en-US" sz="1400" dirty="0" err="1" smtClean="0"/>
                <a:t>미가입이</a:t>
              </a:r>
              <a:r>
                <a:rPr lang="ko-KR" altLang="en-US" sz="1400" dirty="0" smtClean="0"/>
                <a:t> 없도록 사전 조치바라며 학교</a:t>
              </a:r>
              <a:r>
                <a:rPr lang="en-US" altLang="ko-KR" sz="1400" dirty="0" smtClean="0"/>
                <a:t>/</a:t>
              </a:r>
              <a:r>
                <a:rPr lang="ko-KR" altLang="en-US" sz="1400" dirty="0" smtClean="0"/>
                <a:t>기업 동시 가입일 경우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                             </a:t>
              </a:r>
              <a:r>
                <a:rPr lang="ko-KR" altLang="en-US" sz="1400" dirty="0" smtClean="0"/>
                <a:t>대학으로 선택</a:t>
              </a:r>
              <a:r>
                <a:rPr lang="en-US" altLang="ko-KR" sz="1400" dirty="0" smtClean="0"/>
                <a:t>)</a:t>
              </a:r>
            </a:p>
            <a:p>
              <a:r>
                <a:rPr lang="en-US" altLang="ko-KR" sz="1400" dirty="0" smtClean="0"/>
                <a:t>⑭ [</a:t>
              </a:r>
              <a:r>
                <a:rPr lang="ko-KR" altLang="en-US" sz="1400" dirty="0" smtClean="0"/>
                <a:t>실습지원비</a:t>
              </a:r>
              <a:r>
                <a:rPr lang="en-US" altLang="ko-KR" sz="1400" dirty="0" smtClean="0"/>
                <a:t>] : </a:t>
              </a:r>
              <a:r>
                <a:rPr lang="ko-KR" altLang="en-US" sz="1400" dirty="0" smtClean="0"/>
                <a:t>총 금액으로 입력 </a:t>
              </a:r>
              <a:r>
                <a:rPr lang="en-US" altLang="ko-KR" sz="1400" dirty="0" smtClean="0"/>
                <a:t>ex) 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4</a:t>
              </a:r>
              <a:r>
                <a:rPr lang="ko-KR" altLang="en-US" sz="1400" dirty="0" smtClean="0"/>
                <a:t>주 기준 </a:t>
              </a:r>
              <a:r>
                <a:rPr lang="en-US" altLang="ko-KR" sz="1400" dirty="0" smtClean="0"/>
                <a:t>1,000,000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/>
                <a:t>* 4</a:t>
              </a:r>
              <a:r>
                <a:rPr lang="ko-KR" altLang="en-US" sz="1400" dirty="0" smtClean="0"/>
                <a:t>개월 과정 </a:t>
              </a:r>
              <a:r>
                <a:rPr lang="en-US" altLang="ko-KR" sz="1400" dirty="0" smtClean="0"/>
                <a:t>= 4,000,000</a:t>
              </a:r>
              <a:r>
                <a:rPr lang="ko-KR" altLang="en-US" sz="1400" dirty="0" smtClean="0"/>
                <a:t> 입력</a:t>
              </a:r>
              <a:endParaRPr lang="en-US" altLang="ko-KR" sz="1400" dirty="0" smtClean="0"/>
            </a:p>
            <a:p>
              <a:r>
                <a:rPr lang="en-US" altLang="ko-KR" sz="1400" dirty="0" smtClean="0"/>
                <a:t>                                  </a:t>
              </a:r>
              <a:r>
                <a:rPr lang="ko-KR" altLang="en-US" sz="1400" dirty="0" smtClean="0"/>
                <a:t>실습지원비 없을 경우 규정에 의거 현장실습으로 불인정 함이 원칙</a:t>
              </a:r>
              <a:endParaRPr lang="en-US" altLang="ko-KR" sz="1400" dirty="0" smtClean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095" t="55904" r="71278" b="41271"/>
            <a:stretch>
              <a:fillRect/>
            </a:stretch>
          </p:blipFill>
          <p:spPr bwMode="auto">
            <a:xfrm>
              <a:off x="1154068" y="4301485"/>
              <a:ext cx="202739" cy="247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391" y="75501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인턴십대상자 제출방법 </a:t>
            </a:r>
            <a:endParaRPr lang="ko-KR" altLang="en-US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2929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1564442" y="1980451"/>
            <a:ext cx="144016" cy="1440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Shape 18"/>
          <p:cNvCxnSpPr>
            <a:stCxn id="16" idx="3"/>
            <a:endCxn id="21" idx="1"/>
          </p:cNvCxnSpPr>
          <p:nvPr/>
        </p:nvCxnSpPr>
        <p:spPr>
          <a:xfrm flipV="1">
            <a:off x="1708458" y="1573342"/>
            <a:ext cx="1135350" cy="47911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3808" y="1342509"/>
            <a:ext cx="32403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전체 대상자 입력완료 후 엑셀다운로드 하여 제출공문에 제출서류와 함께 명단 첨부 제출 </a:t>
            </a:r>
            <a:endParaRPr lang="en-US" altLang="ko-KR" sz="1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4263</TotalTime>
  <Words>362</Words>
  <Application>Microsoft Office PowerPoint</Application>
  <PresentationFormat>화면 슬라이드 쇼(4:3)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6" baseType="lpstr">
      <vt:lpstr>굴림</vt:lpstr>
      <vt:lpstr>Arial</vt:lpstr>
      <vt:lpstr>HY견고딕</vt:lpstr>
      <vt:lpstr>맑은 고딕</vt:lpstr>
      <vt:lpstr>Perpetua</vt:lpstr>
      <vt:lpstr>Wingdings 2</vt:lpstr>
      <vt:lpstr>Franklin Gothic Book</vt:lpstr>
      <vt:lpstr>바탕</vt:lpstr>
      <vt:lpstr>나눔바른고딕</vt:lpstr>
      <vt:lpstr>-윤고딕330</vt:lpstr>
      <vt:lpstr>균형</vt:lpstr>
      <vt:lpstr>현장실습(인턴십) 등록 및 제출 방법</vt:lpstr>
      <vt:lpstr>슬라이드 2</vt:lpstr>
      <vt:lpstr>슬라이드 3</vt:lpstr>
      <vt:lpstr>슬라이드 4</vt:lpstr>
      <vt:lpstr>슬라이드 5</vt:lpstr>
    </vt:vector>
  </TitlesOfParts>
  <Company>단국대학교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378</cp:revision>
  <dcterms:created xsi:type="dcterms:W3CDTF">2013-10-25T04:44:55Z</dcterms:created>
  <dcterms:modified xsi:type="dcterms:W3CDTF">2016-08-16T04:49:46Z</dcterms:modified>
</cp:coreProperties>
</file>