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0" r:id="rId2"/>
    <p:sldId id="265" r:id="rId3"/>
    <p:sldId id="266" r:id="rId4"/>
    <p:sldId id="257" r:id="rId5"/>
    <p:sldId id="262" r:id="rId6"/>
    <p:sldId id="267" r:id="rId7"/>
    <p:sldId id="264" r:id="rId8"/>
    <p:sldId id="263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1790F8-2182-431D-A230-730B7F66208A}" type="datetimeFigureOut">
              <a:rPr lang="ko-KR" altLang="en-US" smtClean="0"/>
              <a:pPr/>
              <a:t>2024-01-29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95A2A-120E-4F1E-BE5F-5928173FFF6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2D6DC-714F-4F70-BFE2-0984BA6602D6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95A2A-120E-4F1E-BE5F-5928173FFF65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2901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95A2A-120E-4F1E-BE5F-5928173FFF65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0765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2024-01-29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2024-01-29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2024-01-29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2024-01-29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2024-01-29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2024-01-29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2024-01-29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2024-01-29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2024-01-29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2024-01-29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2024-01-29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C797C-4728-4507-AA1E-CB4E090B8ACA}" type="datetimeFigureOut">
              <a:rPr lang="ko-KR" altLang="en-US" smtClean="0"/>
              <a:pPr/>
              <a:t>2024-01-29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>
            <a:stCxn id="11" idx="2"/>
            <a:endCxn id="16" idx="0"/>
          </p:cNvCxnSpPr>
          <p:nvPr/>
        </p:nvCxnSpPr>
        <p:spPr>
          <a:xfrm flipH="1">
            <a:off x="1958873" y="2285641"/>
            <a:ext cx="34225" cy="3015567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그룹 5"/>
          <p:cNvGrpSpPr/>
          <p:nvPr/>
        </p:nvGrpSpPr>
        <p:grpSpPr>
          <a:xfrm>
            <a:off x="0" y="-358"/>
            <a:ext cx="2747102" cy="2285999"/>
            <a:chOff x="0" y="-358"/>
            <a:chExt cx="3662802" cy="2285999"/>
          </a:xfrm>
        </p:grpSpPr>
        <p:sp>
          <p:nvSpPr>
            <p:cNvPr id="45" name="자유형 44"/>
            <p:cNvSpPr/>
            <p:nvPr/>
          </p:nvSpPr>
          <p:spPr>
            <a:xfrm flipV="1">
              <a:off x="3189176" y="0"/>
              <a:ext cx="473626" cy="457701"/>
            </a:xfrm>
            <a:custGeom>
              <a:avLst/>
              <a:gdLst>
                <a:gd name="connsiteX0" fmla="*/ 0 w 473626"/>
                <a:gd name="connsiteY0" fmla="*/ 457701 h 457701"/>
                <a:gd name="connsiteX1" fmla="*/ 473626 w 473626"/>
                <a:gd name="connsiteY1" fmla="*/ 457701 h 457701"/>
                <a:gd name="connsiteX2" fmla="*/ 461974 w 473626"/>
                <a:gd name="connsiteY2" fmla="*/ 454066 h 457701"/>
                <a:gd name="connsiteX3" fmla="*/ 264253 w 473626"/>
                <a:gd name="connsiteY3" fmla="*/ 0 h 457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3626" h="457701">
                  <a:moveTo>
                    <a:pt x="0" y="457701"/>
                  </a:moveTo>
                  <a:lnTo>
                    <a:pt x="473626" y="457701"/>
                  </a:lnTo>
                  <a:lnTo>
                    <a:pt x="461974" y="454066"/>
                  </a:lnTo>
                  <a:lnTo>
                    <a:pt x="264253" y="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4" name="자유형 13"/>
            <p:cNvSpPr/>
            <p:nvPr/>
          </p:nvSpPr>
          <p:spPr>
            <a:xfrm flipV="1">
              <a:off x="0" y="-358"/>
              <a:ext cx="3430733" cy="1916145"/>
            </a:xfrm>
            <a:custGeom>
              <a:avLst/>
              <a:gdLst>
                <a:gd name="connsiteX0" fmla="*/ 0 w 3430733"/>
                <a:gd name="connsiteY0" fmla="*/ 1916145 h 1916145"/>
                <a:gd name="connsiteX1" fmla="*/ 3136179 w 3430733"/>
                <a:gd name="connsiteY1" fmla="*/ 1916145 h 1916145"/>
                <a:gd name="connsiteX2" fmla="*/ 3430733 w 3430733"/>
                <a:gd name="connsiteY2" fmla="*/ 1405963 h 1916145"/>
                <a:gd name="connsiteX3" fmla="*/ 2818514 w 3430733"/>
                <a:gd name="connsiteY3" fmla="*/ 0 h 1916145"/>
                <a:gd name="connsiteX4" fmla="*/ 1797554 w 3430733"/>
                <a:gd name="connsiteY4" fmla="*/ 0 h 1916145"/>
                <a:gd name="connsiteX5" fmla="*/ 0 w 3430733"/>
                <a:gd name="connsiteY5" fmla="*/ 773145 h 1916145"/>
                <a:gd name="connsiteX6" fmla="*/ 0 w 3430733"/>
                <a:gd name="connsiteY6" fmla="*/ 1916145 h 1916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30733" h="1916145">
                  <a:moveTo>
                    <a:pt x="0" y="1916145"/>
                  </a:moveTo>
                  <a:lnTo>
                    <a:pt x="3136179" y="1916145"/>
                  </a:lnTo>
                  <a:lnTo>
                    <a:pt x="3430733" y="1405963"/>
                  </a:lnTo>
                  <a:lnTo>
                    <a:pt x="2818514" y="0"/>
                  </a:lnTo>
                  <a:lnTo>
                    <a:pt x="1797554" y="0"/>
                  </a:lnTo>
                  <a:lnTo>
                    <a:pt x="0" y="773145"/>
                  </a:lnTo>
                  <a:lnTo>
                    <a:pt x="0" y="1916145"/>
                  </a:lnTo>
                  <a:close/>
                </a:path>
              </a:pathLst>
            </a:custGeom>
            <a:solidFill>
              <a:srgbClr val="41C9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자유형 10"/>
            <p:cNvSpPr/>
            <p:nvPr/>
          </p:nvSpPr>
          <p:spPr>
            <a:xfrm flipV="1">
              <a:off x="1903850" y="1961505"/>
              <a:ext cx="894756" cy="324136"/>
            </a:xfrm>
            <a:custGeom>
              <a:avLst/>
              <a:gdLst>
                <a:gd name="connsiteX0" fmla="*/ 0 w 894756"/>
                <a:gd name="connsiteY0" fmla="*/ 324136 h 324136"/>
                <a:gd name="connsiteX1" fmla="*/ 894756 w 894756"/>
                <a:gd name="connsiteY1" fmla="*/ 324136 h 324136"/>
                <a:gd name="connsiteX2" fmla="*/ 753613 w 894756"/>
                <a:gd name="connsiteY2" fmla="*/ 0 h 324136"/>
                <a:gd name="connsiteX3" fmla="*/ 0 w 894756"/>
                <a:gd name="connsiteY3" fmla="*/ 324136 h 324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4756" h="324136">
                  <a:moveTo>
                    <a:pt x="0" y="324136"/>
                  </a:moveTo>
                  <a:lnTo>
                    <a:pt x="894756" y="324136"/>
                  </a:lnTo>
                  <a:lnTo>
                    <a:pt x="753613" y="0"/>
                  </a:lnTo>
                  <a:lnTo>
                    <a:pt x="0" y="324136"/>
                  </a:lnTo>
                  <a:close/>
                </a:path>
              </a:pathLst>
            </a:custGeom>
            <a:solidFill>
              <a:srgbClr val="4C50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2" name="직사각형 21"/>
          <p:cNvSpPr/>
          <p:nvPr/>
        </p:nvSpPr>
        <p:spPr>
          <a:xfrm>
            <a:off x="35496" y="395953"/>
            <a:ext cx="23787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haroni" panose="02010803020104030203" pitchFamily="2" charset="-79"/>
              </a:rPr>
              <a:t>Contents</a:t>
            </a:r>
          </a:p>
        </p:txBody>
      </p:sp>
      <p:sp>
        <p:nvSpPr>
          <p:cNvPr id="41" name="타원 40"/>
          <p:cNvSpPr/>
          <p:nvPr/>
        </p:nvSpPr>
        <p:spPr>
          <a:xfrm>
            <a:off x="1862127" y="2852936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>
                <a:solidFill>
                  <a:prstClr val="white"/>
                </a:solidFill>
              </a:rPr>
              <a:t>01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3" name="타원 52"/>
          <p:cNvSpPr/>
          <p:nvPr/>
        </p:nvSpPr>
        <p:spPr>
          <a:xfrm>
            <a:off x="1862126" y="3717032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>
                <a:solidFill>
                  <a:prstClr val="white"/>
                </a:solidFill>
              </a:rPr>
              <a:t>02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4" name="타원 53"/>
          <p:cNvSpPr/>
          <p:nvPr/>
        </p:nvSpPr>
        <p:spPr>
          <a:xfrm>
            <a:off x="1862126" y="4509120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>
                <a:solidFill>
                  <a:prstClr val="white"/>
                </a:solidFill>
              </a:rPr>
              <a:t>03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267744" y="2780928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유고결석</a:t>
            </a:r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 출석인정 사유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267744" y="3664778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신청 시 유의사항 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267744" y="5229200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주체별 처리 방법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2771800" y="518815"/>
            <a:ext cx="6156176" cy="1686049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유고결석</a:t>
            </a:r>
            <a:r>
              <a:rPr kumimoji="0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출석인정</a:t>
            </a:r>
            <a:r>
              <a:rPr kumimoji="0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안내</a:t>
            </a:r>
            <a:endParaRPr lang="en-US" altLang="ko-KR" sz="4000" b="1" dirty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marL="0" marR="0" lvl="0" indent="0" algn="r" defTabSz="914400" rtl="0" eaLnBrk="1" fontAlgn="auto" latin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5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</a:t>
            </a:r>
            <a:r>
              <a:rPr kumimoji="0" lang="ko-KR" altLang="en-US" sz="25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대학 안내용</a:t>
            </a:r>
            <a:r>
              <a:rPr kumimoji="0" lang="en-US" altLang="ko-KR" sz="25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ko-KR" altLang="en-US" sz="25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타원 15"/>
          <p:cNvSpPr/>
          <p:nvPr/>
        </p:nvSpPr>
        <p:spPr>
          <a:xfrm>
            <a:off x="1835696" y="5301208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>
                <a:solidFill>
                  <a:prstClr val="white"/>
                </a:solidFill>
              </a:rPr>
              <a:t>04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67744" y="4453376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유고결석</a:t>
            </a:r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 출석인정 절차 흐름도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01024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9512" y="188640"/>
            <a:ext cx="3235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ko-KR" altLang="en-US" sz="2000" b="1" dirty="0" err="1">
                <a:solidFill>
                  <a:schemeClr val="accent1">
                    <a:lumMod val="50000"/>
                  </a:schemeClr>
                </a:solidFill>
              </a:rPr>
              <a:t>유고결석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</a:rPr>
              <a:t> 출석인정 사유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520" y="548680"/>
            <a:ext cx="13099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  </a:t>
            </a:r>
            <a:r>
              <a:rPr lang="ko-KR" altLang="en-US" sz="1400" dirty="0"/>
              <a:t>가</a:t>
            </a:r>
            <a:r>
              <a:rPr lang="en-US" altLang="ko-KR" sz="1400" dirty="0"/>
              <a:t>. </a:t>
            </a:r>
            <a:r>
              <a:rPr lang="ko-KR" altLang="en-US" sz="1400" dirty="0"/>
              <a:t>일반사유</a:t>
            </a:r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6598319"/>
              </p:ext>
            </p:extLst>
          </p:nvPr>
        </p:nvGraphicFramePr>
        <p:xfrm>
          <a:off x="323528" y="864599"/>
          <a:ext cx="8496944" cy="4005188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3257374">
                  <a:extLst>
                    <a:ext uri="{9D8B030D-6E8A-4147-A177-3AD203B41FA5}">
                      <a16:colId xmlns:a16="http://schemas.microsoft.com/office/drawing/2014/main" val="1040744476"/>
                    </a:ext>
                  </a:extLst>
                </a:gridCol>
                <a:gridCol w="1302477">
                  <a:extLst>
                    <a:ext uri="{9D8B030D-6E8A-4147-A177-3AD203B41FA5}">
                      <a16:colId xmlns:a16="http://schemas.microsoft.com/office/drawing/2014/main" val="738924541"/>
                    </a:ext>
                  </a:extLst>
                </a:gridCol>
                <a:gridCol w="3937093">
                  <a:extLst>
                    <a:ext uri="{9D8B030D-6E8A-4147-A177-3AD203B41FA5}">
                      <a16:colId xmlns:a16="http://schemas.microsoft.com/office/drawing/2014/main" val="2658724708"/>
                    </a:ext>
                  </a:extLst>
                </a:gridCol>
              </a:tblGrid>
              <a:tr h="212977"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effectLst/>
                        </a:rPr>
                        <a:t>인정사유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443789"/>
                  </a:ext>
                </a:extLst>
              </a:tr>
              <a:tr h="21297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배우자</a:t>
                      </a:r>
                      <a:r>
                        <a:rPr lang="en-US" altLang="ko-KR" sz="1100" kern="0" spc="-50" dirty="0">
                          <a:effectLst/>
                        </a:rPr>
                        <a:t>, </a:t>
                      </a:r>
                      <a:r>
                        <a:rPr lang="ko-KR" altLang="en-US" sz="1100" kern="0" spc="-50" dirty="0">
                          <a:effectLst/>
                        </a:rPr>
                        <a:t>직계존비속의 사망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당일부터 </a:t>
                      </a:r>
                      <a:r>
                        <a:rPr lang="en-US" altLang="ko-KR" sz="1100" kern="0" spc="-50" dirty="0">
                          <a:effectLst/>
                        </a:rPr>
                        <a:t>7</a:t>
                      </a:r>
                      <a:r>
                        <a:rPr lang="ko-KR" altLang="en-US" sz="1100" kern="0" spc="-50" dirty="0">
                          <a:effectLst/>
                        </a:rPr>
                        <a:t>일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row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사망진단서 및 가족관계 증빙서류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521021017"/>
                  </a:ext>
                </a:extLst>
              </a:tr>
              <a:tr h="21297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촌이내의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친족사망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당일부터 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2830264"/>
                  </a:ext>
                </a:extLst>
              </a:tr>
              <a:tr h="208603">
                <a:tc>
                  <a:txBody>
                    <a:bodyPr/>
                    <a:lstStyle/>
                    <a:p>
                      <a:pPr fontAlgn="base" latinLnBrk="1">
                        <a:lnSpc>
                          <a:spcPct val="100000"/>
                        </a:lnSpc>
                      </a:pPr>
                      <a:r>
                        <a:rPr lang="ko-KR" altLang="en-US" sz="11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본인의 출산</a:t>
                      </a:r>
                      <a:endParaRPr lang="ko-KR" altLang="en-US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20</a:t>
                      </a: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출생증명서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745595711"/>
                  </a:ext>
                </a:extLst>
              </a:tr>
              <a:tr h="222682">
                <a:tc>
                  <a:txBody>
                    <a:bodyPr/>
                    <a:lstStyle/>
                    <a:p>
                      <a:pPr fontAlgn="base" latinLnBrk="1">
                        <a:lnSpc>
                          <a:spcPct val="100000"/>
                        </a:lnSpc>
                      </a:pPr>
                      <a:r>
                        <a:rPr lang="ko-KR" altLang="en-US" sz="11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배우자의 출산</a:t>
                      </a:r>
                      <a:endParaRPr lang="ko-KR" altLang="en-US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출생증명서 및 가족관계증빙서류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48504480"/>
                  </a:ext>
                </a:extLst>
              </a:tr>
              <a:tr h="370780">
                <a:tc>
                  <a:txBody>
                    <a:bodyPr/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입원 치료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주 이내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진료비 영수증</a:t>
                      </a:r>
                      <a:endParaRPr lang="en-US" altLang="ko-KR" sz="1100" b="0" kern="0" spc="-5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2.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진단서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입원확인서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(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선택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1)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374242160"/>
                  </a:ext>
                </a:extLst>
              </a:tr>
              <a:tr h="370780">
                <a:tc>
                  <a:txBody>
                    <a:bodyPr/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질병 및 사고로 인한 치료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주 이내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진료확인서</a:t>
                      </a:r>
                      <a:endParaRPr lang="en-US" altLang="ko-KR" sz="1100" b="0" kern="0" spc="-5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2.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진료비 영수증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처방전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약국 영수증 중 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택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806421240"/>
                  </a:ext>
                </a:extLst>
              </a:tr>
              <a:tr h="21297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징병검사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검사일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징병검사 통지서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595557061"/>
                  </a:ext>
                </a:extLst>
              </a:tr>
              <a:tr h="21297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예비군훈련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훈련기간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교육훈련 참석 확인서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501424809"/>
                  </a:ext>
                </a:extLst>
              </a:tr>
              <a:tr h="21297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정부기관 및 지자체 등의 행사 참여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해당기관 공문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853789722"/>
                  </a:ext>
                </a:extLst>
              </a:tr>
              <a:tr h="21297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80">
                          <a:solidFill>
                            <a:schemeClr val="tx1"/>
                          </a:solidFill>
                          <a:effectLst/>
                        </a:rPr>
                        <a:t>총장의 승인을 받은 교내</a:t>
                      </a:r>
                      <a:r>
                        <a:rPr lang="en-US" altLang="ko-KR" sz="1100" b="0" kern="0" spc="-180">
                          <a:solidFill>
                            <a:schemeClr val="tx1"/>
                          </a:solidFill>
                          <a:effectLst/>
                        </a:rPr>
                        <a:t>·</a:t>
                      </a:r>
                      <a:r>
                        <a:rPr lang="ko-KR" altLang="en-US" sz="1100" b="0" kern="0" spc="-180">
                          <a:solidFill>
                            <a:schemeClr val="tx1"/>
                          </a:solidFill>
                          <a:effectLst/>
                        </a:rPr>
                        <a:t>외 중요행사 참여</a:t>
                      </a:r>
                      <a:endParaRPr lang="ko-KR" altLang="en-US" sz="1100" b="0" kern="0" spc="-18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승인 관련 서류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114476208"/>
                  </a:ext>
                </a:extLst>
              </a:tr>
              <a:tr h="9149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최종학기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취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·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창업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인턴포함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&lt;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취업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&gt; 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재직증명서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           2.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직장건강보험가입증명서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130">
                          <a:solidFill>
                            <a:schemeClr val="tx1"/>
                          </a:solidFill>
                          <a:effectLst/>
                        </a:rPr>
                        <a:t>                   </a:t>
                      </a: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인턴의 경우 해당 기관장의 가입예정증명서 가능</a:t>
                      </a: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ko-KR" altLang="en-US" sz="1100" b="0" kern="0" spc="-13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&lt;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창업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&gt; 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사업자등록증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           2.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직장건강보험가입증명서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7161264"/>
                  </a:ext>
                </a:extLst>
              </a:tr>
              <a:tr h="21297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30" dirty="0" err="1">
                          <a:solidFill>
                            <a:schemeClr val="tx1"/>
                          </a:solidFill>
                          <a:effectLst/>
                        </a:rPr>
                        <a:t>최종학기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 취업을 위한 면접</a:t>
                      </a: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시험에 참여</a:t>
                      </a:r>
                      <a:endParaRPr lang="ko-KR" altLang="en-US" sz="1100" b="0" kern="0" spc="-13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 기관장 확인서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4261217665"/>
                  </a:ext>
                </a:extLst>
              </a:tr>
              <a:tr h="21297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외국인 유학생 등록을 위한 절차 및 교육이수 참여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 부서장 확인서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03928971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E1DF925-FC5D-4EC2-B1C5-1838B84E687C}"/>
              </a:ext>
            </a:extLst>
          </p:cNvPr>
          <p:cNvSpPr txBox="1"/>
          <p:nvPr/>
        </p:nvSpPr>
        <p:spPr>
          <a:xfrm>
            <a:off x="323528" y="4991747"/>
            <a:ext cx="13099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/>
              <a:t>  나</a:t>
            </a:r>
            <a:r>
              <a:rPr lang="en-US" altLang="ko-KR" sz="1400" dirty="0"/>
              <a:t>. </a:t>
            </a:r>
            <a:r>
              <a:rPr lang="ko-KR" altLang="en-US" sz="1400" dirty="0"/>
              <a:t>학생선수</a:t>
            </a:r>
          </a:p>
        </p:txBody>
      </p:sp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FCB5E7C5-17FF-41A4-8780-AD302C9B05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887287"/>
              </p:ext>
            </p:extLst>
          </p:nvPr>
        </p:nvGraphicFramePr>
        <p:xfrm>
          <a:off x="323528" y="5402011"/>
          <a:ext cx="8496944" cy="1267349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2770149">
                  <a:extLst>
                    <a:ext uri="{9D8B030D-6E8A-4147-A177-3AD203B41FA5}">
                      <a16:colId xmlns:a16="http://schemas.microsoft.com/office/drawing/2014/main" val="2954816761"/>
                    </a:ext>
                  </a:extLst>
                </a:gridCol>
                <a:gridCol w="3219720">
                  <a:extLst>
                    <a:ext uri="{9D8B030D-6E8A-4147-A177-3AD203B41FA5}">
                      <a16:colId xmlns:a16="http://schemas.microsoft.com/office/drawing/2014/main" val="4291941827"/>
                    </a:ext>
                  </a:extLst>
                </a:gridCol>
                <a:gridCol w="2507075">
                  <a:extLst>
                    <a:ext uri="{9D8B030D-6E8A-4147-A177-3AD203B41FA5}">
                      <a16:colId xmlns:a16="http://schemas.microsoft.com/office/drawing/2014/main" val="4254225951"/>
                    </a:ext>
                  </a:extLst>
                </a:gridCol>
              </a:tblGrid>
              <a:tr h="27266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대상</a:t>
                      </a: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사유 및 </a:t>
                      </a:r>
                      <a:r>
                        <a:rPr lang="ko-KR" altLang="en-US" sz="1100" kern="0" spc="-50" dirty="0" err="1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650128"/>
                  </a:ext>
                </a:extLst>
              </a:tr>
              <a:tr h="497340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체육특기자 전형으로 입학하여 대한체육회 회원단체종목에</a:t>
                      </a:r>
                      <a:r>
                        <a:rPr lang="ko-KR" altLang="en-US" sz="1100" kern="0" spc="-50" baseline="0" dirty="0">
                          <a:effectLst/>
                        </a:rPr>
                        <a:t> </a:t>
                      </a:r>
                      <a:r>
                        <a:rPr lang="ko-KR" altLang="en-US" sz="1100" kern="0" spc="-50" dirty="0">
                          <a:effectLst/>
                        </a:rPr>
                        <a:t>선수로 등록된 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70" dirty="0">
                          <a:effectLst/>
                        </a:rPr>
                        <a:t>훈련 및 시합 출전 기간</a:t>
                      </a:r>
                      <a:r>
                        <a:rPr lang="en-US" altLang="ko-KR" sz="1100" kern="0" spc="-70" dirty="0">
                          <a:effectLst/>
                        </a:rPr>
                        <a:t>(</a:t>
                      </a:r>
                      <a:r>
                        <a:rPr lang="ko-KR" altLang="en-US" sz="1100" kern="0" spc="-70" dirty="0" err="1">
                          <a:effectLst/>
                        </a:rPr>
                        <a:t>수업시수</a:t>
                      </a:r>
                      <a:r>
                        <a:rPr lang="ko-KR" altLang="en-US" sz="1100" kern="0" spc="-70" dirty="0">
                          <a:effectLst/>
                        </a:rPr>
                        <a:t> 대비</a:t>
                      </a:r>
                      <a:r>
                        <a:rPr lang="ko-KR" altLang="en-US" sz="1100" kern="0" spc="-50" dirty="0">
                          <a:effectLst/>
                        </a:rPr>
                        <a:t> 최대 </a:t>
                      </a:r>
                      <a:r>
                        <a:rPr lang="en-US" altLang="ko-KR" sz="1100" kern="0" spc="-50" dirty="0">
                          <a:effectLst/>
                        </a:rPr>
                        <a:t>1/2</a:t>
                      </a:r>
                      <a:r>
                        <a:rPr lang="ko-KR" altLang="en-US" sz="1100" kern="0" spc="-50" dirty="0">
                          <a:effectLst/>
                        </a:rPr>
                        <a:t>까지</a:t>
                      </a:r>
                      <a:r>
                        <a:rPr lang="en-US" altLang="ko-KR" sz="1100" kern="0" spc="-50" dirty="0">
                          <a:effectLst/>
                        </a:rPr>
                        <a:t>)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소속대학 및 해당기관 공문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552476697"/>
                  </a:ext>
                </a:extLst>
              </a:tr>
              <a:tr h="497340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회원단체종목 이외의 종목 및 </a:t>
                      </a:r>
                      <a:endParaRPr lang="en-US" altLang="ko-KR" sz="1100" kern="0" spc="-50" dirty="0"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국내</a:t>
                      </a:r>
                      <a:r>
                        <a:rPr lang="en-US" altLang="ko-KR" sz="1100" kern="0" spc="-50" dirty="0">
                          <a:effectLst/>
                        </a:rPr>
                        <a:t>·</a:t>
                      </a:r>
                      <a:r>
                        <a:rPr lang="ko-KR" altLang="en-US" sz="1100" kern="0" spc="-50" dirty="0">
                          <a:effectLst/>
                        </a:rPr>
                        <a:t>외 프로 </a:t>
                      </a:r>
                      <a:r>
                        <a:rPr lang="ko-KR" altLang="en-US" sz="1100" kern="0" spc="-50" dirty="0" err="1">
                          <a:effectLst/>
                        </a:rPr>
                        <a:t>입단자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60" dirty="0">
                          <a:effectLst/>
                        </a:rPr>
                        <a:t>인정하지 않음</a:t>
                      </a:r>
                      <a:r>
                        <a:rPr lang="en-US" altLang="ko-KR" sz="1100" kern="0" spc="-60" dirty="0">
                          <a:effectLst/>
                        </a:rPr>
                        <a:t>, </a:t>
                      </a:r>
                      <a:r>
                        <a:rPr lang="ko-KR" altLang="en-US" sz="1100" kern="0" spc="-60" dirty="0">
                          <a:effectLst/>
                        </a:rPr>
                        <a:t>다만 국가대표</a:t>
                      </a:r>
                      <a:r>
                        <a:rPr lang="en-US" altLang="ko-KR" sz="1100" kern="0" spc="-60" dirty="0">
                          <a:effectLst/>
                        </a:rPr>
                        <a:t>(</a:t>
                      </a:r>
                      <a:r>
                        <a:rPr lang="ko-KR" altLang="en-US" sz="1100" kern="0" spc="-60" dirty="0">
                          <a:effectLst/>
                        </a:rPr>
                        <a:t>상비군</a:t>
                      </a:r>
                      <a:r>
                        <a:rPr lang="ko-KR" altLang="en-US" sz="1100" kern="0" spc="-50" dirty="0">
                          <a:effectLst/>
                        </a:rPr>
                        <a:t> 포함</a:t>
                      </a:r>
                      <a:r>
                        <a:rPr lang="en-US" altLang="ko-KR" sz="1100" kern="0" spc="-50" dirty="0">
                          <a:effectLst/>
                        </a:rPr>
                        <a:t>)</a:t>
                      </a:r>
                      <a:r>
                        <a:rPr lang="ko-KR" altLang="en-US" sz="1100" kern="0" spc="-50" dirty="0">
                          <a:effectLst/>
                        </a:rPr>
                        <a:t>는 </a:t>
                      </a:r>
                      <a:endParaRPr lang="en-US" altLang="ko-KR" sz="1100" kern="0" spc="-50" dirty="0"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육성종목과 동일하게 인정함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국가대표일 경우 해당기관 공문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9412929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0599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9512" y="188640"/>
            <a:ext cx="24657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/>
              <a:t>2. </a:t>
            </a:r>
            <a:r>
              <a:rPr lang="ko-KR" altLang="en-US" sz="2000" b="1" dirty="0"/>
              <a:t>신청 시 유의사항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9512" y="725593"/>
            <a:ext cx="8658164" cy="6406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altLang="ko-KR" sz="1400" b="1" dirty="0"/>
              <a:t>▶ </a:t>
            </a:r>
            <a:r>
              <a:rPr lang="ko-KR" altLang="en-US" sz="1400" b="1" dirty="0"/>
              <a:t>출석인정은 </a:t>
            </a:r>
            <a:r>
              <a:rPr lang="ko-KR" altLang="en-US" sz="1400" b="1" dirty="0">
                <a:solidFill>
                  <a:srgbClr val="FF0000"/>
                </a:solidFill>
              </a:rPr>
              <a:t>사유발생 전이나 사유종료일로부터</a:t>
            </a:r>
            <a:r>
              <a:rPr lang="en-US" altLang="ko-KR" sz="1400" b="1" dirty="0">
                <a:solidFill>
                  <a:srgbClr val="FF0000"/>
                </a:solidFill>
              </a:rPr>
              <a:t> 14</a:t>
            </a:r>
            <a:r>
              <a:rPr lang="ko-KR" altLang="en-US" sz="1400" b="1" dirty="0">
                <a:solidFill>
                  <a:srgbClr val="FF0000"/>
                </a:solidFill>
              </a:rPr>
              <a:t>일 이내</a:t>
            </a:r>
            <a:r>
              <a:rPr lang="ko-KR" altLang="en-US" sz="1400" b="1" dirty="0"/>
              <a:t>에 신청하여야 하며 해당 기간 이후에는</a:t>
            </a:r>
            <a:r>
              <a:rPr lang="en-US" altLang="ko-KR" sz="1400" b="1" dirty="0"/>
              <a:t> </a:t>
            </a:r>
          </a:p>
          <a:p>
            <a:pPr fontAlgn="base">
              <a:lnSpc>
                <a:spcPct val="150000"/>
              </a:lnSpc>
            </a:pPr>
            <a:r>
              <a:rPr lang="en-US" altLang="ko-KR" sz="1400" b="1" dirty="0"/>
              <a:t>    </a:t>
            </a:r>
            <a:r>
              <a:rPr lang="ko-KR" altLang="en-US" sz="1400" b="1" dirty="0"/>
              <a:t>출석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인정 사유의 효력 상실</a:t>
            </a:r>
            <a:r>
              <a:rPr lang="en-US" altLang="ko-KR" sz="1400" b="1" dirty="0"/>
              <a:t>.</a:t>
            </a:r>
            <a:r>
              <a:rPr lang="en-US" altLang="ko-KR" sz="1400" b="1" dirty="0">
                <a:solidFill>
                  <a:srgbClr val="0000FF"/>
                </a:solidFill>
              </a:rPr>
              <a:t>(</a:t>
            </a:r>
            <a:r>
              <a:rPr lang="ko-KR" altLang="en-US" sz="1400" b="1" dirty="0">
                <a:solidFill>
                  <a:srgbClr val="0000FF"/>
                </a:solidFill>
              </a:rPr>
              <a:t>단</a:t>
            </a:r>
            <a:r>
              <a:rPr lang="en-US" altLang="ko-KR" sz="1400" b="1" dirty="0">
                <a:solidFill>
                  <a:srgbClr val="0000FF"/>
                </a:solidFill>
              </a:rPr>
              <a:t>, </a:t>
            </a:r>
            <a:r>
              <a:rPr lang="ko-KR" altLang="en-US" sz="1400" b="1" dirty="0">
                <a:solidFill>
                  <a:srgbClr val="0000FF"/>
                </a:solidFill>
              </a:rPr>
              <a:t>최종학기 취</a:t>
            </a:r>
            <a:r>
              <a:rPr lang="en-US" altLang="ko-KR" sz="1400" b="1" dirty="0">
                <a:solidFill>
                  <a:srgbClr val="0000FF"/>
                </a:solidFill>
              </a:rPr>
              <a:t>·</a:t>
            </a:r>
            <a:r>
              <a:rPr lang="ko-KR" altLang="en-US" sz="1400" b="1" dirty="0">
                <a:solidFill>
                  <a:srgbClr val="0000FF"/>
                </a:solidFill>
              </a:rPr>
              <a:t>창업은 사유발생일로부터 </a:t>
            </a:r>
            <a:r>
              <a:rPr lang="en-US" altLang="ko-KR" sz="1400" b="1" dirty="0">
                <a:solidFill>
                  <a:srgbClr val="0000FF"/>
                </a:solidFill>
              </a:rPr>
              <a:t>30</a:t>
            </a:r>
            <a:r>
              <a:rPr lang="ko-KR" altLang="en-US" sz="1400" b="1" dirty="0">
                <a:solidFill>
                  <a:srgbClr val="0000FF"/>
                </a:solidFill>
              </a:rPr>
              <a:t>일 이내에 신청</a:t>
            </a:r>
            <a:r>
              <a:rPr lang="en-US" altLang="ko-KR" sz="1400" b="1" dirty="0">
                <a:solidFill>
                  <a:srgbClr val="0000FF"/>
                </a:solidFill>
              </a:rPr>
              <a:t>)</a:t>
            </a:r>
          </a:p>
          <a:p>
            <a:pPr fontAlgn="base">
              <a:lnSpc>
                <a:spcPct val="150000"/>
              </a:lnSpc>
            </a:pPr>
            <a:endParaRPr lang="en-US" altLang="ko-KR" sz="1400" b="1" dirty="0">
              <a:solidFill>
                <a:srgbClr val="FF0000"/>
              </a:solidFill>
            </a:endParaRPr>
          </a:p>
          <a:p>
            <a:pPr fontAlgn="base"/>
            <a:r>
              <a:rPr lang="en-US" altLang="ko-KR" sz="1400" b="1" dirty="0"/>
              <a:t>▶ </a:t>
            </a:r>
            <a:r>
              <a:rPr lang="ko-KR" altLang="en-US" sz="1400" b="1" dirty="0">
                <a:solidFill>
                  <a:srgbClr val="006600"/>
                </a:solidFill>
              </a:rPr>
              <a:t>질병 및 사고로 인한 치료 사유인 유고결석의 경우 병원진료 </a:t>
            </a:r>
            <a:r>
              <a:rPr lang="ko-KR" altLang="en-US" sz="1400" b="1" dirty="0">
                <a:solidFill>
                  <a:srgbClr val="0000FF"/>
                </a:solidFill>
              </a:rPr>
              <a:t>당일</a:t>
            </a:r>
            <a:r>
              <a:rPr lang="ko-KR" altLang="en-US" sz="1400" b="1" dirty="0">
                <a:solidFill>
                  <a:srgbClr val="006600"/>
                </a:solidFill>
              </a:rPr>
              <a:t>만 인정</a:t>
            </a:r>
            <a:r>
              <a:rPr lang="en-US" altLang="ko-KR" sz="1400" b="1" dirty="0">
                <a:solidFill>
                  <a:srgbClr val="006600"/>
                </a:solidFill>
              </a:rPr>
              <a:t>.</a:t>
            </a:r>
            <a:endParaRPr lang="ko-KR" altLang="en-US" sz="1400" dirty="0">
              <a:solidFill>
                <a:srgbClr val="006600"/>
              </a:solidFill>
            </a:endParaRPr>
          </a:p>
          <a:p>
            <a:pPr fontAlgn="base"/>
            <a:r>
              <a:rPr lang="en-US" altLang="ko-KR" sz="1400" b="1" dirty="0">
                <a:solidFill>
                  <a:srgbClr val="006600"/>
                </a:solidFill>
              </a:rPr>
              <a:t>    (</a:t>
            </a:r>
            <a:r>
              <a:rPr lang="ko-KR" altLang="en-US" sz="1400" b="1" dirty="0">
                <a:solidFill>
                  <a:srgbClr val="006600"/>
                </a:solidFill>
              </a:rPr>
              <a:t>단</a:t>
            </a:r>
            <a:r>
              <a:rPr lang="en-US" altLang="ko-KR" sz="1400" b="1" dirty="0">
                <a:solidFill>
                  <a:srgbClr val="006600"/>
                </a:solidFill>
              </a:rPr>
              <a:t>, </a:t>
            </a:r>
            <a:r>
              <a:rPr lang="ko-KR" altLang="en-US" sz="1400" b="1" dirty="0">
                <a:solidFill>
                  <a:srgbClr val="006600"/>
                </a:solidFill>
              </a:rPr>
              <a:t>증빙서류에 치료기간 또는 격리권고기간이 명시되어 있을 경우</a:t>
            </a:r>
            <a:r>
              <a:rPr lang="en-US" altLang="ko-KR" sz="1400" b="1" dirty="0">
                <a:solidFill>
                  <a:srgbClr val="006600"/>
                </a:solidFill>
              </a:rPr>
              <a:t>, 2</a:t>
            </a:r>
            <a:r>
              <a:rPr lang="ko-KR" altLang="en-US" sz="1400" b="1" dirty="0">
                <a:solidFill>
                  <a:srgbClr val="006600"/>
                </a:solidFill>
              </a:rPr>
              <a:t>주 이내 가능</a:t>
            </a:r>
            <a:r>
              <a:rPr lang="en-US" altLang="ko-KR" sz="1400" b="1" dirty="0">
                <a:solidFill>
                  <a:srgbClr val="006600"/>
                </a:solidFill>
              </a:rPr>
              <a:t>)</a:t>
            </a:r>
          </a:p>
          <a:p>
            <a:pPr fontAlgn="base"/>
            <a:endParaRPr lang="en-US" altLang="ko-KR" sz="1400" b="1" dirty="0">
              <a:solidFill>
                <a:srgbClr val="006600"/>
              </a:solidFill>
            </a:endParaRPr>
          </a:p>
          <a:p>
            <a:pPr fontAlgn="base"/>
            <a:r>
              <a:rPr lang="en-US" altLang="ko-KR" sz="1400" b="1" dirty="0"/>
              <a:t>▶ </a:t>
            </a:r>
            <a:r>
              <a:rPr lang="ko-KR" altLang="en-US" sz="1400" b="1" dirty="0"/>
              <a:t>정부기관 및 지자체 등의 행사 참여시 주관기관 행사의 구성원으로 참여 요청이 있는 경우만 인정</a:t>
            </a:r>
            <a:r>
              <a:rPr lang="en-US" altLang="ko-KR" sz="1400" b="1" dirty="0"/>
              <a:t>.</a:t>
            </a:r>
          </a:p>
          <a:p>
            <a:pPr fontAlgn="base"/>
            <a:r>
              <a:rPr lang="en-US" altLang="ko-KR" sz="1400" b="1" dirty="0"/>
              <a:t>    (</a:t>
            </a:r>
            <a:r>
              <a:rPr lang="ko-KR" altLang="en-US" sz="1400" b="1" dirty="0" err="1"/>
              <a:t>개인참석시</a:t>
            </a:r>
            <a:r>
              <a:rPr lang="ko-KR" altLang="en-US" sz="1400" b="1" dirty="0"/>
              <a:t> 불인정</a:t>
            </a:r>
            <a:r>
              <a:rPr lang="en-US" altLang="ko-KR" sz="1400" b="1" dirty="0"/>
              <a:t>)</a:t>
            </a:r>
            <a:endParaRPr lang="ko-KR" altLang="en-US" sz="1400" dirty="0"/>
          </a:p>
          <a:p>
            <a:pPr fontAlgn="base">
              <a:lnSpc>
                <a:spcPct val="150000"/>
              </a:lnSpc>
            </a:pP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/>
              <a:t>▶ </a:t>
            </a:r>
            <a:r>
              <a:rPr lang="ko-KR" altLang="en-US" sz="1400" b="1" dirty="0" err="1"/>
              <a:t>유고결석</a:t>
            </a:r>
            <a:r>
              <a:rPr lang="ko-KR" altLang="en-US" sz="1400" b="1" dirty="0"/>
              <a:t> </a:t>
            </a:r>
            <a:r>
              <a:rPr lang="ko-KR" altLang="en-US" sz="1400" b="1" dirty="0" err="1"/>
              <a:t>신청내역</a:t>
            </a:r>
            <a:r>
              <a:rPr lang="ko-KR" altLang="en-US" sz="1400" b="1" dirty="0"/>
              <a:t> 접수 시</a:t>
            </a:r>
            <a:r>
              <a:rPr lang="en-US" altLang="ko-KR" sz="1400" b="1" dirty="0"/>
              <a:t>(</a:t>
            </a:r>
            <a:r>
              <a:rPr lang="ko-KR" altLang="en-US" sz="1400" b="1" dirty="0" err="1"/>
              <a:t>교학행정팀</a:t>
            </a:r>
            <a:r>
              <a:rPr lang="en-US" altLang="ko-KR" sz="1400" b="1" dirty="0"/>
              <a:t>) </a:t>
            </a:r>
            <a:r>
              <a:rPr lang="ko-KR" altLang="en-US" sz="1400" b="1" dirty="0" err="1"/>
              <a:t>해당수업</a:t>
            </a:r>
            <a:r>
              <a:rPr lang="ko-KR" altLang="en-US" sz="1400" b="1" dirty="0"/>
              <a:t> 교</a:t>
            </a:r>
            <a:r>
              <a:rPr lang="en-US" altLang="ko-KR" sz="1400" b="1" dirty="0"/>
              <a:t>·</a:t>
            </a:r>
            <a:r>
              <a:rPr lang="ko-KR" altLang="en-US" sz="1400" b="1" dirty="0"/>
              <a:t>강사의 웹정보를 통해 유고결석 신청자 알림 안내</a:t>
            </a:r>
            <a:r>
              <a:rPr lang="en-US" altLang="ko-KR" sz="1400" b="1" dirty="0"/>
              <a:t>.</a:t>
            </a:r>
          </a:p>
          <a:p>
            <a:pPr fontAlgn="base">
              <a:lnSpc>
                <a:spcPct val="150000"/>
              </a:lnSpc>
            </a:pP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/>
              <a:t>▶ </a:t>
            </a:r>
            <a:r>
              <a:rPr lang="ko-KR" altLang="en-US" sz="1400" b="1" dirty="0"/>
              <a:t>증빙서류 위</a:t>
            </a:r>
            <a:r>
              <a:rPr lang="en-US" altLang="ko-KR" sz="1400" b="1" dirty="0"/>
              <a:t>·</a:t>
            </a:r>
            <a:r>
              <a:rPr lang="ko-KR" altLang="en-US" sz="1400" b="1" dirty="0" err="1"/>
              <a:t>변조행위에</a:t>
            </a:r>
            <a:r>
              <a:rPr lang="ko-KR" altLang="en-US" sz="1400" b="1" dirty="0"/>
              <a:t> 의한 신청은 학칙 제</a:t>
            </a:r>
            <a:r>
              <a:rPr lang="en-US" altLang="ko-KR" sz="1400" b="1" dirty="0"/>
              <a:t>59</a:t>
            </a:r>
            <a:r>
              <a:rPr lang="ko-KR" altLang="en-US" sz="1400" b="1" dirty="0"/>
              <a:t>조의</a:t>
            </a:r>
            <a:r>
              <a:rPr lang="en-US" altLang="ko-KR" sz="1400" b="1" dirty="0"/>
              <a:t>2</a:t>
            </a:r>
            <a:r>
              <a:rPr lang="ko-KR" altLang="en-US" sz="1400" b="1" dirty="0"/>
              <a:t>항 및 학생상벌규정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제</a:t>
            </a:r>
            <a:r>
              <a:rPr lang="en-US" altLang="ko-KR" sz="1400" b="1" dirty="0"/>
              <a:t>4</a:t>
            </a:r>
            <a:r>
              <a:rPr lang="ko-KR" altLang="en-US" sz="1400" b="1" dirty="0"/>
              <a:t>조에 의거 엄중 처벌</a:t>
            </a:r>
            <a:r>
              <a:rPr lang="en-US" altLang="ko-KR" sz="1400" b="1" dirty="0"/>
              <a:t>.</a:t>
            </a:r>
          </a:p>
          <a:p>
            <a:pPr fontAlgn="base"/>
            <a:endParaRPr lang="en-US" altLang="ko-KR" sz="1400" b="1" dirty="0">
              <a:solidFill>
                <a:srgbClr val="FF0000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 dirty="0"/>
              <a:t>▶</a:t>
            </a:r>
            <a:r>
              <a:rPr lang="en-US" altLang="ko-KR" sz="1400" b="1" dirty="0">
                <a:solidFill>
                  <a:prstClr val="black"/>
                </a:solidFill>
              </a:rPr>
              <a:t> </a:t>
            </a:r>
            <a:r>
              <a:rPr lang="ko-KR" altLang="en-US" sz="1400" b="1" dirty="0">
                <a:solidFill>
                  <a:prstClr val="black"/>
                </a:solidFill>
              </a:rPr>
              <a:t>성적은 담당 </a:t>
            </a:r>
            <a:r>
              <a:rPr lang="ko-KR" altLang="en-US" sz="1400" b="1" dirty="0"/>
              <a:t>교</a:t>
            </a:r>
            <a:r>
              <a:rPr lang="en-US" altLang="ko-KR" sz="1400" b="1" dirty="0"/>
              <a:t>·</a:t>
            </a:r>
            <a:r>
              <a:rPr lang="ko-KR" altLang="en-US" sz="1400" b="1" dirty="0"/>
              <a:t>강사가 제시하는 과제</a:t>
            </a:r>
            <a:r>
              <a:rPr lang="en-US" altLang="ko-KR" sz="1400" b="1" dirty="0"/>
              <a:t>, </a:t>
            </a:r>
            <a:r>
              <a:rPr lang="ko-KR" altLang="en-US" sz="1400" b="1" dirty="0"/>
              <a:t>시험 등의 지도</a:t>
            </a:r>
            <a:r>
              <a:rPr lang="en-US" altLang="ko-KR" sz="1400" b="1" dirty="0"/>
              <a:t>·</a:t>
            </a:r>
            <a:r>
              <a:rPr lang="ko-KR" altLang="en-US" sz="1400" b="1" dirty="0"/>
              <a:t>평가에 따라 부여</a:t>
            </a:r>
            <a:r>
              <a:rPr lang="en-US" altLang="ko-KR" sz="1400" b="1" dirty="0"/>
              <a:t>.</a:t>
            </a:r>
          </a:p>
          <a:p>
            <a:pPr fontAlgn="base">
              <a:lnSpc>
                <a:spcPct val="150000"/>
              </a:lnSpc>
            </a:pPr>
            <a:r>
              <a:rPr lang="en-US" altLang="ko-KR" sz="1400" b="1" dirty="0"/>
              <a:t>    (</a:t>
            </a:r>
            <a:r>
              <a:rPr lang="ko-KR" altLang="en-US" sz="1400" b="1" dirty="0"/>
              <a:t>유고결석 출석인정은 출결에 국한된 사항임</a:t>
            </a:r>
            <a:r>
              <a:rPr lang="en-US" altLang="ko-KR" sz="1400" b="1" dirty="0"/>
              <a:t>)</a:t>
            </a:r>
          </a:p>
          <a:p>
            <a:pPr fontAlgn="base"/>
            <a:endParaRPr lang="ko-KR" altLang="en-US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/>
              <a:t>▶ </a:t>
            </a:r>
            <a:r>
              <a:rPr lang="ko-KR" altLang="en-US" sz="1400" b="1" dirty="0">
                <a:solidFill>
                  <a:srgbClr val="0000FF"/>
                </a:solidFill>
              </a:rPr>
              <a:t>신청 및 승인은 성적공시</a:t>
            </a:r>
            <a:r>
              <a:rPr lang="en-US" altLang="ko-KR" sz="1400" b="1" dirty="0">
                <a:solidFill>
                  <a:srgbClr val="0000FF"/>
                </a:solidFill>
              </a:rPr>
              <a:t>(</a:t>
            </a:r>
            <a:r>
              <a:rPr lang="ko-KR" altLang="en-US" sz="1400" b="1" dirty="0">
                <a:solidFill>
                  <a:srgbClr val="0000FF"/>
                </a:solidFill>
              </a:rPr>
              <a:t>입력</a:t>
            </a:r>
            <a:r>
              <a:rPr lang="en-US" altLang="ko-KR" sz="1400" b="1" dirty="0">
                <a:solidFill>
                  <a:srgbClr val="0000FF"/>
                </a:solidFill>
              </a:rPr>
              <a:t>)</a:t>
            </a:r>
            <a:r>
              <a:rPr lang="ko-KR" altLang="en-US" sz="1400" b="1" dirty="0">
                <a:solidFill>
                  <a:srgbClr val="0000FF"/>
                </a:solidFill>
              </a:rPr>
              <a:t> 종료일</a:t>
            </a:r>
            <a:r>
              <a:rPr lang="en-US" altLang="ko-KR" sz="1400" b="1" dirty="0">
                <a:solidFill>
                  <a:srgbClr val="0000FF"/>
                </a:solidFill>
              </a:rPr>
              <a:t>[2024.06.26.(</a:t>
            </a:r>
            <a:r>
              <a:rPr lang="ko-KR" altLang="en-US" sz="1400" b="1" dirty="0">
                <a:solidFill>
                  <a:srgbClr val="0000FF"/>
                </a:solidFill>
              </a:rPr>
              <a:t>수</a:t>
            </a:r>
            <a:r>
              <a:rPr lang="en-US" altLang="ko-KR" sz="1400" b="1" dirty="0">
                <a:solidFill>
                  <a:srgbClr val="0000FF"/>
                </a:solidFill>
              </a:rPr>
              <a:t>) 11</a:t>
            </a:r>
            <a:r>
              <a:rPr lang="ko-KR" altLang="en-US" sz="1400" b="1" dirty="0">
                <a:solidFill>
                  <a:srgbClr val="0000FF"/>
                </a:solidFill>
              </a:rPr>
              <a:t>시</a:t>
            </a:r>
            <a:r>
              <a:rPr lang="en-US" altLang="ko-KR" sz="1400" b="1" dirty="0">
                <a:solidFill>
                  <a:srgbClr val="0000FF"/>
                </a:solidFill>
              </a:rPr>
              <a:t>]</a:t>
            </a:r>
            <a:r>
              <a:rPr lang="ko-KR" altLang="en-US" sz="1400" b="1" dirty="0">
                <a:solidFill>
                  <a:srgbClr val="0000FF"/>
                </a:solidFill>
              </a:rPr>
              <a:t>까지 가능</a:t>
            </a:r>
            <a:r>
              <a:rPr lang="en-US" altLang="ko-KR" sz="1400" b="1" dirty="0">
                <a:solidFill>
                  <a:srgbClr val="0000FF"/>
                </a:solidFill>
              </a:rPr>
              <a:t>.</a:t>
            </a:r>
          </a:p>
          <a:p>
            <a:pPr fontAlgn="base">
              <a:lnSpc>
                <a:spcPct val="150000"/>
              </a:lnSpc>
            </a:pPr>
            <a:endParaRPr lang="en-US" altLang="ko-KR" sz="1400" b="1" dirty="0">
              <a:solidFill>
                <a:srgbClr val="0000FF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ko-KR" altLang="ko-KR" sz="1400" b="1" dirty="0">
                <a:solidFill>
                  <a:srgbClr val="006600"/>
                </a:solidFill>
              </a:rPr>
              <a:t>▶</a:t>
            </a:r>
            <a:r>
              <a:rPr lang="en-US" altLang="ko-KR" sz="1400" b="1" dirty="0">
                <a:solidFill>
                  <a:srgbClr val="006600"/>
                </a:solidFill>
              </a:rPr>
              <a:t> </a:t>
            </a:r>
            <a:r>
              <a:rPr lang="ko-KR" altLang="en-US" sz="1400" b="1" dirty="0">
                <a:solidFill>
                  <a:srgbClr val="006600"/>
                </a:solidFill>
              </a:rPr>
              <a:t>종강 이후 최종성적입력으로 인하여 교</a:t>
            </a:r>
            <a:r>
              <a:rPr lang="en-US" altLang="ko-KR" sz="1400" b="1" dirty="0">
                <a:solidFill>
                  <a:srgbClr val="006600"/>
                </a:solidFill>
              </a:rPr>
              <a:t> ·</a:t>
            </a:r>
            <a:r>
              <a:rPr lang="ko-KR" altLang="en-US" sz="1400" b="1" dirty="0">
                <a:solidFill>
                  <a:srgbClr val="006600"/>
                </a:solidFill>
              </a:rPr>
              <a:t>강사의 승인이 어려울 수 있으므로 종강 전까지 권장</a:t>
            </a:r>
            <a:r>
              <a:rPr lang="en-US" altLang="ko-KR" sz="1400" b="1" dirty="0">
                <a:solidFill>
                  <a:srgbClr val="006600"/>
                </a:solidFill>
              </a:rPr>
              <a:t>.</a:t>
            </a:r>
          </a:p>
          <a:p>
            <a:pPr fontAlgn="base">
              <a:lnSpc>
                <a:spcPct val="150000"/>
              </a:lnSpc>
            </a:pPr>
            <a:endParaRPr lang="en-US" altLang="ko-KR" sz="1400" b="1" dirty="0">
              <a:solidFill>
                <a:srgbClr val="006600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 dirty="0"/>
              <a:t>▶</a:t>
            </a:r>
            <a:r>
              <a:rPr lang="en-US" altLang="ko-KR" sz="1400" b="1" dirty="0">
                <a:solidFill>
                  <a:prstClr val="black"/>
                </a:solidFill>
              </a:rPr>
              <a:t> 2024</a:t>
            </a:r>
            <a:r>
              <a:rPr lang="ko-KR" altLang="en-US" sz="1400" b="1" dirty="0">
                <a:solidFill>
                  <a:prstClr val="black"/>
                </a:solidFill>
              </a:rPr>
              <a:t>학년도 동</a:t>
            </a:r>
            <a:r>
              <a:rPr lang="en-US" altLang="ko-KR" sz="1400" b="1" dirty="0"/>
              <a:t>·</a:t>
            </a:r>
            <a:r>
              <a:rPr lang="ko-KR" altLang="en-US" sz="1400" b="1" dirty="0"/>
              <a:t>하계 계절학기부터 유고결석 인정하지 않음</a:t>
            </a:r>
            <a:r>
              <a:rPr lang="en-US" altLang="ko-KR" sz="1400" b="1" dirty="0"/>
              <a:t>(</a:t>
            </a:r>
            <a:r>
              <a:rPr lang="ko-KR" altLang="en-US" sz="1400" b="1" dirty="0"/>
              <a:t>최종학기 취</a:t>
            </a:r>
            <a:r>
              <a:rPr lang="en-US" altLang="ko-KR" sz="1400" b="1" dirty="0"/>
              <a:t> · </a:t>
            </a:r>
            <a:r>
              <a:rPr lang="ko-KR" altLang="en-US" sz="1400" b="1" dirty="0"/>
              <a:t>창업사유는 인정</a:t>
            </a:r>
            <a:r>
              <a:rPr lang="en-US" altLang="ko-KR" sz="1400" b="1" dirty="0"/>
              <a:t>)</a:t>
            </a:r>
          </a:p>
          <a:p>
            <a:pPr fontAlgn="base">
              <a:lnSpc>
                <a:spcPct val="150000"/>
              </a:lnSpc>
            </a:pPr>
            <a:endParaRPr lang="ko-KR" altLang="en-US" sz="1400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457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표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1554842"/>
              </p:ext>
            </p:extLst>
          </p:nvPr>
        </p:nvGraphicFramePr>
        <p:xfrm>
          <a:off x="417751" y="620688"/>
          <a:ext cx="8249996" cy="5792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2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824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학생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/>
                        <a:t>교학행정팀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교원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/>
                        <a:t>학사팀</a:t>
                      </a:r>
                      <a:endParaRPr lang="ko-KR" altLang="en-US" sz="12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4439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5" name="순서도: 판단 83"/>
          <p:cNvSpPr>
            <a:spLocks noChangeArrowheads="1"/>
          </p:cNvSpPr>
          <p:nvPr/>
        </p:nvSpPr>
        <p:spPr bwMode="auto">
          <a:xfrm>
            <a:off x="3031369" y="2749063"/>
            <a:ext cx="1038643" cy="383512"/>
          </a:xfrm>
          <a:prstGeom prst="flowChartDecision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8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3199332" y="2829419"/>
            <a:ext cx="724596" cy="2308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1pPr>
            <a:lvl2pPr marL="742950" indent="-28575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2pPr>
            <a:lvl3pPr marL="11430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3pPr>
            <a:lvl4pPr marL="16002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4pPr>
            <a:lvl5pPr marL="20574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b="1" dirty="0">
                <a:solidFill>
                  <a:schemeClr val="tx1"/>
                </a:solidFill>
                <a:latin typeface="+mj-ea"/>
                <a:ea typeface="+mj-ea"/>
              </a:rPr>
              <a:t>접수</a:t>
            </a:r>
            <a:endParaRPr lang="en-US" altLang="ko-KR" sz="9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0" name="TextBox 85"/>
          <p:cNvSpPr txBox="1">
            <a:spLocks noChangeArrowheads="1"/>
          </p:cNvSpPr>
          <p:nvPr/>
        </p:nvSpPr>
        <p:spPr bwMode="auto">
          <a:xfrm>
            <a:off x="3561630" y="3197394"/>
            <a:ext cx="72008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>
                <a:latin typeface="+mj-ea"/>
                <a:ea typeface="+mj-ea"/>
              </a:rPr>
              <a:t>Yes</a:t>
            </a:r>
            <a:r>
              <a:rPr lang="en-US" altLang="ko-KR" sz="1000" b="1" dirty="0">
                <a:latin typeface="+mj-ea"/>
                <a:ea typeface="+mj-ea"/>
              </a:rPr>
              <a:t>(</a:t>
            </a:r>
            <a:r>
              <a:rPr lang="ko-KR" altLang="en-US" sz="1000" b="1" dirty="0">
                <a:latin typeface="+mj-ea"/>
                <a:ea typeface="+mj-ea"/>
              </a:rPr>
              <a:t>접수</a:t>
            </a:r>
            <a:r>
              <a:rPr lang="en-US" altLang="ko-KR" sz="1000" b="1" dirty="0">
                <a:latin typeface="+mj-ea"/>
                <a:ea typeface="+mj-ea"/>
              </a:rPr>
              <a:t>)</a:t>
            </a:r>
            <a:endParaRPr kumimoji="0" lang="en-US" altLang="ko-KR" sz="1000" b="1" dirty="0">
              <a:latin typeface="+mj-ea"/>
              <a:ea typeface="+mj-ea"/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672521" y="1481103"/>
            <a:ext cx="1627606" cy="500679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err="1">
                <a:solidFill>
                  <a:schemeClr val="tx1"/>
                </a:solidFill>
                <a:latin typeface="+mj-ea"/>
                <a:ea typeface="+mj-ea"/>
              </a:rPr>
              <a:t>웹정보시스템</a:t>
            </a:r>
            <a:endParaRPr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err="1">
                <a:solidFill>
                  <a:schemeClr val="tx1"/>
                </a:solidFill>
                <a:latin typeface="+mj-ea"/>
                <a:ea typeface="+mj-ea"/>
              </a:rPr>
              <a:t>유고결석</a:t>
            </a:r>
            <a:r>
              <a:rPr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 신청</a:t>
            </a:r>
            <a:endParaRPr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b="1" dirty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증빙서류 업로드</a:t>
            </a:r>
            <a:r>
              <a:rPr lang="en-US" altLang="ko-KR" sz="1000" b="1" dirty="0">
                <a:solidFill>
                  <a:schemeClr val="tx1"/>
                </a:solidFill>
                <a:latin typeface="+mj-ea"/>
                <a:ea typeface="+mj-ea"/>
              </a:rPr>
              <a:t>)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7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3.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유고결석자 출석인정 절차 흐름도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cxnSp>
        <p:nvCxnSpPr>
          <p:cNvPr id="48" name="꺾인 연결선 47"/>
          <p:cNvCxnSpPr>
            <a:stCxn id="35" idx="1"/>
            <a:endCxn id="41" idx="1"/>
          </p:cNvCxnSpPr>
          <p:nvPr/>
        </p:nvCxnSpPr>
        <p:spPr>
          <a:xfrm rot="10800000">
            <a:off x="672521" y="1731443"/>
            <a:ext cx="2358848" cy="1209376"/>
          </a:xfrm>
          <a:prstGeom prst="bentConnector3">
            <a:avLst>
              <a:gd name="adj1" fmla="val 109691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꺾인 연결선 49"/>
          <p:cNvCxnSpPr>
            <a:stCxn id="83" idx="2"/>
            <a:endCxn id="35" idx="0"/>
          </p:cNvCxnSpPr>
          <p:nvPr/>
        </p:nvCxnSpPr>
        <p:spPr>
          <a:xfrm rot="5400000">
            <a:off x="3405418" y="2603333"/>
            <a:ext cx="291003" cy="45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85"/>
          <p:cNvSpPr txBox="1">
            <a:spLocks noChangeArrowheads="1"/>
          </p:cNvSpPr>
          <p:nvPr/>
        </p:nvSpPr>
        <p:spPr bwMode="auto">
          <a:xfrm>
            <a:off x="2448569" y="2690403"/>
            <a:ext cx="68327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>
                <a:latin typeface="+mj-ea"/>
                <a:ea typeface="+mj-ea"/>
              </a:rPr>
              <a:t>No(</a:t>
            </a:r>
            <a:r>
              <a:rPr kumimoji="0" lang="ko-KR" altLang="en-US" sz="1000" b="1" dirty="0">
                <a:latin typeface="+mj-ea"/>
                <a:ea typeface="+mj-ea"/>
              </a:rPr>
              <a:t>반려</a:t>
            </a:r>
            <a:r>
              <a:rPr kumimoji="0" lang="en-US" altLang="ko-KR" sz="1000" b="1" dirty="0">
                <a:latin typeface="+mj-ea"/>
                <a:ea typeface="+mj-ea"/>
              </a:rPr>
              <a:t>)</a:t>
            </a:r>
            <a:endParaRPr kumimoji="0" lang="ko-KR" altLang="en-US" sz="1000" b="1" dirty="0">
              <a:latin typeface="+mj-ea"/>
              <a:ea typeface="+mj-ea"/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4780281" y="3471562"/>
            <a:ext cx="151553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>
                <a:solidFill>
                  <a:schemeClr val="tx1"/>
                </a:solidFill>
                <a:latin typeface="+mj-ea"/>
                <a:ea typeface="+mj-ea"/>
              </a:rPr>
              <a:t>검토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54" name="직사각형 53"/>
          <p:cNvSpPr/>
          <p:nvPr/>
        </p:nvSpPr>
        <p:spPr>
          <a:xfrm>
            <a:off x="4779315" y="4785867"/>
            <a:ext cx="151553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>
                <a:solidFill>
                  <a:schemeClr val="tx1"/>
                </a:solidFill>
                <a:latin typeface="+mj-ea"/>
                <a:ea typeface="+mj-ea"/>
              </a:rPr>
              <a:t>수업결손에 대한 </a:t>
            </a:r>
            <a:endParaRPr lang="en-US" altLang="ko-KR" sz="1000" b="1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>
                <a:solidFill>
                  <a:schemeClr val="tx1"/>
                </a:solidFill>
                <a:latin typeface="+mj-ea"/>
                <a:ea typeface="+mj-ea"/>
              </a:rPr>
              <a:t>대안 등 지도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55" name="직선 화살표 연결선 54"/>
          <p:cNvCxnSpPr>
            <a:stCxn id="53" idx="2"/>
            <a:endCxn id="70" idx="0"/>
          </p:cNvCxnSpPr>
          <p:nvPr/>
        </p:nvCxnSpPr>
        <p:spPr>
          <a:xfrm>
            <a:off x="5538046" y="3831925"/>
            <a:ext cx="1498" cy="29875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AutoShape 9"/>
          <p:cNvSpPr>
            <a:spLocks noChangeArrowheads="1"/>
          </p:cNvSpPr>
          <p:nvPr/>
        </p:nvSpPr>
        <p:spPr bwMode="auto">
          <a:xfrm>
            <a:off x="7210508" y="1196752"/>
            <a:ext cx="961892" cy="2159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0"/>
            <a:r>
              <a:rPr kumimoji="0" lang="ko-KR" altLang="en-US" sz="1000" b="1" dirty="0">
                <a:solidFill>
                  <a:srgbClr val="000000"/>
                </a:solidFill>
                <a:latin typeface="+mj-lt"/>
                <a:ea typeface="+mj-ea"/>
              </a:rPr>
              <a:t>시작</a:t>
            </a:r>
            <a:r>
              <a:rPr kumimoji="0" lang="en-US" altLang="ko-KR" sz="1000" b="1" dirty="0">
                <a:solidFill>
                  <a:srgbClr val="000000"/>
                </a:solidFill>
                <a:latin typeface="+mj-lt"/>
                <a:ea typeface="+mj-ea"/>
              </a:rPr>
              <a:t>(</a:t>
            </a:r>
            <a:r>
              <a:rPr kumimoji="0" lang="ko-KR" altLang="en-US" sz="1000" b="1" dirty="0">
                <a:solidFill>
                  <a:srgbClr val="000000"/>
                </a:solidFill>
                <a:latin typeface="+mj-lt"/>
                <a:ea typeface="+mj-ea"/>
              </a:rPr>
              <a:t>안내</a:t>
            </a:r>
            <a:r>
              <a:rPr kumimoji="0" lang="en-US" altLang="ko-KR" sz="1000" b="1" dirty="0">
                <a:solidFill>
                  <a:srgbClr val="000000"/>
                </a:solidFill>
                <a:latin typeface="+mj-lt"/>
                <a:ea typeface="+mj-ea"/>
              </a:rPr>
              <a:t>)</a:t>
            </a:r>
            <a:endParaRPr kumimoji="0" lang="ko-KR" altLang="en-US" sz="1000" b="1" dirty="0">
              <a:solidFill>
                <a:srgbClr val="000000"/>
              </a:solidFill>
              <a:latin typeface="+mj-lt"/>
              <a:ea typeface="+mj-ea"/>
            </a:endParaRPr>
          </a:p>
        </p:txBody>
      </p:sp>
      <p:cxnSp>
        <p:nvCxnSpPr>
          <p:cNvPr id="57" name="AutoShape 23"/>
          <p:cNvCxnSpPr>
            <a:cxnSpLocks noChangeShapeType="1"/>
            <a:stCxn id="56" idx="1"/>
            <a:endCxn id="41" idx="0"/>
          </p:cNvCxnSpPr>
          <p:nvPr/>
        </p:nvCxnSpPr>
        <p:spPr bwMode="auto">
          <a:xfrm rot="10800000" flipV="1">
            <a:off x="1486324" y="1304701"/>
            <a:ext cx="5724184" cy="176401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59" name="AutoShape 9"/>
          <p:cNvSpPr>
            <a:spLocks noChangeArrowheads="1"/>
          </p:cNvSpPr>
          <p:nvPr/>
        </p:nvSpPr>
        <p:spPr bwMode="auto">
          <a:xfrm>
            <a:off x="5058977" y="6021288"/>
            <a:ext cx="961892" cy="2159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0"/>
            <a:r>
              <a:rPr kumimoji="0" lang="ko-KR" altLang="en-US" sz="1000" b="1" dirty="0">
                <a:solidFill>
                  <a:srgbClr val="000000"/>
                </a:solidFill>
                <a:latin typeface="+mj-lt"/>
                <a:ea typeface="+mj-ea"/>
              </a:rPr>
              <a:t>종료</a:t>
            </a:r>
          </a:p>
        </p:txBody>
      </p:sp>
      <p:cxnSp>
        <p:nvCxnSpPr>
          <p:cNvPr id="60" name="AutoShape 23"/>
          <p:cNvCxnSpPr>
            <a:cxnSpLocks noChangeShapeType="1"/>
            <a:stCxn id="70" idx="2"/>
            <a:endCxn id="54" idx="0"/>
          </p:cNvCxnSpPr>
          <p:nvPr/>
        </p:nvCxnSpPr>
        <p:spPr bwMode="auto">
          <a:xfrm flipH="1">
            <a:off x="5537080" y="4514191"/>
            <a:ext cx="2464" cy="271676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69" name="AutoShape 23"/>
          <p:cNvCxnSpPr>
            <a:cxnSpLocks noChangeShapeType="1"/>
          </p:cNvCxnSpPr>
          <p:nvPr/>
        </p:nvCxnSpPr>
        <p:spPr bwMode="auto">
          <a:xfrm>
            <a:off x="3550691" y="3645024"/>
            <a:ext cx="122959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70" name="순서도: 판단 83"/>
          <p:cNvSpPr>
            <a:spLocks noChangeArrowheads="1"/>
          </p:cNvSpPr>
          <p:nvPr/>
        </p:nvSpPr>
        <p:spPr bwMode="auto">
          <a:xfrm>
            <a:off x="5020222" y="4130679"/>
            <a:ext cx="1038643" cy="383512"/>
          </a:xfrm>
          <a:prstGeom prst="flowChartDecision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8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71" name="Rectangle 35"/>
          <p:cNvSpPr>
            <a:spLocks noChangeArrowheads="1"/>
          </p:cNvSpPr>
          <p:nvPr/>
        </p:nvSpPr>
        <p:spPr bwMode="auto">
          <a:xfrm>
            <a:off x="5174782" y="4198601"/>
            <a:ext cx="724596" cy="2308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1pPr>
            <a:lvl2pPr marL="742950" indent="-28575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2pPr>
            <a:lvl3pPr marL="11430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3pPr>
            <a:lvl4pPr marL="16002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4pPr>
            <a:lvl5pPr marL="20574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b="1" dirty="0">
                <a:solidFill>
                  <a:schemeClr val="tx1"/>
                </a:solidFill>
                <a:latin typeface="+mj-ea"/>
                <a:ea typeface="+mj-ea"/>
              </a:rPr>
              <a:t>승인</a:t>
            </a:r>
            <a:endParaRPr lang="en-US" altLang="ko-KR" sz="9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72" name="AutoShape 23"/>
          <p:cNvCxnSpPr>
            <a:cxnSpLocks noChangeShapeType="1"/>
            <a:stCxn id="54" idx="2"/>
            <a:endCxn id="59" idx="0"/>
          </p:cNvCxnSpPr>
          <p:nvPr/>
        </p:nvCxnSpPr>
        <p:spPr bwMode="auto">
          <a:xfrm>
            <a:off x="5537080" y="5146230"/>
            <a:ext cx="2843" cy="87505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73" name="AutoShape 23"/>
          <p:cNvCxnSpPr>
            <a:cxnSpLocks noChangeShapeType="1"/>
            <a:endCxn id="83" idx="1"/>
          </p:cNvCxnSpPr>
          <p:nvPr/>
        </p:nvCxnSpPr>
        <p:spPr bwMode="auto">
          <a:xfrm>
            <a:off x="1486324" y="2277879"/>
            <a:ext cx="127039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83" name="직사각형 82"/>
          <p:cNvSpPr/>
          <p:nvPr/>
        </p:nvSpPr>
        <p:spPr>
          <a:xfrm>
            <a:off x="2756717" y="2097698"/>
            <a:ext cx="1588859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>
                <a:solidFill>
                  <a:schemeClr val="tx1"/>
                </a:solidFill>
                <a:latin typeface="+mj-ea"/>
              </a:rPr>
              <a:t>신청내용</a:t>
            </a:r>
            <a:r>
              <a:rPr lang="en-US" altLang="ko-KR" sz="1000" b="1" dirty="0">
                <a:solidFill>
                  <a:schemeClr val="tx1"/>
                </a:solidFill>
                <a:latin typeface="+mj-ea"/>
              </a:rPr>
              <a:t>-</a:t>
            </a:r>
            <a:r>
              <a:rPr lang="ko-KR" altLang="en-US" sz="1000" b="1" dirty="0">
                <a:solidFill>
                  <a:schemeClr val="tx1"/>
                </a:solidFill>
                <a:latin typeface="+mj-ea"/>
              </a:rPr>
              <a:t>증빙서류</a:t>
            </a:r>
            <a:endParaRPr lang="en-US" altLang="ko-KR" sz="1000" b="1" dirty="0">
              <a:solidFill>
                <a:schemeClr val="tx1"/>
              </a:solidFill>
              <a:latin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>
                <a:solidFill>
                  <a:schemeClr val="tx1"/>
                </a:solidFill>
                <a:latin typeface="+mj-ea"/>
              </a:rPr>
              <a:t>검토</a:t>
            </a:r>
          </a:p>
        </p:txBody>
      </p:sp>
      <p:sp>
        <p:nvSpPr>
          <p:cNvPr id="87" name="직사각형 86"/>
          <p:cNvSpPr/>
          <p:nvPr/>
        </p:nvSpPr>
        <p:spPr>
          <a:xfrm>
            <a:off x="669379" y="5660135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출석인정 확인 </a:t>
            </a:r>
            <a:endParaRPr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90" name="꺾인 연결선 89"/>
          <p:cNvCxnSpPr/>
          <p:nvPr/>
        </p:nvCxnSpPr>
        <p:spPr>
          <a:xfrm rot="5400000">
            <a:off x="3362908" y="3488981"/>
            <a:ext cx="291431" cy="4050882"/>
          </a:xfrm>
          <a:prstGeom prst="bentConnector3">
            <a:avLst>
              <a:gd name="adj1" fmla="val 32072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직선 연결선 3"/>
          <p:cNvCxnSpPr/>
          <p:nvPr/>
        </p:nvCxnSpPr>
        <p:spPr>
          <a:xfrm>
            <a:off x="1483182" y="1981782"/>
            <a:ext cx="0" cy="29609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연결선 42"/>
          <p:cNvCxnSpPr/>
          <p:nvPr/>
        </p:nvCxnSpPr>
        <p:spPr>
          <a:xfrm>
            <a:off x="3549290" y="3132575"/>
            <a:ext cx="1401" cy="5124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8784976" cy="42271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4-1. [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]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신청 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: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  </a:t>
            </a:r>
            <a:r>
              <a:rPr lang="ko-KR" altLang="en-US" sz="2000" b="1" dirty="0" err="1">
                <a:solidFill>
                  <a:schemeClr val="accent1">
                    <a:lumMod val="50000"/>
                  </a:schemeClr>
                </a:solidFill>
                <a:latin typeface="+mn-ea"/>
              </a:rPr>
              <a:t>웹정보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-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학사정보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-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수업관리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-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출강관리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[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유고결석신청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]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 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A600D147-EACB-48D3-98A8-9541B81918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470914"/>
            <a:ext cx="7217093" cy="6046937"/>
          </a:xfrm>
          <a:prstGeom prst="rect">
            <a:avLst/>
          </a:prstGeom>
        </p:spPr>
      </p:pic>
      <p:sp>
        <p:nvSpPr>
          <p:cNvPr id="8" name="직사각형 7">
            <a:extLst>
              <a:ext uri="{FF2B5EF4-FFF2-40B4-BE49-F238E27FC236}">
                <a16:creationId xmlns:a16="http://schemas.microsoft.com/office/drawing/2014/main" id="{B0E78114-027A-47C8-B896-B7EF8A765653}"/>
              </a:ext>
            </a:extLst>
          </p:cNvPr>
          <p:cNvSpPr/>
          <p:nvPr/>
        </p:nvSpPr>
        <p:spPr>
          <a:xfrm>
            <a:off x="5220072" y="4653136"/>
            <a:ext cx="439248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ko-KR" sz="1100" b="1" dirty="0">
                <a:solidFill>
                  <a:srgbClr val="FF0000"/>
                </a:solidFill>
              </a:rPr>
              <a:t>※</a:t>
            </a:r>
            <a:r>
              <a:rPr lang="en-US" altLang="ko-KR" sz="1100" b="1" dirty="0">
                <a:solidFill>
                  <a:srgbClr val="FF0000"/>
                </a:solidFill>
              </a:rPr>
              <a:t>  </a:t>
            </a:r>
            <a:r>
              <a:rPr lang="ko-KR" altLang="en-US" sz="1100" b="1" dirty="0">
                <a:solidFill>
                  <a:srgbClr val="FF0000"/>
                </a:solidFill>
              </a:rPr>
              <a:t>여러 장의 증빙서류인 경우 압축파일 </a:t>
            </a:r>
            <a:r>
              <a:rPr lang="en-US" altLang="ko-KR" sz="1100" b="1" dirty="0">
                <a:solidFill>
                  <a:srgbClr val="FF0000"/>
                </a:solidFill>
              </a:rPr>
              <a:t>1</a:t>
            </a:r>
            <a:r>
              <a:rPr lang="ko-KR" altLang="en-US" sz="1100" b="1" dirty="0">
                <a:solidFill>
                  <a:srgbClr val="FF0000"/>
                </a:solidFill>
              </a:rPr>
              <a:t>개로 저장 </a:t>
            </a:r>
            <a:endParaRPr lang="ko-KR" altLang="en-US" sz="11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752528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4-2-1. [</a:t>
            </a:r>
            <a:r>
              <a:rPr lang="ko-KR" altLang="en-US" sz="2000" b="1" dirty="0" err="1">
                <a:solidFill>
                  <a:schemeClr val="accent1">
                    <a:lumMod val="50000"/>
                  </a:schemeClr>
                </a:solidFill>
                <a:latin typeface="+mn-ea"/>
              </a:rPr>
              <a:t>교학행정팀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]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 접수 및 반려 방법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467544" y="4797152"/>
            <a:ext cx="8424936" cy="18722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lnSpc>
                <a:spcPct val="150000"/>
              </a:lnSpc>
              <a:buAutoNum type="arabicPeriod"/>
            </a:pP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증빙서류 검토 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: 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인정사유에 부합한 증빙서류 검토    인정기간에 따른 신청교과목 확인</a:t>
            </a:r>
            <a:endParaRPr lang="en-US" altLang="ko-KR" sz="1400" b="1" dirty="0">
              <a:solidFill>
                <a:schemeClr val="tx1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  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400" b="1" dirty="0">
                <a:solidFill>
                  <a:schemeClr val="tx1"/>
                </a:solidFill>
                <a:ea typeface="맑은 고딕"/>
              </a:rPr>
              <a:t>   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신청학생 □ 체크      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접수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] 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버튼 클릭</a:t>
            </a:r>
            <a:endParaRPr lang="en-US" altLang="ko-KR" sz="1400" b="1" dirty="0">
              <a:solidFill>
                <a:schemeClr val="tx1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  </a:t>
            </a:r>
            <a:r>
              <a:rPr lang="ko-KR" altLang="ko-KR" sz="1200" b="1" dirty="0">
                <a:solidFill>
                  <a:schemeClr val="tx1"/>
                </a:solidFill>
                <a:latin typeface="+mn-ea"/>
              </a:rPr>
              <a:t>※</a:t>
            </a: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200" b="1" dirty="0">
                <a:solidFill>
                  <a:schemeClr val="tx1"/>
                </a:solidFill>
                <a:latin typeface="+mn-ea"/>
              </a:rPr>
              <a:t>위∙변조 행위 관련 검토 철저 요청</a:t>
            </a:r>
            <a:endParaRPr lang="en-US" altLang="ko-KR" sz="1200" b="1" dirty="0">
              <a:solidFill>
                <a:schemeClr val="tx1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  </a:t>
            </a:r>
            <a:r>
              <a:rPr lang="ko-KR" altLang="ko-KR" sz="1200" b="1" dirty="0">
                <a:solidFill>
                  <a:schemeClr val="tx1"/>
                </a:solidFill>
                <a:latin typeface="+mn-ea"/>
              </a:rPr>
              <a:t>※</a:t>
            </a: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200" b="1" dirty="0">
                <a:solidFill>
                  <a:schemeClr val="tx1"/>
                </a:solidFill>
                <a:latin typeface="+mn-ea"/>
              </a:rPr>
              <a:t>반려 </a:t>
            </a: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: </a:t>
            </a:r>
            <a:r>
              <a:rPr lang="ko-KR" altLang="en-US" sz="1200" b="1" dirty="0">
                <a:solidFill>
                  <a:schemeClr val="tx1"/>
                </a:solidFill>
                <a:latin typeface="+mn-ea"/>
              </a:rPr>
              <a:t>유고결석 필요 시 신청부터 다시 진행해야 함   </a:t>
            </a: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/   </a:t>
            </a:r>
            <a:r>
              <a:rPr lang="ko-KR" altLang="en-US" sz="1200" b="1" dirty="0" err="1">
                <a:solidFill>
                  <a:schemeClr val="tx1"/>
                </a:solidFill>
                <a:latin typeface="+mn-ea"/>
              </a:rPr>
              <a:t>접수취소</a:t>
            </a:r>
            <a:r>
              <a:rPr lang="ko-KR" altLang="en-US" sz="12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: </a:t>
            </a:r>
            <a:r>
              <a:rPr lang="ko-KR" altLang="en-US" sz="1200" b="1" dirty="0">
                <a:solidFill>
                  <a:schemeClr val="tx1"/>
                </a:solidFill>
                <a:latin typeface="+mn-ea"/>
              </a:rPr>
              <a:t>접수만 취소되며 신청데이터는 유지 </a:t>
            </a:r>
            <a:endParaRPr lang="en-US" altLang="ko-KR" sz="12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95536" y="47161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98F0BA00-7005-4B08-8492-7D11F32278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00214"/>
            <a:ext cx="9144000" cy="3784094"/>
          </a:xfrm>
          <a:prstGeom prst="rect">
            <a:avLst/>
          </a:prstGeom>
        </p:spPr>
      </p:pic>
      <p:sp>
        <p:nvSpPr>
          <p:cNvPr id="14" name="화살표: 오른쪽 13">
            <a:extLst>
              <a:ext uri="{FF2B5EF4-FFF2-40B4-BE49-F238E27FC236}">
                <a16:creationId xmlns:a16="http://schemas.microsoft.com/office/drawing/2014/main" id="{AEBD330C-AA7A-4727-8318-8A32BEA9C7C3}"/>
              </a:ext>
            </a:extLst>
          </p:cNvPr>
          <p:cNvSpPr/>
          <p:nvPr/>
        </p:nvSpPr>
        <p:spPr>
          <a:xfrm>
            <a:off x="4823520" y="5229200"/>
            <a:ext cx="14401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5" name="화살표: 오른쪽 14">
            <a:extLst>
              <a:ext uri="{FF2B5EF4-FFF2-40B4-BE49-F238E27FC236}">
                <a16:creationId xmlns:a16="http://schemas.microsoft.com/office/drawing/2014/main" id="{78CC78EE-17E8-407B-B006-DE36731BAF7E}"/>
              </a:ext>
            </a:extLst>
          </p:cNvPr>
          <p:cNvSpPr/>
          <p:nvPr/>
        </p:nvSpPr>
        <p:spPr>
          <a:xfrm>
            <a:off x="683568" y="5565819"/>
            <a:ext cx="14401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화살표: 오른쪽 16">
            <a:extLst>
              <a:ext uri="{FF2B5EF4-FFF2-40B4-BE49-F238E27FC236}">
                <a16:creationId xmlns:a16="http://schemas.microsoft.com/office/drawing/2014/main" id="{7DAEF85F-6345-4372-94A0-5A109C228769}"/>
              </a:ext>
            </a:extLst>
          </p:cNvPr>
          <p:cNvSpPr/>
          <p:nvPr/>
        </p:nvSpPr>
        <p:spPr>
          <a:xfrm>
            <a:off x="2411760" y="5565819"/>
            <a:ext cx="14401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09824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5400600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4-2-2. [</a:t>
            </a:r>
            <a:r>
              <a:rPr lang="ko-KR" altLang="en-US" sz="2000" b="1" dirty="0" err="1">
                <a:solidFill>
                  <a:schemeClr val="accent1">
                    <a:lumMod val="50000"/>
                  </a:schemeClr>
                </a:solidFill>
                <a:latin typeface="+mn-ea"/>
              </a:rPr>
              <a:t>교학행정팀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]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 </a:t>
            </a:r>
            <a:r>
              <a:rPr lang="ko-KR" altLang="en-US" sz="2000" b="1" dirty="0" err="1">
                <a:solidFill>
                  <a:schemeClr val="accent1">
                    <a:lumMod val="50000"/>
                  </a:schemeClr>
                </a:solidFill>
                <a:latin typeface="+mn-ea"/>
              </a:rPr>
              <a:t>효력기간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 초과 시 화면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467544" y="4786528"/>
            <a:ext cx="8424936" cy="18828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lnSpc>
                <a:spcPct val="150000"/>
              </a:lnSpc>
              <a:buAutoNum type="arabicPeriod"/>
            </a:pPr>
            <a:r>
              <a:rPr lang="ko-KR" altLang="en-US" sz="1400" b="1" dirty="0" err="1">
                <a:solidFill>
                  <a:schemeClr val="tx1"/>
                </a:solidFill>
                <a:latin typeface="+mn-ea"/>
              </a:rPr>
              <a:t>출석인정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400" b="1" dirty="0" err="1">
                <a:solidFill>
                  <a:schemeClr val="tx1"/>
                </a:solidFill>
                <a:latin typeface="+mn-ea"/>
              </a:rPr>
              <a:t>효력기간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만료 이후 신청 및 접수 시</a:t>
            </a:r>
            <a:endParaRPr lang="en-US" altLang="ko-KR" sz="1400" b="1" dirty="0">
              <a:solidFill>
                <a:schemeClr val="tx1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학생 </a:t>
            </a:r>
            <a:r>
              <a:rPr lang="ko-KR" altLang="en-US" sz="1400" b="1" dirty="0" err="1">
                <a:solidFill>
                  <a:schemeClr val="tx1"/>
                </a:solidFill>
                <a:latin typeface="+mn-ea"/>
              </a:rPr>
              <a:t>웹정보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– 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신청 불가 안내 팝업 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[</a:t>
            </a:r>
            <a:r>
              <a:rPr lang="ko-KR" altLang="en-US" sz="1400" b="1" dirty="0" err="1">
                <a:solidFill>
                  <a:schemeClr val="tx1"/>
                </a:solidFill>
                <a:latin typeface="+mn-ea"/>
              </a:rPr>
              <a:t>출석인정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효력 기간이 만료되었음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]</a:t>
            </a: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 - </a:t>
            </a:r>
            <a:r>
              <a:rPr lang="ko-KR" altLang="en-US" sz="1400" b="1" dirty="0" err="1">
                <a:solidFill>
                  <a:schemeClr val="tx1"/>
                </a:solidFill>
                <a:latin typeface="+mn-ea"/>
              </a:rPr>
              <a:t>교학행정팀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종합정보 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– 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접수 불가 안내 팝업 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위 화면과 동일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]</a:t>
            </a:r>
          </a:p>
          <a:p>
            <a:pPr>
              <a:lnSpc>
                <a:spcPct val="150000"/>
              </a:lnSpc>
            </a:pPr>
            <a:r>
              <a:rPr lang="en-US" altLang="ko-KR" b="1" dirty="0">
                <a:solidFill>
                  <a:srgbClr val="0000FF"/>
                </a:solidFill>
                <a:latin typeface="+mn-ea"/>
              </a:rPr>
              <a:t>  </a:t>
            </a:r>
            <a:r>
              <a:rPr lang="ko-KR" altLang="ko-KR" sz="1400" b="1" dirty="0">
                <a:solidFill>
                  <a:srgbClr val="0000FF"/>
                </a:solidFill>
                <a:latin typeface="+mn-ea"/>
              </a:rPr>
              <a:t>※</a:t>
            </a:r>
            <a:r>
              <a:rPr lang="en-US" altLang="ko-KR" sz="1400" b="1" dirty="0">
                <a:solidFill>
                  <a:srgbClr val="0000FF"/>
                </a:solidFill>
                <a:latin typeface="+mn-ea"/>
              </a:rPr>
              <a:t> </a:t>
            </a:r>
            <a:r>
              <a:rPr lang="ko-KR" altLang="en-US" sz="1400" b="1" dirty="0" err="1">
                <a:solidFill>
                  <a:srgbClr val="0000FF"/>
                </a:solidFill>
                <a:latin typeface="+mn-ea"/>
              </a:rPr>
              <a:t>효력기간</a:t>
            </a:r>
            <a:r>
              <a:rPr lang="ko-KR" altLang="en-US" sz="1400" b="1" dirty="0">
                <a:solidFill>
                  <a:srgbClr val="0000FF"/>
                </a:solidFill>
                <a:latin typeface="+mn-ea"/>
              </a:rPr>
              <a:t> </a:t>
            </a:r>
            <a:r>
              <a:rPr lang="en-US" altLang="ko-KR" sz="1400" b="1" dirty="0">
                <a:solidFill>
                  <a:srgbClr val="0000FF"/>
                </a:solidFill>
                <a:latin typeface="+mn-ea"/>
              </a:rPr>
              <a:t>: </a:t>
            </a:r>
            <a:r>
              <a:rPr lang="ko-KR" altLang="en-US" sz="1400" b="1" dirty="0">
                <a:solidFill>
                  <a:srgbClr val="0000FF"/>
                </a:solidFill>
              </a:rPr>
              <a:t>사유종료일로부터 </a:t>
            </a:r>
            <a:r>
              <a:rPr lang="en-US" altLang="ko-KR" sz="1400" b="1" dirty="0">
                <a:solidFill>
                  <a:srgbClr val="0000FF"/>
                </a:solidFill>
              </a:rPr>
              <a:t>14</a:t>
            </a:r>
            <a:r>
              <a:rPr lang="ko-KR" altLang="en-US" sz="1400" b="1" dirty="0">
                <a:solidFill>
                  <a:srgbClr val="0000FF"/>
                </a:solidFill>
              </a:rPr>
              <a:t>일 이내</a:t>
            </a:r>
            <a:r>
              <a:rPr lang="en-US" altLang="ko-KR" sz="1400" b="1" dirty="0">
                <a:solidFill>
                  <a:srgbClr val="0000FF"/>
                </a:solidFill>
              </a:rPr>
              <a:t> (</a:t>
            </a:r>
            <a:r>
              <a:rPr lang="ko-KR" altLang="en-US" sz="1400" b="1" dirty="0" err="1">
                <a:solidFill>
                  <a:srgbClr val="0000FF"/>
                </a:solidFill>
              </a:rPr>
              <a:t>최종학기</a:t>
            </a:r>
            <a:r>
              <a:rPr lang="ko-KR" altLang="en-US" sz="1400" b="1" dirty="0">
                <a:solidFill>
                  <a:srgbClr val="0000FF"/>
                </a:solidFill>
              </a:rPr>
              <a:t> 취</a:t>
            </a:r>
            <a:r>
              <a:rPr lang="en-US" altLang="ko-KR" sz="1400" b="1" dirty="0">
                <a:solidFill>
                  <a:srgbClr val="0000FF"/>
                </a:solidFill>
              </a:rPr>
              <a:t>/</a:t>
            </a:r>
            <a:r>
              <a:rPr lang="ko-KR" altLang="en-US" sz="1400" b="1" dirty="0">
                <a:solidFill>
                  <a:srgbClr val="0000FF"/>
                </a:solidFill>
              </a:rPr>
              <a:t>창업은 사유발생일로부터 </a:t>
            </a:r>
            <a:r>
              <a:rPr lang="en-US" altLang="ko-KR" sz="1400" b="1" dirty="0">
                <a:solidFill>
                  <a:srgbClr val="0000FF"/>
                </a:solidFill>
              </a:rPr>
              <a:t>30</a:t>
            </a:r>
            <a:r>
              <a:rPr lang="ko-KR" altLang="en-US" sz="1400" b="1" dirty="0">
                <a:solidFill>
                  <a:srgbClr val="0000FF"/>
                </a:solidFill>
              </a:rPr>
              <a:t>일 이내</a:t>
            </a:r>
            <a:r>
              <a:rPr lang="en-US" altLang="ko-KR" sz="1400" b="1" dirty="0">
                <a:solidFill>
                  <a:srgbClr val="0000FF"/>
                </a:solidFill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</a:rPr>
              <a:t>2. </a:t>
            </a:r>
            <a:r>
              <a:rPr lang="ko-KR" altLang="en-US" sz="1400" b="1" dirty="0">
                <a:solidFill>
                  <a:schemeClr val="tx1"/>
                </a:solidFill>
              </a:rPr>
              <a:t>접수 불가 안내 후 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신청학생 □ 체크   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400" b="1" dirty="0" err="1">
                <a:solidFill>
                  <a:schemeClr val="tx1"/>
                </a:solidFill>
                <a:latin typeface="+mn-ea"/>
              </a:rPr>
              <a:t>반려사유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기간만료에 의한 반려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]    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일괄적용    반려 클릭</a:t>
            </a:r>
            <a:endParaRPr lang="en-US" altLang="ko-KR" sz="1400" b="1" dirty="0">
              <a:solidFill>
                <a:schemeClr val="tx1"/>
              </a:solidFill>
            </a:endParaRPr>
          </a:p>
        </p:txBody>
      </p:sp>
      <p:sp>
        <p:nvSpPr>
          <p:cNvPr id="13" name="화살표: 오른쪽 12">
            <a:extLst>
              <a:ext uri="{FF2B5EF4-FFF2-40B4-BE49-F238E27FC236}">
                <a16:creationId xmlns:a16="http://schemas.microsoft.com/office/drawing/2014/main" id="{1F9CA80D-A140-4142-A116-022ED359CF3E}"/>
              </a:ext>
            </a:extLst>
          </p:cNvPr>
          <p:cNvSpPr/>
          <p:nvPr/>
        </p:nvSpPr>
        <p:spPr>
          <a:xfrm>
            <a:off x="6516216" y="6381328"/>
            <a:ext cx="14401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4" name="화살표: 오른쪽 13">
            <a:extLst>
              <a:ext uri="{FF2B5EF4-FFF2-40B4-BE49-F238E27FC236}">
                <a16:creationId xmlns:a16="http://schemas.microsoft.com/office/drawing/2014/main" id="{DFF8C34E-2652-4245-88B8-CD86C55CCA32}"/>
              </a:ext>
            </a:extLst>
          </p:cNvPr>
          <p:cNvSpPr/>
          <p:nvPr/>
        </p:nvSpPr>
        <p:spPr>
          <a:xfrm>
            <a:off x="7452320" y="6390969"/>
            <a:ext cx="14401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6" name="화살표: 오른쪽 15">
            <a:extLst>
              <a:ext uri="{FF2B5EF4-FFF2-40B4-BE49-F238E27FC236}">
                <a16:creationId xmlns:a16="http://schemas.microsoft.com/office/drawing/2014/main" id="{05D669DC-5EC2-4F84-823A-2D0D07C8B32F}"/>
              </a:ext>
            </a:extLst>
          </p:cNvPr>
          <p:cNvSpPr/>
          <p:nvPr/>
        </p:nvSpPr>
        <p:spPr>
          <a:xfrm>
            <a:off x="3707904" y="6390969"/>
            <a:ext cx="14401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18" name="그림 17">
            <a:extLst>
              <a:ext uri="{FF2B5EF4-FFF2-40B4-BE49-F238E27FC236}">
                <a16:creationId xmlns:a16="http://schemas.microsoft.com/office/drawing/2014/main" id="{202F7FE7-37FA-4135-8DA2-4B8342291F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833" y="980728"/>
            <a:ext cx="8372475" cy="277177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4-3. [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교원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맑은 고딕"/>
                <a:ea typeface="맑은 고딕"/>
              </a:rPr>
              <a:t>]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 승인 방법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88636" y="5363885"/>
            <a:ext cx="8424936" cy="13681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</a:rPr>
              <a:t>1. </a:t>
            </a:r>
            <a:r>
              <a:rPr lang="ko-KR" altLang="en-US" sz="1400" b="1" dirty="0">
                <a:solidFill>
                  <a:schemeClr val="tx1"/>
                </a:solidFill>
              </a:rPr>
              <a:t>년도</a:t>
            </a:r>
            <a:r>
              <a:rPr lang="en-US" altLang="ko-KR" sz="1400" b="1" dirty="0">
                <a:solidFill>
                  <a:schemeClr val="tx1"/>
                </a:solidFill>
              </a:rPr>
              <a:t>/</a:t>
            </a:r>
            <a:r>
              <a:rPr lang="ko-KR" altLang="en-US" sz="1400" b="1" dirty="0">
                <a:solidFill>
                  <a:schemeClr val="tx1"/>
                </a:solidFill>
              </a:rPr>
              <a:t>학기</a:t>
            </a:r>
            <a:r>
              <a:rPr lang="en-US" altLang="ko-KR" sz="1400" b="1" dirty="0">
                <a:solidFill>
                  <a:schemeClr val="tx1"/>
                </a:solidFill>
              </a:rPr>
              <a:t>, [</a:t>
            </a:r>
            <a:r>
              <a:rPr lang="ko-KR" altLang="en-US" sz="1400" b="1" dirty="0">
                <a:solidFill>
                  <a:schemeClr val="tx1"/>
                </a:solidFill>
              </a:rPr>
              <a:t>승인</a:t>
            </a:r>
            <a:r>
              <a:rPr lang="en-US" altLang="ko-KR" sz="1400" b="1" dirty="0">
                <a:solidFill>
                  <a:schemeClr val="tx1"/>
                </a:solidFill>
              </a:rPr>
              <a:t>/</a:t>
            </a:r>
            <a:r>
              <a:rPr lang="ko-KR" altLang="en-US" sz="1400" b="1" dirty="0" err="1">
                <a:solidFill>
                  <a:schemeClr val="tx1"/>
                </a:solidFill>
              </a:rPr>
              <a:t>미승인</a:t>
            </a:r>
            <a:r>
              <a:rPr lang="en-US" altLang="ko-KR" sz="1400" b="1" dirty="0">
                <a:solidFill>
                  <a:schemeClr val="tx1"/>
                </a:solidFill>
              </a:rPr>
              <a:t>]   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</a:rPr>
              <a:t>[SEARCH] </a:t>
            </a: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</a:rPr>
              <a:t>2. </a:t>
            </a:r>
            <a:r>
              <a:rPr lang="ko-KR" altLang="en-US" sz="1400" b="1" dirty="0">
                <a:solidFill>
                  <a:schemeClr val="tx1"/>
                </a:solidFill>
              </a:rPr>
              <a:t>승인방법 </a:t>
            </a:r>
            <a:r>
              <a:rPr lang="en-US" altLang="ko-KR" sz="1400" b="1" dirty="0">
                <a:solidFill>
                  <a:schemeClr val="tx1"/>
                </a:solidFill>
              </a:rPr>
              <a:t>: [</a:t>
            </a:r>
            <a:r>
              <a:rPr lang="ko-KR" altLang="en-US" sz="1400" b="1" dirty="0" err="1">
                <a:solidFill>
                  <a:schemeClr val="tx1"/>
                </a:solidFill>
              </a:rPr>
              <a:t>미승인</a:t>
            </a:r>
            <a:r>
              <a:rPr lang="en-US" altLang="ko-KR" sz="1400" b="1" dirty="0">
                <a:solidFill>
                  <a:schemeClr val="tx1"/>
                </a:solidFill>
              </a:rPr>
              <a:t>] </a:t>
            </a:r>
            <a:r>
              <a:rPr lang="ko-KR" altLang="en-US" sz="1400" b="1" dirty="0">
                <a:solidFill>
                  <a:schemeClr val="tx1"/>
                </a:solidFill>
              </a:rPr>
              <a:t>명단 중 </a:t>
            </a: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출석인정요청서</a:t>
            </a:r>
            <a:r>
              <a:rPr lang="en-US" altLang="ko-KR" sz="1400" b="1" dirty="0">
                <a:solidFill>
                  <a:schemeClr val="tx1"/>
                </a:solidFill>
              </a:rPr>
              <a:t>]</a:t>
            </a:r>
            <a:r>
              <a:rPr lang="ko-KR" altLang="en-US" sz="1400" b="1" dirty="0">
                <a:solidFill>
                  <a:schemeClr val="tx1"/>
                </a:solidFill>
              </a:rPr>
              <a:t> 접수학생 □ 체크</a:t>
            </a:r>
            <a:r>
              <a:rPr lang="en-US" altLang="ko-KR" sz="1400" b="1" dirty="0">
                <a:solidFill>
                  <a:schemeClr val="tx1"/>
                </a:solidFill>
              </a:rPr>
              <a:t>,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유고결석승인</a:t>
            </a:r>
            <a:r>
              <a:rPr lang="en-US" altLang="ko-KR" sz="1400" b="1" dirty="0">
                <a:solidFill>
                  <a:schemeClr val="tx1"/>
                </a:solidFill>
              </a:rPr>
              <a:t>] </a:t>
            </a:r>
            <a:r>
              <a:rPr lang="ko-KR" altLang="en-US" sz="1400" b="1" dirty="0">
                <a:solidFill>
                  <a:schemeClr val="tx1"/>
                </a:solidFill>
              </a:rPr>
              <a:t>버튼 클릭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</a:rPr>
              <a:t>3. </a:t>
            </a:r>
            <a:r>
              <a:rPr lang="ko-KR" altLang="en-US" sz="1400" b="1" dirty="0">
                <a:solidFill>
                  <a:srgbClr val="0000FF"/>
                </a:solidFill>
              </a:rPr>
              <a:t>수업결손에 따른 과제</a:t>
            </a:r>
            <a:r>
              <a:rPr lang="en-US" altLang="ko-KR" sz="1400" b="1" dirty="0">
                <a:solidFill>
                  <a:srgbClr val="0000FF"/>
                </a:solidFill>
              </a:rPr>
              <a:t>, </a:t>
            </a:r>
            <a:r>
              <a:rPr lang="ko-KR" altLang="en-US" sz="1400" b="1" dirty="0">
                <a:solidFill>
                  <a:srgbClr val="0000FF"/>
                </a:solidFill>
              </a:rPr>
              <a:t>시험 등의 수업지도 또는 평가 안내</a:t>
            </a:r>
            <a:endParaRPr lang="en-US" altLang="ko-KR" sz="1400" b="1" dirty="0">
              <a:solidFill>
                <a:srgbClr val="0000FF"/>
              </a:solidFill>
            </a:endParaRPr>
          </a:p>
        </p:txBody>
      </p:sp>
      <p:pic>
        <p:nvPicPr>
          <p:cNvPr id="16" name="그림 15">
            <a:extLst>
              <a:ext uri="{FF2B5EF4-FFF2-40B4-BE49-F238E27FC236}">
                <a16:creationId xmlns:a16="http://schemas.microsoft.com/office/drawing/2014/main" id="{618F233F-0530-4BC4-891C-A6C1A1E080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636" y="503162"/>
            <a:ext cx="8532440" cy="472825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1635</TotalTime>
  <Words>729</Words>
  <Application>Microsoft Office PowerPoint</Application>
  <PresentationFormat>화면 슬라이드 쇼(4:3)</PresentationFormat>
  <Paragraphs>134</Paragraphs>
  <Slides>8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2" baseType="lpstr">
      <vt:lpstr>맑은 고딕</vt:lpstr>
      <vt:lpstr>Aharoni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DKU</cp:lastModifiedBy>
  <cp:revision>144</cp:revision>
  <dcterms:created xsi:type="dcterms:W3CDTF">2017-08-16T02:27:34Z</dcterms:created>
  <dcterms:modified xsi:type="dcterms:W3CDTF">2024-01-29T05:49:01Z</dcterms:modified>
</cp:coreProperties>
</file>