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0" r:id="rId2"/>
    <p:sldId id="266" r:id="rId3"/>
    <p:sldId id="261" r:id="rId4"/>
    <p:sldId id="257" r:id="rId5"/>
    <p:sldId id="263" r:id="rId6"/>
    <p:sldId id="262" r:id="rId7"/>
    <p:sldId id="267" r:id="rId8"/>
    <p:sldId id="264" r:id="rId9"/>
    <p:sldId id="265" r:id="rId10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indows 사용자" initials="W사" lastIdx="2" clrIdx="0">
    <p:extLst>
      <p:ext uri="{19B8F6BF-5375-455C-9EA6-DF929625EA0E}">
        <p15:presenceInfo xmlns:p15="http://schemas.microsoft.com/office/powerpoint/2012/main" userId="Windows 사용자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16DA210-FB5B-4158-B5E0-FEB733F419BA}" styleName="밝은 스타일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밝은 스타일 3 - 강조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31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1790F8-2182-431D-A230-730B7F66208A}" type="datetimeFigureOut">
              <a:rPr lang="ko-KR" altLang="en-US" smtClean="0"/>
              <a:pPr/>
              <a:t>2020-03-18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B95A2A-120E-4F1E-BE5F-5928173FFF6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32D6DC-714F-4F70-BFE2-0984BA6602D6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2020-03-18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2020-03-18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2020-03-18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2020-03-18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2020-03-18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2020-03-18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2020-03-18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2020-03-18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2020-03-18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2020-03-18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2020-03-18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9C797C-4728-4507-AA1E-CB4E090B8ACA}" type="datetimeFigureOut">
              <a:rPr lang="ko-KR" altLang="en-US" smtClean="0"/>
              <a:pPr/>
              <a:t>2020-03-18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직선 연결선 4"/>
          <p:cNvCxnSpPr>
            <a:stCxn id="11" idx="2"/>
            <a:endCxn id="16" idx="0"/>
          </p:cNvCxnSpPr>
          <p:nvPr/>
        </p:nvCxnSpPr>
        <p:spPr>
          <a:xfrm flipH="1">
            <a:off x="1958873" y="2285641"/>
            <a:ext cx="34225" cy="3015567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그룹 5"/>
          <p:cNvGrpSpPr/>
          <p:nvPr/>
        </p:nvGrpSpPr>
        <p:grpSpPr>
          <a:xfrm>
            <a:off x="0" y="-358"/>
            <a:ext cx="2747102" cy="2285999"/>
            <a:chOff x="0" y="-358"/>
            <a:chExt cx="3662802" cy="2285999"/>
          </a:xfrm>
        </p:grpSpPr>
        <p:sp>
          <p:nvSpPr>
            <p:cNvPr id="45" name="자유형 44"/>
            <p:cNvSpPr/>
            <p:nvPr/>
          </p:nvSpPr>
          <p:spPr>
            <a:xfrm flipV="1">
              <a:off x="3189176" y="0"/>
              <a:ext cx="473626" cy="457701"/>
            </a:xfrm>
            <a:custGeom>
              <a:avLst/>
              <a:gdLst>
                <a:gd name="connsiteX0" fmla="*/ 0 w 473626"/>
                <a:gd name="connsiteY0" fmla="*/ 457701 h 457701"/>
                <a:gd name="connsiteX1" fmla="*/ 473626 w 473626"/>
                <a:gd name="connsiteY1" fmla="*/ 457701 h 457701"/>
                <a:gd name="connsiteX2" fmla="*/ 461974 w 473626"/>
                <a:gd name="connsiteY2" fmla="*/ 454066 h 457701"/>
                <a:gd name="connsiteX3" fmla="*/ 264253 w 473626"/>
                <a:gd name="connsiteY3" fmla="*/ 0 h 4577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73626" h="457701">
                  <a:moveTo>
                    <a:pt x="0" y="457701"/>
                  </a:moveTo>
                  <a:lnTo>
                    <a:pt x="473626" y="457701"/>
                  </a:lnTo>
                  <a:lnTo>
                    <a:pt x="461974" y="454066"/>
                  </a:lnTo>
                  <a:lnTo>
                    <a:pt x="264253" y="0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4" name="자유형 13"/>
            <p:cNvSpPr/>
            <p:nvPr/>
          </p:nvSpPr>
          <p:spPr>
            <a:xfrm flipV="1">
              <a:off x="0" y="-358"/>
              <a:ext cx="3430733" cy="1916145"/>
            </a:xfrm>
            <a:custGeom>
              <a:avLst/>
              <a:gdLst>
                <a:gd name="connsiteX0" fmla="*/ 0 w 3430733"/>
                <a:gd name="connsiteY0" fmla="*/ 1916145 h 1916145"/>
                <a:gd name="connsiteX1" fmla="*/ 3136179 w 3430733"/>
                <a:gd name="connsiteY1" fmla="*/ 1916145 h 1916145"/>
                <a:gd name="connsiteX2" fmla="*/ 3430733 w 3430733"/>
                <a:gd name="connsiteY2" fmla="*/ 1405963 h 1916145"/>
                <a:gd name="connsiteX3" fmla="*/ 2818514 w 3430733"/>
                <a:gd name="connsiteY3" fmla="*/ 0 h 1916145"/>
                <a:gd name="connsiteX4" fmla="*/ 1797554 w 3430733"/>
                <a:gd name="connsiteY4" fmla="*/ 0 h 1916145"/>
                <a:gd name="connsiteX5" fmla="*/ 0 w 3430733"/>
                <a:gd name="connsiteY5" fmla="*/ 773145 h 1916145"/>
                <a:gd name="connsiteX6" fmla="*/ 0 w 3430733"/>
                <a:gd name="connsiteY6" fmla="*/ 1916145 h 19161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430733" h="1916145">
                  <a:moveTo>
                    <a:pt x="0" y="1916145"/>
                  </a:moveTo>
                  <a:lnTo>
                    <a:pt x="3136179" y="1916145"/>
                  </a:lnTo>
                  <a:lnTo>
                    <a:pt x="3430733" y="1405963"/>
                  </a:lnTo>
                  <a:lnTo>
                    <a:pt x="2818514" y="0"/>
                  </a:lnTo>
                  <a:lnTo>
                    <a:pt x="1797554" y="0"/>
                  </a:lnTo>
                  <a:lnTo>
                    <a:pt x="0" y="773145"/>
                  </a:lnTo>
                  <a:lnTo>
                    <a:pt x="0" y="1916145"/>
                  </a:lnTo>
                  <a:close/>
                </a:path>
              </a:pathLst>
            </a:custGeom>
            <a:solidFill>
              <a:srgbClr val="41C9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" name="자유형 10"/>
            <p:cNvSpPr/>
            <p:nvPr/>
          </p:nvSpPr>
          <p:spPr>
            <a:xfrm flipV="1">
              <a:off x="1903850" y="1961505"/>
              <a:ext cx="894756" cy="324136"/>
            </a:xfrm>
            <a:custGeom>
              <a:avLst/>
              <a:gdLst>
                <a:gd name="connsiteX0" fmla="*/ 0 w 894756"/>
                <a:gd name="connsiteY0" fmla="*/ 324136 h 324136"/>
                <a:gd name="connsiteX1" fmla="*/ 894756 w 894756"/>
                <a:gd name="connsiteY1" fmla="*/ 324136 h 324136"/>
                <a:gd name="connsiteX2" fmla="*/ 753613 w 894756"/>
                <a:gd name="connsiteY2" fmla="*/ 0 h 324136"/>
                <a:gd name="connsiteX3" fmla="*/ 0 w 894756"/>
                <a:gd name="connsiteY3" fmla="*/ 324136 h 324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94756" h="324136">
                  <a:moveTo>
                    <a:pt x="0" y="324136"/>
                  </a:moveTo>
                  <a:lnTo>
                    <a:pt x="894756" y="324136"/>
                  </a:lnTo>
                  <a:lnTo>
                    <a:pt x="753613" y="0"/>
                  </a:lnTo>
                  <a:lnTo>
                    <a:pt x="0" y="324136"/>
                  </a:lnTo>
                  <a:close/>
                </a:path>
              </a:pathLst>
            </a:custGeom>
            <a:solidFill>
              <a:srgbClr val="4C506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22" name="직사각형 21"/>
          <p:cNvSpPr/>
          <p:nvPr/>
        </p:nvSpPr>
        <p:spPr>
          <a:xfrm>
            <a:off x="35496" y="395953"/>
            <a:ext cx="23787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3200" b="1" dirty="0">
                <a:solidFill>
                  <a:schemeClr val="bg1"/>
                </a:solidFill>
                <a:cs typeface="Aharoni" panose="02010803020104030203" pitchFamily="2" charset="-79"/>
              </a:rPr>
              <a:t>Contents</a:t>
            </a:r>
          </a:p>
        </p:txBody>
      </p:sp>
      <p:sp>
        <p:nvSpPr>
          <p:cNvPr id="41" name="타원 40"/>
          <p:cNvSpPr/>
          <p:nvPr/>
        </p:nvSpPr>
        <p:spPr>
          <a:xfrm>
            <a:off x="1862127" y="2852936"/>
            <a:ext cx="246353" cy="328468"/>
          </a:xfrm>
          <a:prstGeom prst="ellipse">
            <a:avLst/>
          </a:prstGeom>
          <a:solidFill>
            <a:schemeClr val="bg2">
              <a:lumMod val="50000"/>
            </a:scheme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900" b="1" dirty="0">
                <a:solidFill>
                  <a:prstClr val="white"/>
                </a:solidFill>
              </a:rPr>
              <a:t>01</a:t>
            </a:r>
            <a:endParaRPr lang="ko-KR" altLang="en-US" sz="900" b="1" dirty="0">
              <a:solidFill>
                <a:prstClr val="white"/>
              </a:solidFill>
            </a:endParaRPr>
          </a:p>
        </p:txBody>
      </p:sp>
      <p:sp>
        <p:nvSpPr>
          <p:cNvPr id="53" name="타원 52"/>
          <p:cNvSpPr/>
          <p:nvPr/>
        </p:nvSpPr>
        <p:spPr>
          <a:xfrm>
            <a:off x="1862126" y="3717032"/>
            <a:ext cx="246353" cy="328468"/>
          </a:xfrm>
          <a:prstGeom prst="ellipse">
            <a:avLst/>
          </a:prstGeom>
          <a:solidFill>
            <a:schemeClr val="bg2">
              <a:lumMod val="50000"/>
            </a:scheme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900" b="1" dirty="0">
                <a:solidFill>
                  <a:prstClr val="white"/>
                </a:solidFill>
              </a:rPr>
              <a:t>02</a:t>
            </a:r>
            <a:endParaRPr lang="ko-KR" altLang="en-US" sz="900" b="1" dirty="0">
              <a:solidFill>
                <a:prstClr val="white"/>
              </a:solidFill>
            </a:endParaRPr>
          </a:p>
        </p:txBody>
      </p:sp>
      <p:sp>
        <p:nvSpPr>
          <p:cNvPr id="54" name="타원 53"/>
          <p:cNvSpPr/>
          <p:nvPr/>
        </p:nvSpPr>
        <p:spPr>
          <a:xfrm>
            <a:off x="1862126" y="4509120"/>
            <a:ext cx="246353" cy="328468"/>
          </a:xfrm>
          <a:prstGeom prst="ellipse">
            <a:avLst/>
          </a:prstGeom>
          <a:solidFill>
            <a:schemeClr val="bg2">
              <a:lumMod val="50000"/>
            </a:scheme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900" b="1" dirty="0">
                <a:solidFill>
                  <a:prstClr val="white"/>
                </a:solidFill>
              </a:rPr>
              <a:t>03</a:t>
            </a:r>
            <a:endParaRPr lang="ko-KR" altLang="en-US" sz="900" b="1" dirty="0">
              <a:solidFill>
                <a:prstClr val="white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2267744" y="2780928"/>
            <a:ext cx="4536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유고결석자 출석인정 사유</a:t>
            </a:r>
            <a:endParaRPr lang="ko-KR" altLang="en-US" dirty="0">
              <a:solidFill>
                <a:schemeClr val="accent1">
                  <a:lumMod val="50000"/>
                </a:schemeClr>
              </a:solidFill>
              <a:latin typeface="+mn-ea"/>
              <a:cs typeface="Aharoni" panose="02010803020104030203" pitchFamily="2" charset="-79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267744" y="3664778"/>
            <a:ext cx="65527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신청 시 유의사항 </a:t>
            </a:r>
            <a:endParaRPr lang="ko-KR" altLang="en-US" dirty="0">
              <a:solidFill>
                <a:schemeClr val="accent1">
                  <a:lumMod val="50000"/>
                </a:schemeClr>
              </a:solidFill>
              <a:latin typeface="+mn-ea"/>
              <a:cs typeface="Aharoni" panose="02010803020104030203" pitchFamily="2" charset="-79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2267744" y="5229200"/>
            <a:ext cx="60486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학생 </a:t>
            </a:r>
            <a:r>
              <a:rPr lang="ko-KR" altLang="en-US" sz="2400" b="1" dirty="0" err="1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웹정보시스템</a:t>
            </a:r>
            <a:r>
              <a:rPr lang="ko-KR" altLang="en-US" sz="2400" b="1" dirty="0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 신청 방법</a:t>
            </a:r>
            <a:endParaRPr lang="ko-KR" altLang="en-US" dirty="0">
              <a:solidFill>
                <a:schemeClr val="accent1">
                  <a:lumMod val="50000"/>
                </a:schemeClr>
              </a:solidFill>
              <a:latin typeface="+mn-ea"/>
              <a:cs typeface="Aharoni" panose="02010803020104030203" pitchFamily="2" charset="-79"/>
            </a:endParaRPr>
          </a:p>
        </p:txBody>
      </p:sp>
      <p:sp>
        <p:nvSpPr>
          <p:cNvPr id="15" name="제목 1"/>
          <p:cNvSpPr txBox="1">
            <a:spLocks/>
          </p:cNvSpPr>
          <p:nvPr/>
        </p:nvSpPr>
        <p:spPr>
          <a:xfrm>
            <a:off x="2771800" y="518815"/>
            <a:ext cx="6156176" cy="1109985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유고결석자 출석인정 안내</a:t>
            </a:r>
          </a:p>
        </p:txBody>
      </p:sp>
      <p:sp>
        <p:nvSpPr>
          <p:cNvPr id="16" name="타원 15"/>
          <p:cNvSpPr/>
          <p:nvPr/>
        </p:nvSpPr>
        <p:spPr>
          <a:xfrm>
            <a:off x="1835696" y="5301208"/>
            <a:ext cx="246353" cy="328468"/>
          </a:xfrm>
          <a:prstGeom prst="ellipse">
            <a:avLst/>
          </a:prstGeom>
          <a:solidFill>
            <a:schemeClr val="bg2">
              <a:lumMod val="50000"/>
            </a:scheme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900" b="1" dirty="0">
                <a:solidFill>
                  <a:prstClr val="white"/>
                </a:solidFill>
              </a:rPr>
              <a:t>04</a:t>
            </a:r>
            <a:endParaRPr lang="ko-KR" altLang="en-US" sz="900" b="1" dirty="0">
              <a:solidFill>
                <a:prstClr val="white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267744" y="4453376"/>
            <a:ext cx="65527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유고결석자 출석인정 절차 흐름도</a:t>
            </a:r>
            <a:endParaRPr lang="ko-KR" altLang="en-US" dirty="0">
              <a:solidFill>
                <a:schemeClr val="accent1">
                  <a:lumMod val="50000"/>
                </a:schemeClr>
              </a:solidFill>
              <a:latin typeface="+mn-ea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8010249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188640"/>
            <a:ext cx="34916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</a:rPr>
              <a:t>1. 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</a:rPr>
              <a:t>유고결석자 출석인정 사유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1520" y="683404"/>
            <a:ext cx="1287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_ </a:t>
            </a:r>
            <a:r>
              <a:rPr lang="ko-KR" altLang="en-US" dirty="0"/>
              <a:t>일반사유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51520" y="4859868"/>
            <a:ext cx="1287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_ </a:t>
            </a:r>
            <a:r>
              <a:rPr lang="ko-KR" altLang="en-US" dirty="0"/>
              <a:t>학생선수</a:t>
            </a:r>
          </a:p>
        </p:txBody>
      </p:sp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7771260"/>
              </p:ext>
            </p:extLst>
          </p:nvPr>
        </p:nvGraphicFramePr>
        <p:xfrm>
          <a:off x="323528" y="1070316"/>
          <a:ext cx="8424936" cy="3393222"/>
        </p:xfrm>
        <a:graphic>
          <a:graphicData uri="http://schemas.openxmlformats.org/drawingml/2006/table">
            <a:tbl>
              <a:tblPr firstRow="1">
                <a:tableStyleId>{BC89EF96-8CEA-46FF-86C4-4CE0E7609802}</a:tableStyleId>
              </a:tblPr>
              <a:tblGrid>
                <a:gridCol w="3229769">
                  <a:extLst>
                    <a:ext uri="{9D8B030D-6E8A-4147-A177-3AD203B41FA5}">
                      <a16:colId xmlns:a16="http://schemas.microsoft.com/office/drawing/2014/main" val="1040744476"/>
                    </a:ext>
                  </a:extLst>
                </a:gridCol>
                <a:gridCol w="1291439">
                  <a:extLst>
                    <a:ext uri="{9D8B030D-6E8A-4147-A177-3AD203B41FA5}">
                      <a16:colId xmlns:a16="http://schemas.microsoft.com/office/drawing/2014/main" val="738924541"/>
                    </a:ext>
                  </a:extLst>
                </a:gridCol>
                <a:gridCol w="3903728">
                  <a:extLst>
                    <a:ext uri="{9D8B030D-6E8A-4147-A177-3AD203B41FA5}">
                      <a16:colId xmlns:a16="http://schemas.microsoft.com/office/drawing/2014/main" val="2658724708"/>
                    </a:ext>
                  </a:extLst>
                </a:gridCol>
              </a:tblGrid>
              <a:tr h="224422">
                <a:tc>
                  <a:txBody>
                    <a:bodyPr/>
                    <a:lstStyle/>
                    <a:p>
                      <a:pPr marL="190500" marR="1270" indent="-19050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 err="1">
                          <a:effectLst/>
                        </a:rPr>
                        <a:t>인정사유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90500" marR="1270" indent="-19050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 err="1">
                          <a:effectLst/>
                        </a:rPr>
                        <a:t>인정기간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90500" marR="1270" indent="-19050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증빙서류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3443789"/>
                  </a:ext>
                </a:extLst>
              </a:tr>
              <a:tr h="224422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배우자</a:t>
                      </a:r>
                      <a:r>
                        <a:rPr lang="en-US" altLang="ko-KR" sz="1100" kern="0" spc="-50" dirty="0">
                          <a:effectLst/>
                        </a:rPr>
                        <a:t>, </a:t>
                      </a:r>
                      <a:r>
                        <a:rPr lang="ko-KR" altLang="en-US" sz="1100" kern="0" spc="-50" dirty="0">
                          <a:effectLst/>
                        </a:rPr>
                        <a:t>직계존비속의 사망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당일부터 </a:t>
                      </a:r>
                      <a:r>
                        <a:rPr lang="en-US" altLang="ko-KR" sz="1100" kern="0" spc="-50" dirty="0">
                          <a:effectLst/>
                        </a:rPr>
                        <a:t>7</a:t>
                      </a:r>
                      <a:r>
                        <a:rPr lang="ko-KR" altLang="en-US" sz="1100" kern="0" spc="-50" dirty="0">
                          <a:effectLst/>
                        </a:rPr>
                        <a:t>일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 rowSpan="2"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사망진단서 및 가족관계 증빙서류</a:t>
                      </a:r>
                      <a:endParaRPr lang="ko-KR" altLang="en-US" sz="1100" b="0" kern="0" spc="-5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3521021017"/>
                  </a:ext>
                </a:extLst>
              </a:tr>
              <a:tr h="224422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r>
                        <a:rPr lang="ko-KR" altLang="en-US" sz="1100" b="0" kern="0" spc="-50" dirty="0" err="1">
                          <a:solidFill>
                            <a:schemeClr val="tx1"/>
                          </a:solidFill>
                          <a:effectLst/>
                        </a:rPr>
                        <a:t>촌이내의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ko-KR" altLang="en-US" sz="1100" b="0" kern="0" spc="-50" dirty="0" err="1">
                          <a:solidFill>
                            <a:schemeClr val="tx1"/>
                          </a:solidFill>
                          <a:effectLst/>
                        </a:rPr>
                        <a:t>친족사망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당일부터 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일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2830264"/>
                  </a:ext>
                </a:extLst>
              </a:tr>
              <a:tr h="409338">
                <a:tc>
                  <a:txBody>
                    <a:bodyPr/>
                    <a:lstStyle/>
                    <a:p>
                      <a:pPr fontAlgn="base" latinLnBrk="1">
                        <a:lnSpc>
                          <a:spcPct val="100000"/>
                        </a:lnSpc>
                      </a:pPr>
                      <a:r>
                        <a:rPr lang="ko-KR" altLang="en-US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입원 또는 </a:t>
                      </a:r>
                      <a:r>
                        <a:rPr lang="ko-KR" altLang="en-US" sz="11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의사소견</a:t>
                      </a:r>
                      <a:r>
                        <a:rPr lang="ko-KR" altLang="en-US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상 등교가 불가능한 질병 </a:t>
                      </a:r>
                      <a:r>
                        <a:rPr lang="ko-KR" altLang="en-US" sz="11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및사고</a:t>
                      </a:r>
                      <a:r>
                        <a:rPr lang="ko-KR" altLang="en-US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치료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주 이내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1.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진료비 영수증</a:t>
                      </a:r>
                      <a:endParaRPr lang="en-US" altLang="ko-KR" sz="1100" b="0" kern="0" spc="-5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2.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진단서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ko-KR" altLang="en-US" sz="1100" b="0" kern="0" spc="-50" dirty="0" err="1">
                          <a:solidFill>
                            <a:schemeClr val="tx1"/>
                          </a:solidFill>
                          <a:effectLst/>
                        </a:rPr>
                        <a:t>입원확인서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 (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선택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1)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2745595711"/>
                  </a:ext>
                </a:extLst>
              </a:tr>
              <a:tr h="224422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징병검사</a:t>
                      </a:r>
                      <a:endParaRPr lang="ko-KR" altLang="en-US" sz="1100" b="0" kern="0" spc="-5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검사일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징병검사 통지서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3595557061"/>
                  </a:ext>
                </a:extLst>
              </a:tr>
              <a:tr h="224422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예비군훈련</a:t>
                      </a:r>
                      <a:endParaRPr lang="ko-KR" altLang="en-US" sz="1100" b="0" kern="0" spc="-5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훈련기간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교육훈련 참석 확인서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501424809"/>
                  </a:ext>
                </a:extLst>
              </a:tr>
              <a:tr h="224422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정부기관 및 지자체 등의 행사 참여</a:t>
                      </a:r>
                      <a:endParaRPr lang="ko-KR" altLang="en-US" sz="1100" b="0" kern="0" spc="-5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해당기간</a:t>
                      </a:r>
                      <a:endParaRPr lang="ko-KR" altLang="en-US" sz="1100" b="0" kern="0" spc="-5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해당기관 공문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853789722"/>
                  </a:ext>
                </a:extLst>
              </a:tr>
              <a:tr h="224422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180">
                          <a:solidFill>
                            <a:schemeClr val="tx1"/>
                          </a:solidFill>
                          <a:effectLst/>
                        </a:rPr>
                        <a:t>총장의 승인을 받은 교내</a:t>
                      </a:r>
                      <a:r>
                        <a:rPr lang="en-US" altLang="ko-KR" sz="1100" b="0" kern="0" spc="-180">
                          <a:solidFill>
                            <a:schemeClr val="tx1"/>
                          </a:solidFill>
                          <a:effectLst/>
                        </a:rPr>
                        <a:t>·</a:t>
                      </a:r>
                      <a:r>
                        <a:rPr lang="ko-KR" altLang="en-US" sz="1100" b="0" kern="0" spc="-180">
                          <a:solidFill>
                            <a:schemeClr val="tx1"/>
                          </a:solidFill>
                          <a:effectLst/>
                        </a:rPr>
                        <a:t>외 중요행사 참여</a:t>
                      </a:r>
                      <a:endParaRPr lang="ko-KR" altLang="en-US" sz="1100" b="0" kern="0" spc="-18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해당기간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승인 관련 서류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2114476208"/>
                  </a:ext>
                </a:extLst>
              </a:tr>
              <a:tr h="964086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 err="1">
                          <a:solidFill>
                            <a:schemeClr val="tx1"/>
                          </a:solidFill>
                          <a:effectLst/>
                        </a:rPr>
                        <a:t>최종학기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 취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·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창업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ko-KR" altLang="en-US" sz="1100" b="0" kern="0" spc="-50" dirty="0" err="1">
                          <a:solidFill>
                            <a:schemeClr val="tx1"/>
                          </a:solidFill>
                          <a:effectLst/>
                        </a:rPr>
                        <a:t>인턴포함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해당기간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&lt;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취업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&gt; 1.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재직증명서</a:t>
                      </a: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            2.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직장건강보험가입증명서</a:t>
                      </a: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130" dirty="0">
                          <a:solidFill>
                            <a:schemeClr val="tx1"/>
                          </a:solidFill>
                          <a:effectLst/>
                        </a:rPr>
                        <a:t>              (</a:t>
                      </a:r>
                      <a:r>
                        <a:rPr lang="ko-KR" altLang="en-US" sz="1100" b="0" kern="0" spc="-130" dirty="0">
                          <a:solidFill>
                            <a:schemeClr val="tx1"/>
                          </a:solidFill>
                          <a:effectLst/>
                        </a:rPr>
                        <a:t>인턴의 경우 해당 기관장의 가입예정증명서 가능</a:t>
                      </a:r>
                      <a:r>
                        <a:rPr lang="en-US" altLang="ko-KR" sz="1100" b="0" kern="0" spc="-13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ko-KR" altLang="en-US" sz="1100" b="0" kern="0" spc="-13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&lt;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창업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&gt; 1.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사업자등록증</a:t>
                      </a: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            2.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직장건강보험가입증명서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17161264"/>
                  </a:ext>
                </a:extLst>
              </a:tr>
              <a:tr h="224422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130" dirty="0" err="1">
                          <a:solidFill>
                            <a:schemeClr val="tx1"/>
                          </a:solidFill>
                          <a:effectLst/>
                        </a:rPr>
                        <a:t>최종학기</a:t>
                      </a:r>
                      <a:r>
                        <a:rPr lang="ko-KR" altLang="en-US" sz="1100" b="0" kern="0" spc="-130" dirty="0">
                          <a:solidFill>
                            <a:schemeClr val="tx1"/>
                          </a:solidFill>
                          <a:effectLst/>
                        </a:rPr>
                        <a:t> 취업을 위한 면접</a:t>
                      </a:r>
                      <a:r>
                        <a:rPr lang="en-US" altLang="ko-KR" sz="1100" b="0" kern="0" spc="-13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ko-KR" altLang="en-US" sz="1100" b="0" kern="0" spc="-130" dirty="0">
                          <a:solidFill>
                            <a:schemeClr val="tx1"/>
                          </a:solidFill>
                          <a:effectLst/>
                        </a:rPr>
                        <a:t>시험에 참여</a:t>
                      </a:r>
                      <a:endParaRPr lang="ko-KR" altLang="en-US" sz="1100" b="0" kern="0" spc="-13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해당일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해당 기관장 확인서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4261217665"/>
                  </a:ext>
                </a:extLst>
              </a:tr>
              <a:tr h="224422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13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외국인 유학생 등록을 위한 절차 및 교육이수 참여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해당일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해당 부서장 확인서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1039289712"/>
                  </a:ext>
                </a:extLst>
              </a:tr>
            </a:tbl>
          </a:graphicData>
        </a:graphic>
      </p:graphicFrame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6253870"/>
              </p:ext>
            </p:extLst>
          </p:nvPr>
        </p:nvGraphicFramePr>
        <p:xfrm>
          <a:off x="323528" y="5229200"/>
          <a:ext cx="8424936" cy="1152127"/>
        </p:xfrm>
        <a:graphic>
          <a:graphicData uri="http://schemas.openxmlformats.org/drawingml/2006/table">
            <a:tbl>
              <a:tblPr firstRow="1">
                <a:tableStyleId>{BC89EF96-8CEA-46FF-86C4-4CE0E7609802}</a:tableStyleId>
              </a:tblPr>
              <a:tblGrid>
                <a:gridCol w="2746673">
                  <a:extLst>
                    <a:ext uri="{9D8B030D-6E8A-4147-A177-3AD203B41FA5}">
                      <a16:colId xmlns:a16="http://schemas.microsoft.com/office/drawing/2014/main" val="2954816761"/>
                    </a:ext>
                  </a:extLst>
                </a:gridCol>
                <a:gridCol w="3192434">
                  <a:extLst>
                    <a:ext uri="{9D8B030D-6E8A-4147-A177-3AD203B41FA5}">
                      <a16:colId xmlns:a16="http://schemas.microsoft.com/office/drawing/2014/main" val="4291941827"/>
                    </a:ext>
                  </a:extLst>
                </a:gridCol>
                <a:gridCol w="2485829">
                  <a:extLst>
                    <a:ext uri="{9D8B030D-6E8A-4147-A177-3AD203B41FA5}">
                      <a16:colId xmlns:a16="http://schemas.microsoft.com/office/drawing/2014/main" val="4254225951"/>
                    </a:ext>
                  </a:extLst>
                </a:gridCol>
              </a:tblGrid>
              <a:tr h="247879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대상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사유 및 </a:t>
                      </a:r>
                      <a:r>
                        <a:rPr lang="ko-KR" altLang="en-US" sz="1100" kern="0" spc="-50" dirty="0" err="1">
                          <a:effectLst/>
                        </a:rPr>
                        <a:t>인정기간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증빙서류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7650128"/>
                  </a:ext>
                </a:extLst>
              </a:tr>
              <a:tr h="452124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체육특기자 전형으로 입학하여 대한체육회 회원단체종목에</a:t>
                      </a:r>
                      <a:r>
                        <a:rPr lang="ko-KR" altLang="en-US" sz="1100" kern="0" spc="-50" baseline="0" dirty="0">
                          <a:effectLst/>
                        </a:rPr>
                        <a:t> </a:t>
                      </a:r>
                      <a:r>
                        <a:rPr lang="ko-KR" altLang="en-US" sz="1100" kern="0" spc="-50" dirty="0">
                          <a:effectLst/>
                        </a:rPr>
                        <a:t>선수로 등록된 자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70" dirty="0">
                          <a:effectLst/>
                        </a:rPr>
                        <a:t>훈련 및 </a:t>
                      </a:r>
                      <a:r>
                        <a:rPr lang="ko-KR" altLang="en-US" sz="1100" kern="0" spc="-70" dirty="0" err="1">
                          <a:effectLst/>
                        </a:rPr>
                        <a:t>시합출전</a:t>
                      </a:r>
                      <a:r>
                        <a:rPr lang="ko-KR" altLang="en-US" sz="1100" kern="0" spc="-70" dirty="0">
                          <a:effectLst/>
                        </a:rPr>
                        <a:t> 기간</a:t>
                      </a:r>
                      <a:r>
                        <a:rPr lang="en-US" altLang="ko-KR" sz="1100" kern="0" spc="-70" dirty="0">
                          <a:effectLst/>
                        </a:rPr>
                        <a:t>(</a:t>
                      </a:r>
                      <a:r>
                        <a:rPr lang="ko-KR" altLang="en-US" sz="1100" kern="0" spc="-70" dirty="0" err="1">
                          <a:effectLst/>
                        </a:rPr>
                        <a:t>수업시수</a:t>
                      </a:r>
                      <a:r>
                        <a:rPr lang="ko-KR" altLang="en-US" sz="1100" kern="0" spc="-70" dirty="0">
                          <a:effectLst/>
                        </a:rPr>
                        <a:t> 대비</a:t>
                      </a:r>
                      <a:r>
                        <a:rPr lang="ko-KR" altLang="en-US" sz="1100" kern="0" spc="-50" dirty="0">
                          <a:effectLst/>
                        </a:rPr>
                        <a:t> 최대 </a:t>
                      </a:r>
                      <a:r>
                        <a:rPr lang="en-US" altLang="ko-KR" sz="1100" kern="0" spc="-50" dirty="0">
                          <a:effectLst/>
                        </a:rPr>
                        <a:t>1/2</a:t>
                      </a:r>
                      <a:r>
                        <a:rPr lang="ko-KR" altLang="en-US" sz="1100" kern="0" spc="-50" dirty="0">
                          <a:effectLst/>
                        </a:rPr>
                        <a:t>까지</a:t>
                      </a:r>
                      <a:r>
                        <a:rPr lang="en-US" altLang="ko-KR" sz="1100" kern="0" spc="-50" dirty="0">
                          <a:effectLst/>
                        </a:rPr>
                        <a:t>)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소속대학 및 해당기관 공문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1552476697"/>
                  </a:ext>
                </a:extLst>
              </a:tr>
              <a:tr h="452124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회원단체종목 이외의 종목 및 국내</a:t>
                      </a:r>
                      <a:r>
                        <a:rPr lang="en-US" altLang="ko-KR" sz="1100" kern="0" spc="-50" dirty="0">
                          <a:effectLst/>
                        </a:rPr>
                        <a:t>·</a:t>
                      </a:r>
                      <a:r>
                        <a:rPr lang="ko-KR" altLang="en-US" sz="1100" kern="0" spc="-50" dirty="0">
                          <a:effectLst/>
                        </a:rPr>
                        <a:t>외 프로 </a:t>
                      </a:r>
                      <a:r>
                        <a:rPr lang="ko-KR" altLang="en-US" sz="1100" kern="0" spc="-50" dirty="0" err="1">
                          <a:effectLst/>
                        </a:rPr>
                        <a:t>입단자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60" dirty="0">
                          <a:effectLst/>
                        </a:rPr>
                        <a:t>인정하지 않음</a:t>
                      </a:r>
                      <a:r>
                        <a:rPr lang="en-US" altLang="ko-KR" sz="1100" kern="0" spc="-60" dirty="0">
                          <a:effectLst/>
                        </a:rPr>
                        <a:t>, </a:t>
                      </a:r>
                      <a:r>
                        <a:rPr lang="ko-KR" altLang="en-US" sz="1100" kern="0" spc="-60" dirty="0">
                          <a:effectLst/>
                        </a:rPr>
                        <a:t>다만 국가대표</a:t>
                      </a:r>
                      <a:r>
                        <a:rPr lang="en-US" altLang="ko-KR" sz="1100" kern="0" spc="-60" dirty="0">
                          <a:effectLst/>
                        </a:rPr>
                        <a:t>(</a:t>
                      </a:r>
                      <a:r>
                        <a:rPr lang="ko-KR" altLang="en-US" sz="1100" kern="0" spc="-60" dirty="0">
                          <a:effectLst/>
                        </a:rPr>
                        <a:t>상비군</a:t>
                      </a:r>
                      <a:r>
                        <a:rPr lang="ko-KR" altLang="en-US" sz="1100" kern="0" spc="-50" dirty="0">
                          <a:effectLst/>
                        </a:rPr>
                        <a:t> 포함</a:t>
                      </a:r>
                      <a:r>
                        <a:rPr lang="en-US" altLang="ko-KR" sz="1100" kern="0" spc="-50" dirty="0">
                          <a:effectLst/>
                        </a:rPr>
                        <a:t>)</a:t>
                      </a:r>
                      <a:r>
                        <a:rPr lang="ko-KR" altLang="en-US" sz="1100" kern="0" spc="-50" dirty="0">
                          <a:effectLst/>
                        </a:rPr>
                        <a:t>는 </a:t>
                      </a:r>
                      <a:r>
                        <a:rPr lang="ko-KR" altLang="en-US" sz="1100" kern="0" spc="-50" dirty="0" err="1">
                          <a:effectLst/>
                        </a:rPr>
                        <a:t>육성종목과</a:t>
                      </a:r>
                      <a:r>
                        <a:rPr lang="ko-KR" altLang="en-US" sz="1100" kern="0" spc="-50" dirty="0">
                          <a:effectLst/>
                        </a:rPr>
                        <a:t> 동일하게 인정함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국가대표일 경우 해당기관 공문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2941292990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51520" y="4509120"/>
            <a:ext cx="859081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b="1" dirty="0">
                <a:solidFill>
                  <a:srgbClr val="FF0000"/>
                </a:solidFill>
              </a:rPr>
              <a:t>※ </a:t>
            </a:r>
            <a:r>
              <a:rPr lang="ko-KR" altLang="en-US" sz="1100" b="1" dirty="0" err="1">
                <a:solidFill>
                  <a:srgbClr val="FF0000"/>
                </a:solidFill>
              </a:rPr>
              <a:t>단순질병</a:t>
            </a:r>
            <a:r>
              <a:rPr lang="ko-KR" altLang="en-US" sz="1100" b="1" dirty="0">
                <a:solidFill>
                  <a:srgbClr val="FF0000"/>
                </a:solidFill>
              </a:rPr>
              <a:t> 및 치료</a:t>
            </a:r>
            <a:r>
              <a:rPr lang="en-US" altLang="ko-KR" sz="1100" b="1" dirty="0">
                <a:solidFill>
                  <a:srgbClr val="FF0000"/>
                </a:solidFill>
              </a:rPr>
              <a:t>(</a:t>
            </a:r>
            <a:r>
              <a:rPr lang="ko-KR" altLang="en-US" sz="1100" b="1" dirty="0" err="1">
                <a:solidFill>
                  <a:srgbClr val="FF0000"/>
                </a:solidFill>
              </a:rPr>
              <a:t>몸살감기</a:t>
            </a:r>
            <a:r>
              <a:rPr lang="en-US" altLang="ko-KR" sz="1100" b="1" dirty="0">
                <a:solidFill>
                  <a:srgbClr val="FF0000"/>
                </a:solidFill>
              </a:rPr>
              <a:t>, </a:t>
            </a:r>
            <a:r>
              <a:rPr lang="ko-KR" altLang="en-US" sz="1100" b="1" dirty="0">
                <a:solidFill>
                  <a:srgbClr val="FF0000"/>
                </a:solidFill>
              </a:rPr>
              <a:t>단순 복통</a:t>
            </a:r>
            <a:r>
              <a:rPr lang="en-US" altLang="ko-KR" sz="1100" b="1" dirty="0">
                <a:solidFill>
                  <a:srgbClr val="FF0000"/>
                </a:solidFill>
              </a:rPr>
              <a:t>/</a:t>
            </a:r>
            <a:r>
              <a:rPr lang="ko-KR" altLang="en-US" sz="1100" b="1" dirty="0">
                <a:solidFill>
                  <a:srgbClr val="FF0000"/>
                </a:solidFill>
              </a:rPr>
              <a:t>두통</a:t>
            </a:r>
            <a:r>
              <a:rPr lang="en-US" altLang="ko-KR" sz="1100" b="1" dirty="0">
                <a:solidFill>
                  <a:srgbClr val="FF0000"/>
                </a:solidFill>
              </a:rPr>
              <a:t>, </a:t>
            </a:r>
            <a:r>
              <a:rPr lang="ko-KR" altLang="en-US" sz="1100" b="1" dirty="0">
                <a:solidFill>
                  <a:srgbClr val="FF0000"/>
                </a:solidFill>
              </a:rPr>
              <a:t>장염</a:t>
            </a:r>
            <a:r>
              <a:rPr lang="en-US" altLang="ko-KR" sz="1100" b="1" dirty="0">
                <a:solidFill>
                  <a:srgbClr val="FF0000"/>
                </a:solidFill>
              </a:rPr>
              <a:t>/</a:t>
            </a:r>
            <a:r>
              <a:rPr lang="ko-KR" altLang="en-US" sz="1100" b="1" dirty="0">
                <a:solidFill>
                  <a:srgbClr val="FF0000"/>
                </a:solidFill>
              </a:rPr>
              <a:t>위염</a:t>
            </a:r>
            <a:r>
              <a:rPr lang="en-US" altLang="ko-KR" sz="1100" b="1" dirty="0">
                <a:solidFill>
                  <a:srgbClr val="FF0000"/>
                </a:solidFill>
              </a:rPr>
              <a:t>, </a:t>
            </a:r>
            <a:r>
              <a:rPr lang="ko-KR" altLang="en-US" sz="1100" b="1" dirty="0">
                <a:solidFill>
                  <a:srgbClr val="FF0000"/>
                </a:solidFill>
              </a:rPr>
              <a:t>안과</a:t>
            </a:r>
            <a:r>
              <a:rPr lang="en-US" altLang="ko-KR" sz="1100" b="1" dirty="0">
                <a:solidFill>
                  <a:srgbClr val="FF0000"/>
                </a:solidFill>
              </a:rPr>
              <a:t>/</a:t>
            </a:r>
            <a:r>
              <a:rPr lang="ko-KR" altLang="en-US" sz="1100" b="1" dirty="0">
                <a:solidFill>
                  <a:srgbClr val="FF0000"/>
                </a:solidFill>
              </a:rPr>
              <a:t>치과치료</a:t>
            </a:r>
            <a:r>
              <a:rPr lang="en-US" altLang="ko-KR" sz="1100" b="1" dirty="0">
                <a:solidFill>
                  <a:srgbClr val="FF0000"/>
                </a:solidFill>
              </a:rPr>
              <a:t>, </a:t>
            </a:r>
            <a:r>
              <a:rPr lang="ko-KR" altLang="en-US" sz="1100" b="1" dirty="0">
                <a:solidFill>
                  <a:srgbClr val="FF0000"/>
                </a:solidFill>
              </a:rPr>
              <a:t>정기검진</a:t>
            </a:r>
            <a:r>
              <a:rPr lang="en-US" altLang="ko-KR" sz="1100" b="1" dirty="0">
                <a:solidFill>
                  <a:srgbClr val="FF0000"/>
                </a:solidFill>
              </a:rPr>
              <a:t>, </a:t>
            </a:r>
            <a:r>
              <a:rPr lang="ko-KR" altLang="en-US" sz="1100" b="1" dirty="0">
                <a:solidFill>
                  <a:srgbClr val="FF0000"/>
                </a:solidFill>
              </a:rPr>
              <a:t>비염</a:t>
            </a:r>
            <a:r>
              <a:rPr lang="en-US" altLang="ko-KR" sz="1100" b="1" dirty="0">
                <a:solidFill>
                  <a:srgbClr val="FF0000"/>
                </a:solidFill>
              </a:rPr>
              <a:t>, </a:t>
            </a:r>
            <a:r>
              <a:rPr lang="ko-KR" altLang="en-US" sz="1100" b="1" dirty="0">
                <a:solidFill>
                  <a:srgbClr val="FF0000"/>
                </a:solidFill>
              </a:rPr>
              <a:t>두드러기</a:t>
            </a:r>
            <a:r>
              <a:rPr lang="en-US" altLang="ko-KR" sz="1100" b="1" dirty="0">
                <a:solidFill>
                  <a:srgbClr val="FF0000"/>
                </a:solidFill>
              </a:rPr>
              <a:t>, </a:t>
            </a:r>
            <a:r>
              <a:rPr lang="ko-KR" altLang="en-US" sz="1100" b="1" dirty="0">
                <a:solidFill>
                  <a:srgbClr val="FF0000"/>
                </a:solidFill>
              </a:rPr>
              <a:t>가벼운 타박상 등</a:t>
            </a:r>
            <a:r>
              <a:rPr lang="en-US" altLang="ko-KR" sz="1100" b="1" dirty="0">
                <a:solidFill>
                  <a:srgbClr val="FF0000"/>
                </a:solidFill>
              </a:rPr>
              <a:t>)</a:t>
            </a:r>
            <a:r>
              <a:rPr lang="ko-KR" altLang="en-US" sz="1100" b="1" dirty="0">
                <a:solidFill>
                  <a:srgbClr val="FF0000"/>
                </a:solidFill>
              </a:rPr>
              <a:t>는 사유 불가함</a:t>
            </a:r>
          </a:p>
        </p:txBody>
      </p:sp>
    </p:spTree>
    <p:extLst>
      <p:ext uri="{BB962C8B-B14F-4D97-AF65-F5344CB8AC3E}">
        <p14:creationId xmlns:p14="http://schemas.microsoft.com/office/powerpoint/2010/main" val="31061352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188640"/>
            <a:ext cx="24657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>
                <a:solidFill>
                  <a:srgbClr val="FF0000"/>
                </a:solidFill>
              </a:rPr>
              <a:t>2. </a:t>
            </a:r>
            <a:r>
              <a:rPr lang="ko-KR" altLang="en-US" sz="2000" b="1" dirty="0">
                <a:solidFill>
                  <a:srgbClr val="FF0000"/>
                </a:solidFill>
              </a:rPr>
              <a:t>신청 시 유의사항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79512" y="560353"/>
            <a:ext cx="8658164" cy="59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en-US" altLang="ko-KR" b="1" dirty="0"/>
              <a:t>_ </a:t>
            </a:r>
            <a:r>
              <a:rPr lang="ko-KR" altLang="en-US" b="1" dirty="0" err="1"/>
              <a:t>출석인정은</a:t>
            </a:r>
            <a:r>
              <a:rPr lang="ko-KR" altLang="en-US" b="1" dirty="0"/>
              <a:t> </a:t>
            </a:r>
            <a:r>
              <a:rPr lang="ko-KR" altLang="en-US" sz="1400" dirty="0" err="1"/>
              <a:t>사유발생</a:t>
            </a:r>
            <a:r>
              <a:rPr lang="ko-KR" altLang="en-US" sz="1400" dirty="0"/>
              <a:t> 전이나 사유종료일로부터</a:t>
            </a:r>
            <a:r>
              <a:rPr lang="en-US" altLang="ko-KR" sz="1400" dirty="0"/>
              <a:t> 7</a:t>
            </a:r>
            <a:r>
              <a:rPr lang="ko-KR" altLang="en-US" sz="1400" dirty="0"/>
              <a:t>일 이내 </a:t>
            </a:r>
            <a:r>
              <a:rPr lang="en-US" altLang="ko-KR" sz="1400" dirty="0"/>
              <a:t>(</a:t>
            </a:r>
            <a:r>
              <a:rPr lang="ko-KR" altLang="en-US" sz="1400" dirty="0" err="1"/>
              <a:t>최종학기</a:t>
            </a:r>
            <a:r>
              <a:rPr lang="ko-KR" altLang="en-US" sz="1400" dirty="0"/>
              <a:t> </a:t>
            </a:r>
            <a:r>
              <a:rPr lang="en-US" altLang="ko-KR" sz="1400" dirty="0"/>
              <a:t> </a:t>
            </a:r>
            <a:r>
              <a:rPr lang="ko-KR" altLang="en-US" sz="1400" dirty="0"/>
              <a:t>취</a:t>
            </a:r>
            <a:r>
              <a:rPr lang="en-US" altLang="ko-KR" sz="1400" dirty="0"/>
              <a:t>·</a:t>
            </a:r>
            <a:r>
              <a:rPr lang="ko-KR" altLang="en-US" sz="1400" dirty="0"/>
              <a:t>창업은 </a:t>
            </a:r>
            <a:r>
              <a:rPr lang="ko-KR" altLang="en-US" sz="1400" dirty="0" err="1"/>
              <a:t>사유발생</a:t>
            </a:r>
            <a:r>
              <a:rPr lang="ko-KR" altLang="en-US" sz="1400" dirty="0"/>
              <a:t>    </a:t>
            </a:r>
            <a:endParaRPr lang="en-US" altLang="ko-KR" sz="1400" dirty="0"/>
          </a:p>
          <a:p>
            <a:pPr fontAlgn="base">
              <a:lnSpc>
                <a:spcPct val="150000"/>
              </a:lnSpc>
            </a:pPr>
            <a:r>
              <a:rPr lang="en-US" altLang="ko-KR" sz="1400" dirty="0"/>
              <a:t>   </a:t>
            </a:r>
            <a:r>
              <a:rPr lang="ko-KR" altLang="en-US" sz="1400" dirty="0"/>
              <a:t>일로부터 </a:t>
            </a:r>
            <a:r>
              <a:rPr lang="en-US" altLang="ko-KR" sz="1400" dirty="0"/>
              <a:t>14</a:t>
            </a:r>
            <a:r>
              <a:rPr lang="ko-KR" altLang="en-US" sz="1400" dirty="0"/>
              <a:t>일 이내</a:t>
            </a:r>
            <a:r>
              <a:rPr lang="en-US" altLang="ko-KR" sz="1400" dirty="0"/>
              <a:t>)</a:t>
            </a:r>
            <a:r>
              <a:rPr lang="ko-KR" altLang="en-US" sz="1400" dirty="0"/>
              <a:t>에 신청 및 접수하여야 하며 해당 기간 이후에는 </a:t>
            </a:r>
            <a:r>
              <a:rPr lang="ko-KR" altLang="en-US" sz="1400" dirty="0" err="1"/>
              <a:t>출석인정</a:t>
            </a:r>
            <a:r>
              <a:rPr lang="ko-KR" altLang="en-US" sz="1400" dirty="0"/>
              <a:t> 사유의 효력          </a:t>
            </a:r>
            <a:endParaRPr lang="en-US" altLang="ko-KR" sz="1400" dirty="0"/>
          </a:p>
          <a:p>
            <a:pPr fontAlgn="base">
              <a:lnSpc>
                <a:spcPct val="150000"/>
              </a:lnSpc>
            </a:pPr>
            <a:r>
              <a:rPr lang="en-US" altLang="ko-KR" sz="1400" dirty="0"/>
              <a:t>   </a:t>
            </a:r>
            <a:r>
              <a:rPr lang="ko-KR" altLang="en-US" sz="1400" dirty="0"/>
              <a:t>상실함 </a:t>
            </a:r>
            <a:r>
              <a:rPr lang="en-US" altLang="ko-KR" sz="1400" dirty="0"/>
              <a:t>[</a:t>
            </a:r>
            <a:r>
              <a:rPr lang="ko-KR" altLang="en-US" sz="1400" dirty="0"/>
              <a:t>공휴일</a:t>
            </a:r>
            <a:r>
              <a:rPr lang="en-US" altLang="ko-KR" sz="1400" dirty="0"/>
              <a:t>(</a:t>
            </a:r>
            <a:r>
              <a:rPr lang="ko-KR" altLang="en-US" sz="1400" dirty="0"/>
              <a:t>토요일 포함</a:t>
            </a:r>
            <a:r>
              <a:rPr lang="en-US" altLang="ko-KR" sz="1400" dirty="0"/>
              <a:t>)</a:t>
            </a:r>
            <a:r>
              <a:rPr lang="ko-KR" altLang="en-US" sz="1400" dirty="0"/>
              <a:t>을 </a:t>
            </a:r>
            <a:r>
              <a:rPr lang="ko-KR" altLang="en-US" sz="1400"/>
              <a:t>제외</a:t>
            </a:r>
            <a:r>
              <a:rPr lang="en-US" altLang="ko-KR" sz="1400"/>
              <a:t>]</a:t>
            </a:r>
          </a:p>
          <a:p>
            <a:pPr fontAlgn="base">
              <a:lnSpc>
                <a:spcPct val="150000"/>
              </a:lnSpc>
            </a:pPr>
            <a:r>
              <a:rPr lang="en-US" altLang="ko-KR" sz="1100">
                <a:solidFill>
                  <a:srgbClr val="FF0000"/>
                </a:solidFill>
              </a:rPr>
              <a:t>   </a:t>
            </a:r>
            <a:r>
              <a:rPr lang="en-US" altLang="ko-KR" sz="1400" b="1" u="sng">
                <a:solidFill>
                  <a:srgbClr val="FF0000"/>
                </a:solidFill>
              </a:rPr>
              <a:t>※</a:t>
            </a:r>
            <a:r>
              <a:rPr lang="ko-KR" altLang="en-US" sz="1400" b="1" u="sng">
                <a:solidFill>
                  <a:srgbClr val="FF0000"/>
                </a:solidFill>
              </a:rPr>
              <a:t>단</a:t>
            </a:r>
            <a:r>
              <a:rPr lang="en-US" altLang="ko-KR" sz="1400" b="1" u="sng">
                <a:solidFill>
                  <a:srgbClr val="FF0000"/>
                </a:solidFill>
              </a:rPr>
              <a:t>, </a:t>
            </a:r>
            <a:r>
              <a:rPr lang="ko-KR" altLang="en-US" sz="1400" b="1" u="sng">
                <a:solidFill>
                  <a:srgbClr val="FF0000"/>
                </a:solidFill>
              </a:rPr>
              <a:t>원격강의 운영기간</a:t>
            </a:r>
            <a:r>
              <a:rPr lang="en-US" altLang="ko-KR" sz="1400" b="1" u="sng">
                <a:solidFill>
                  <a:srgbClr val="FF0000"/>
                </a:solidFill>
              </a:rPr>
              <a:t>(</a:t>
            </a:r>
            <a:r>
              <a:rPr lang="ko-KR" altLang="en-US" sz="1400" b="1" u="sng">
                <a:solidFill>
                  <a:srgbClr val="FF0000"/>
                </a:solidFill>
              </a:rPr>
              <a:t>개강</a:t>
            </a:r>
            <a:r>
              <a:rPr lang="en-US" altLang="ko-KR" sz="1400" b="1" u="sng">
                <a:solidFill>
                  <a:srgbClr val="FF0000"/>
                </a:solidFill>
              </a:rPr>
              <a:t>1~2</a:t>
            </a:r>
            <a:r>
              <a:rPr lang="ko-KR" altLang="en-US" sz="1400" b="1" u="sng">
                <a:solidFill>
                  <a:srgbClr val="FF0000"/>
                </a:solidFill>
              </a:rPr>
              <a:t>주</a:t>
            </a:r>
            <a:r>
              <a:rPr lang="en-US" altLang="ko-KR" sz="1400" b="1" u="sng">
                <a:solidFill>
                  <a:srgbClr val="FF0000"/>
                </a:solidFill>
              </a:rPr>
              <a:t>) </a:t>
            </a:r>
            <a:r>
              <a:rPr lang="ko-KR" altLang="en-US" sz="1400" b="1" u="sng">
                <a:solidFill>
                  <a:srgbClr val="FF0000"/>
                </a:solidFill>
              </a:rPr>
              <a:t>동안 사유발생 시</a:t>
            </a:r>
            <a:r>
              <a:rPr lang="en-US" altLang="ko-KR" sz="1400" b="1" u="sng">
                <a:solidFill>
                  <a:srgbClr val="FF0000"/>
                </a:solidFill>
              </a:rPr>
              <a:t>, </a:t>
            </a:r>
            <a:r>
              <a:rPr lang="ko-KR" altLang="en-US" sz="1400" b="1" u="sng">
                <a:solidFill>
                  <a:srgbClr val="FF0000"/>
                </a:solidFill>
              </a:rPr>
              <a:t>신청 및 접수기한 연장</a:t>
            </a:r>
            <a:endParaRPr lang="ko-KR" altLang="en-US" sz="1400">
              <a:solidFill>
                <a:srgbClr val="FF0000"/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ko-KR" altLang="en-US" sz="1400" b="1">
                <a:solidFill>
                  <a:srgbClr val="FF0000"/>
                </a:solidFill>
              </a:rPr>
              <a:t>   </a:t>
            </a:r>
            <a:r>
              <a:rPr lang="ko-KR" altLang="en-US" sz="1400" b="1" u="sng">
                <a:solidFill>
                  <a:srgbClr val="FF0000"/>
                </a:solidFill>
              </a:rPr>
              <a:t>▸ 원격강의 운영기간 종료일</a:t>
            </a:r>
            <a:r>
              <a:rPr lang="en-US" altLang="ko-KR" sz="1400" b="1" u="sng">
                <a:solidFill>
                  <a:srgbClr val="FF0000"/>
                </a:solidFill>
              </a:rPr>
              <a:t>(3</a:t>
            </a:r>
            <a:r>
              <a:rPr lang="ko-KR" altLang="en-US" sz="1400" b="1" u="sng">
                <a:solidFill>
                  <a:srgbClr val="FF0000"/>
                </a:solidFill>
              </a:rPr>
              <a:t>월 </a:t>
            </a:r>
            <a:r>
              <a:rPr lang="en-US" altLang="ko-KR" sz="1400" b="1" u="sng">
                <a:solidFill>
                  <a:srgbClr val="FF0000"/>
                </a:solidFill>
              </a:rPr>
              <a:t>27</a:t>
            </a:r>
            <a:r>
              <a:rPr lang="ko-KR" altLang="en-US" sz="1400" b="1" u="sng">
                <a:solidFill>
                  <a:srgbClr val="FF0000"/>
                </a:solidFill>
              </a:rPr>
              <a:t>일</a:t>
            </a:r>
            <a:r>
              <a:rPr lang="en-US" altLang="ko-KR" sz="1400" b="1" u="sng">
                <a:solidFill>
                  <a:srgbClr val="FF0000"/>
                </a:solidFill>
              </a:rPr>
              <a:t>)</a:t>
            </a:r>
            <a:r>
              <a:rPr lang="ko-KR" altLang="en-US" sz="1400" b="1" u="sng">
                <a:solidFill>
                  <a:srgbClr val="FF0000"/>
                </a:solidFill>
              </a:rPr>
              <a:t>로부터 </a:t>
            </a:r>
            <a:r>
              <a:rPr lang="en-US" altLang="ko-KR" sz="1400" b="1" u="sng">
                <a:solidFill>
                  <a:srgbClr val="FF0000"/>
                </a:solidFill>
              </a:rPr>
              <a:t>14</a:t>
            </a:r>
            <a:r>
              <a:rPr lang="ko-KR" altLang="en-US" sz="1400" b="1" u="sng">
                <a:solidFill>
                  <a:srgbClr val="FF0000"/>
                </a:solidFill>
              </a:rPr>
              <a:t>일 이내 신청 및 접수</a:t>
            </a:r>
            <a:endParaRPr lang="ko-KR" altLang="en-US" sz="1400" dirty="0"/>
          </a:p>
          <a:p>
            <a:pPr fontAlgn="base">
              <a:lnSpc>
                <a:spcPct val="150000"/>
              </a:lnSpc>
            </a:pPr>
            <a:r>
              <a:rPr lang="en-US" altLang="ko-KR" b="1" dirty="0"/>
              <a:t>_ </a:t>
            </a:r>
            <a:r>
              <a:rPr lang="ko-KR" altLang="en-US" b="1" dirty="0"/>
              <a:t>증빙서류 위</a:t>
            </a:r>
            <a:r>
              <a:rPr lang="en-US" altLang="ko-KR" b="1" dirty="0"/>
              <a:t>·</a:t>
            </a:r>
            <a:r>
              <a:rPr lang="ko-KR" altLang="en-US" b="1" dirty="0" err="1"/>
              <a:t>변조행위에</a:t>
            </a:r>
            <a:r>
              <a:rPr lang="ko-KR" altLang="en-US" b="1" dirty="0"/>
              <a:t> 의한 신청은 </a:t>
            </a:r>
            <a:r>
              <a:rPr lang="ko-KR" altLang="en-US" sz="1400" dirty="0"/>
              <a:t>학칙 제</a:t>
            </a:r>
            <a:r>
              <a:rPr lang="en-US" altLang="ko-KR" sz="1400" dirty="0"/>
              <a:t>59</a:t>
            </a:r>
            <a:r>
              <a:rPr lang="ko-KR" altLang="en-US" sz="1400" dirty="0"/>
              <a:t>조의</a:t>
            </a:r>
            <a:r>
              <a:rPr lang="en-US" altLang="ko-KR" sz="1400" dirty="0"/>
              <a:t>2</a:t>
            </a:r>
            <a:r>
              <a:rPr lang="ko-KR" altLang="en-US" sz="1400" dirty="0"/>
              <a:t>항 및 학생상벌규정</a:t>
            </a:r>
            <a:r>
              <a:rPr lang="en-US" altLang="ko-KR" sz="1400" dirty="0"/>
              <a:t> </a:t>
            </a:r>
            <a:r>
              <a:rPr lang="ko-KR" altLang="en-US" sz="1400" dirty="0"/>
              <a:t>제</a:t>
            </a:r>
            <a:r>
              <a:rPr lang="en-US" altLang="ko-KR" sz="1400" dirty="0"/>
              <a:t>4</a:t>
            </a:r>
            <a:r>
              <a:rPr lang="ko-KR" altLang="en-US" sz="1400" dirty="0"/>
              <a:t>조에 </a:t>
            </a:r>
            <a:endParaRPr lang="en-US" altLang="ko-KR" sz="1400" dirty="0"/>
          </a:p>
          <a:p>
            <a:pPr fontAlgn="base">
              <a:lnSpc>
                <a:spcPct val="150000"/>
              </a:lnSpc>
            </a:pPr>
            <a:r>
              <a:rPr lang="en-US" altLang="ko-KR" sz="1400" dirty="0"/>
              <a:t>   </a:t>
            </a:r>
            <a:r>
              <a:rPr lang="ko-KR" altLang="en-US" sz="1400" dirty="0"/>
              <a:t>의거 엄중 처벌함</a:t>
            </a:r>
            <a:endParaRPr lang="en-US" altLang="ko-KR" sz="1400" dirty="0"/>
          </a:p>
          <a:p>
            <a:pPr fontAlgn="base">
              <a:lnSpc>
                <a:spcPct val="150000"/>
              </a:lnSpc>
            </a:pPr>
            <a:r>
              <a:rPr lang="en-US" altLang="ko-KR" sz="1400" b="1" dirty="0">
                <a:solidFill>
                  <a:srgbClr val="FF0000"/>
                </a:solidFill>
              </a:rPr>
              <a:t>   </a:t>
            </a:r>
            <a:r>
              <a:rPr lang="ko-KR" altLang="ko-KR" sz="1400" b="1" dirty="0">
                <a:solidFill>
                  <a:srgbClr val="FF0000"/>
                </a:solidFill>
              </a:rPr>
              <a:t>▶</a:t>
            </a:r>
            <a:r>
              <a:rPr lang="en-US" altLang="ko-KR" sz="1400" b="1" dirty="0">
                <a:solidFill>
                  <a:srgbClr val="FF0000"/>
                </a:solidFill>
              </a:rPr>
              <a:t> 2017~2018</a:t>
            </a:r>
            <a:r>
              <a:rPr lang="ko-KR" altLang="en-US" sz="1400" b="1" dirty="0">
                <a:solidFill>
                  <a:srgbClr val="FF0000"/>
                </a:solidFill>
              </a:rPr>
              <a:t>학년도에 위</a:t>
            </a:r>
            <a:r>
              <a:rPr lang="en-US" altLang="ko-KR" sz="1400" b="1" dirty="0">
                <a:solidFill>
                  <a:srgbClr val="FF0000"/>
                </a:solidFill>
              </a:rPr>
              <a:t> ·</a:t>
            </a:r>
            <a:r>
              <a:rPr lang="ko-KR" altLang="en-US" sz="1400" b="1" dirty="0">
                <a:solidFill>
                  <a:srgbClr val="FF0000"/>
                </a:solidFill>
              </a:rPr>
              <a:t>변조행위를 적발하여 징계 처분한 사례 발생함</a:t>
            </a:r>
            <a:endParaRPr lang="en-US" altLang="ko-KR" sz="1400" b="1" dirty="0">
              <a:solidFill>
                <a:srgbClr val="FF0000"/>
              </a:solidFill>
            </a:endParaRPr>
          </a:p>
          <a:p>
            <a:pPr fontAlgn="base"/>
            <a:endParaRPr lang="en-US" altLang="ko-KR" sz="1400" b="1" dirty="0">
              <a:solidFill>
                <a:srgbClr val="FF0000"/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en-US" altLang="ko-KR" b="1" dirty="0"/>
              <a:t>_ </a:t>
            </a:r>
            <a:r>
              <a:rPr lang="ko-KR" altLang="en-US" b="1" dirty="0"/>
              <a:t>온라인 강좌는 </a:t>
            </a:r>
            <a:r>
              <a:rPr lang="ko-KR" altLang="en-US" sz="1400" dirty="0"/>
              <a:t>담당 교</a:t>
            </a:r>
            <a:r>
              <a:rPr lang="en-US" altLang="ko-KR" sz="1400" dirty="0"/>
              <a:t>·</a:t>
            </a:r>
            <a:r>
              <a:rPr lang="ko-KR" altLang="en-US" sz="1400" dirty="0"/>
              <a:t>강사가 지정한 강의실수업</a:t>
            </a:r>
            <a:r>
              <a:rPr lang="en-US" altLang="ko-KR" sz="1400" dirty="0"/>
              <a:t>, </a:t>
            </a:r>
            <a:r>
              <a:rPr lang="ko-KR" altLang="en-US" sz="1400" dirty="0"/>
              <a:t>중간</a:t>
            </a:r>
            <a:r>
              <a:rPr lang="en-US" altLang="ko-KR" sz="1400" dirty="0"/>
              <a:t>·</a:t>
            </a:r>
            <a:r>
              <a:rPr lang="ko-KR" altLang="en-US" sz="1400" dirty="0"/>
              <a:t>기말고사를 제외하고는 유고</a:t>
            </a:r>
            <a:endParaRPr lang="en-US" altLang="ko-KR" sz="1400" dirty="0"/>
          </a:p>
          <a:p>
            <a:pPr fontAlgn="base">
              <a:lnSpc>
                <a:spcPct val="150000"/>
              </a:lnSpc>
            </a:pPr>
            <a:r>
              <a:rPr lang="en-US" altLang="ko-KR" sz="1400" dirty="0"/>
              <a:t>  </a:t>
            </a:r>
            <a:r>
              <a:rPr lang="ko-KR" altLang="en-US" sz="1400" dirty="0"/>
              <a:t> 결석 사유에 의한 인정을 불허함</a:t>
            </a:r>
            <a:endParaRPr lang="en-US" altLang="ko-KR" sz="1400" dirty="0"/>
          </a:p>
          <a:p>
            <a:pPr fontAlgn="base">
              <a:lnSpc>
                <a:spcPct val="150000"/>
              </a:lnSpc>
            </a:pPr>
            <a:r>
              <a:rPr lang="en-US" altLang="ko-KR" sz="1400" b="1" dirty="0">
                <a:solidFill>
                  <a:srgbClr val="FF0000"/>
                </a:solidFill>
              </a:rPr>
              <a:t>   </a:t>
            </a:r>
            <a:r>
              <a:rPr lang="ko-KR" altLang="ko-KR" sz="1400" b="1" dirty="0">
                <a:solidFill>
                  <a:srgbClr val="FF0000"/>
                </a:solidFill>
              </a:rPr>
              <a:t>▶</a:t>
            </a:r>
            <a:r>
              <a:rPr lang="en-US" altLang="ko-KR" sz="1400" b="1" dirty="0">
                <a:solidFill>
                  <a:srgbClr val="FF0000"/>
                </a:solidFill>
              </a:rPr>
              <a:t> </a:t>
            </a:r>
            <a:r>
              <a:rPr lang="ko-KR" altLang="en-US" sz="1400" b="1" dirty="0">
                <a:solidFill>
                  <a:srgbClr val="FF0000"/>
                </a:solidFill>
              </a:rPr>
              <a:t>온라인 강좌 특성 상 일주일 내 언제 어디서나 이수 가능함</a:t>
            </a:r>
            <a:endParaRPr lang="en-US" altLang="ko-KR" sz="1400" b="1" dirty="0">
              <a:solidFill>
                <a:srgbClr val="FF0000"/>
              </a:solidFill>
            </a:endParaRPr>
          </a:p>
          <a:p>
            <a:pPr fontAlgn="base"/>
            <a:endParaRPr lang="en-US" altLang="ko-KR" sz="900" b="1" dirty="0">
              <a:solidFill>
                <a:srgbClr val="FF0000"/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en-US" altLang="ko-KR" b="1" dirty="0">
                <a:solidFill>
                  <a:prstClr val="black"/>
                </a:solidFill>
              </a:rPr>
              <a:t>_ </a:t>
            </a:r>
            <a:r>
              <a:rPr lang="ko-KR" altLang="en-US" b="1" dirty="0">
                <a:solidFill>
                  <a:prstClr val="black"/>
                </a:solidFill>
              </a:rPr>
              <a:t>성적은 </a:t>
            </a:r>
            <a:r>
              <a:rPr lang="ko-KR" altLang="en-US" sz="1400" dirty="0">
                <a:solidFill>
                  <a:prstClr val="black"/>
                </a:solidFill>
              </a:rPr>
              <a:t>담당 </a:t>
            </a:r>
            <a:r>
              <a:rPr lang="ko-KR" altLang="en-US" sz="1400" dirty="0"/>
              <a:t>교</a:t>
            </a:r>
            <a:r>
              <a:rPr lang="en-US" altLang="ko-KR" sz="1400" dirty="0"/>
              <a:t>·</a:t>
            </a:r>
            <a:r>
              <a:rPr lang="ko-KR" altLang="en-US" sz="1400" dirty="0"/>
              <a:t>강사가 제시하는 과제</a:t>
            </a:r>
            <a:r>
              <a:rPr lang="en-US" altLang="ko-KR" sz="1400" dirty="0"/>
              <a:t>, </a:t>
            </a:r>
            <a:r>
              <a:rPr lang="ko-KR" altLang="en-US" sz="1400" dirty="0"/>
              <a:t>시험 등의 지도</a:t>
            </a:r>
            <a:r>
              <a:rPr lang="en-US" altLang="ko-KR" sz="1400" dirty="0"/>
              <a:t>·</a:t>
            </a:r>
            <a:r>
              <a:rPr lang="ko-KR" altLang="en-US" sz="1400" dirty="0"/>
              <a:t>평가에 따라 부여함</a:t>
            </a:r>
            <a:r>
              <a:rPr lang="en-US" altLang="ko-KR" sz="1400" dirty="0"/>
              <a:t>(</a:t>
            </a:r>
            <a:r>
              <a:rPr lang="ko-KR" altLang="en-US" sz="1400" dirty="0" err="1"/>
              <a:t>유고결석자</a:t>
            </a:r>
            <a:r>
              <a:rPr lang="ko-KR" altLang="en-US" sz="1400" dirty="0"/>
              <a:t>     </a:t>
            </a:r>
            <a:endParaRPr lang="en-US" altLang="ko-KR" sz="1400" dirty="0"/>
          </a:p>
          <a:p>
            <a:pPr fontAlgn="base">
              <a:lnSpc>
                <a:spcPct val="150000"/>
              </a:lnSpc>
            </a:pPr>
            <a:r>
              <a:rPr lang="en-US" altLang="ko-KR" sz="1400" dirty="0"/>
              <a:t>   </a:t>
            </a:r>
            <a:r>
              <a:rPr lang="ko-KR" altLang="en-US" sz="1400" dirty="0" err="1"/>
              <a:t>출석인정은</a:t>
            </a:r>
            <a:r>
              <a:rPr lang="ko-KR" altLang="en-US" sz="1400" dirty="0"/>
              <a:t> 출결에 국한된 사항임</a:t>
            </a:r>
            <a:r>
              <a:rPr lang="en-US" altLang="ko-KR" sz="1400" dirty="0"/>
              <a:t>)</a:t>
            </a:r>
            <a:r>
              <a:rPr lang="ko-KR" altLang="en-US" sz="1400" dirty="0"/>
              <a:t>  </a:t>
            </a:r>
            <a:endParaRPr lang="en-US" altLang="ko-KR" sz="1400" dirty="0"/>
          </a:p>
          <a:p>
            <a:pPr fontAlgn="base"/>
            <a:endParaRPr lang="ko-KR" altLang="en-US" sz="1400" b="1" dirty="0"/>
          </a:p>
          <a:p>
            <a:pPr fontAlgn="base">
              <a:lnSpc>
                <a:spcPct val="150000"/>
              </a:lnSpc>
            </a:pPr>
            <a:r>
              <a:rPr lang="en-US" altLang="ko-KR" b="1" dirty="0"/>
              <a:t>_ </a:t>
            </a:r>
            <a:r>
              <a:rPr lang="ko-KR" altLang="en-US" b="1" dirty="0"/>
              <a:t>신청 및 승인은 </a:t>
            </a:r>
            <a:r>
              <a:rPr lang="ko-KR" altLang="en-US" sz="1400" dirty="0"/>
              <a:t>성적공시</a:t>
            </a:r>
            <a:r>
              <a:rPr lang="en-US" altLang="ko-KR" sz="1400" dirty="0"/>
              <a:t>(</a:t>
            </a:r>
            <a:r>
              <a:rPr lang="ko-KR" altLang="en-US" sz="1400" dirty="0"/>
              <a:t>입력</a:t>
            </a:r>
            <a:r>
              <a:rPr lang="en-US" altLang="ko-KR" sz="1400" dirty="0"/>
              <a:t>)</a:t>
            </a:r>
            <a:r>
              <a:rPr lang="ko-KR" altLang="en-US" sz="1400" dirty="0"/>
              <a:t>기간 종료일</a:t>
            </a:r>
            <a:r>
              <a:rPr lang="en-US" altLang="ko-KR" sz="1400"/>
              <a:t>[2020.07.06.(</a:t>
            </a:r>
            <a:r>
              <a:rPr lang="ko-KR" altLang="en-US" sz="1400"/>
              <a:t>월</a:t>
            </a:r>
            <a:r>
              <a:rPr lang="en-US" altLang="ko-KR" sz="1400"/>
              <a:t>)]</a:t>
            </a:r>
            <a:r>
              <a:rPr lang="ko-KR" altLang="en-US" sz="1400" dirty="0"/>
              <a:t>까지 가능함</a:t>
            </a:r>
            <a:endParaRPr lang="en-US" altLang="ko-KR" sz="1400" dirty="0"/>
          </a:p>
          <a:p>
            <a:pPr fontAlgn="base">
              <a:lnSpc>
                <a:spcPct val="150000"/>
              </a:lnSpc>
            </a:pPr>
            <a:r>
              <a:rPr lang="ko-KR" altLang="ko-KR" sz="1400" b="1" dirty="0">
                <a:solidFill>
                  <a:srgbClr val="FF0000"/>
                </a:solidFill>
              </a:rPr>
              <a:t>▶</a:t>
            </a:r>
            <a:r>
              <a:rPr lang="en-US" altLang="ko-KR" sz="1400" b="1" dirty="0">
                <a:solidFill>
                  <a:srgbClr val="FF0000"/>
                </a:solidFill>
              </a:rPr>
              <a:t> </a:t>
            </a:r>
            <a:r>
              <a:rPr lang="ko-KR" altLang="en-US" sz="1400" b="1" dirty="0">
                <a:solidFill>
                  <a:srgbClr val="FF0000"/>
                </a:solidFill>
              </a:rPr>
              <a:t>종강 이후 교</a:t>
            </a:r>
            <a:r>
              <a:rPr lang="en-US" altLang="ko-KR" sz="1400" b="1" dirty="0">
                <a:solidFill>
                  <a:srgbClr val="FF0000"/>
                </a:solidFill>
              </a:rPr>
              <a:t> ·</a:t>
            </a:r>
            <a:r>
              <a:rPr lang="ko-KR" altLang="en-US" sz="1400" b="1" dirty="0">
                <a:solidFill>
                  <a:srgbClr val="FF0000"/>
                </a:solidFill>
              </a:rPr>
              <a:t>강사와 대면 승인이 어려울 수 있으므로 종강 전까지 권장함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2" name="표 61"/>
          <p:cNvGraphicFramePr>
            <a:graphicFrameLocks noGrp="1"/>
          </p:cNvGraphicFramePr>
          <p:nvPr/>
        </p:nvGraphicFramePr>
        <p:xfrm>
          <a:off x="417751" y="620688"/>
          <a:ext cx="8249996" cy="57926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24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24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624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624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4824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/>
                        <a:t>학생</a:t>
                      </a:r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err="1"/>
                        <a:t>교학행정팀</a:t>
                      </a:r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/>
                        <a:t>교</a:t>
                      </a:r>
                      <a:r>
                        <a:rPr lang="ko-KR" altLang="en-US" sz="1200" dirty="0">
                          <a:latin typeface="맑은 고딕"/>
                          <a:ea typeface="맑은 고딕"/>
                        </a:rPr>
                        <a:t>∙강사</a:t>
                      </a:r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err="1"/>
                        <a:t>학사팀</a:t>
                      </a:r>
                      <a:endParaRPr lang="ko-KR" altLang="en-US" sz="12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44439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7" name="순서도: 판단 83"/>
          <p:cNvSpPr>
            <a:spLocks noChangeArrowheads="1"/>
          </p:cNvSpPr>
          <p:nvPr/>
        </p:nvSpPr>
        <p:spPr bwMode="auto">
          <a:xfrm>
            <a:off x="3031369" y="2749063"/>
            <a:ext cx="1038643" cy="383512"/>
          </a:xfrm>
          <a:prstGeom prst="flowChartDecision">
            <a:avLst/>
          </a:prstGeom>
          <a:solidFill>
            <a:srgbClr val="FFFF99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800" b="1">
              <a:solidFill>
                <a:schemeClr val="tx2"/>
              </a:solidFill>
              <a:latin typeface="+mj-ea"/>
              <a:ea typeface="+mj-ea"/>
            </a:endParaRPr>
          </a:p>
        </p:txBody>
      </p:sp>
      <p:sp>
        <p:nvSpPr>
          <p:cNvPr id="38" name="Rectangle 35"/>
          <p:cNvSpPr>
            <a:spLocks noChangeArrowheads="1"/>
          </p:cNvSpPr>
          <p:nvPr/>
        </p:nvSpPr>
        <p:spPr bwMode="auto">
          <a:xfrm>
            <a:off x="3199332" y="2829419"/>
            <a:ext cx="724596" cy="230832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1pPr>
            <a:lvl2pPr marL="742950" indent="-28575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2pPr>
            <a:lvl3pPr marL="11430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3pPr>
            <a:lvl4pPr marL="16002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4pPr>
            <a:lvl5pPr marL="20574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900" b="1" dirty="0">
                <a:solidFill>
                  <a:schemeClr val="tx1"/>
                </a:solidFill>
                <a:latin typeface="+mj-ea"/>
                <a:ea typeface="+mj-ea"/>
              </a:rPr>
              <a:t>접수</a:t>
            </a:r>
            <a:endParaRPr lang="en-US" altLang="ko-KR" sz="9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39" name="TextBox 85"/>
          <p:cNvSpPr txBox="1">
            <a:spLocks noChangeArrowheads="1"/>
          </p:cNvSpPr>
          <p:nvPr/>
        </p:nvSpPr>
        <p:spPr bwMode="auto">
          <a:xfrm>
            <a:off x="2771800" y="3140968"/>
            <a:ext cx="72008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0" lang="en-US" altLang="ko-KR" sz="1000" b="1" dirty="0">
                <a:latin typeface="+mj-ea"/>
                <a:ea typeface="+mj-ea"/>
              </a:rPr>
              <a:t>Yes</a:t>
            </a:r>
            <a:r>
              <a:rPr lang="en-US" altLang="ko-KR" sz="1000" b="1" dirty="0">
                <a:latin typeface="+mj-ea"/>
                <a:ea typeface="+mj-ea"/>
              </a:rPr>
              <a:t>(</a:t>
            </a:r>
            <a:r>
              <a:rPr lang="ko-KR" altLang="en-US" sz="1000" b="1" dirty="0">
                <a:latin typeface="+mj-ea"/>
                <a:ea typeface="+mj-ea"/>
              </a:rPr>
              <a:t>접수</a:t>
            </a:r>
            <a:r>
              <a:rPr lang="en-US" altLang="ko-KR" sz="1000" b="1" dirty="0">
                <a:latin typeface="+mj-ea"/>
                <a:ea typeface="+mj-ea"/>
              </a:rPr>
              <a:t>)</a:t>
            </a:r>
            <a:endParaRPr kumimoji="0" lang="en-US" altLang="ko-KR" sz="1000" b="1" dirty="0">
              <a:latin typeface="+mj-ea"/>
              <a:ea typeface="+mj-ea"/>
            </a:endParaRPr>
          </a:p>
        </p:txBody>
      </p:sp>
      <p:sp>
        <p:nvSpPr>
          <p:cNvPr id="45" name="직사각형 44"/>
          <p:cNvSpPr/>
          <p:nvPr/>
        </p:nvSpPr>
        <p:spPr>
          <a:xfrm>
            <a:off x="672521" y="1481103"/>
            <a:ext cx="1627606" cy="500679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 err="1">
                <a:solidFill>
                  <a:schemeClr val="tx1"/>
                </a:solidFill>
                <a:latin typeface="+mj-ea"/>
                <a:ea typeface="+mj-ea"/>
              </a:rPr>
              <a:t>웹정보시스템</a:t>
            </a:r>
            <a:endParaRPr lang="en-US" altLang="ko-KR" sz="1000" b="1" dirty="0">
              <a:solidFill>
                <a:schemeClr val="tx1"/>
              </a:solidFill>
              <a:latin typeface="+mj-ea"/>
              <a:ea typeface="+mj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 err="1">
                <a:solidFill>
                  <a:schemeClr val="tx1"/>
                </a:solidFill>
                <a:latin typeface="+mj-ea"/>
                <a:ea typeface="+mj-ea"/>
              </a:rPr>
              <a:t>유고결석</a:t>
            </a:r>
            <a:r>
              <a:rPr lang="ko-KR" altLang="en-US" sz="1000" b="1" dirty="0">
                <a:solidFill>
                  <a:schemeClr val="tx1"/>
                </a:solidFill>
                <a:latin typeface="+mj-ea"/>
                <a:ea typeface="+mj-ea"/>
              </a:rPr>
              <a:t> 신청</a:t>
            </a:r>
            <a:endParaRPr lang="en-US" altLang="ko-KR" sz="1000" b="1" dirty="0">
              <a:solidFill>
                <a:schemeClr val="tx1"/>
              </a:solidFill>
              <a:latin typeface="+mj-ea"/>
              <a:ea typeface="+mj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000" b="1" dirty="0">
                <a:solidFill>
                  <a:schemeClr val="tx1"/>
                </a:solidFill>
                <a:latin typeface="+mj-ea"/>
                <a:ea typeface="+mj-ea"/>
              </a:rPr>
              <a:t>(</a:t>
            </a:r>
            <a:r>
              <a:rPr lang="ko-KR" altLang="en-US" sz="1000" b="1" dirty="0">
                <a:solidFill>
                  <a:schemeClr val="tx1"/>
                </a:solidFill>
                <a:latin typeface="+mj-ea"/>
                <a:ea typeface="+mj-ea"/>
              </a:rPr>
              <a:t>증빙서류 업로드</a:t>
            </a:r>
            <a:r>
              <a:rPr lang="en-US" altLang="ko-KR" sz="1000" b="1" dirty="0">
                <a:solidFill>
                  <a:schemeClr val="tx1"/>
                </a:solidFill>
                <a:latin typeface="+mj-ea"/>
                <a:ea typeface="+mj-ea"/>
              </a:rPr>
              <a:t>)</a:t>
            </a:r>
            <a:endParaRPr kumimoji="0" lang="en-US" altLang="ko-KR" sz="10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46" name="직사각형 45"/>
          <p:cNvSpPr/>
          <p:nvPr/>
        </p:nvSpPr>
        <p:spPr>
          <a:xfrm>
            <a:off x="672521" y="2100136"/>
            <a:ext cx="1627606" cy="36036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000" b="1" dirty="0">
                <a:solidFill>
                  <a:schemeClr val="tx1"/>
                </a:solidFill>
                <a:latin typeface="+mj-ea"/>
                <a:ea typeface="+mj-ea"/>
              </a:rPr>
              <a:t>증빙서류 원본</a:t>
            </a:r>
            <a:endParaRPr kumimoji="0" lang="en-US" altLang="ko-KR" sz="1000" b="1" dirty="0">
              <a:solidFill>
                <a:schemeClr val="tx1"/>
              </a:solidFill>
              <a:latin typeface="+mj-ea"/>
              <a:ea typeface="+mj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000" b="1" dirty="0" err="1">
                <a:solidFill>
                  <a:schemeClr val="tx1"/>
                </a:solidFill>
                <a:latin typeface="+mj-ea"/>
                <a:ea typeface="+mj-ea"/>
              </a:rPr>
              <a:t>교학행정팀</a:t>
            </a:r>
            <a:r>
              <a:rPr lang="en-US" altLang="ko-KR" sz="1000" b="1" dirty="0">
                <a:solidFill>
                  <a:schemeClr val="tx1"/>
                </a:solidFill>
                <a:latin typeface="+mj-ea"/>
                <a:ea typeface="+mj-ea"/>
              </a:rPr>
              <a:t>  </a:t>
            </a:r>
            <a:r>
              <a:rPr lang="ko-KR" altLang="en-US" sz="1000" b="1" dirty="0">
                <a:solidFill>
                  <a:schemeClr val="tx1"/>
                </a:solidFill>
                <a:latin typeface="+mj-ea"/>
                <a:ea typeface="+mj-ea"/>
              </a:rPr>
              <a:t>제출</a:t>
            </a:r>
            <a:endParaRPr lang="en-US" altLang="ko-KR" sz="10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61" name="Text Box 97"/>
          <p:cNvSpPr txBox="1">
            <a:spLocks noChangeArrowheads="1"/>
          </p:cNvSpPr>
          <p:nvPr/>
        </p:nvSpPr>
        <p:spPr bwMode="auto">
          <a:xfrm>
            <a:off x="179512" y="125963"/>
            <a:ext cx="4536504" cy="35944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tabLst>
                <a:tab pos="95250" algn="l"/>
              </a:tabLst>
            </a:pPr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3. 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유고결석자 출석인정 절차 흐름도</a:t>
            </a:r>
            <a:endParaRPr lang="en-US" altLang="ko-KR" b="1" dirty="0">
              <a:solidFill>
                <a:schemeClr val="accent1">
                  <a:lumMod val="50000"/>
                </a:schemeClr>
              </a:solidFill>
              <a:latin typeface="+mn-ea"/>
            </a:endParaRPr>
          </a:p>
        </p:txBody>
      </p:sp>
      <p:cxnSp>
        <p:nvCxnSpPr>
          <p:cNvPr id="68" name="꺾인 연결선 67"/>
          <p:cNvCxnSpPr>
            <a:stCxn id="37" idx="1"/>
            <a:endCxn id="45" idx="1"/>
          </p:cNvCxnSpPr>
          <p:nvPr/>
        </p:nvCxnSpPr>
        <p:spPr>
          <a:xfrm rot="10800000">
            <a:off x="672521" y="1731443"/>
            <a:ext cx="2358848" cy="1209376"/>
          </a:xfrm>
          <a:prstGeom prst="bentConnector3">
            <a:avLst>
              <a:gd name="adj1" fmla="val 109691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꺾인 연결선 74"/>
          <p:cNvCxnSpPr>
            <a:stCxn id="58" idx="2"/>
            <a:endCxn id="37" idx="0"/>
          </p:cNvCxnSpPr>
          <p:nvPr/>
        </p:nvCxnSpPr>
        <p:spPr>
          <a:xfrm rot="5400000">
            <a:off x="3405418" y="2603333"/>
            <a:ext cx="291003" cy="456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85"/>
          <p:cNvSpPr txBox="1">
            <a:spLocks noChangeArrowheads="1"/>
          </p:cNvSpPr>
          <p:nvPr/>
        </p:nvSpPr>
        <p:spPr bwMode="auto">
          <a:xfrm>
            <a:off x="2448569" y="2690403"/>
            <a:ext cx="68327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0" lang="en-US" altLang="ko-KR" sz="1000" b="1" dirty="0">
                <a:latin typeface="+mj-ea"/>
                <a:ea typeface="+mj-ea"/>
              </a:rPr>
              <a:t>No(</a:t>
            </a:r>
            <a:r>
              <a:rPr kumimoji="0" lang="ko-KR" altLang="en-US" sz="1000" b="1" dirty="0">
                <a:latin typeface="+mj-ea"/>
                <a:ea typeface="+mj-ea"/>
              </a:rPr>
              <a:t>반려</a:t>
            </a:r>
            <a:r>
              <a:rPr kumimoji="0" lang="en-US" altLang="ko-KR" sz="1000" b="1" dirty="0">
                <a:latin typeface="+mj-ea"/>
                <a:ea typeface="+mj-ea"/>
              </a:rPr>
              <a:t>)</a:t>
            </a:r>
            <a:endParaRPr kumimoji="0" lang="ko-KR" altLang="en-US" sz="1000" b="1" dirty="0">
              <a:latin typeface="+mj-ea"/>
              <a:ea typeface="+mj-ea"/>
            </a:endParaRPr>
          </a:p>
        </p:txBody>
      </p:sp>
      <p:sp>
        <p:nvSpPr>
          <p:cNvPr id="78" name="직사각형 77"/>
          <p:cNvSpPr/>
          <p:nvPr/>
        </p:nvSpPr>
        <p:spPr>
          <a:xfrm>
            <a:off x="4780281" y="4084715"/>
            <a:ext cx="1515530" cy="360363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000" b="1" dirty="0">
                <a:solidFill>
                  <a:schemeClr val="tx1"/>
                </a:solidFill>
                <a:latin typeface="+mj-ea"/>
                <a:ea typeface="+mj-ea"/>
              </a:rPr>
              <a:t>검토 및 수업결손</a:t>
            </a:r>
            <a:br>
              <a:rPr kumimoji="0" lang="en-US" altLang="ko-KR" sz="1000" b="1" dirty="0">
                <a:solidFill>
                  <a:schemeClr val="tx1"/>
                </a:solidFill>
                <a:latin typeface="+mj-ea"/>
                <a:ea typeface="+mj-ea"/>
              </a:rPr>
            </a:br>
            <a:r>
              <a:rPr kumimoji="0" lang="en-US" altLang="ko-KR" sz="1000" b="1" dirty="0">
                <a:solidFill>
                  <a:schemeClr val="tx1"/>
                </a:solidFill>
                <a:latin typeface="+mj-ea"/>
                <a:ea typeface="+mj-ea"/>
              </a:rPr>
              <a:t>(</a:t>
            </a:r>
            <a:r>
              <a:rPr kumimoji="0" lang="ko-KR" altLang="en-US" sz="1000" b="1" dirty="0">
                <a:solidFill>
                  <a:schemeClr val="tx1"/>
                </a:solidFill>
                <a:latin typeface="+mj-ea"/>
                <a:ea typeface="+mj-ea"/>
              </a:rPr>
              <a:t>성적</a:t>
            </a:r>
            <a:r>
              <a:rPr kumimoji="0" lang="en-US" altLang="ko-KR" sz="1000" b="1" dirty="0">
                <a:solidFill>
                  <a:schemeClr val="tx1"/>
                </a:solidFill>
                <a:latin typeface="+mj-ea"/>
                <a:ea typeface="+mj-ea"/>
              </a:rPr>
              <a:t>) </a:t>
            </a:r>
            <a:r>
              <a:rPr lang="ko-KR" altLang="en-US" sz="1000" b="1" dirty="0">
                <a:solidFill>
                  <a:schemeClr val="tx1"/>
                </a:solidFill>
                <a:latin typeface="+mj-ea"/>
                <a:ea typeface="+mj-ea"/>
              </a:rPr>
              <a:t>지도</a:t>
            </a:r>
            <a:endParaRPr kumimoji="0" lang="en-US" altLang="ko-KR" sz="10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79" name="직사각형 78"/>
          <p:cNvSpPr/>
          <p:nvPr/>
        </p:nvSpPr>
        <p:spPr>
          <a:xfrm>
            <a:off x="4779315" y="5399020"/>
            <a:ext cx="1515530" cy="360363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>
                <a:solidFill>
                  <a:schemeClr val="tx1"/>
                </a:solidFill>
                <a:latin typeface="+mj-ea"/>
                <a:ea typeface="+mj-ea"/>
              </a:rPr>
              <a:t>출석인정요청서 보관</a:t>
            </a:r>
            <a:endParaRPr kumimoji="0" lang="en-US" altLang="ko-KR" sz="10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cxnSp>
        <p:nvCxnSpPr>
          <p:cNvPr id="84" name="직선 화살표 연결선 83"/>
          <p:cNvCxnSpPr>
            <a:stCxn id="78" idx="2"/>
            <a:endCxn id="105" idx="0"/>
          </p:cNvCxnSpPr>
          <p:nvPr/>
        </p:nvCxnSpPr>
        <p:spPr>
          <a:xfrm>
            <a:off x="5538046" y="4445078"/>
            <a:ext cx="1498" cy="298754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AutoShape 9"/>
          <p:cNvSpPr>
            <a:spLocks noChangeArrowheads="1"/>
          </p:cNvSpPr>
          <p:nvPr/>
        </p:nvSpPr>
        <p:spPr bwMode="auto">
          <a:xfrm>
            <a:off x="7210508" y="1196752"/>
            <a:ext cx="961892" cy="215900"/>
          </a:xfrm>
          <a:prstGeom prst="flowChartTerminator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latinLnBrk="0"/>
            <a:r>
              <a:rPr kumimoji="0" lang="ko-KR" altLang="en-US" sz="1000" b="1" dirty="0">
                <a:solidFill>
                  <a:srgbClr val="000000"/>
                </a:solidFill>
                <a:latin typeface="+mj-lt"/>
                <a:ea typeface="+mj-ea"/>
              </a:rPr>
              <a:t>시작</a:t>
            </a:r>
            <a:r>
              <a:rPr kumimoji="0" lang="en-US" altLang="ko-KR" sz="1000" b="1" dirty="0">
                <a:solidFill>
                  <a:srgbClr val="000000"/>
                </a:solidFill>
                <a:latin typeface="+mj-lt"/>
                <a:ea typeface="+mj-ea"/>
              </a:rPr>
              <a:t>(</a:t>
            </a:r>
            <a:r>
              <a:rPr kumimoji="0" lang="ko-KR" altLang="en-US" sz="1000" b="1" dirty="0">
                <a:solidFill>
                  <a:srgbClr val="000000"/>
                </a:solidFill>
                <a:latin typeface="+mj-lt"/>
                <a:ea typeface="+mj-ea"/>
              </a:rPr>
              <a:t>안내</a:t>
            </a:r>
            <a:r>
              <a:rPr kumimoji="0" lang="en-US" altLang="ko-KR" sz="1000" b="1" dirty="0">
                <a:solidFill>
                  <a:srgbClr val="000000"/>
                </a:solidFill>
                <a:latin typeface="+mj-lt"/>
                <a:ea typeface="+mj-ea"/>
              </a:rPr>
              <a:t>)</a:t>
            </a:r>
            <a:endParaRPr kumimoji="0" lang="ko-KR" altLang="en-US" sz="1000" b="1" dirty="0">
              <a:solidFill>
                <a:srgbClr val="000000"/>
              </a:solidFill>
              <a:latin typeface="+mj-lt"/>
              <a:ea typeface="+mj-ea"/>
            </a:endParaRPr>
          </a:p>
        </p:txBody>
      </p:sp>
      <p:cxnSp>
        <p:nvCxnSpPr>
          <p:cNvPr id="86" name="AutoShape 23"/>
          <p:cNvCxnSpPr>
            <a:cxnSpLocks noChangeShapeType="1"/>
            <a:stCxn id="85" idx="1"/>
            <a:endCxn id="45" idx="0"/>
          </p:cNvCxnSpPr>
          <p:nvPr/>
        </p:nvCxnSpPr>
        <p:spPr bwMode="auto">
          <a:xfrm rot="10800000" flipV="1">
            <a:off x="1486324" y="1304701"/>
            <a:ext cx="5724184" cy="176401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88" name="AutoShape 9"/>
          <p:cNvSpPr>
            <a:spLocks noChangeArrowheads="1"/>
          </p:cNvSpPr>
          <p:nvPr/>
        </p:nvSpPr>
        <p:spPr bwMode="auto">
          <a:xfrm>
            <a:off x="5058977" y="6021288"/>
            <a:ext cx="961892" cy="215900"/>
          </a:xfrm>
          <a:prstGeom prst="flowChartTerminator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latinLnBrk="0"/>
            <a:r>
              <a:rPr kumimoji="0" lang="ko-KR" altLang="en-US" sz="1000" b="1" dirty="0">
                <a:solidFill>
                  <a:srgbClr val="000000"/>
                </a:solidFill>
                <a:latin typeface="+mj-lt"/>
                <a:ea typeface="+mj-ea"/>
              </a:rPr>
              <a:t>종료</a:t>
            </a:r>
          </a:p>
        </p:txBody>
      </p:sp>
      <p:cxnSp>
        <p:nvCxnSpPr>
          <p:cNvPr id="89" name="AutoShape 23"/>
          <p:cNvCxnSpPr>
            <a:cxnSpLocks noChangeShapeType="1"/>
            <a:stCxn id="105" idx="2"/>
            <a:endCxn id="79" idx="0"/>
          </p:cNvCxnSpPr>
          <p:nvPr/>
        </p:nvCxnSpPr>
        <p:spPr bwMode="auto">
          <a:xfrm flipH="1">
            <a:off x="5537080" y="5127344"/>
            <a:ext cx="2464" cy="271676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99" name="직선 화살표 연결선 98"/>
          <p:cNvCxnSpPr>
            <a:stCxn id="37" idx="2"/>
            <a:endCxn id="44" idx="0"/>
          </p:cNvCxnSpPr>
          <p:nvPr/>
        </p:nvCxnSpPr>
        <p:spPr>
          <a:xfrm flipH="1">
            <a:off x="3546470" y="3132575"/>
            <a:ext cx="4221" cy="296425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AutoShape 23"/>
          <p:cNvCxnSpPr>
            <a:cxnSpLocks noChangeShapeType="1"/>
            <a:stCxn id="45" idx="2"/>
            <a:endCxn id="46" idx="0"/>
          </p:cNvCxnSpPr>
          <p:nvPr/>
        </p:nvCxnSpPr>
        <p:spPr bwMode="auto">
          <a:xfrm>
            <a:off x="1486324" y="1981782"/>
            <a:ext cx="0" cy="118354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82" name="직사각형 81"/>
          <p:cNvSpPr/>
          <p:nvPr/>
        </p:nvSpPr>
        <p:spPr>
          <a:xfrm>
            <a:off x="674857" y="3429000"/>
            <a:ext cx="1627606" cy="36036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>
                <a:solidFill>
                  <a:schemeClr val="tx1"/>
                </a:solidFill>
                <a:latin typeface="+mj-ea"/>
                <a:ea typeface="+mj-ea"/>
              </a:rPr>
              <a:t>출석인정요청서 접수 </a:t>
            </a:r>
            <a:endParaRPr lang="en-US" altLang="ko-KR" sz="10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92" name="직사각형 91"/>
          <p:cNvSpPr/>
          <p:nvPr/>
        </p:nvSpPr>
        <p:spPr>
          <a:xfrm>
            <a:off x="674857" y="4085459"/>
            <a:ext cx="1627606" cy="36036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>
                <a:solidFill>
                  <a:schemeClr val="tx1"/>
                </a:solidFill>
                <a:latin typeface="+mj-ea"/>
                <a:ea typeface="+mj-ea"/>
              </a:rPr>
              <a:t>출석인정요청서 제출 </a:t>
            </a:r>
            <a:endParaRPr lang="en-US" altLang="ko-KR" sz="10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cxnSp>
        <p:nvCxnSpPr>
          <p:cNvPr id="94" name="AutoShape 23"/>
          <p:cNvCxnSpPr>
            <a:cxnSpLocks noChangeShapeType="1"/>
            <a:stCxn id="82" idx="2"/>
            <a:endCxn id="92" idx="0"/>
          </p:cNvCxnSpPr>
          <p:nvPr/>
        </p:nvCxnSpPr>
        <p:spPr bwMode="auto">
          <a:xfrm>
            <a:off x="1488660" y="3789362"/>
            <a:ext cx="0" cy="296097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102" name="AutoShape 23"/>
          <p:cNvCxnSpPr>
            <a:cxnSpLocks noChangeShapeType="1"/>
            <a:stCxn id="92" idx="3"/>
            <a:endCxn id="78" idx="1"/>
          </p:cNvCxnSpPr>
          <p:nvPr/>
        </p:nvCxnSpPr>
        <p:spPr bwMode="auto">
          <a:xfrm flipV="1">
            <a:off x="2302463" y="4264897"/>
            <a:ext cx="2477818" cy="743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105" name="순서도: 판단 83"/>
          <p:cNvSpPr>
            <a:spLocks noChangeArrowheads="1"/>
          </p:cNvSpPr>
          <p:nvPr/>
        </p:nvSpPr>
        <p:spPr bwMode="auto">
          <a:xfrm>
            <a:off x="5020222" y="4743832"/>
            <a:ext cx="1038643" cy="383512"/>
          </a:xfrm>
          <a:prstGeom prst="flowChartDecision">
            <a:avLst/>
          </a:prstGeom>
          <a:solidFill>
            <a:srgbClr val="FFFF99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800" b="1">
              <a:solidFill>
                <a:schemeClr val="tx2"/>
              </a:solidFill>
              <a:latin typeface="+mj-ea"/>
              <a:ea typeface="+mj-ea"/>
            </a:endParaRPr>
          </a:p>
        </p:txBody>
      </p:sp>
      <p:sp>
        <p:nvSpPr>
          <p:cNvPr id="108" name="Rectangle 35"/>
          <p:cNvSpPr>
            <a:spLocks noChangeArrowheads="1"/>
          </p:cNvSpPr>
          <p:nvPr/>
        </p:nvSpPr>
        <p:spPr bwMode="auto">
          <a:xfrm>
            <a:off x="5189429" y="4812077"/>
            <a:ext cx="724596" cy="230832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1pPr>
            <a:lvl2pPr marL="742950" indent="-28575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2pPr>
            <a:lvl3pPr marL="11430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3pPr>
            <a:lvl4pPr marL="16002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4pPr>
            <a:lvl5pPr marL="20574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900" b="1" dirty="0">
                <a:solidFill>
                  <a:schemeClr val="tx1"/>
                </a:solidFill>
                <a:latin typeface="+mj-ea"/>
                <a:ea typeface="+mj-ea"/>
              </a:rPr>
              <a:t>승인</a:t>
            </a:r>
            <a:endParaRPr lang="en-US" altLang="ko-KR" sz="9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cxnSp>
        <p:nvCxnSpPr>
          <p:cNvPr id="123" name="AutoShape 23"/>
          <p:cNvCxnSpPr>
            <a:cxnSpLocks noChangeShapeType="1"/>
            <a:stCxn id="79" idx="2"/>
            <a:endCxn id="88" idx="0"/>
          </p:cNvCxnSpPr>
          <p:nvPr/>
        </p:nvCxnSpPr>
        <p:spPr bwMode="auto">
          <a:xfrm>
            <a:off x="5537080" y="5759383"/>
            <a:ext cx="2843" cy="261905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43" name="AutoShape 23"/>
          <p:cNvCxnSpPr>
            <a:cxnSpLocks noChangeShapeType="1"/>
            <a:stCxn id="46" idx="3"/>
            <a:endCxn id="58" idx="1"/>
          </p:cNvCxnSpPr>
          <p:nvPr/>
        </p:nvCxnSpPr>
        <p:spPr bwMode="auto">
          <a:xfrm flipV="1">
            <a:off x="2300127" y="2277879"/>
            <a:ext cx="456590" cy="2438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44" name="직사각형 43"/>
          <p:cNvSpPr/>
          <p:nvPr/>
        </p:nvSpPr>
        <p:spPr>
          <a:xfrm>
            <a:off x="2763091" y="3429000"/>
            <a:ext cx="1566758" cy="36036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1000" b="1" dirty="0">
                <a:solidFill>
                  <a:schemeClr val="tx1"/>
                </a:solidFill>
                <a:latin typeface="+mj-ea"/>
              </a:rPr>
              <a:t>출석인정요청서 </a:t>
            </a:r>
            <a:endParaRPr lang="en-US" altLang="ko-KR" sz="1000" b="1" dirty="0">
              <a:solidFill>
                <a:schemeClr val="tx1"/>
              </a:solidFill>
              <a:latin typeface="+mj-ea"/>
            </a:endParaRPr>
          </a:p>
          <a:p>
            <a:pPr algn="ctr">
              <a:defRPr/>
            </a:pPr>
            <a:r>
              <a:rPr lang="ko-KR" altLang="en-US" sz="1000" b="1" dirty="0">
                <a:solidFill>
                  <a:schemeClr val="tx1"/>
                </a:solidFill>
                <a:latin typeface="+mj-ea"/>
              </a:rPr>
              <a:t>출력 및 배부</a:t>
            </a:r>
            <a:r>
              <a:rPr lang="ko-KR" altLang="en-US" sz="1000" b="1" dirty="0">
                <a:solidFill>
                  <a:schemeClr val="tx1"/>
                </a:solidFill>
                <a:latin typeface="+mj-ea"/>
                <a:ea typeface="+mj-ea"/>
              </a:rPr>
              <a:t> </a:t>
            </a:r>
            <a:endParaRPr lang="en-US" altLang="ko-KR" sz="10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cxnSp>
        <p:nvCxnSpPr>
          <p:cNvPr id="51" name="AutoShape 23"/>
          <p:cNvCxnSpPr>
            <a:cxnSpLocks noChangeShapeType="1"/>
            <a:stCxn id="44" idx="1"/>
            <a:endCxn id="82" idx="3"/>
          </p:cNvCxnSpPr>
          <p:nvPr/>
        </p:nvCxnSpPr>
        <p:spPr bwMode="auto">
          <a:xfrm flipH="1">
            <a:off x="2302463" y="3609181"/>
            <a:ext cx="460628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58" name="직사각형 57"/>
          <p:cNvSpPr/>
          <p:nvPr/>
        </p:nvSpPr>
        <p:spPr>
          <a:xfrm>
            <a:off x="2756717" y="2097698"/>
            <a:ext cx="1588859" cy="36036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>
                <a:solidFill>
                  <a:schemeClr val="tx1"/>
                </a:solidFill>
                <a:latin typeface="+mj-ea"/>
              </a:rPr>
              <a:t>신청내용</a:t>
            </a:r>
            <a:r>
              <a:rPr lang="en-US" altLang="ko-KR" sz="1000" b="1" dirty="0">
                <a:solidFill>
                  <a:schemeClr val="tx1"/>
                </a:solidFill>
                <a:latin typeface="+mj-ea"/>
              </a:rPr>
              <a:t>-</a:t>
            </a:r>
            <a:r>
              <a:rPr lang="ko-KR" altLang="en-US" sz="1000" b="1" dirty="0">
                <a:solidFill>
                  <a:schemeClr val="tx1"/>
                </a:solidFill>
                <a:latin typeface="+mj-ea"/>
              </a:rPr>
              <a:t>증빙서류</a:t>
            </a:r>
            <a:endParaRPr lang="en-US" altLang="ko-KR" sz="1000" b="1" dirty="0">
              <a:solidFill>
                <a:schemeClr val="tx1"/>
              </a:solidFill>
              <a:latin typeface="+mj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>
                <a:solidFill>
                  <a:schemeClr val="tx1"/>
                </a:solidFill>
                <a:latin typeface="+mj-ea"/>
              </a:rPr>
              <a:t>검토</a:t>
            </a:r>
          </a:p>
        </p:txBody>
      </p:sp>
      <p:sp>
        <p:nvSpPr>
          <p:cNvPr id="76" name="직사각형 75"/>
          <p:cNvSpPr/>
          <p:nvPr/>
        </p:nvSpPr>
        <p:spPr>
          <a:xfrm>
            <a:off x="674859" y="5418775"/>
            <a:ext cx="1627606" cy="36036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>
                <a:solidFill>
                  <a:schemeClr val="tx1"/>
                </a:solidFill>
                <a:latin typeface="+mj-ea"/>
                <a:ea typeface="+mj-ea"/>
              </a:rPr>
              <a:t>출석인정 확인 </a:t>
            </a:r>
            <a:endParaRPr lang="en-US" altLang="ko-KR" sz="10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cxnSp>
        <p:nvCxnSpPr>
          <p:cNvPr id="80" name="꺾인 연결선 79"/>
          <p:cNvCxnSpPr>
            <a:stCxn id="105" idx="2"/>
            <a:endCxn id="76" idx="0"/>
          </p:cNvCxnSpPr>
          <p:nvPr/>
        </p:nvCxnSpPr>
        <p:spPr>
          <a:xfrm rot="5400000">
            <a:off x="3368388" y="3247618"/>
            <a:ext cx="291431" cy="4050882"/>
          </a:xfrm>
          <a:prstGeom prst="bentConnector3">
            <a:avLst>
              <a:gd name="adj1" fmla="val 32072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97"/>
          <p:cNvSpPr txBox="1">
            <a:spLocks noChangeArrowheads="1"/>
          </p:cNvSpPr>
          <p:nvPr/>
        </p:nvSpPr>
        <p:spPr bwMode="auto">
          <a:xfrm>
            <a:off x="179512" y="125963"/>
            <a:ext cx="4536504" cy="35944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tabLst>
                <a:tab pos="95250" algn="l"/>
              </a:tabLst>
            </a:pPr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4. 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학생 웹정보시스템 신청 방법</a:t>
            </a:r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(1)</a:t>
            </a:r>
            <a:endParaRPr lang="en-US" altLang="ko-KR" b="1" dirty="0">
              <a:solidFill>
                <a:schemeClr val="accent1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323528" y="5661248"/>
            <a:ext cx="8424936" cy="7920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r>
              <a:rPr lang="ko-KR" altLang="en-US" sz="1400" b="1" dirty="0">
                <a:solidFill>
                  <a:schemeClr val="tx1"/>
                </a:solidFill>
              </a:rPr>
              <a:t>웹정보시스템</a:t>
            </a:r>
            <a:r>
              <a:rPr lang="en-US" altLang="ko-KR" sz="1400" b="1" dirty="0">
                <a:solidFill>
                  <a:schemeClr val="tx1"/>
                </a:solidFill>
              </a:rPr>
              <a:t>-</a:t>
            </a:r>
            <a:r>
              <a:rPr lang="ko-KR" altLang="en-US" sz="1400" b="1" dirty="0">
                <a:solidFill>
                  <a:schemeClr val="tx1"/>
                </a:solidFill>
              </a:rPr>
              <a:t>학사정보</a:t>
            </a:r>
            <a:r>
              <a:rPr lang="en-US" altLang="ko-KR" sz="1400" b="1" dirty="0">
                <a:solidFill>
                  <a:schemeClr val="tx1"/>
                </a:solidFill>
              </a:rPr>
              <a:t>-</a:t>
            </a:r>
            <a:r>
              <a:rPr lang="ko-KR" altLang="en-US" sz="1400" b="1" dirty="0">
                <a:solidFill>
                  <a:schemeClr val="tx1"/>
                </a:solidFill>
              </a:rPr>
              <a:t>수업관리</a:t>
            </a:r>
            <a:r>
              <a:rPr lang="en-US" altLang="ko-KR" sz="1400" b="1" dirty="0">
                <a:solidFill>
                  <a:schemeClr val="tx1"/>
                </a:solidFill>
              </a:rPr>
              <a:t>-</a:t>
            </a:r>
            <a:r>
              <a:rPr lang="ko-KR" altLang="en-US" sz="1400" b="1" dirty="0" err="1">
                <a:solidFill>
                  <a:schemeClr val="tx1"/>
                </a:solidFill>
              </a:rPr>
              <a:t>출강관리</a:t>
            </a:r>
            <a:r>
              <a:rPr lang="en-US" altLang="ko-KR" sz="1400" b="1" dirty="0">
                <a:solidFill>
                  <a:schemeClr val="tx1"/>
                </a:solidFill>
              </a:rPr>
              <a:t>- [</a:t>
            </a:r>
            <a:r>
              <a:rPr lang="ko-KR" altLang="en-US" sz="1400" b="1" dirty="0">
                <a:solidFill>
                  <a:schemeClr val="tx1"/>
                </a:solidFill>
              </a:rPr>
              <a:t>유고결석신청</a:t>
            </a:r>
            <a:r>
              <a:rPr lang="en-US" altLang="ko-KR" sz="1400" b="1" dirty="0">
                <a:solidFill>
                  <a:schemeClr val="tx1"/>
                </a:solidFill>
              </a:rPr>
              <a:t>]</a:t>
            </a:r>
            <a:r>
              <a:rPr lang="ko-KR" altLang="en-US" sz="1400" b="1" dirty="0">
                <a:solidFill>
                  <a:schemeClr val="tx1"/>
                </a:solidFill>
              </a:rPr>
              <a:t> </a:t>
            </a:r>
            <a:endParaRPr lang="en-US" altLang="ko-KR" sz="1400" b="1" dirty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ko-KR" altLang="en-US" sz="1400" b="1" dirty="0">
                <a:solidFill>
                  <a:schemeClr val="tx1"/>
                </a:solidFill>
              </a:rPr>
              <a:t>학년도</a:t>
            </a:r>
            <a:r>
              <a:rPr lang="en-US" altLang="ko-KR" sz="1400" b="1" dirty="0">
                <a:solidFill>
                  <a:schemeClr val="tx1"/>
                </a:solidFill>
              </a:rPr>
              <a:t>/</a:t>
            </a:r>
            <a:r>
              <a:rPr lang="ko-KR" altLang="en-US" sz="1400" b="1" dirty="0">
                <a:solidFill>
                  <a:schemeClr val="tx1"/>
                </a:solidFill>
              </a:rPr>
              <a:t>학기 확인 </a:t>
            </a:r>
            <a:endParaRPr lang="en-US" altLang="ko-KR" sz="1400" b="1" dirty="0">
              <a:solidFill>
                <a:schemeClr val="tx1"/>
              </a:solidFill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539552" y="-1217"/>
            <a:ext cx="135329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23528" y="155388"/>
            <a:ext cx="1426444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pSp>
        <p:nvGrpSpPr>
          <p:cNvPr id="15" name="그룹 14"/>
          <p:cNvGrpSpPr/>
          <p:nvPr/>
        </p:nvGrpSpPr>
        <p:grpSpPr>
          <a:xfrm>
            <a:off x="323528" y="658670"/>
            <a:ext cx="8408449" cy="4698432"/>
            <a:chOff x="323528" y="658670"/>
            <a:chExt cx="8408449" cy="4698432"/>
          </a:xfrm>
        </p:grpSpPr>
        <p:pic>
          <p:nvPicPr>
            <p:cNvPr id="7" name="그림 6"/>
            <p:cNvPicPr>
              <a:picLocks noChangeAspect="1"/>
            </p:cNvPicPr>
            <p:nvPr/>
          </p:nvPicPr>
          <p:blipFill rotWithShape="1">
            <a:blip r:embed="rId2"/>
            <a:srcRect t="16269" r="34936" b="4602"/>
            <a:stretch/>
          </p:blipFill>
          <p:spPr>
            <a:xfrm>
              <a:off x="323528" y="668482"/>
              <a:ext cx="8408449" cy="4688620"/>
            </a:xfrm>
            <a:prstGeom prst="rect">
              <a:avLst/>
            </a:prstGeom>
          </p:spPr>
        </p:pic>
        <p:sp>
          <p:nvSpPr>
            <p:cNvPr id="8" name="직사각형 7"/>
            <p:cNvSpPr/>
            <p:nvPr/>
          </p:nvSpPr>
          <p:spPr>
            <a:xfrm>
              <a:off x="1059080" y="669956"/>
              <a:ext cx="594170" cy="207220"/>
            </a:xfrm>
            <a:prstGeom prst="rect">
              <a:avLst/>
            </a:prstGeom>
            <a:noFill/>
            <a:ln w="317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직사각형 8"/>
            <p:cNvSpPr/>
            <p:nvPr/>
          </p:nvSpPr>
          <p:spPr>
            <a:xfrm>
              <a:off x="2553558" y="658670"/>
              <a:ext cx="755876" cy="235163"/>
            </a:xfrm>
            <a:prstGeom prst="rect">
              <a:avLst/>
            </a:prstGeom>
            <a:noFill/>
            <a:ln w="317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" name="직사각형 9"/>
            <p:cNvSpPr/>
            <p:nvPr/>
          </p:nvSpPr>
          <p:spPr>
            <a:xfrm>
              <a:off x="2121510" y="1324026"/>
              <a:ext cx="5796436" cy="254498"/>
            </a:xfrm>
            <a:prstGeom prst="rect">
              <a:avLst/>
            </a:prstGeom>
            <a:noFill/>
            <a:ln w="317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" name="직사각형 11"/>
            <p:cNvSpPr/>
            <p:nvPr/>
          </p:nvSpPr>
          <p:spPr>
            <a:xfrm>
              <a:off x="339000" y="1847010"/>
              <a:ext cx="594170" cy="235163"/>
            </a:xfrm>
            <a:prstGeom prst="rect">
              <a:avLst/>
            </a:prstGeom>
            <a:noFill/>
            <a:ln w="317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" name="직사각형 12"/>
            <p:cNvSpPr/>
            <p:nvPr/>
          </p:nvSpPr>
          <p:spPr>
            <a:xfrm>
              <a:off x="491400" y="2837017"/>
              <a:ext cx="718830" cy="217220"/>
            </a:xfrm>
            <a:prstGeom prst="rect">
              <a:avLst/>
            </a:prstGeom>
            <a:noFill/>
            <a:ln w="317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8639687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97"/>
          <p:cNvSpPr txBox="1">
            <a:spLocks noChangeArrowheads="1"/>
          </p:cNvSpPr>
          <p:nvPr/>
        </p:nvSpPr>
        <p:spPr bwMode="auto">
          <a:xfrm>
            <a:off x="179512" y="125963"/>
            <a:ext cx="4536504" cy="35944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tabLst>
                <a:tab pos="95250" algn="l"/>
              </a:tabLst>
            </a:pPr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4. 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학생 웹정보시스템 신청 방법</a:t>
            </a:r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(2)</a:t>
            </a:r>
            <a:endParaRPr lang="en-US" altLang="ko-KR" b="1" dirty="0">
              <a:solidFill>
                <a:schemeClr val="accent1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251520" y="5229200"/>
            <a:ext cx="8280920" cy="1512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ko-KR" altLang="en-US" sz="1400" b="1" dirty="0" err="1">
                <a:solidFill>
                  <a:schemeClr val="tx1"/>
                </a:solidFill>
              </a:rPr>
              <a:t>숙지사항</a:t>
            </a:r>
            <a:r>
              <a:rPr lang="ko-KR" altLang="en-US" sz="1400" b="1" dirty="0">
                <a:solidFill>
                  <a:schemeClr val="tx1"/>
                </a:solidFill>
              </a:rPr>
              <a:t> 확인 후 □ 체크</a:t>
            </a:r>
            <a:endParaRPr lang="en-US" altLang="ko-KR" sz="1400" b="1" dirty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ko-KR" altLang="en-US" sz="1400" b="1" dirty="0">
                <a:solidFill>
                  <a:schemeClr val="tx1"/>
                </a:solidFill>
              </a:rPr>
              <a:t>증빙서류 </a:t>
            </a:r>
            <a:r>
              <a:rPr lang="en-US" altLang="ko-KR" sz="1400" b="1" dirty="0">
                <a:solidFill>
                  <a:schemeClr val="tx1"/>
                </a:solidFill>
              </a:rPr>
              <a:t>/</a:t>
            </a:r>
            <a:r>
              <a:rPr lang="ko-KR" altLang="en-US" sz="1400" b="1" dirty="0">
                <a:solidFill>
                  <a:schemeClr val="tx1"/>
                </a:solidFill>
              </a:rPr>
              <a:t> </a:t>
            </a:r>
            <a:r>
              <a:rPr lang="ko-KR" altLang="en-US" sz="1400" b="1" dirty="0" err="1">
                <a:solidFill>
                  <a:schemeClr val="tx1"/>
                </a:solidFill>
              </a:rPr>
              <a:t>정보동의</a:t>
            </a:r>
            <a:r>
              <a:rPr lang="ko-KR" altLang="en-US" sz="1400" b="1" dirty="0">
                <a:solidFill>
                  <a:schemeClr val="tx1"/>
                </a:solidFill>
              </a:rPr>
              <a:t> 확인 후 □ 체크</a:t>
            </a:r>
            <a:endParaRPr lang="en-US" altLang="ko-KR" sz="1400" b="1" dirty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en-US" altLang="ko-KR" sz="1400" b="1" dirty="0">
                <a:solidFill>
                  <a:schemeClr val="tx1"/>
                </a:solidFill>
              </a:rPr>
              <a:t>[</a:t>
            </a:r>
            <a:r>
              <a:rPr lang="ko-KR" altLang="en-US" sz="1400" b="1" dirty="0">
                <a:solidFill>
                  <a:schemeClr val="tx1"/>
                </a:solidFill>
              </a:rPr>
              <a:t>신규</a:t>
            </a:r>
            <a:r>
              <a:rPr lang="en-US" altLang="ko-KR" sz="1400" b="1" dirty="0">
                <a:solidFill>
                  <a:schemeClr val="tx1"/>
                </a:solidFill>
              </a:rPr>
              <a:t>] </a:t>
            </a:r>
            <a:r>
              <a:rPr lang="ko-KR" altLang="en-US" sz="1400" b="1" dirty="0">
                <a:solidFill>
                  <a:schemeClr val="tx1"/>
                </a:solidFill>
              </a:rPr>
              <a:t>클릭</a:t>
            </a:r>
            <a:endParaRPr lang="en-US" altLang="ko-KR" sz="1400" b="1" dirty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ko-KR" altLang="en-US" sz="1400" b="1" dirty="0" err="1">
                <a:solidFill>
                  <a:schemeClr val="tx1"/>
                </a:solidFill>
              </a:rPr>
              <a:t>결석사유</a:t>
            </a:r>
            <a:r>
              <a:rPr lang="en-US" altLang="ko-KR" sz="1400" b="1" dirty="0">
                <a:solidFill>
                  <a:schemeClr val="tx1"/>
                </a:solidFill>
              </a:rPr>
              <a:t>(</a:t>
            </a:r>
            <a:r>
              <a:rPr lang="ko-KR" altLang="en-US" sz="1400" b="1" dirty="0" err="1">
                <a:solidFill>
                  <a:schemeClr val="tx1"/>
                </a:solidFill>
              </a:rPr>
              <a:t>택</a:t>
            </a:r>
            <a:r>
              <a:rPr lang="en-US" altLang="ko-KR" sz="1400" b="1" dirty="0">
                <a:solidFill>
                  <a:schemeClr val="tx1"/>
                </a:solidFill>
              </a:rPr>
              <a:t>1) / </a:t>
            </a:r>
            <a:r>
              <a:rPr lang="ko-KR" altLang="en-US" sz="1400" b="1" dirty="0" err="1">
                <a:solidFill>
                  <a:schemeClr val="tx1"/>
                </a:solidFill>
              </a:rPr>
              <a:t>결석시작일</a:t>
            </a:r>
            <a:r>
              <a:rPr lang="ko-KR" altLang="en-US" sz="1400" b="1" dirty="0">
                <a:solidFill>
                  <a:schemeClr val="tx1"/>
                </a:solidFill>
              </a:rPr>
              <a:t> </a:t>
            </a:r>
            <a:r>
              <a:rPr lang="en-US" altLang="ko-KR" sz="1400" b="1" dirty="0">
                <a:solidFill>
                  <a:schemeClr val="tx1"/>
                </a:solidFill>
              </a:rPr>
              <a:t>/ </a:t>
            </a:r>
            <a:r>
              <a:rPr lang="ko-KR" altLang="en-US" sz="1400" b="1" dirty="0" err="1">
                <a:solidFill>
                  <a:schemeClr val="tx1"/>
                </a:solidFill>
              </a:rPr>
              <a:t>결석종료일</a:t>
            </a:r>
            <a:r>
              <a:rPr lang="ko-KR" altLang="en-US" sz="1400" b="1" dirty="0">
                <a:solidFill>
                  <a:schemeClr val="tx1"/>
                </a:solidFill>
              </a:rPr>
              <a:t> </a:t>
            </a:r>
            <a:r>
              <a:rPr lang="en-US" altLang="ko-KR" sz="1400" b="1" dirty="0">
                <a:solidFill>
                  <a:schemeClr val="tx1"/>
                </a:solidFill>
              </a:rPr>
              <a:t>/ </a:t>
            </a:r>
            <a:r>
              <a:rPr lang="ko-KR" altLang="en-US" sz="1400" b="1" dirty="0" err="1">
                <a:solidFill>
                  <a:srgbClr val="0000FF"/>
                </a:solidFill>
              </a:rPr>
              <a:t>증빙파일</a:t>
            </a:r>
            <a:r>
              <a:rPr lang="en-US" altLang="ko-KR" sz="1400" b="1" dirty="0">
                <a:solidFill>
                  <a:srgbClr val="0000FF"/>
                </a:solidFill>
              </a:rPr>
              <a:t>(1</a:t>
            </a:r>
            <a:r>
              <a:rPr lang="ko-KR" altLang="en-US" sz="1400" b="1" dirty="0" err="1">
                <a:solidFill>
                  <a:srgbClr val="0000FF"/>
                </a:solidFill>
              </a:rPr>
              <a:t>개파일로</a:t>
            </a:r>
            <a:r>
              <a:rPr lang="ko-KR" altLang="en-US" sz="1400" b="1" dirty="0">
                <a:solidFill>
                  <a:srgbClr val="0000FF"/>
                </a:solidFill>
              </a:rPr>
              <a:t> 압축</a:t>
            </a:r>
            <a:r>
              <a:rPr lang="en-US" altLang="ko-KR" sz="1400" b="1" dirty="0">
                <a:solidFill>
                  <a:srgbClr val="0000FF"/>
                </a:solidFill>
              </a:rPr>
              <a:t>)</a:t>
            </a:r>
            <a:r>
              <a:rPr lang="ko-KR" altLang="en-US" sz="1400" b="1" dirty="0">
                <a:solidFill>
                  <a:schemeClr val="tx1"/>
                </a:solidFill>
              </a:rPr>
              <a:t> </a:t>
            </a:r>
            <a:r>
              <a:rPr lang="en-US" altLang="ko-KR" sz="1400" b="1" dirty="0">
                <a:solidFill>
                  <a:schemeClr val="tx1"/>
                </a:solidFill>
              </a:rPr>
              <a:t>/ </a:t>
            </a:r>
            <a:r>
              <a:rPr lang="ko-KR" altLang="en-US" sz="1400" b="1" dirty="0">
                <a:solidFill>
                  <a:schemeClr val="tx1"/>
                </a:solidFill>
              </a:rPr>
              <a:t>유고결석사유 입력</a:t>
            </a:r>
            <a:endParaRPr lang="en-US" altLang="ko-KR" sz="1400" b="1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sz="1200" b="1" dirty="0">
                <a:solidFill>
                  <a:srgbClr val="FF0000"/>
                </a:solidFill>
              </a:rPr>
              <a:t>      </a:t>
            </a:r>
            <a:r>
              <a:rPr lang="ko-KR" altLang="ko-KR" sz="1200" b="1" dirty="0">
                <a:solidFill>
                  <a:srgbClr val="FF0000"/>
                </a:solidFill>
              </a:rPr>
              <a:t>※</a:t>
            </a:r>
            <a:r>
              <a:rPr lang="en-US" altLang="ko-KR" sz="1200" b="1" dirty="0">
                <a:solidFill>
                  <a:srgbClr val="FF0000"/>
                </a:solidFill>
              </a:rPr>
              <a:t> </a:t>
            </a:r>
            <a:r>
              <a:rPr lang="ko-KR" altLang="en-US" sz="1200" b="1" dirty="0">
                <a:solidFill>
                  <a:srgbClr val="FF0000"/>
                </a:solidFill>
              </a:rPr>
              <a:t>학생당 </a:t>
            </a:r>
            <a:r>
              <a:rPr lang="en-US" altLang="ko-KR" sz="1200" b="1" dirty="0">
                <a:solidFill>
                  <a:srgbClr val="FF0000"/>
                </a:solidFill>
              </a:rPr>
              <a:t>1</a:t>
            </a:r>
            <a:r>
              <a:rPr lang="ko-KR" altLang="en-US" sz="1200" b="1" dirty="0">
                <a:solidFill>
                  <a:srgbClr val="FF0000"/>
                </a:solidFill>
              </a:rPr>
              <a:t>개 파일</a:t>
            </a:r>
            <a:r>
              <a:rPr lang="en-US" altLang="ko-KR" sz="1200" b="1" dirty="0">
                <a:solidFill>
                  <a:srgbClr val="FF0000"/>
                </a:solidFill>
              </a:rPr>
              <a:t>(2MB</a:t>
            </a:r>
            <a:r>
              <a:rPr lang="ko-KR" altLang="en-US" sz="1200" b="1" dirty="0">
                <a:solidFill>
                  <a:srgbClr val="FF0000"/>
                </a:solidFill>
              </a:rPr>
              <a:t>이내</a:t>
            </a:r>
            <a:r>
              <a:rPr lang="en-US" altLang="ko-KR" sz="1200" b="1" dirty="0">
                <a:solidFill>
                  <a:srgbClr val="FF0000"/>
                </a:solidFill>
              </a:rPr>
              <a:t>)</a:t>
            </a:r>
            <a:r>
              <a:rPr lang="ko-KR" altLang="en-US" sz="1200" b="1" dirty="0">
                <a:solidFill>
                  <a:srgbClr val="FF0000"/>
                </a:solidFill>
              </a:rPr>
              <a:t>만 첨부 가능하므로 증빙서류를 </a:t>
            </a:r>
            <a:r>
              <a:rPr lang="en-US" altLang="ko-KR" sz="1200" b="1" dirty="0">
                <a:solidFill>
                  <a:srgbClr val="FF0000"/>
                </a:solidFill>
              </a:rPr>
              <a:t>1</a:t>
            </a:r>
            <a:r>
              <a:rPr lang="ko-KR" altLang="en-US" sz="1200" b="1" dirty="0">
                <a:solidFill>
                  <a:srgbClr val="FF0000"/>
                </a:solidFill>
              </a:rPr>
              <a:t>개 파일로 압축 및 저장해야 함</a:t>
            </a:r>
            <a:endParaRPr lang="en-US" altLang="ko-KR" sz="1200" b="1" dirty="0">
              <a:solidFill>
                <a:schemeClr val="tx1"/>
              </a:solidFill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539552" y="163488"/>
            <a:ext cx="135329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79512" y="153050"/>
            <a:ext cx="1463019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179512" y="28208"/>
            <a:ext cx="143145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25" name="_x430435024" descr="EMB0000405c075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485408"/>
            <a:ext cx="8454533" cy="4680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97"/>
          <p:cNvSpPr txBox="1">
            <a:spLocks noChangeArrowheads="1"/>
          </p:cNvSpPr>
          <p:nvPr/>
        </p:nvSpPr>
        <p:spPr bwMode="auto">
          <a:xfrm>
            <a:off x="179512" y="125963"/>
            <a:ext cx="4536504" cy="35944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tabLst>
                <a:tab pos="95250" algn="l"/>
              </a:tabLst>
            </a:pPr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4. 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학생 웹정보시스템 신청 방법</a:t>
            </a:r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(3)</a:t>
            </a:r>
            <a:endParaRPr lang="en-US" altLang="ko-KR" b="1" dirty="0">
              <a:solidFill>
                <a:schemeClr val="accent1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218955" y="4797152"/>
            <a:ext cx="8280920" cy="129614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ko-KR" altLang="en-US" sz="1400" b="1" dirty="0" err="1">
                <a:solidFill>
                  <a:schemeClr val="tx1"/>
                </a:solidFill>
              </a:rPr>
              <a:t>출석인정</a:t>
            </a:r>
            <a:r>
              <a:rPr lang="ko-KR" altLang="en-US" sz="1400" b="1" dirty="0">
                <a:solidFill>
                  <a:schemeClr val="tx1"/>
                </a:solidFill>
              </a:rPr>
              <a:t> 효력 기간 </a:t>
            </a:r>
            <a:r>
              <a:rPr lang="en-US" altLang="ko-KR" sz="1400" b="1" dirty="0">
                <a:solidFill>
                  <a:schemeClr val="tx1"/>
                </a:solidFill>
              </a:rPr>
              <a:t>: </a:t>
            </a:r>
            <a:r>
              <a:rPr lang="ko-KR" altLang="en-US" sz="1400" b="1" dirty="0" err="1">
                <a:solidFill>
                  <a:schemeClr val="tx1"/>
                </a:solidFill>
              </a:rPr>
              <a:t>사유발생</a:t>
            </a:r>
            <a:r>
              <a:rPr lang="ko-KR" altLang="en-US" sz="1400" b="1" dirty="0">
                <a:solidFill>
                  <a:schemeClr val="tx1"/>
                </a:solidFill>
              </a:rPr>
              <a:t> 전 또는 사유종료일로부터 </a:t>
            </a:r>
            <a:r>
              <a:rPr lang="en-US" altLang="ko-KR" sz="1400" b="1" dirty="0">
                <a:solidFill>
                  <a:schemeClr val="tx1"/>
                </a:solidFill>
              </a:rPr>
              <a:t>7</a:t>
            </a:r>
            <a:r>
              <a:rPr lang="ko-KR" altLang="en-US" sz="1400" b="1" dirty="0" err="1">
                <a:solidFill>
                  <a:schemeClr val="tx1"/>
                </a:solidFill>
              </a:rPr>
              <a:t>일이내</a:t>
            </a:r>
            <a:r>
              <a:rPr lang="ko-KR" altLang="en-US" sz="1400" b="1" dirty="0">
                <a:solidFill>
                  <a:schemeClr val="tx1"/>
                </a:solidFill>
              </a:rPr>
              <a:t> </a:t>
            </a:r>
            <a:r>
              <a:rPr lang="en-US" altLang="ko-KR" sz="1400" b="1" dirty="0">
                <a:solidFill>
                  <a:schemeClr val="tx1"/>
                </a:solidFill>
              </a:rPr>
              <a:t>[</a:t>
            </a:r>
            <a:r>
              <a:rPr lang="ko-KR" altLang="en-US" sz="1400" b="1" dirty="0">
                <a:solidFill>
                  <a:schemeClr val="tx1"/>
                </a:solidFill>
              </a:rPr>
              <a:t>공휴일</a:t>
            </a:r>
            <a:r>
              <a:rPr lang="en-US" altLang="ko-KR" sz="1400" b="1" dirty="0">
                <a:solidFill>
                  <a:schemeClr val="tx1"/>
                </a:solidFill>
              </a:rPr>
              <a:t>(</a:t>
            </a:r>
            <a:r>
              <a:rPr lang="ko-KR" altLang="en-US" sz="1400" b="1" dirty="0">
                <a:solidFill>
                  <a:schemeClr val="tx1"/>
                </a:solidFill>
              </a:rPr>
              <a:t>토요일 포함</a:t>
            </a:r>
            <a:r>
              <a:rPr lang="en-US" altLang="ko-KR" sz="1400" b="1" dirty="0">
                <a:solidFill>
                  <a:schemeClr val="tx1"/>
                </a:solidFill>
              </a:rPr>
              <a:t>) </a:t>
            </a:r>
            <a:r>
              <a:rPr lang="ko-KR" altLang="en-US" sz="1400" b="1" dirty="0">
                <a:solidFill>
                  <a:schemeClr val="tx1"/>
                </a:solidFill>
              </a:rPr>
              <a:t>제외</a:t>
            </a:r>
            <a:r>
              <a:rPr lang="en-US" altLang="ko-KR" sz="1400" b="1" dirty="0">
                <a:solidFill>
                  <a:schemeClr val="tx1"/>
                </a:solidFill>
              </a:rPr>
              <a:t>]</a:t>
            </a:r>
          </a:p>
          <a:p>
            <a:pPr>
              <a:lnSpc>
                <a:spcPct val="150000"/>
              </a:lnSpc>
            </a:pPr>
            <a:r>
              <a:rPr lang="en-US" altLang="ko-KR" sz="1400" b="1" dirty="0">
                <a:solidFill>
                  <a:schemeClr val="tx1"/>
                </a:solidFill>
              </a:rPr>
              <a:t>                                 (</a:t>
            </a:r>
            <a:r>
              <a:rPr lang="ko-KR" altLang="en-US" sz="1400" b="1" dirty="0" err="1">
                <a:solidFill>
                  <a:schemeClr val="tx1"/>
                </a:solidFill>
              </a:rPr>
              <a:t>최종학기</a:t>
            </a:r>
            <a:r>
              <a:rPr lang="ko-KR" altLang="en-US" sz="1400" b="1" dirty="0">
                <a:solidFill>
                  <a:schemeClr val="tx1"/>
                </a:solidFill>
              </a:rPr>
              <a:t> </a:t>
            </a:r>
            <a:r>
              <a:rPr lang="ko-KR" altLang="en-US" sz="1400" b="1" dirty="0" err="1">
                <a:solidFill>
                  <a:schemeClr val="tx1"/>
                </a:solidFill>
              </a:rPr>
              <a:t>취창업은</a:t>
            </a:r>
            <a:r>
              <a:rPr lang="ko-KR" altLang="en-US" sz="1400" b="1" dirty="0">
                <a:solidFill>
                  <a:schemeClr val="tx1"/>
                </a:solidFill>
              </a:rPr>
              <a:t> 사유발생일로부터 </a:t>
            </a:r>
            <a:r>
              <a:rPr lang="en-US" altLang="ko-KR" sz="1400" b="1" dirty="0">
                <a:solidFill>
                  <a:schemeClr val="tx1"/>
                </a:solidFill>
              </a:rPr>
              <a:t>14</a:t>
            </a:r>
            <a:r>
              <a:rPr lang="ko-KR" altLang="en-US" sz="1400" b="1" dirty="0">
                <a:solidFill>
                  <a:schemeClr val="tx1"/>
                </a:solidFill>
              </a:rPr>
              <a:t>일 이내</a:t>
            </a:r>
            <a:r>
              <a:rPr lang="en-US" altLang="ko-KR" sz="1400" b="1" dirty="0">
                <a:solidFill>
                  <a:schemeClr val="tx1"/>
                </a:solidFill>
              </a:rPr>
              <a:t>)</a:t>
            </a:r>
            <a:r>
              <a:rPr lang="ko-KR" altLang="en-US" sz="1400" b="1" dirty="0">
                <a:solidFill>
                  <a:schemeClr val="tx1"/>
                </a:solidFill>
              </a:rPr>
              <a:t>에 </a:t>
            </a:r>
            <a:r>
              <a:rPr lang="ko-KR" altLang="en-US" sz="1400" b="1" dirty="0" err="1">
                <a:solidFill>
                  <a:schemeClr val="tx1"/>
                </a:solidFill>
              </a:rPr>
              <a:t>교학행정팀</a:t>
            </a:r>
            <a:r>
              <a:rPr lang="ko-KR" altLang="en-US" sz="1400" b="1" dirty="0">
                <a:solidFill>
                  <a:schemeClr val="tx1"/>
                </a:solidFill>
              </a:rPr>
              <a:t> </a:t>
            </a:r>
            <a:r>
              <a:rPr lang="ko-KR" altLang="en-US" sz="1400" b="1" dirty="0" err="1">
                <a:solidFill>
                  <a:schemeClr val="tx1"/>
                </a:solidFill>
              </a:rPr>
              <a:t>접수분까지</a:t>
            </a:r>
            <a:endParaRPr lang="en-US" altLang="ko-KR" sz="1400" b="1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sz="1400" b="1" dirty="0">
                <a:solidFill>
                  <a:srgbClr val="FF0000"/>
                </a:solidFill>
              </a:rPr>
              <a:t>※ </a:t>
            </a:r>
            <a:r>
              <a:rPr lang="ko-KR" altLang="en-US" sz="1400" b="1" dirty="0">
                <a:solidFill>
                  <a:srgbClr val="FF0000"/>
                </a:solidFill>
              </a:rPr>
              <a:t>웹정보시스템에서 신청하더라도 효력 기간 내 교학행정팀에 접수까지 완료되지 않을 경우 </a:t>
            </a:r>
            <a:endParaRPr lang="en-US" altLang="ko-KR" sz="1400" b="1" dirty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sz="1400" b="1" dirty="0">
                <a:solidFill>
                  <a:srgbClr val="FF0000"/>
                </a:solidFill>
              </a:rPr>
              <a:t>   </a:t>
            </a:r>
            <a:r>
              <a:rPr lang="ko-KR" altLang="en-US" sz="1400" b="1" dirty="0">
                <a:solidFill>
                  <a:srgbClr val="FF0000"/>
                </a:solidFill>
              </a:rPr>
              <a:t>최종 </a:t>
            </a:r>
            <a:r>
              <a:rPr lang="ko-KR" altLang="en-US" sz="1400" b="1" dirty="0" err="1">
                <a:solidFill>
                  <a:srgbClr val="FF0000"/>
                </a:solidFill>
              </a:rPr>
              <a:t>출석인정</a:t>
            </a:r>
            <a:r>
              <a:rPr lang="ko-KR" altLang="en-US" sz="1400" b="1" dirty="0">
                <a:solidFill>
                  <a:srgbClr val="FF0000"/>
                </a:solidFill>
              </a:rPr>
              <a:t> 불가함을 유의</a:t>
            </a:r>
            <a:r>
              <a:rPr lang="en-US" altLang="ko-KR" sz="1400" b="1" dirty="0">
                <a:solidFill>
                  <a:srgbClr val="FF0000"/>
                </a:solidFill>
              </a:rPr>
              <a:t>!!!</a:t>
            </a:r>
            <a:r>
              <a:rPr lang="ko-KR" altLang="en-US" sz="1400" b="1" dirty="0">
                <a:solidFill>
                  <a:srgbClr val="FF0000"/>
                </a:solidFill>
              </a:rPr>
              <a:t> </a:t>
            </a:r>
            <a:endParaRPr lang="en-US" altLang="ko-KR" sz="1400" b="1" dirty="0">
              <a:solidFill>
                <a:srgbClr val="FF0000"/>
              </a:solidFill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539552" y="163488"/>
            <a:ext cx="135329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79512" y="153050"/>
            <a:ext cx="1463019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179512" y="28208"/>
            <a:ext cx="143145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92328" y="-670396"/>
            <a:ext cx="139989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049" name="_x430429344" descr="EMB0000405c076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328" y="764704"/>
            <a:ext cx="8268104" cy="36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71258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97"/>
          <p:cNvSpPr txBox="1">
            <a:spLocks noChangeArrowheads="1"/>
          </p:cNvSpPr>
          <p:nvPr/>
        </p:nvSpPr>
        <p:spPr bwMode="auto">
          <a:xfrm>
            <a:off x="179512" y="125963"/>
            <a:ext cx="4536504" cy="35944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tabLst>
                <a:tab pos="95250" algn="l"/>
              </a:tabLst>
            </a:pPr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4. 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학생 웹정보시스템 신청 방법</a:t>
            </a:r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(4)</a:t>
            </a:r>
            <a:endParaRPr lang="en-US" altLang="ko-KR" b="1" dirty="0">
              <a:solidFill>
                <a:schemeClr val="accent1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395536" y="5301208"/>
            <a:ext cx="8424936" cy="144016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altLang="ko-KR" sz="1400" b="1" dirty="0">
                <a:solidFill>
                  <a:schemeClr val="tx1"/>
                </a:solidFill>
              </a:rPr>
              <a:t>[</a:t>
            </a:r>
            <a:r>
              <a:rPr lang="ko-KR" altLang="en-US" sz="1400" b="1" dirty="0">
                <a:solidFill>
                  <a:schemeClr val="tx1"/>
                </a:solidFill>
              </a:rPr>
              <a:t>출석과목조회</a:t>
            </a:r>
            <a:r>
              <a:rPr lang="en-US" altLang="ko-KR" sz="1400" b="1" dirty="0">
                <a:solidFill>
                  <a:schemeClr val="tx1"/>
                </a:solidFill>
              </a:rPr>
              <a:t>] </a:t>
            </a:r>
            <a:r>
              <a:rPr lang="ko-KR" altLang="en-US" sz="1400" b="1" dirty="0">
                <a:solidFill>
                  <a:schemeClr val="tx1"/>
                </a:solidFill>
              </a:rPr>
              <a:t>버튼 클릭 </a:t>
            </a:r>
            <a:endParaRPr lang="en-US" altLang="ko-KR" sz="1400" b="1" dirty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ko-KR" altLang="en-US" sz="1400" b="1" dirty="0">
                <a:solidFill>
                  <a:schemeClr val="tx1"/>
                </a:solidFill>
              </a:rPr>
              <a:t>수강신청 </a:t>
            </a:r>
            <a:r>
              <a:rPr lang="ko-KR" altLang="en-US" sz="1400" b="1" dirty="0" err="1">
                <a:solidFill>
                  <a:schemeClr val="tx1"/>
                </a:solidFill>
              </a:rPr>
              <a:t>과목목록</a:t>
            </a:r>
            <a:r>
              <a:rPr lang="ko-KR" altLang="en-US" sz="1400" b="1" dirty="0">
                <a:solidFill>
                  <a:schemeClr val="tx1"/>
                </a:solidFill>
              </a:rPr>
              <a:t> 확인 </a:t>
            </a:r>
            <a:r>
              <a:rPr lang="en-US" altLang="ko-KR" sz="1400" b="1" dirty="0">
                <a:solidFill>
                  <a:schemeClr val="tx1"/>
                </a:solidFill>
              </a:rPr>
              <a:t>– </a:t>
            </a:r>
            <a:r>
              <a:rPr lang="ko-KR" altLang="en-US" sz="1400" b="1" dirty="0" err="1">
                <a:solidFill>
                  <a:srgbClr val="0000FF"/>
                </a:solidFill>
              </a:rPr>
              <a:t>유고결석</a:t>
            </a:r>
            <a:r>
              <a:rPr lang="ko-KR" altLang="en-US" sz="1400" b="1" dirty="0">
                <a:solidFill>
                  <a:srgbClr val="0000FF"/>
                </a:solidFill>
              </a:rPr>
              <a:t> 기간내 모든 </a:t>
            </a:r>
            <a:r>
              <a:rPr lang="ko-KR" altLang="en-US" sz="1400" b="1" dirty="0" err="1">
                <a:solidFill>
                  <a:srgbClr val="0000FF"/>
                </a:solidFill>
              </a:rPr>
              <a:t>수강과목이</a:t>
            </a:r>
            <a:r>
              <a:rPr lang="ko-KR" altLang="en-US" sz="1400" b="1" dirty="0">
                <a:solidFill>
                  <a:srgbClr val="0000FF"/>
                </a:solidFill>
              </a:rPr>
              <a:t> 표시되는지 확인 </a:t>
            </a:r>
            <a:endParaRPr lang="en-US" altLang="ko-KR" sz="1400" b="1" dirty="0">
              <a:solidFill>
                <a:srgbClr val="0000FF"/>
              </a:solidFill>
            </a:endParaRPr>
          </a:p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ko-KR" altLang="en-US" sz="1400" b="1" dirty="0">
                <a:solidFill>
                  <a:schemeClr val="tx1"/>
                </a:solidFill>
              </a:rPr>
              <a:t>전체 과목 선택</a:t>
            </a:r>
            <a:r>
              <a:rPr lang="en-US" altLang="ko-KR" sz="1400" b="1" dirty="0">
                <a:solidFill>
                  <a:schemeClr val="tx1"/>
                </a:solidFill>
              </a:rPr>
              <a:t>(</a:t>
            </a:r>
            <a:r>
              <a:rPr lang="ko-KR" altLang="en-US" sz="1400" b="1" dirty="0">
                <a:solidFill>
                  <a:schemeClr val="tx1"/>
                </a:solidFill>
              </a:rPr>
              <a:t>맨 위 □ 체크</a:t>
            </a:r>
            <a:r>
              <a:rPr lang="en-US" altLang="ko-KR" sz="1400" b="1" dirty="0">
                <a:solidFill>
                  <a:schemeClr val="tx1"/>
                </a:solidFill>
              </a:rPr>
              <a:t>)</a:t>
            </a:r>
            <a:r>
              <a:rPr lang="ko-KR" altLang="en-US" sz="1400" b="1" dirty="0">
                <a:solidFill>
                  <a:schemeClr val="tx1"/>
                </a:solidFill>
              </a:rPr>
              <a:t> 또는</a:t>
            </a:r>
            <a:r>
              <a:rPr lang="en-US" altLang="ko-KR" sz="1400" b="1" dirty="0">
                <a:solidFill>
                  <a:schemeClr val="tx1"/>
                </a:solidFill>
              </a:rPr>
              <a:t> </a:t>
            </a:r>
            <a:r>
              <a:rPr lang="ko-KR" altLang="en-US" sz="1400" b="1" dirty="0" err="1">
                <a:solidFill>
                  <a:schemeClr val="tx1"/>
                </a:solidFill>
              </a:rPr>
              <a:t>수업결손</a:t>
            </a:r>
            <a:r>
              <a:rPr lang="ko-KR" altLang="en-US" sz="1400" b="1" dirty="0">
                <a:solidFill>
                  <a:schemeClr val="tx1"/>
                </a:solidFill>
              </a:rPr>
              <a:t> 시간 대상 과목만 선택</a:t>
            </a:r>
            <a:r>
              <a:rPr lang="en-US" altLang="ko-KR" sz="1400" b="1" dirty="0">
                <a:solidFill>
                  <a:schemeClr val="tx1"/>
                </a:solidFill>
              </a:rPr>
              <a:t>(</a:t>
            </a:r>
            <a:r>
              <a:rPr lang="ko-KR" altLang="en-US" sz="1400" b="1" dirty="0">
                <a:solidFill>
                  <a:schemeClr val="tx1"/>
                </a:solidFill>
              </a:rPr>
              <a:t>해당 과목 □ 체크</a:t>
            </a:r>
            <a:r>
              <a:rPr lang="en-US" altLang="ko-KR" sz="1400" b="1" dirty="0">
                <a:solidFill>
                  <a:schemeClr val="tx1"/>
                </a:solidFill>
              </a:rPr>
              <a:t>)</a:t>
            </a:r>
            <a:r>
              <a:rPr lang="ko-KR" altLang="en-US" sz="1400" b="1" dirty="0">
                <a:solidFill>
                  <a:schemeClr val="tx1"/>
                </a:solidFill>
              </a:rPr>
              <a:t> </a:t>
            </a:r>
            <a:endParaRPr lang="en-US" altLang="ko-KR" sz="1400" b="1" dirty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en-US" altLang="ko-KR" sz="1400" b="1" dirty="0">
                <a:solidFill>
                  <a:schemeClr val="tx1"/>
                </a:solidFill>
              </a:rPr>
              <a:t>[</a:t>
            </a:r>
            <a:r>
              <a:rPr lang="ko-KR" altLang="en-US" sz="1400" b="1" dirty="0">
                <a:solidFill>
                  <a:schemeClr val="tx1"/>
                </a:solidFill>
              </a:rPr>
              <a:t>저장</a:t>
            </a:r>
            <a:r>
              <a:rPr lang="en-US" altLang="ko-KR" sz="1400" b="1" dirty="0">
                <a:solidFill>
                  <a:schemeClr val="tx1"/>
                </a:solidFill>
              </a:rPr>
              <a:t>]</a:t>
            </a:r>
            <a:r>
              <a:rPr lang="ko-KR" altLang="en-US" sz="1400" b="1" dirty="0">
                <a:solidFill>
                  <a:schemeClr val="tx1"/>
                </a:solidFill>
              </a:rPr>
              <a:t>클릭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539552" y="-1217"/>
            <a:ext cx="135329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13259" y="155388"/>
            <a:ext cx="13752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240504" y="28208"/>
            <a:ext cx="14405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3075" name="_x44383912" descr="EMB00003c8c184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504" y="593020"/>
            <a:ext cx="8507960" cy="1179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270270" y="1061332"/>
            <a:ext cx="1411077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3077" name="_x44383752" descr="EMB00003c8c184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504" y="1901119"/>
            <a:ext cx="8507960" cy="1028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395536" y="217575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3079" name="_x44384232" descr="EMB00003c8c183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278" y="2946191"/>
            <a:ext cx="8352928" cy="2074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82557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97"/>
          <p:cNvSpPr txBox="1">
            <a:spLocks noChangeArrowheads="1"/>
          </p:cNvSpPr>
          <p:nvPr/>
        </p:nvSpPr>
        <p:spPr bwMode="auto">
          <a:xfrm>
            <a:off x="179512" y="125963"/>
            <a:ext cx="4536504" cy="35944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tabLst>
                <a:tab pos="95250" algn="l"/>
              </a:tabLst>
            </a:pPr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5. 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학생 </a:t>
            </a:r>
            <a:r>
              <a:rPr lang="ko-KR" altLang="en-US" sz="2000" b="1" dirty="0" err="1">
                <a:solidFill>
                  <a:schemeClr val="accent1">
                    <a:lumMod val="50000"/>
                  </a:schemeClr>
                </a:solidFill>
                <a:latin typeface="+mn-ea"/>
              </a:rPr>
              <a:t>출석인정</a:t>
            </a:r>
            <a:endParaRPr lang="en-US" altLang="ko-KR" b="1" dirty="0">
              <a:solidFill>
                <a:schemeClr val="accent1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503548" y="5157192"/>
            <a:ext cx="8424936" cy="158417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lnSpc>
                <a:spcPct val="150000"/>
              </a:lnSpc>
              <a:buAutoNum type="arabicPeriod"/>
            </a:pPr>
            <a:r>
              <a:rPr lang="ko-KR" altLang="en-US" sz="1400" b="1" dirty="0">
                <a:solidFill>
                  <a:schemeClr val="tx1"/>
                </a:solidFill>
              </a:rPr>
              <a:t>증빙서류 원본 소속 교학행정팀에 제출</a:t>
            </a:r>
            <a:r>
              <a:rPr lang="en-US" altLang="ko-KR" sz="1400" b="1" dirty="0">
                <a:solidFill>
                  <a:schemeClr val="tx1"/>
                </a:solidFill>
              </a:rPr>
              <a:t>(</a:t>
            </a:r>
            <a:r>
              <a:rPr lang="ko-KR" altLang="en-US" sz="1400" b="1" dirty="0" err="1">
                <a:solidFill>
                  <a:schemeClr val="tx1"/>
                </a:solidFill>
              </a:rPr>
              <a:t>효력기간</a:t>
            </a:r>
            <a:r>
              <a:rPr lang="ko-KR" altLang="en-US" sz="1400" b="1" dirty="0">
                <a:solidFill>
                  <a:schemeClr val="tx1"/>
                </a:solidFill>
              </a:rPr>
              <a:t> 내 제출해야 함</a:t>
            </a:r>
            <a:r>
              <a:rPr lang="en-US" altLang="ko-KR" sz="1400" b="1" dirty="0">
                <a:solidFill>
                  <a:schemeClr val="tx1"/>
                </a:solidFill>
              </a:rPr>
              <a:t>)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ko-KR" altLang="en-US" sz="1400" b="1" dirty="0">
                <a:solidFill>
                  <a:schemeClr val="tx1"/>
                </a:solidFill>
              </a:rPr>
              <a:t>접수 </a:t>
            </a:r>
            <a:r>
              <a:rPr lang="en-US" altLang="ko-KR" sz="1400" b="1" dirty="0">
                <a:solidFill>
                  <a:schemeClr val="tx1"/>
                </a:solidFill>
              </a:rPr>
              <a:t>→</a:t>
            </a:r>
            <a:r>
              <a:rPr lang="ko-KR" altLang="en-US" sz="1400" b="1" dirty="0">
                <a:solidFill>
                  <a:schemeClr val="tx1"/>
                </a:solidFill>
              </a:rPr>
              <a:t> </a:t>
            </a:r>
            <a:r>
              <a:rPr lang="en-US" altLang="ko-KR" sz="1400" b="1" dirty="0">
                <a:solidFill>
                  <a:schemeClr val="tx1"/>
                </a:solidFill>
              </a:rPr>
              <a:t>[</a:t>
            </a:r>
            <a:r>
              <a:rPr lang="ko-KR" altLang="en-US" sz="1400" b="1" dirty="0">
                <a:solidFill>
                  <a:schemeClr val="tx1"/>
                </a:solidFill>
              </a:rPr>
              <a:t>출석인정요청서</a:t>
            </a:r>
            <a:r>
              <a:rPr lang="en-US" altLang="ko-KR" sz="1400" b="1" dirty="0">
                <a:solidFill>
                  <a:schemeClr val="tx1"/>
                </a:solidFill>
              </a:rPr>
              <a:t>]</a:t>
            </a:r>
            <a:r>
              <a:rPr lang="ko-KR" altLang="en-US" sz="1400" b="1" dirty="0">
                <a:solidFill>
                  <a:schemeClr val="tx1"/>
                </a:solidFill>
              </a:rPr>
              <a:t> 발급</a:t>
            </a:r>
            <a:endParaRPr lang="en-US" altLang="ko-KR" sz="1400" b="1" dirty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ko-KR" altLang="en-US" sz="1400" b="1" dirty="0" err="1">
                <a:solidFill>
                  <a:schemeClr val="tx1"/>
                </a:solidFill>
              </a:rPr>
              <a:t>교과목별</a:t>
            </a:r>
            <a:r>
              <a:rPr lang="ko-KR" altLang="en-US" sz="1400" b="1" dirty="0">
                <a:solidFill>
                  <a:schemeClr val="tx1"/>
                </a:solidFill>
              </a:rPr>
              <a:t> 담당 </a:t>
            </a:r>
            <a:r>
              <a:rPr lang="ko-KR" altLang="en-US" sz="1400" b="1" dirty="0" err="1">
                <a:solidFill>
                  <a:schemeClr val="tx1"/>
                </a:solidFill>
              </a:rPr>
              <a:t>교</a:t>
            </a:r>
            <a:r>
              <a:rPr lang="ko-KR" altLang="en-US" sz="1400" b="1" dirty="0" err="1">
                <a:solidFill>
                  <a:schemeClr val="tx1"/>
                </a:solidFill>
                <a:ea typeface="맑은 고딕"/>
              </a:rPr>
              <a:t>∙강사에게</a:t>
            </a:r>
            <a:r>
              <a:rPr lang="ko-KR" altLang="en-US" sz="1400" b="1" dirty="0">
                <a:solidFill>
                  <a:schemeClr val="tx1"/>
                </a:solidFill>
                <a:ea typeface="맑은 고딕"/>
              </a:rPr>
              <a:t> </a:t>
            </a:r>
            <a:r>
              <a:rPr lang="en-US" altLang="ko-KR" sz="1400" b="1" dirty="0">
                <a:solidFill>
                  <a:schemeClr val="tx1"/>
                </a:solidFill>
              </a:rPr>
              <a:t>[</a:t>
            </a:r>
            <a:r>
              <a:rPr lang="ko-KR" altLang="en-US" sz="1400" b="1" dirty="0">
                <a:solidFill>
                  <a:schemeClr val="tx1"/>
                </a:solidFill>
              </a:rPr>
              <a:t>출석인정요청서</a:t>
            </a:r>
            <a:r>
              <a:rPr lang="en-US" altLang="ko-KR" sz="1400" b="1" dirty="0">
                <a:solidFill>
                  <a:schemeClr val="tx1"/>
                </a:solidFill>
              </a:rPr>
              <a:t>] </a:t>
            </a:r>
            <a:r>
              <a:rPr lang="ko-KR" altLang="en-US" sz="1400" b="1" dirty="0">
                <a:solidFill>
                  <a:schemeClr val="tx1"/>
                </a:solidFill>
                <a:ea typeface="맑은 고딕"/>
              </a:rPr>
              <a:t>제출 ▶ </a:t>
            </a:r>
            <a:r>
              <a:rPr lang="ko-KR" altLang="en-US" sz="1400" b="1" dirty="0" err="1">
                <a:solidFill>
                  <a:schemeClr val="tx1"/>
                </a:solidFill>
              </a:rPr>
              <a:t>교강사의</a:t>
            </a:r>
            <a:r>
              <a:rPr lang="ko-KR" altLang="en-US" sz="1400" b="1" dirty="0">
                <a:solidFill>
                  <a:schemeClr val="tx1"/>
                </a:solidFill>
              </a:rPr>
              <a:t> </a:t>
            </a:r>
            <a:r>
              <a:rPr lang="ko-KR" altLang="en-US" sz="1400" b="1" dirty="0" err="1">
                <a:solidFill>
                  <a:schemeClr val="tx1"/>
                </a:solidFill>
              </a:rPr>
              <a:t>웹정보에서</a:t>
            </a:r>
            <a:r>
              <a:rPr lang="ko-KR" altLang="en-US" sz="1400" b="1" dirty="0">
                <a:solidFill>
                  <a:schemeClr val="tx1"/>
                </a:solidFill>
              </a:rPr>
              <a:t> </a:t>
            </a:r>
            <a:r>
              <a:rPr lang="en-US" altLang="ko-KR" sz="1400" b="1" dirty="0">
                <a:solidFill>
                  <a:schemeClr val="tx1"/>
                </a:solidFill>
              </a:rPr>
              <a:t>[</a:t>
            </a:r>
            <a:r>
              <a:rPr lang="ko-KR" altLang="en-US" sz="1400" b="1" dirty="0">
                <a:solidFill>
                  <a:schemeClr val="tx1"/>
                </a:solidFill>
              </a:rPr>
              <a:t>유고결석승인</a:t>
            </a:r>
            <a:r>
              <a:rPr lang="en-US" altLang="ko-KR" sz="1400" b="1" dirty="0">
                <a:solidFill>
                  <a:schemeClr val="tx1"/>
                </a:solidFill>
              </a:rPr>
              <a:t>]</a:t>
            </a:r>
          </a:p>
          <a:p>
            <a:pPr marL="342900" indent="-342900">
              <a:lnSpc>
                <a:spcPct val="150000"/>
              </a:lnSpc>
              <a:buAutoNum type="arabicPeriod" startAt="4"/>
            </a:pPr>
            <a:r>
              <a:rPr lang="ko-KR" altLang="en-US" sz="1400" b="1" dirty="0" err="1">
                <a:solidFill>
                  <a:srgbClr val="0000FF"/>
                </a:solidFill>
              </a:rPr>
              <a:t>출석확인</a:t>
            </a:r>
            <a:r>
              <a:rPr lang="ko-KR" altLang="en-US" sz="1400" b="1" dirty="0">
                <a:solidFill>
                  <a:srgbClr val="0000FF"/>
                </a:solidFill>
              </a:rPr>
              <a:t> 조회 </a:t>
            </a:r>
            <a:r>
              <a:rPr lang="en-US" altLang="ko-KR" sz="1400" b="1" dirty="0">
                <a:solidFill>
                  <a:srgbClr val="0000FF"/>
                </a:solidFill>
              </a:rPr>
              <a:t>– [</a:t>
            </a:r>
            <a:r>
              <a:rPr lang="ko-KR" altLang="en-US" sz="1400" b="1" dirty="0">
                <a:solidFill>
                  <a:srgbClr val="0000FF"/>
                </a:solidFill>
              </a:rPr>
              <a:t>출석</a:t>
            </a:r>
            <a:r>
              <a:rPr lang="en-US" altLang="ko-KR" sz="1400" b="1" dirty="0">
                <a:solidFill>
                  <a:srgbClr val="0000FF"/>
                </a:solidFill>
              </a:rPr>
              <a:t>]</a:t>
            </a:r>
            <a:r>
              <a:rPr lang="ko-KR" altLang="en-US" sz="1400" b="1" dirty="0">
                <a:solidFill>
                  <a:srgbClr val="0000FF"/>
                </a:solidFill>
              </a:rPr>
              <a:t>표기</a:t>
            </a:r>
            <a:endParaRPr lang="en-US" altLang="ko-KR" sz="1400" b="1" dirty="0">
              <a:solidFill>
                <a:srgbClr val="0000FF"/>
              </a:solidFill>
            </a:endParaRPr>
          </a:p>
          <a:p>
            <a:pPr marL="342900" indent="-342900">
              <a:lnSpc>
                <a:spcPct val="150000"/>
              </a:lnSpc>
              <a:buAutoNum type="arabicPeriod" startAt="4"/>
            </a:pPr>
            <a:r>
              <a:rPr lang="ko-KR" altLang="en-US" sz="1400" b="1" dirty="0">
                <a:solidFill>
                  <a:srgbClr val="0000FF"/>
                </a:solidFill>
              </a:rPr>
              <a:t>담당 </a:t>
            </a:r>
            <a:r>
              <a:rPr lang="ko-KR" altLang="en-US" sz="1400" b="1" dirty="0">
                <a:solidFill>
                  <a:srgbClr val="0000FF"/>
                </a:solidFill>
                <a:latin typeface="+mn-ea"/>
              </a:rPr>
              <a:t>교</a:t>
            </a:r>
            <a:r>
              <a:rPr lang="en-US" altLang="ko-KR" sz="1400" b="1" dirty="0">
                <a:solidFill>
                  <a:srgbClr val="0000FF"/>
                </a:solidFill>
                <a:latin typeface="+mn-ea"/>
                <a:cs typeface="함초롬바탕" panose="02030604000101010101" pitchFamily="18" charset="-127"/>
              </a:rPr>
              <a:t>‧</a:t>
            </a:r>
            <a:r>
              <a:rPr lang="ko-KR" altLang="en-US" sz="1400" b="1" dirty="0">
                <a:solidFill>
                  <a:srgbClr val="0000FF"/>
                </a:solidFill>
                <a:latin typeface="+mn-ea"/>
                <a:cs typeface="함초롬바탕" panose="02030604000101010101" pitchFamily="18" charset="-127"/>
              </a:rPr>
              <a:t>강사가 제시하는 과제</a:t>
            </a:r>
            <a:r>
              <a:rPr lang="en-US" altLang="ko-KR" sz="1400" b="1" dirty="0">
                <a:solidFill>
                  <a:srgbClr val="0000FF"/>
                </a:solidFill>
                <a:latin typeface="+mn-ea"/>
                <a:cs typeface="함초롬바탕" panose="02030604000101010101" pitchFamily="18" charset="-127"/>
              </a:rPr>
              <a:t>, </a:t>
            </a:r>
            <a:r>
              <a:rPr lang="ko-KR" altLang="en-US" sz="1400" b="1" dirty="0">
                <a:solidFill>
                  <a:srgbClr val="0000FF"/>
                </a:solidFill>
                <a:latin typeface="+mn-ea"/>
                <a:cs typeface="함초롬바탕" panose="02030604000101010101" pitchFamily="18" charset="-127"/>
              </a:rPr>
              <a:t>논문</a:t>
            </a:r>
            <a:r>
              <a:rPr lang="en-US" altLang="ko-KR" sz="1400" b="1" dirty="0">
                <a:solidFill>
                  <a:srgbClr val="0000FF"/>
                </a:solidFill>
                <a:latin typeface="+mn-ea"/>
                <a:cs typeface="함초롬바탕" panose="02030604000101010101" pitchFamily="18" charset="-127"/>
              </a:rPr>
              <a:t>, </a:t>
            </a:r>
            <a:r>
              <a:rPr lang="ko-KR" altLang="en-US" sz="1400" b="1" dirty="0">
                <a:solidFill>
                  <a:srgbClr val="0000FF"/>
                </a:solidFill>
                <a:latin typeface="+mn-ea"/>
                <a:cs typeface="함초롬바탕" panose="02030604000101010101" pitchFamily="18" charset="-127"/>
              </a:rPr>
              <a:t>시험 등의 지도 및 평가 시행</a:t>
            </a:r>
            <a:endParaRPr lang="en-US" altLang="ko-KR" sz="1400" b="1" dirty="0">
              <a:solidFill>
                <a:srgbClr val="0000FF"/>
              </a:solidFill>
              <a:latin typeface="+mn-ea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539552" y="-1217"/>
            <a:ext cx="135329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612589"/>
            <a:ext cx="7848872" cy="4256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15494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575</TotalTime>
  <Words>774</Words>
  <Application>Microsoft Office PowerPoint</Application>
  <PresentationFormat>화면 슬라이드 쇼(4:3)</PresentationFormat>
  <Paragraphs>130</Paragraphs>
  <Slides>9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14" baseType="lpstr">
      <vt:lpstr>맑은 고딕</vt:lpstr>
      <vt:lpstr>함초롬바탕</vt:lpstr>
      <vt:lpstr>Aharoni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user</dc:creator>
  <cp:lastModifiedBy>user</cp:lastModifiedBy>
  <cp:revision>64</cp:revision>
  <dcterms:created xsi:type="dcterms:W3CDTF">2017-08-16T02:27:34Z</dcterms:created>
  <dcterms:modified xsi:type="dcterms:W3CDTF">2020-03-18T04:39:42Z</dcterms:modified>
</cp:coreProperties>
</file>