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2" r:id="rId3"/>
    <p:sldId id="257" r:id="rId4"/>
    <p:sldId id="292" r:id="rId5"/>
    <p:sldId id="258" r:id="rId6"/>
    <p:sldId id="259" r:id="rId7"/>
    <p:sldId id="281" r:id="rId8"/>
    <p:sldId id="279" r:id="rId9"/>
    <p:sldId id="289" r:id="rId10"/>
    <p:sldId id="288" r:id="rId11"/>
    <p:sldId id="263" r:id="rId12"/>
    <p:sldId id="264" r:id="rId13"/>
    <p:sldId id="265" r:id="rId14"/>
    <p:sldId id="284" r:id="rId15"/>
    <p:sldId id="283" r:id="rId16"/>
    <p:sldId id="285" r:id="rId17"/>
    <p:sldId id="286" r:id="rId18"/>
    <p:sldId id="287" r:id="rId19"/>
    <p:sldId id="268" r:id="rId20"/>
    <p:sldId id="278" r:id="rId21"/>
    <p:sldId id="273" r:id="rId22"/>
    <p:sldId id="276" r:id="rId23"/>
    <p:sldId id="280" r:id="rId2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467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C89EF96-8CEA-46FF-86C4-4CE0E7609802}" styleName="밝은 스타일 3 - 강조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20" autoAdjust="0"/>
    <p:restoredTop sz="94660"/>
  </p:normalViewPr>
  <p:slideViewPr>
    <p:cSldViewPr snapToGrid="0">
      <p:cViewPr varScale="1">
        <p:scale>
          <a:sx n="85" d="100"/>
          <a:sy n="85" d="100"/>
        </p:scale>
        <p:origin x="24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11881D-5381-40FC-8500-F4297799F281}" type="doc">
      <dgm:prSet loTypeId="urn:microsoft.com/office/officeart/2005/8/layout/list1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pPr latinLnBrk="1"/>
          <a:endParaRPr lang="ko-KR" altLang="en-US"/>
        </a:p>
      </dgm:t>
    </dgm:pt>
    <dgm:pt modelId="{F0394A88-AC19-488D-9DEA-6F5049BF400E}">
      <dgm:prSet phldrT="[텍스트]" custT="1"/>
      <dgm:spPr/>
      <dgm:t>
        <a:bodyPr/>
        <a:lstStyle/>
        <a:p>
          <a:pPr algn="ctr"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교과목 학습성과</a:t>
          </a:r>
        </a:p>
      </dgm:t>
    </dgm:pt>
    <dgm:pt modelId="{84A8688E-F4D2-4008-A74E-4B68A4C7C3A0}" type="parTrans" cxnId="{B20AD016-29DD-46C9-BD06-929EB2EA038E}">
      <dgm:prSet/>
      <dgm:spPr/>
      <dgm:t>
        <a:bodyPr/>
        <a:lstStyle/>
        <a:p>
          <a:pPr latinLnBrk="1"/>
          <a:endParaRPr lang="ko-KR" altLang="en-US"/>
        </a:p>
      </dgm:t>
    </dgm:pt>
    <dgm:pt modelId="{5ACE3E0E-BC61-4F77-9E80-5EF0ECC94356}" type="sibTrans" cxnId="{B20AD016-29DD-46C9-BD06-929EB2EA038E}">
      <dgm:prSet/>
      <dgm:spPr/>
      <dgm:t>
        <a:bodyPr/>
        <a:lstStyle/>
        <a:p>
          <a:pPr latinLnBrk="1"/>
          <a:endParaRPr lang="ko-KR" altLang="en-US"/>
        </a:p>
      </dgm:t>
    </dgm:pt>
    <dgm:pt modelId="{B92C0B2E-BACA-466E-82A7-8397B7832FEB}">
      <dgm:prSet phldrT="[텍스트]" custT="1"/>
      <dgm:spPr/>
      <dgm:t>
        <a:bodyPr/>
        <a:lstStyle/>
        <a:p>
          <a:pPr algn="ctr" latinLnBrk="1"/>
          <a:r>
            <a:rPr kumimoji="1" lang="ko-KR" altLang="en-US" sz="2000" b="1" i="0" u="none" strike="noStrike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프로그램 학습성과 </a:t>
          </a:r>
          <a:endParaRPr lang="ko-KR" altLang="en-US" sz="2000" b="1" dirty="0">
            <a:latin typeface="맑은 고딕" pitchFamily="50" charset="-127"/>
            <a:ea typeface="맑은 고딕" pitchFamily="50" charset="-127"/>
          </a:endParaRPr>
        </a:p>
      </dgm:t>
    </dgm:pt>
    <dgm:pt modelId="{9E440D08-089E-4430-A896-7DF08891A6F6}" type="parTrans" cxnId="{140F5FE2-F50F-4754-AF00-726714559CBC}">
      <dgm:prSet/>
      <dgm:spPr/>
      <dgm:t>
        <a:bodyPr/>
        <a:lstStyle/>
        <a:p>
          <a:pPr latinLnBrk="1"/>
          <a:endParaRPr lang="ko-KR" altLang="en-US"/>
        </a:p>
      </dgm:t>
    </dgm:pt>
    <dgm:pt modelId="{9335188F-F326-4CD8-B235-782E39C623F0}" type="sibTrans" cxnId="{140F5FE2-F50F-4754-AF00-726714559CBC}">
      <dgm:prSet/>
      <dgm:spPr/>
      <dgm:t>
        <a:bodyPr/>
        <a:lstStyle/>
        <a:p>
          <a:pPr latinLnBrk="1"/>
          <a:endParaRPr lang="ko-KR" altLang="en-US"/>
        </a:p>
      </dgm:t>
    </dgm:pt>
    <dgm:pt modelId="{7ADC8E84-B64A-456B-B28C-37395F0518B0}">
      <dgm:prSet phldrT="[텍스트]" custT="1"/>
      <dgm:spPr/>
      <dgm:t>
        <a:bodyPr/>
        <a:lstStyle/>
        <a:p>
          <a:pPr algn="ctr" latinLnBrk="1"/>
          <a:r>
            <a:rPr lang="ko-KR" altLang="en-US" sz="2000" b="1" dirty="0">
              <a:latin typeface="맑은 고딕" pitchFamily="50" charset="-127"/>
              <a:ea typeface="맑은 고딕" pitchFamily="50" charset="-127"/>
            </a:rPr>
            <a:t>학생 포트폴리오</a:t>
          </a:r>
        </a:p>
      </dgm:t>
    </dgm:pt>
    <dgm:pt modelId="{D5CFB9FE-7EF2-45D1-897E-15CD49C2CE52}" type="parTrans" cxnId="{B953EAB1-73E0-4FD8-BF42-EEE1E45E0FF3}">
      <dgm:prSet/>
      <dgm:spPr/>
      <dgm:t>
        <a:bodyPr/>
        <a:lstStyle/>
        <a:p>
          <a:pPr latinLnBrk="1"/>
          <a:endParaRPr lang="ko-KR" altLang="en-US"/>
        </a:p>
      </dgm:t>
    </dgm:pt>
    <dgm:pt modelId="{ABAB316D-AF4C-444F-92AA-72F12794031E}" type="sibTrans" cxnId="{B953EAB1-73E0-4FD8-BF42-EEE1E45E0FF3}">
      <dgm:prSet/>
      <dgm:spPr/>
      <dgm:t>
        <a:bodyPr/>
        <a:lstStyle/>
        <a:p>
          <a:pPr latinLnBrk="1"/>
          <a:endParaRPr lang="ko-KR" altLang="en-US"/>
        </a:p>
      </dgm:t>
    </dgm:pt>
    <dgm:pt modelId="{49309134-28F0-4D76-8AA4-F86E45DBC880}">
      <dgm:prSet/>
      <dgm:spPr/>
      <dgm:t>
        <a:bodyPr/>
        <a:lstStyle/>
        <a:p>
          <a:pPr latinLnBrk="1"/>
          <a:r>
            <a:rPr lang="ko-KR" altLang="en-US" b="1" dirty="0">
              <a:latin typeface="맑은 고딕" pitchFamily="50" charset="-127"/>
              <a:ea typeface="맑은 고딕" pitchFamily="50" charset="-127"/>
            </a:rPr>
            <a:t>특정 교과목을 수강한 학생이 수강 후 갖추어야 할 능력</a:t>
          </a:r>
        </a:p>
      </dgm:t>
    </dgm:pt>
    <dgm:pt modelId="{A35C22BA-B19E-4D52-83E8-68876D62B987}" type="parTrans" cxnId="{4B4D8CDA-BEF1-4806-BA42-2A7C66459901}">
      <dgm:prSet/>
      <dgm:spPr/>
      <dgm:t>
        <a:bodyPr/>
        <a:lstStyle/>
        <a:p>
          <a:pPr latinLnBrk="1"/>
          <a:endParaRPr lang="ko-KR" altLang="en-US"/>
        </a:p>
      </dgm:t>
    </dgm:pt>
    <dgm:pt modelId="{59C3A99A-40B8-484D-88FB-C97DC3BBD967}" type="sibTrans" cxnId="{4B4D8CDA-BEF1-4806-BA42-2A7C66459901}">
      <dgm:prSet/>
      <dgm:spPr/>
      <dgm:t>
        <a:bodyPr/>
        <a:lstStyle/>
        <a:p>
          <a:pPr latinLnBrk="1"/>
          <a:endParaRPr lang="ko-KR" altLang="en-US"/>
        </a:p>
      </dgm:t>
    </dgm:pt>
    <dgm:pt modelId="{4512DBA1-46E3-4004-A1E4-3D7263B28620}">
      <dgm:prSet/>
      <dgm:spPr/>
      <dgm:t>
        <a:bodyPr/>
        <a:lstStyle/>
        <a:p>
          <a:pPr latinLnBrk="1"/>
          <a:r>
            <a:rPr kumimoji="1" lang="ko-KR" altLang="en-US" b="1" i="0" u="none" strike="noStrike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졸업생이 졸업 시점에 갖추어야 할 능력</a:t>
          </a:r>
          <a:r>
            <a:rPr kumimoji="1" lang="en-US" altLang="ko-KR" b="1" i="0" u="none" strike="noStrike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, </a:t>
          </a:r>
          <a:r>
            <a:rPr kumimoji="1" lang="ko-KR" altLang="en-US" b="1" i="0" u="none" strike="noStrike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공인원 제공 </a:t>
          </a:r>
          <a:r>
            <a:rPr kumimoji="1" lang="en-US" altLang="ko-KR" b="1" i="0" u="none" strike="noStrike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10</a:t>
          </a:r>
          <a:r>
            <a:rPr kumimoji="1" lang="ko-KR" altLang="en-US" b="1" i="0" u="none" strike="noStrike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가지의 학습성과</a:t>
          </a:r>
          <a:r>
            <a:rPr kumimoji="1" lang="en-US" altLang="ko-KR" b="1" i="0" u="none" strike="noStrike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(PO: Program Outcomes)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ABDE1A54-253D-43B7-8DC4-4A8FEE59A998}" type="parTrans" cxnId="{DF4C23DB-2241-4727-B444-0CC558C12F55}">
      <dgm:prSet/>
      <dgm:spPr/>
      <dgm:t>
        <a:bodyPr/>
        <a:lstStyle/>
        <a:p>
          <a:pPr latinLnBrk="1"/>
          <a:endParaRPr lang="ko-KR" altLang="en-US"/>
        </a:p>
      </dgm:t>
    </dgm:pt>
    <dgm:pt modelId="{D2E97E2A-B9F4-42A3-B4DB-49CC576AEF58}" type="sibTrans" cxnId="{DF4C23DB-2241-4727-B444-0CC558C12F55}">
      <dgm:prSet/>
      <dgm:spPr/>
      <dgm:t>
        <a:bodyPr/>
        <a:lstStyle/>
        <a:p>
          <a:pPr latinLnBrk="1"/>
          <a:endParaRPr lang="ko-KR" altLang="en-US"/>
        </a:p>
      </dgm:t>
    </dgm:pt>
    <dgm:pt modelId="{17C46788-EFA7-4D43-96CE-7FD5E36A71DC}">
      <dgm:prSet/>
      <dgm:spPr/>
      <dgm:t>
        <a:bodyPr/>
        <a:lstStyle/>
        <a:p>
          <a:pPr latinLnBrk="1"/>
          <a:r>
            <a:rPr lang="ko-KR" altLang="en-US" b="1">
              <a:latin typeface="맑은 고딕" pitchFamily="50" charset="-127"/>
              <a:ea typeface="맑은 고딕" pitchFamily="50" charset="-127"/>
            </a:rPr>
            <a:t>재학기간 동안 학생의 학습과정과 성과물을 체계적으로 모아둔 것</a:t>
          </a:r>
          <a:br>
            <a:rPr lang="en-US" altLang="ko-KR" b="1">
              <a:latin typeface="맑은 고딕" pitchFamily="50" charset="-127"/>
              <a:ea typeface="맑은 고딕" pitchFamily="50" charset="-127"/>
            </a:rPr>
          </a:br>
          <a:r>
            <a:rPr lang="en-US" altLang="ko-KR" b="1"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b="1">
              <a:latin typeface="맑은 고딕" pitchFamily="50" charset="-127"/>
              <a:ea typeface="맑은 고딕" pitchFamily="50" charset="-127"/>
            </a:rPr>
            <a:t>설계과목 포트폴리오</a:t>
          </a:r>
          <a:r>
            <a:rPr lang="en-US" altLang="ko-KR" b="1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b="1">
              <a:latin typeface="맑은 고딕" pitchFamily="50" charset="-127"/>
              <a:ea typeface="맑은 고딕" pitchFamily="50" charset="-127"/>
            </a:rPr>
            <a:t>설계 교과목에 대해 시작부터 종료 단계까지 구성되는 모든 과정과 성과물을 체계적으로 모아둔 것</a:t>
          </a:r>
          <a:endParaRPr lang="ko-KR" altLang="en-US" b="1" dirty="0">
            <a:latin typeface="맑은 고딕" pitchFamily="50" charset="-127"/>
            <a:ea typeface="맑은 고딕" pitchFamily="50" charset="-127"/>
          </a:endParaRPr>
        </a:p>
      </dgm:t>
    </dgm:pt>
    <dgm:pt modelId="{08D58C5D-5FC7-4FF0-A9DB-AB560C11701F}" type="parTrans" cxnId="{150A0D5F-4167-4F63-8DF0-EB877AAFC634}">
      <dgm:prSet/>
      <dgm:spPr/>
      <dgm:t>
        <a:bodyPr/>
        <a:lstStyle/>
        <a:p>
          <a:pPr latinLnBrk="1"/>
          <a:endParaRPr lang="ko-KR" altLang="en-US"/>
        </a:p>
      </dgm:t>
    </dgm:pt>
    <dgm:pt modelId="{8E03D597-2BF7-405B-B064-4FB8B8000D77}" type="sibTrans" cxnId="{150A0D5F-4167-4F63-8DF0-EB877AAFC634}">
      <dgm:prSet/>
      <dgm:spPr/>
      <dgm:t>
        <a:bodyPr/>
        <a:lstStyle/>
        <a:p>
          <a:pPr latinLnBrk="1"/>
          <a:endParaRPr lang="ko-KR" altLang="en-US"/>
        </a:p>
      </dgm:t>
    </dgm:pt>
    <dgm:pt modelId="{C8AD4373-1954-4084-A442-3E32BC9F0754}" type="pres">
      <dgm:prSet presAssocID="{D811881D-5381-40FC-8500-F4297799F281}" presName="linear" presStyleCnt="0">
        <dgm:presLayoutVars>
          <dgm:dir/>
          <dgm:animLvl val="lvl"/>
          <dgm:resizeHandles val="exact"/>
        </dgm:presLayoutVars>
      </dgm:prSet>
      <dgm:spPr/>
    </dgm:pt>
    <dgm:pt modelId="{BB2DAA32-3D79-4FE2-AF35-0E6C0C66060B}" type="pres">
      <dgm:prSet presAssocID="{F0394A88-AC19-488D-9DEA-6F5049BF400E}" presName="parentLin" presStyleCnt="0"/>
      <dgm:spPr/>
    </dgm:pt>
    <dgm:pt modelId="{84B3921A-E986-4D13-B9C1-6C2A3C55B14B}" type="pres">
      <dgm:prSet presAssocID="{F0394A88-AC19-488D-9DEA-6F5049BF400E}" presName="parentLeftMargin" presStyleLbl="node1" presStyleIdx="0" presStyleCnt="3"/>
      <dgm:spPr/>
    </dgm:pt>
    <dgm:pt modelId="{B1730472-66DB-4832-9874-D29DE6A0E512}" type="pres">
      <dgm:prSet presAssocID="{F0394A88-AC19-488D-9DEA-6F5049BF400E}" presName="parentText" presStyleLbl="node1" presStyleIdx="0" presStyleCnt="3" custScaleX="53252" custLinFactNeighborX="-11504" custLinFactNeighborY="1704">
        <dgm:presLayoutVars>
          <dgm:chMax val="0"/>
          <dgm:bulletEnabled val="1"/>
        </dgm:presLayoutVars>
      </dgm:prSet>
      <dgm:spPr/>
    </dgm:pt>
    <dgm:pt modelId="{63BE5027-06E1-457B-9B41-B45CE7D4FFE4}" type="pres">
      <dgm:prSet presAssocID="{F0394A88-AC19-488D-9DEA-6F5049BF400E}" presName="negativeSpace" presStyleCnt="0"/>
      <dgm:spPr/>
    </dgm:pt>
    <dgm:pt modelId="{5E181CD1-673D-4B84-91DF-8655E7C72473}" type="pres">
      <dgm:prSet presAssocID="{F0394A88-AC19-488D-9DEA-6F5049BF400E}" presName="childText" presStyleLbl="conFgAcc1" presStyleIdx="0" presStyleCnt="3">
        <dgm:presLayoutVars>
          <dgm:bulletEnabled val="1"/>
        </dgm:presLayoutVars>
      </dgm:prSet>
      <dgm:spPr/>
    </dgm:pt>
    <dgm:pt modelId="{E95810BF-D259-49CB-970C-9C4A4C901482}" type="pres">
      <dgm:prSet presAssocID="{5ACE3E0E-BC61-4F77-9E80-5EF0ECC94356}" presName="spaceBetweenRectangles" presStyleCnt="0"/>
      <dgm:spPr/>
    </dgm:pt>
    <dgm:pt modelId="{128FA0D9-CBDA-41CE-BA99-0F7E24DFFB09}" type="pres">
      <dgm:prSet presAssocID="{B92C0B2E-BACA-466E-82A7-8397B7832FEB}" presName="parentLin" presStyleCnt="0"/>
      <dgm:spPr/>
    </dgm:pt>
    <dgm:pt modelId="{C0DDC78E-AA38-4466-9F2B-5482E3758298}" type="pres">
      <dgm:prSet presAssocID="{B92C0B2E-BACA-466E-82A7-8397B7832FEB}" presName="parentLeftMargin" presStyleLbl="node1" presStyleIdx="0" presStyleCnt="3"/>
      <dgm:spPr/>
    </dgm:pt>
    <dgm:pt modelId="{B3668A8C-19D4-49ED-990B-10848F362872}" type="pres">
      <dgm:prSet presAssocID="{B92C0B2E-BACA-466E-82A7-8397B7832FEB}" presName="parentText" presStyleLbl="node1" presStyleIdx="1" presStyleCnt="3" custScaleX="53252" custLinFactNeighborX="-11504" custLinFactNeighborY="1704">
        <dgm:presLayoutVars>
          <dgm:chMax val="0"/>
          <dgm:bulletEnabled val="1"/>
        </dgm:presLayoutVars>
      </dgm:prSet>
      <dgm:spPr/>
    </dgm:pt>
    <dgm:pt modelId="{99C1816F-2510-4567-9AF1-74F0B5A83365}" type="pres">
      <dgm:prSet presAssocID="{B92C0B2E-BACA-466E-82A7-8397B7832FEB}" presName="negativeSpace" presStyleCnt="0"/>
      <dgm:spPr/>
    </dgm:pt>
    <dgm:pt modelId="{D299ED67-BCBF-4384-9DC1-272D068B8AA0}" type="pres">
      <dgm:prSet presAssocID="{B92C0B2E-BACA-466E-82A7-8397B7832FEB}" presName="childText" presStyleLbl="conFgAcc1" presStyleIdx="1" presStyleCnt="3">
        <dgm:presLayoutVars>
          <dgm:bulletEnabled val="1"/>
        </dgm:presLayoutVars>
      </dgm:prSet>
      <dgm:spPr/>
    </dgm:pt>
    <dgm:pt modelId="{4C2AFB4E-3D7E-4EBD-88B5-2DA959F51789}" type="pres">
      <dgm:prSet presAssocID="{9335188F-F326-4CD8-B235-782E39C623F0}" presName="spaceBetweenRectangles" presStyleCnt="0"/>
      <dgm:spPr/>
    </dgm:pt>
    <dgm:pt modelId="{3BBFBD9F-6A62-4E33-B31F-C6EB6D583A48}" type="pres">
      <dgm:prSet presAssocID="{7ADC8E84-B64A-456B-B28C-37395F0518B0}" presName="parentLin" presStyleCnt="0"/>
      <dgm:spPr/>
    </dgm:pt>
    <dgm:pt modelId="{F29BC3EF-4AAB-4AF3-856D-DBE639F7E6CA}" type="pres">
      <dgm:prSet presAssocID="{7ADC8E84-B64A-456B-B28C-37395F0518B0}" presName="parentLeftMargin" presStyleLbl="node1" presStyleIdx="1" presStyleCnt="3"/>
      <dgm:spPr/>
    </dgm:pt>
    <dgm:pt modelId="{C7484F4D-D28E-42A9-B06F-0FBCF0694622}" type="pres">
      <dgm:prSet presAssocID="{7ADC8E84-B64A-456B-B28C-37395F0518B0}" presName="parentText" presStyleLbl="node1" presStyleIdx="2" presStyleCnt="3" custScaleX="54226" custLinFactNeighborX="-11504" custLinFactNeighborY="1704">
        <dgm:presLayoutVars>
          <dgm:chMax val="0"/>
          <dgm:bulletEnabled val="1"/>
        </dgm:presLayoutVars>
      </dgm:prSet>
      <dgm:spPr/>
    </dgm:pt>
    <dgm:pt modelId="{187C39C4-B895-4E13-86C9-4D08B1B47C65}" type="pres">
      <dgm:prSet presAssocID="{7ADC8E84-B64A-456B-B28C-37395F0518B0}" presName="negativeSpace" presStyleCnt="0"/>
      <dgm:spPr/>
    </dgm:pt>
    <dgm:pt modelId="{21C86332-FA40-418A-90A2-92030232BD1A}" type="pres">
      <dgm:prSet presAssocID="{7ADC8E84-B64A-456B-B28C-37395F0518B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02B3104-5537-4089-B491-ED2C47558CBD}" type="presOf" srcId="{17C46788-EFA7-4D43-96CE-7FD5E36A71DC}" destId="{21C86332-FA40-418A-90A2-92030232BD1A}" srcOrd="0" destOrd="0" presId="urn:microsoft.com/office/officeart/2005/8/layout/list1"/>
    <dgm:cxn modelId="{B20AD016-29DD-46C9-BD06-929EB2EA038E}" srcId="{D811881D-5381-40FC-8500-F4297799F281}" destId="{F0394A88-AC19-488D-9DEA-6F5049BF400E}" srcOrd="0" destOrd="0" parTransId="{84A8688E-F4D2-4008-A74E-4B68A4C7C3A0}" sibTransId="{5ACE3E0E-BC61-4F77-9E80-5EF0ECC94356}"/>
    <dgm:cxn modelId="{150A0D5F-4167-4F63-8DF0-EB877AAFC634}" srcId="{7ADC8E84-B64A-456B-B28C-37395F0518B0}" destId="{17C46788-EFA7-4D43-96CE-7FD5E36A71DC}" srcOrd="0" destOrd="0" parTransId="{08D58C5D-5FC7-4FF0-A9DB-AB560C11701F}" sibTransId="{8E03D597-2BF7-405B-B064-4FB8B8000D77}"/>
    <dgm:cxn modelId="{10347971-E75B-48B4-942E-30D537EF6FDB}" type="presOf" srcId="{F0394A88-AC19-488D-9DEA-6F5049BF400E}" destId="{B1730472-66DB-4832-9874-D29DE6A0E512}" srcOrd="1" destOrd="0" presId="urn:microsoft.com/office/officeart/2005/8/layout/list1"/>
    <dgm:cxn modelId="{1FD73D76-892A-47CF-981D-BB415AE6010D}" type="presOf" srcId="{49309134-28F0-4D76-8AA4-F86E45DBC880}" destId="{5E181CD1-673D-4B84-91DF-8655E7C72473}" srcOrd="0" destOrd="0" presId="urn:microsoft.com/office/officeart/2005/8/layout/list1"/>
    <dgm:cxn modelId="{137B0C79-8BFA-4511-81A5-ED35BC12AA7E}" type="presOf" srcId="{D811881D-5381-40FC-8500-F4297799F281}" destId="{C8AD4373-1954-4084-A442-3E32BC9F0754}" srcOrd="0" destOrd="0" presId="urn:microsoft.com/office/officeart/2005/8/layout/list1"/>
    <dgm:cxn modelId="{4BD1D784-4981-4208-BCD3-B4AA3AADD1BD}" type="presOf" srcId="{F0394A88-AC19-488D-9DEA-6F5049BF400E}" destId="{84B3921A-E986-4D13-B9C1-6C2A3C55B14B}" srcOrd="0" destOrd="0" presId="urn:microsoft.com/office/officeart/2005/8/layout/list1"/>
    <dgm:cxn modelId="{21A58691-2230-4721-8DCE-6AFC08111E6D}" type="presOf" srcId="{B92C0B2E-BACA-466E-82A7-8397B7832FEB}" destId="{C0DDC78E-AA38-4466-9F2B-5482E3758298}" srcOrd="0" destOrd="0" presId="urn:microsoft.com/office/officeart/2005/8/layout/list1"/>
    <dgm:cxn modelId="{8377BE97-ABD4-4286-8E63-01DAD8888B5E}" type="presOf" srcId="{7ADC8E84-B64A-456B-B28C-37395F0518B0}" destId="{C7484F4D-D28E-42A9-B06F-0FBCF0694622}" srcOrd="1" destOrd="0" presId="urn:microsoft.com/office/officeart/2005/8/layout/list1"/>
    <dgm:cxn modelId="{7872D2AB-C074-4376-AF6B-9706113F691F}" type="presOf" srcId="{B92C0B2E-BACA-466E-82A7-8397B7832FEB}" destId="{B3668A8C-19D4-49ED-990B-10848F362872}" srcOrd="1" destOrd="0" presId="urn:microsoft.com/office/officeart/2005/8/layout/list1"/>
    <dgm:cxn modelId="{B953EAB1-73E0-4FD8-BF42-EEE1E45E0FF3}" srcId="{D811881D-5381-40FC-8500-F4297799F281}" destId="{7ADC8E84-B64A-456B-B28C-37395F0518B0}" srcOrd="2" destOrd="0" parTransId="{D5CFB9FE-7EF2-45D1-897E-15CD49C2CE52}" sibTransId="{ABAB316D-AF4C-444F-92AA-72F12794031E}"/>
    <dgm:cxn modelId="{D6E1FFCD-A5F1-4865-89CB-5F0A6596B7F7}" type="presOf" srcId="{7ADC8E84-B64A-456B-B28C-37395F0518B0}" destId="{F29BC3EF-4AAB-4AF3-856D-DBE639F7E6CA}" srcOrd="0" destOrd="0" presId="urn:microsoft.com/office/officeart/2005/8/layout/list1"/>
    <dgm:cxn modelId="{4B4D8CDA-BEF1-4806-BA42-2A7C66459901}" srcId="{F0394A88-AC19-488D-9DEA-6F5049BF400E}" destId="{49309134-28F0-4D76-8AA4-F86E45DBC880}" srcOrd="0" destOrd="0" parTransId="{A35C22BA-B19E-4D52-83E8-68876D62B987}" sibTransId="{59C3A99A-40B8-484D-88FB-C97DC3BBD967}"/>
    <dgm:cxn modelId="{DF4C23DB-2241-4727-B444-0CC558C12F55}" srcId="{B92C0B2E-BACA-466E-82A7-8397B7832FEB}" destId="{4512DBA1-46E3-4004-A1E4-3D7263B28620}" srcOrd="0" destOrd="0" parTransId="{ABDE1A54-253D-43B7-8DC4-4A8FEE59A998}" sibTransId="{D2E97E2A-B9F4-42A3-B4DB-49CC576AEF58}"/>
    <dgm:cxn modelId="{140F5FE2-F50F-4754-AF00-726714559CBC}" srcId="{D811881D-5381-40FC-8500-F4297799F281}" destId="{B92C0B2E-BACA-466E-82A7-8397B7832FEB}" srcOrd="1" destOrd="0" parTransId="{9E440D08-089E-4430-A896-7DF08891A6F6}" sibTransId="{9335188F-F326-4CD8-B235-782E39C623F0}"/>
    <dgm:cxn modelId="{64A76FE9-496A-466C-8D33-40E73FB467D5}" type="presOf" srcId="{4512DBA1-46E3-4004-A1E4-3D7263B28620}" destId="{D299ED67-BCBF-4384-9DC1-272D068B8AA0}" srcOrd="0" destOrd="0" presId="urn:microsoft.com/office/officeart/2005/8/layout/list1"/>
    <dgm:cxn modelId="{3DD26DAF-D3CA-4436-9DEA-8A3F140C9684}" type="presParOf" srcId="{C8AD4373-1954-4084-A442-3E32BC9F0754}" destId="{BB2DAA32-3D79-4FE2-AF35-0E6C0C66060B}" srcOrd="0" destOrd="0" presId="urn:microsoft.com/office/officeart/2005/8/layout/list1"/>
    <dgm:cxn modelId="{535BD58D-BA84-4B02-B036-D9B8370474F2}" type="presParOf" srcId="{BB2DAA32-3D79-4FE2-AF35-0E6C0C66060B}" destId="{84B3921A-E986-4D13-B9C1-6C2A3C55B14B}" srcOrd="0" destOrd="0" presId="urn:microsoft.com/office/officeart/2005/8/layout/list1"/>
    <dgm:cxn modelId="{A5A677D6-9B9D-4569-B404-8051B4A9C4A1}" type="presParOf" srcId="{BB2DAA32-3D79-4FE2-AF35-0E6C0C66060B}" destId="{B1730472-66DB-4832-9874-D29DE6A0E512}" srcOrd="1" destOrd="0" presId="urn:microsoft.com/office/officeart/2005/8/layout/list1"/>
    <dgm:cxn modelId="{1941921F-A6E4-4E33-AF5B-196941CFBED1}" type="presParOf" srcId="{C8AD4373-1954-4084-A442-3E32BC9F0754}" destId="{63BE5027-06E1-457B-9B41-B45CE7D4FFE4}" srcOrd="1" destOrd="0" presId="urn:microsoft.com/office/officeart/2005/8/layout/list1"/>
    <dgm:cxn modelId="{C611377A-21F9-4E51-ABA9-E407106B9EEC}" type="presParOf" srcId="{C8AD4373-1954-4084-A442-3E32BC9F0754}" destId="{5E181CD1-673D-4B84-91DF-8655E7C72473}" srcOrd="2" destOrd="0" presId="urn:microsoft.com/office/officeart/2005/8/layout/list1"/>
    <dgm:cxn modelId="{70766F1D-6E8E-4CD5-92E6-F44EA3559B40}" type="presParOf" srcId="{C8AD4373-1954-4084-A442-3E32BC9F0754}" destId="{E95810BF-D259-49CB-970C-9C4A4C901482}" srcOrd="3" destOrd="0" presId="urn:microsoft.com/office/officeart/2005/8/layout/list1"/>
    <dgm:cxn modelId="{C70A26E5-E5E0-4159-970F-3F53A744827C}" type="presParOf" srcId="{C8AD4373-1954-4084-A442-3E32BC9F0754}" destId="{128FA0D9-CBDA-41CE-BA99-0F7E24DFFB09}" srcOrd="4" destOrd="0" presId="urn:microsoft.com/office/officeart/2005/8/layout/list1"/>
    <dgm:cxn modelId="{707DD6AF-1AB4-45B3-AFC8-DC427A947BFE}" type="presParOf" srcId="{128FA0D9-CBDA-41CE-BA99-0F7E24DFFB09}" destId="{C0DDC78E-AA38-4466-9F2B-5482E3758298}" srcOrd="0" destOrd="0" presId="urn:microsoft.com/office/officeart/2005/8/layout/list1"/>
    <dgm:cxn modelId="{C2C62FB7-A54C-45D9-8857-774E4D77D600}" type="presParOf" srcId="{128FA0D9-CBDA-41CE-BA99-0F7E24DFFB09}" destId="{B3668A8C-19D4-49ED-990B-10848F362872}" srcOrd="1" destOrd="0" presId="urn:microsoft.com/office/officeart/2005/8/layout/list1"/>
    <dgm:cxn modelId="{3E471C28-81A8-484C-827C-BF9A2B62CA56}" type="presParOf" srcId="{C8AD4373-1954-4084-A442-3E32BC9F0754}" destId="{99C1816F-2510-4567-9AF1-74F0B5A83365}" srcOrd="5" destOrd="0" presId="urn:microsoft.com/office/officeart/2005/8/layout/list1"/>
    <dgm:cxn modelId="{95D9E387-7336-467B-9A8E-914FF67FD37E}" type="presParOf" srcId="{C8AD4373-1954-4084-A442-3E32BC9F0754}" destId="{D299ED67-BCBF-4384-9DC1-272D068B8AA0}" srcOrd="6" destOrd="0" presId="urn:microsoft.com/office/officeart/2005/8/layout/list1"/>
    <dgm:cxn modelId="{D5302B5C-5864-491F-AEE6-B08FD5C5BE93}" type="presParOf" srcId="{C8AD4373-1954-4084-A442-3E32BC9F0754}" destId="{4C2AFB4E-3D7E-4EBD-88B5-2DA959F51789}" srcOrd="7" destOrd="0" presId="urn:microsoft.com/office/officeart/2005/8/layout/list1"/>
    <dgm:cxn modelId="{5BFAA4EA-525E-428B-9902-8AE6962C52E0}" type="presParOf" srcId="{C8AD4373-1954-4084-A442-3E32BC9F0754}" destId="{3BBFBD9F-6A62-4E33-B31F-C6EB6D583A48}" srcOrd="8" destOrd="0" presId="urn:microsoft.com/office/officeart/2005/8/layout/list1"/>
    <dgm:cxn modelId="{DC2E7024-2C4A-4632-9DE9-008C338D6C14}" type="presParOf" srcId="{3BBFBD9F-6A62-4E33-B31F-C6EB6D583A48}" destId="{F29BC3EF-4AAB-4AF3-856D-DBE639F7E6CA}" srcOrd="0" destOrd="0" presId="urn:microsoft.com/office/officeart/2005/8/layout/list1"/>
    <dgm:cxn modelId="{42677A37-6775-44A3-91A0-89F6E58861FA}" type="presParOf" srcId="{3BBFBD9F-6A62-4E33-B31F-C6EB6D583A48}" destId="{C7484F4D-D28E-42A9-B06F-0FBCF0694622}" srcOrd="1" destOrd="0" presId="urn:microsoft.com/office/officeart/2005/8/layout/list1"/>
    <dgm:cxn modelId="{82166D22-D5F4-4AD8-9B72-905F29AD8907}" type="presParOf" srcId="{C8AD4373-1954-4084-A442-3E32BC9F0754}" destId="{187C39C4-B895-4E13-86C9-4D08B1B47C65}" srcOrd="9" destOrd="0" presId="urn:microsoft.com/office/officeart/2005/8/layout/list1"/>
    <dgm:cxn modelId="{69F4E900-091D-443A-8C84-C98BCC60CEB6}" type="presParOf" srcId="{C8AD4373-1954-4084-A442-3E32BC9F0754}" destId="{21C86332-FA40-418A-90A2-92030232BD1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81CD1-673D-4B84-91DF-8655E7C72473}">
      <dsp:nvSpPr>
        <dsp:cNvPr id="0" name=""/>
        <dsp:cNvSpPr/>
      </dsp:nvSpPr>
      <dsp:spPr>
        <a:xfrm>
          <a:off x="0" y="404002"/>
          <a:ext cx="7219807" cy="73237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337" tIns="312420" rIns="560337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b="1" kern="1200" dirty="0">
              <a:latin typeface="맑은 고딕" pitchFamily="50" charset="-127"/>
              <a:ea typeface="맑은 고딕" pitchFamily="50" charset="-127"/>
            </a:rPr>
            <a:t>특정 교과목을 수강한 학생이 수강 후 갖추어야 할 능력</a:t>
          </a:r>
        </a:p>
      </dsp:txBody>
      <dsp:txXfrm>
        <a:off x="0" y="404002"/>
        <a:ext cx="7219807" cy="732375"/>
      </dsp:txXfrm>
    </dsp:sp>
    <dsp:sp modelId="{B1730472-66DB-4832-9874-D29DE6A0E512}">
      <dsp:nvSpPr>
        <dsp:cNvPr id="0" name=""/>
        <dsp:cNvSpPr/>
      </dsp:nvSpPr>
      <dsp:spPr>
        <a:xfrm>
          <a:off x="319462" y="190147"/>
          <a:ext cx="269128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024" tIns="0" rIns="191024" bIns="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교과목 학습성과</a:t>
          </a:r>
        </a:p>
      </dsp:txBody>
      <dsp:txXfrm>
        <a:off x="341078" y="211763"/>
        <a:ext cx="2648052" cy="399568"/>
      </dsp:txXfrm>
    </dsp:sp>
    <dsp:sp modelId="{D299ED67-BCBF-4384-9DC1-272D068B8AA0}">
      <dsp:nvSpPr>
        <dsp:cNvPr id="0" name=""/>
        <dsp:cNvSpPr/>
      </dsp:nvSpPr>
      <dsp:spPr>
        <a:xfrm>
          <a:off x="0" y="1438777"/>
          <a:ext cx="7219807" cy="1039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337" tIns="312420" rIns="560337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1" lang="ko-KR" altLang="en-US" sz="1500" b="1" i="0" u="none" strike="noStrike" kern="1200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졸업생이 졸업 시점에 갖추어야 할 능력</a:t>
          </a:r>
          <a:r>
            <a:rPr kumimoji="1" lang="en-US" altLang="ko-KR" sz="1500" b="1" i="0" u="none" strike="noStrike" kern="1200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, </a:t>
          </a:r>
          <a:r>
            <a:rPr kumimoji="1" lang="ko-KR" altLang="en-US" sz="1500" b="1" i="0" u="none" strike="noStrike" kern="1200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공인원 제공 </a:t>
          </a:r>
          <a:r>
            <a:rPr kumimoji="1" lang="en-US" altLang="ko-KR" sz="1500" b="1" i="0" u="none" strike="noStrike" kern="1200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10</a:t>
          </a:r>
          <a:r>
            <a:rPr kumimoji="1" lang="ko-KR" altLang="en-US" sz="1500" b="1" i="0" u="none" strike="noStrike" kern="1200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가지의 학습성과</a:t>
          </a:r>
          <a:r>
            <a:rPr kumimoji="1" lang="en-US" altLang="ko-KR" sz="1500" b="1" i="0" u="none" strike="noStrike" kern="1200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(PO: Program Outcomes)</a:t>
          </a:r>
          <a:endParaRPr lang="ko-KR" altLang="en-US" sz="15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1438777"/>
        <a:ext cx="7219807" cy="1039500"/>
      </dsp:txXfrm>
    </dsp:sp>
    <dsp:sp modelId="{B3668A8C-19D4-49ED-990B-10848F362872}">
      <dsp:nvSpPr>
        <dsp:cNvPr id="0" name=""/>
        <dsp:cNvSpPr/>
      </dsp:nvSpPr>
      <dsp:spPr>
        <a:xfrm>
          <a:off x="319462" y="1224922"/>
          <a:ext cx="2691284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024" tIns="0" rIns="191024" bIns="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ko-KR" altLang="en-US" sz="2000" b="1" i="0" u="none" strike="noStrike" kern="1200" cap="none" spc="0" normalizeH="0" baseline="0" noProof="0">
              <a:ln/>
              <a:effectLst/>
              <a:uLnTx/>
              <a:uFillTx/>
              <a:latin typeface="맑은 고딕" pitchFamily="50" charset="-127"/>
              <a:ea typeface="맑은 고딕" pitchFamily="50" charset="-127"/>
              <a:cs typeface="+mn-cs"/>
            </a:rPr>
            <a:t>프로그램 학습성과 </a:t>
          </a:r>
          <a:endParaRPr lang="ko-KR" altLang="en-US" sz="20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341078" y="1246538"/>
        <a:ext cx="2648052" cy="399568"/>
      </dsp:txXfrm>
    </dsp:sp>
    <dsp:sp modelId="{21C86332-FA40-418A-90A2-92030232BD1A}">
      <dsp:nvSpPr>
        <dsp:cNvPr id="0" name=""/>
        <dsp:cNvSpPr/>
      </dsp:nvSpPr>
      <dsp:spPr>
        <a:xfrm>
          <a:off x="0" y="2780677"/>
          <a:ext cx="7219807" cy="13230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60337" tIns="312420" rIns="560337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ko-KR" altLang="en-US" sz="1500" b="1" kern="1200">
              <a:latin typeface="맑은 고딕" pitchFamily="50" charset="-127"/>
              <a:ea typeface="맑은 고딕" pitchFamily="50" charset="-127"/>
            </a:rPr>
            <a:t>재학기간 동안 학생의 학습과정과 성과물을 체계적으로 모아둔 것</a:t>
          </a:r>
          <a:br>
            <a:rPr lang="en-US" altLang="ko-KR" sz="1500" b="1" kern="1200">
              <a:latin typeface="맑은 고딕" pitchFamily="50" charset="-127"/>
              <a:ea typeface="맑은 고딕" pitchFamily="50" charset="-127"/>
            </a:rPr>
          </a:br>
          <a:r>
            <a:rPr lang="en-US" altLang="ko-KR" sz="1500" b="1" kern="1200">
              <a:latin typeface="맑은 고딕" pitchFamily="50" charset="-127"/>
              <a:ea typeface="맑은 고딕" pitchFamily="50" charset="-127"/>
            </a:rPr>
            <a:t>※ </a:t>
          </a:r>
          <a:r>
            <a:rPr lang="ko-KR" altLang="en-US" sz="1500" b="1" kern="1200">
              <a:latin typeface="맑은 고딕" pitchFamily="50" charset="-127"/>
              <a:ea typeface="맑은 고딕" pitchFamily="50" charset="-127"/>
            </a:rPr>
            <a:t>설계과목 포트폴리오</a:t>
          </a:r>
          <a:r>
            <a:rPr lang="en-US" altLang="ko-KR" sz="1500" b="1" kern="1200">
              <a:latin typeface="맑은 고딕" pitchFamily="50" charset="-127"/>
              <a:ea typeface="맑은 고딕" pitchFamily="50" charset="-127"/>
            </a:rPr>
            <a:t>: </a:t>
          </a:r>
          <a:r>
            <a:rPr lang="ko-KR" altLang="en-US" sz="1500" b="1" kern="1200">
              <a:latin typeface="맑은 고딕" pitchFamily="50" charset="-127"/>
              <a:ea typeface="맑은 고딕" pitchFamily="50" charset="-127"/>
            </a:rPr>
            <a:t>설계 교과목에 대해 시작부터 종료 단계까지 구성되는 모든 과정과 성과물을 체계적으로 모아둔 것</a:t>
          </a:r>
          <a:endParaRPr lang="ko-KR" altLang="en-US" sz="1500" b="1" kern="1200" dirty="0">
            <a:latin typeface="맑은 고딕" pitchFamily="50" charset="-127"/>
            <a:ea typeface="맑은 고딕" pitchFamily="50" charset="-127"/>
          </a:endParaRPr>
        </a:p>
      </dsp:txBody>
      <dsp:txXfrm>
        <a:off x="0" y="2780677"/>
        <a:ext cx="7219807" cy="1323000"/>
      </dsp:txXfrm>
    </dsp:sp>
    <dsp:sp modelId="{C7484F4D-D28E-42A9-B06F-0FBCF0694622}">
      <dsp:nvSpPr>
        <dsp:cNvPr id="0" name=""/>
        <dsp:cNvSpPr/>
      </dsp:nvSpPr>
      <dsp:spPr>
        <a:xfrm>
          <a:off x="319462" y="2566822"/>
          <a:ext cx="2740508" cy="44280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1024" tIns="0" rIns="191024" bIns="0" numCol="1" spcCol="1270" anchor="ctr" anchorCtr="0">
          <a:noAutofit/>
        </a:bodyPr>
        <a:lstStyle/>
        <a:p>
          <a:pPr marL="0" lvl="0" indent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000" b="1" kern="1200" dirty="0">
              <a:latin typeface="맑은 고딕" pitchFamily="50" charset="-127"/>
              <a:ea typeface="맑은 고딕" pitchFamily="50" charset="-127"/>
            </a:rPr>
            <a:t>학생 포트폴리오</a:t>
          </a:r>
        </a:p>
      </dsp:txBody>
      <dsp:txXfrm>
        <a:off x="341078" y="2588438"/>
        <a:ext cx="2697276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7B48BF-3887-4B1D-82B4-BDBF9521F958}" type="datetimeFigureOut">
              <a:rPr lang="ko-KR" altLang="en-US" smtClean="0"/>
              <a:t>2020-03-06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2DC7F0-2318-454F-832B-0707FBF3391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4558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C7F0-2318-454F-832B-0707FBF33911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88045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2DC7F0-2318-454F-832B-0707FBF33911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7496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65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66564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</a:pPr>
            <a:fld id="{73673AF7-3AB9-41AB-AA4D-9DBA871B7E8E}" type="slidenum">
              <a:rPr lang="en-US" altLang="ko-KR" smtClean="0"/>
              <a:pPr>
                <a:spcBef>
                  <a:spcPct val="0"/>
                </a:spcBef>
              </a:pPr>
              <a:t>22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75724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 defTabSz="914400" rtl="0" eaLnBrk="1" latinLnBrk="1" hangingPunct="1">
              <a:lnSpc>
                <a:spcPct val="150000"/>
              </a:lnSpc>
              <a:buNone/>
              <a:defRPr lang="en-US" sz="2400" b="1" kern="1200" spc="-150" dirty="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449101"/>
            <a:ext cx="12192000" cy="1725900"/>
          </a:xfrm>
          <a:prstGeom prst="rect">
            <a:avLst/>
          </a:prstGeom>
          <a:solidFill>
            <a:srgbClr val="467DB9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en-US" altLang="ko-KR" sz="2800" b="1" spc="-15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914400" y="1943100"/>
            <a:ext cx="10363200" cy="842676"/>
          </a:xfrm>
        </p:spPr>
        <p:txBody>
          <a:bodyPr anchor="b">
            <a:normAutofit/>
          </a:bodyPr>
          <a:lstStyle>
            <a:lvl1pPr marL="0" algn="ctr" defTabSz="914400" rtl="0" eaLnBrk="1" latinLnBrk="1" hangingPunct="1">
              <a:lnSpc>
                <a:spcPct val="150000"/>
              </a:lnSpc>
              <a:defRPr lang="en-US" sz="3200" b="1" kern="1200" spc="-150" dirty="0">
                <a:solidFill>
                  <a:schemeClr val="bg1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pic>
        <p:nvPicPr>
          <p:cNvPr id="12" name="그림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15" y="377825"/>
            <a:ext cx="22479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74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409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681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 userDrawn="1"/>
        </p:nvSpPr>
        <p:spPr>
          <a:xfrm>
            <a:off x="0" y="6301910"/>
            <a:ext cx="12192000" cy="556090"/>
          </a:xfrm>
          <a:prstGeom prst="rect">
            <a:avLst/>
          </a:prstGeom>
          <a:solidFill>
            <a:srgbClr val="467D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7374" y="88901"/>
            <a:ext cx="11709076" cy="686886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4472C4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373" y="1059029"/>
            <a:ext cx="11709077" cy="505012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9163250" y="6373347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8DF7FF-481B-4774-B4B2-E91D7212D9A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cxnSp>
        <p:nvCxnSpPr>
          <p:cNvPr id="7" name="Straight Connector 12"/>
          <p:cNvCxnSpPr/>
          <p:nvPr userDrawn="1"/>
        </p:nvCxnSpPr>
        <p:spPr>
          <a:xfrm flipV="1">
            <a:off x="197374" y="866274"/>
            <a:ext cx="11709076" cy="13368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41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44059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46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9137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8666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765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3417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732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DF7FF-481B-4774-B4B2-E91D7212D9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511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부제목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공학교육혁신센터</a:t>
            </a: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81879" y="1270000"/>
            <a:ext cx="10363200" cy="1794072"/>
          </a:xfrm>
        </p:spPr>
        <p:txBody>
          <a:bodyPr>
            <a:noAutofit/>
          </a:bodyPr>
          <a:lstStyle/>
          <a:p>
            <a:r>
              <a:rPr lang="en-US" altLang="ko-KR" sz="3600" dirty="0"/>
              <a:t>2019</a:t>
            </a:r>
            <a:r>
              <a:rPr lang="ko-KR" altLang="en-US" sz="3600" dirty="0"/>
              <a:t>년 단국대학교 공과대학 및 </a:t>
            </a:r>
            <a:br>
              <a:rPr lang="ko-KR" altLang="en-US" sz="3600" dirty="0"/>
            </a:br>
            <a:r>
              <a:rPr lang="ko-KR" altLang="en-US" sz="3600" dirty="0"/>
              <a:t>공학교육인증 프로그램 소개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1033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단국대학교 공학인증 프로그램</a:t>
            </a:r>
            <a:endParaRPr lang="ko-KR" altLang="en-US" dirty="0">
              <a:solidFill>
                <a:srgbClr val="4472C4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2016</a:t>
            </a:r>
            <a:r>
              <a:rPr lang="ko-KR" altLang="en-US" dirty="0"/>
              <a:t>년 입학생 부터는 단일 인증 프로그램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8352732" y="624054"/>
            <a:ext cx="3152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kumimoji="0" lang="ko-KR" altLang="en-US" sz="2000" b="1" dirty="0">
                <a:latin typeface="+mn-ea"/>
                <a:ea typeface="+mn-ea"/>
              </a:rPr>
              <a:t>졸업증명서</a:t>
            </a:r>
            <a:r>
              <a:rPr kumimoji="0" lang="en-US" altLang="ko-KR" sz="2000" b="1" dirty="0">
                <a:latin typeface="+mn-ea"/>
                <a:ea typeface="+mn-ea"/>
              </a:rPr>
              <a:t>:</a:t>
            </a:r>
            <a:r>
              <a:rPr kumimoji="0" lang="ko-KR" altLang="en-US" sz="2000" b="1" dirty="0">
                <a:latin typeface="+mn-ea"/>
                <a:ea typeface="+mn-ea"/>
              </a:rPr>
              <a:t>공학인증 학사</a:t>
            </a:r>
            <a:endParaRPr kumimoji="0" lang="en-US" altLang="ko-KR" sz="2000" b="1" dirty="0">
              <a:latin typeface="+mn-ea"/>
              <a:ea typeface="+mn-ea"/>
            </a:endParaRPr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869" y="1039979"/>
            <a:ext cx="3705225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1769" y="3545054"/>
            <a:ext cx="3357563" cy="10096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직사각형 19"/>
          <p:cNvSpPr/>
          <p:nvPr/>
        </p:nvSpPr>
        <p:spPr>
          <a:xfrm>
            <a:off x="495300" y="1869681"/>
            <a:ext cx="6997700" cy="17912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en-US" altLang="ko-KR" sz="2000" b="1" kern="0" dirty="0">
                <a:solidFill>
                  <a:srgbClr val="000000"/>
                </a:solidFill>
                <a:latin typeface="+mn-ea"/>
              </a:rPr>
              <a:t>5.1 </a:t>
            </a:r>
            <a:r>
              <a:rPr lang="ko-KR" altLang="en-US" sz="2000" b="1" kern="0" dirty="0">
                <a:solidFill>
                  <a:srgbClr val="000000"/>
                </a:solidFill>
                <a:latin typeface="+mn-ea"/>
              </a:rPr>
              <a:t>학칙 시행세칙</a:t>
            </a:r>
            <a:endParaRPr lang="ko-KR" altLang="en-US" sz="2400" kern="0" dirty="0">
              <a:solidFill>
                <a:srgbClr val="000000"/>
              </a:solidFill>
              <a:latin typeface="+mn-ea"/>
            </a:endParaRPr>
          </a:p>
          <a:p>
            <a:pPr marL="190500" indent="-190500" algn="just" fontAlgn="base">
              <a:lnSpc>
                <a:spcPct val="160000"/>
              </a:lnSpc>
            </a:pP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제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62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조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(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적용대상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)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①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2004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학년도 이후 신입생은 공학전문교육과정에 배정된다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. 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다만</a:t>
            </a:r>
            <a:r>
              <a:rPr lang="en-US" altLang="ko-KR" b="1" kern="0" dirty="0">
                <a:solidFill>
                  <a:srgbClr val="FF0000"/>
                </a:solidFill>
                <a:latin typeface="+mn-ea"/>
              </a:rPr>
              <a:t>, 2016</a:t>
            </a:r>
            <a:r>
              <a:rPr lang="ko-KR" altLang="en-US" b="1" kern="0" dirty="0">
                <a:solidFill>
                  <a:srgbClr val="FF0000"/>
                </a:solidFill>
                <a:latin typeface="+mn-ea"/>
              </a:rPr>
              <a:t>학년도부터 신입생의 경우 공학일반교육과정으로의 변경은 불허한다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. &lt;</a:t>
            </a:r>
            <a:r>
              <a:rPr lang="ko-KR" altLang="en-US" kern="0" dirty="0">
                <a:solidFill>
                  <a:srgbClr val="000000"/>
                </a:solidFill>
                <a:latin typeface="+mn-ea"/>
              </a:rPr>
              <a:t>개정 </a:t>
            </a:r>
            <a:r>
              <a:rPr lang="en-US" altLang="ko-KR" kern="0" dirty="0">
                <a:solidFill>
                  <a:srgbClr val="000000"/>
                </a:solidFill>
                <a:latin typeface="+mn-ea"/>
              </a:rPr>
              <a:t>2016.8.30.&gt;</a:t>
            </a:r>
            <a:endParaRPr lang="ko-KR" altLang="en-US" sz="2400" kern="0" spc="0" dirty="0">
              <a:solidFill>
                <a:srgbClr val="0000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0462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단국대학교 공학인증 프로그램</a:t>
            </a:r>
            <a:endParaRPr lang="ko-KR" altLang="en-US" b="1" dirty="0">
              <a:solidFill>
                <a:srgbClr val="467DB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83569"/>
              </p:ext>
            </p:extLst>
          </p:nvPr>
        </p:nvGraphicFramePr>
        <p:xfrm>
          <a:off x="795334" y="1231847"/>
          <a:ext cx="8749038" cy="443304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9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0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39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25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34287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대학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36000" marB="36000" anchor="ctr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소속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School/Department)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36000" marB="36000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공학전문교육과정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HY울릉도M" panose="02030600000101010101" pitchFamily="18" charset="-127"/>
                        <a:ea typeface="HY울릉도M" panose="02030600000101010101" pitchFamily="18" charset="-127"/>
                      </a:endParaRPr>
                    </a:p>
                  </a:txBody>
                  <a:tcPr marL="8084" marR="8084" marT="36000" marB="36000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42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학위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Degree)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36000" marB="3600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36000" marB="360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903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공과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대학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전자전기공학부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en-US" sz="1600" dirty="0"/>
                        <a:t>Electronics &amp;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Electrical Engineering)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전자전기공학 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전자전기공학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Bachelor of Science in Electronics &amp; Electrical Engineering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Electronics &amp; Electrical Engineering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0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파이버시스템공학과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(Fiber System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Engineering)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파이버시스템공학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파이버시스템공학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Bachelor of Science in Fiber System Engineering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Fiber System Engineering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90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고분자시스템공학과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(Polymer System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Engineering)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고분자공학 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고분자공학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1177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Bachelor of Science in Polymer Science &amp; Engineering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Polymer Science &amp; Engineering </a:t>
                      </a:r>
                      <a:endParaRPr lang="en-US" sz="1600" b="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1356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단국대학교 공학인증 프로그램</a:t>
            </a:r>
            <a:endParaRPr lang="ko-KR" altLang="en-US" b="1" dirty="0">
              <a:solidFill>
                <a:srgbClr val="467DB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0552002"/>
              </p:ext>
            </p:extLst>
          </p:nvPr>
        </p:nvGraphicFramePr>
        <p:xfrm>
          <a:off x="414213" y="1132932"/>
          <a:ext cx="8749037" cy="48832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53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50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25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025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95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대학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소속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School/Department)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공학전문교육과정</a:t>
                      </a:r>
                      <a:endParaRPr lang="ko-KR" altLang="en-US" sz="18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754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학위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Degree)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638">
                <a:tc rowSpan="6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공과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대학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토목환경공학과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en-US" sz="1600" dirty="0"/>
                        <a:t>Civil &amp; Environmental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Engineering)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토목공학 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토목공학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81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Bachelor of Science in </a:t>
                      </a:r>
                    </a:p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Civil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Civil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3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기계공학과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500" dirty="0"/>
                        <a:t>(</a:t>
                      </a:r>
                      <a:r>
                        <a:rPr lang="en-US" sz="1500" dirty="0"/>
                        <a:t>Mechanical Engineering)</a:t>
                      </a:r>
                      <a:endParaRPr lang="en-US" sz="15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기계공학 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기계공학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8212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영문</a:t>
                      </a:r>
                      <a:endParaRPr lang="ko-KR" altLang="en-US" sz="16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Bachelor of Engineering in Mechanical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Mechanical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3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화학공학과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en-US" sz="1600" dirty="0"/>
                        <a:t>Chemical Engineering)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국문</a:t>
                      </a:r>
                      <a:endParaRPr lang="ko-KR" altLang="en-US" sz="16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화학공학 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화학공학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3383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Bachelor of Science in Chemical Engineering</a:t>
                      </a: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Chemical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9884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단국대학교 공학인증 프로그램</a:t>
            </a:r>
            <a:endParaRPr lang="ko-KR" altLang="en-US" b="1" dirty="0">
              <a:solidFill>
                <a:srgbClr val="467DB9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6135373"/>
              </p:ext>
            </p:extLst>
          </p:nvPr>
        </p:nvGraphicFramePr>
        <p:xfrm>
          <a:off x="558228" y="1088574"/>
          <a:ext cx="8554446" cy="49719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94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7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3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5973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59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655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대학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소속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School/Department)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공학전문교육과정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65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학위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Degree)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전공</a:t>
                      </a:r>
                      <a:r>
                        <a:rPr lang="en-US" altLang="ko-KR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</a:t>
                      </a:r>
                      <a:r>
                        <a:rPr lang="en-US" sz="1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Major)</a:t>
                      </a:r>
                      <a:endParaRPr lang="en-US" sz="1600" b="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208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SW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융합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대학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-200" dirty="0"/>
                        <a:t>응용컴퓨터공학과</a:t>
                      </a:r>
                      <a:endParaRPr lang="ko-KR" altLang="en-US" sz="1600" kern="0" spc="0" dirty="0"/>
                    </a:p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/>
                        <a:t>(Applied Computer Engineering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컴퓨터공학 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컴퓨터공학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ko-KR" sz="1000" kern="0" spc="0">
                        <a:solidFill>
                          <a:srgbClr val="000000"/>
                        </a:solidFill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b="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Bachelor of Science in Computer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Computer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22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소프트웨어학과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(Software</a:t>
                      </a:r>
                      <a:r>
                        <a:rPr lang="en-US" sz="1600" baseline="0" dirty="0"/>
                        <a:t>  Science)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/>
                        <a:t>국문</a:t>
                      </a:r>
                      <a:endParaRPr lang="ko-KR" altLang="en-US" sz="160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 err="1"/>
                        <a:t>소프트웨어학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전문 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 err="1"/>
                        <a:t>소프트웨어학</a:t>
                      </a:r>
                      <a:endParaRPr lang="ko-KR" altLang="en-US" sz="1600" u="sng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045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Bachelor of Science in Software Science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Software Science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75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공과</a:t>
                      </a:r>
                    </a:p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대학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600" b="1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건축공학전공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en-US" sz="1600" dirty="0"/>
                        <a:t>Architectural </a:t>
                      </a: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/>
                        <a:t>Engineering)</a:t>
                      </a:r>
                      <a:endParaRPr 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Times New Roman" pitchFamily="18" charset="0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국문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건축공학 전문 </a:t>
                      </a:r>
                      <a:endParaRPr lang="en-US" altLang="ko-KR" sz="1600" dirty="0"/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공학사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u="sng" dirty="0"/>
                        <a:t>건축공학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전문교육과정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652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dirty="0"/>
                        <a:t>영문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8084" marR="8084" marT="8084" marB="8084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Bachelor of </a:t>
                      </a:r>
                      <a:r>
                        <a:rPr lang="en-US" altLang="ko-KR" sz="1600" kern="0" spc="-50" dirty="0">
                          <a:effectLst/>
                        </a:rPr>
                        <a:t>Science</a:t>
                      </a:r>
                      <a:r>
                        <a:rPr lang="en-US" sz="1600" kern="0" spc="-50" dirty="0">
                          <a:effectLst/>
                        </a:rPr>
                        <a:t> in Architectural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-50" dirty="0">
                          <a:effectLst/>
                        </a:rPr>
                        <a:t>Architectural Engineering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8034" marR="18034" marT="17907" marB="17907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5117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</a:t>
            </a:r>
            <a:r>
              <a:rPr lang="en-US" altLang="ko-KR" b="1" dirty="0"/>
              <a:t>. </a:t>
            </a:r>
            <a:r>
              <a:rPr lang="ko-KR" altLang="en-US" b="1" dirty="0"/>
              <a:t>단국대학교 공학인증 프로그램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5" name="내용 개체 틀 1"/>
          <p:cNvSpPr>
            <a:spLocks noGrp="1"/>
          </p:cNvSpPr>
          <p:nvPr>
            <p:ph idx="1"/>
          </p:nvPr>
        </p:nvSpPr>
        <p:spPr>
          <a:xfrm>
            <a:off x="342002" y="1173051"/>
            <a:ext cx="9872871" cy="4511899"/>
          </a:xfrm>
        </p:spPr>
        <p:txBody>
          <a:bodyPr/>
          <a:lstStyle/>
          <a:p>
            <a:r>
              <a:rPr lang="ko-KR" altLang="en-US" sz="2400" b="1" dirty="0"/>
              <a:t> </a:t>
            </a:r>
            <a:r>
              <a:rPr lang="ko-KR" altLang="en-US" sz="2400" b="1" dirty="0" err="1"/>
              <a:t>선후수이수체계</a:t>
            </a:r>
            <a:r>
              <a:rPr lang="ko-KR" altLang="en-US" sz="2400" b="1" dirty="0"/>
              <a:t> 준수 </a:t>
            </a:r>
          </a:p>
          <a:p>
            <a:endParaRPr lang="ko-KR" alt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85789" y="1921613"/>
            <a:ext cx="7942263" cy="112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lnSpc>
                <a:spcPct val="130000"/>
              </a:lnSpc>
              <a:spcBef>
                <a:spcPct val="20000"/>
              </a:spcBef>
              <a:buClr>
                <a:srgbClr val="33CCFF"/>
              </a:buClr>
              <a:buSzPct val="75000"/>
              <a:defRPr/>
            </a:pP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공과대학 공학교육과정 운영내규 </a:t>
            </a:r>
            <a:b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</a:b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조</a:t>
            </a:r>
            <a: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공학전문교육과정 교과목 이수요건</a:t>
            </a:r>
            <a: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  <a:t>)</a:t>
            </a:r>
            <a:b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</a:br>
            <a: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  <a:t>    </a:t>
            </a: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제 </a:t>
            </a:r>
            <a: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항</a:t>
            </a:r>
            <a: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ko-KR" altLang="en-US" sz="1580" b="1" kern="0" dirty="0" err="1">
                <a:latin typeface="맑은 고딕" pitchFamily="50" charset="-127"/>
                <a:ea typeface="맑은 고딕" pitchFamily="50" charset="-127"/>
              </a:rPr>
              <a:t>프로그램별</a:t>
            </a:r>
            <a:r>
              <a:rPr lang="ko-KR" altLang="en-US" sz="1580" b="1" kern="0" dirty="0">
                <a:latin typeface="맑은 고딕" pitchFamily="50" charset="-127"/>
                <a:ea typeface="맑은 고딕" pitchFamily="50" charset="-127"/>
              </a:rPr>
              <a:t> 필수선후수교과목 이수체계를 준수하여야 한다</a:t>
            </a:r>
            <a: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  <a:t>. </a:t>
            </a:r>
            <a:br>
              <a:rPr lang="en-US" altLang="ko-KR" sz="1580" b="1" kern="0" dirty="0">
                <a:latin typeface="맑은 고딕" pitchFamily="50" charset="-127"/>
                <a:ea typeface="맑은 고딕" pitchFamily="50" charset="-127"/>
              </a:rPr>
            </a:br>
            <a:endParaRPr lang="ko-KR" altLang="en-US" sz="1580" b="1" kern="0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971676" y="4117975"/>
            <a:ext cx="1635125" cy="8445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공학수학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4157664" y="4117975"/>
            <a:ext cx="1635125" cy="8445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일반물리학</a:t>
            </a:r>
            <a:r>
              <a:rPr lang="en-US" altLang="ko-KR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6389688" y="4117975"/>
            <a:ext cx="1636712" cy="8445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건축동역학</a:t>
            </a:r>
            <a:endParaRPr lang="ko-KR" altLang="en-US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8550276" y="4117975"/>
            <a:ext cx="1635125" cy="84455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ko-KR" altLang="en-US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정역학</a:t>
            </a:r>
          </a:p>
        </p:txBody>
      </p:sp>
      <p:sp>
        <p:nvSpPr>
          <p:cNvPr id="11" name="오른쪽 화살표 10"/>
          <p:cNvSpPr/>
          <p:nvPr/>
        </p:nvSpPr>
        <p:spPr>
          <a:xfrm>
            <a:off x="3708401" y="4260851"/>
            <a:ext cx="284163" cy="493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2" name="오른쪽 화살표 11"/>
          <p:cNvSpPr/>
          <p:nvPr/>
        </p:nvSpPr>
        <p:spPr>
          <a:xfrm>
            <a:off x="5957888" y="4260851"/>
            <a:ext cx="284162" cy="493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3" name="오른쪽 화살표 12"/>
          <p:cNvSpPr/>
          <p:nvPr/>
        </p:nvSpPr>
        <p:spPr>
          <a:xfrm>
            <a:off x="8172451" y="4260851"/>
            <a:ext cx="284163" cy="4937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2566989" y="3594101"/>
            <a:ext cx="4333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A</a:t>
            </a:r>
            <a:endParaRPr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4859338" y="3594101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B</a:t>
            </a:r>
            <a:endParaRPr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auto">
          <a:xfrm>
            <a:off x="6956425" y="3594101"/>
            <a:ext cx="407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C</a:t>
            </a:r>
            <a:endParaRPr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auto">
          <a:xfrm>
            <a:off x="9055100" y="3594101"/>
            <a:ext cx="446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r>
              <a:rPr lang="en-US" altLang="ko-KR" sz="2800" b="1">
                <a:latin typeface="맑은 고딕" panose="020B0503020000020004" pitchFamily="50" charset="-127"/>
                <a:ea typeface="맑은 고딕" panose="020B0503020000020004" pitchFamily="50" charset="-127"/>
              </a:rPr>
              <a:t>D</a:t>
            </a:r>
            <a:endParaRPr lang="ko-KR" altLang="en-US" sz="280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3849689" y="5235576"/>
            <a:ext cx="47974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ko-KR" altLang="en-US" sz="2800" b="1" dirty="0" err="1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선후수체계</a:t>
            </a:r>
            <a:endParaRPr kumimoji="0" lang="en-US" altLang="ko-KR" sz="28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latinLnBrk="0">
              <a:spcBef>
                <a:spcPct val="0"/>
              </a:spcBef>
              <a:buFontTx/>
              <a:buNone/>
            </a:pPr>
            <a:r>
              <a:rPr kumimoji="0"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kumimoji="0"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교과목을 수강하는 순서</a:t>
            </a:r>
            <a:r>
              <a:rPr kumimoji="0"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4783084" y="1145952"/>
            <a:ext cx="5516670" cy="7078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algn="ctr" latinLnBrk="0">
              <a:spcBef>
                <a:spcPct val="0"/>
              </a:spcBef>
              <a:buFontTx/>
              <a:buNone/>
            </a:pP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2016</a:t>
            </a:r>
            <a:r>
              <a:rPr lang="ko-KR" altLang="en-US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신입생부터는 수강신청 시 선수과목을 들어야 후수과목 수강신청이 가능</a:t>
            </a:r>
            <a:r>
              <a:rPr lang="en-US" altLang="ko-KR" sz="20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!</a:t>
            </a:r>
            <a:endParaRPr lang="ko-KR" altLang="en-US" sz="2000" b="1" dirty="0">
              <a:solidFill>
                <a:srgbClr val="FF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3843845" y="3039952"/>
            <a:ext cx="4182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>
                <a:solidFill>
                  <a:srgbClr val="FF0000"/>
                </a:solidFill>
                <a:latin typeface="굴림" panose="020B0600000101010101" pitchFamily="50" charset="-127"/>
                <a:ea typeface="굴림" panose="020B0600000101010101" pitchFamily="50" charset="-127"/>
                <a:cs typeface="HY강B"/>
              </a:rPr>
              <a:t>정해진 순서대로 교과목을 수강해야 함</a:t>
            </a:r>
            <a:endParaRPr lang="ko-KR" altLang="en-US" b="1" dirty="0">
              <a:solidFill>
                <a:srgbClr val="FF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940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grpSp>
        <p:nvGrpSpPr>
          <p:cNvPr id="8" name="그룹 7"/>
          <p:cNvGrpSpPr/>
          <p:nvPr/>
        </p:nvGrpSpPr>
        <p:grpSpPr>
          <a:xfrm>
            <a:off x="1320800" y="0"/>
            <a:ext cx="4230554" cy="6157807"/>
            <a:chOff x="1320800" y="0"/>
            <a:chExt cx="4230554" cy="6157807"/>
          </a:xfrm>
        </p:grpSpPr>
        <p:pic>
          <p:nvPicPr>
            <p:cNvPr id="6" name="그림 5"/>
            <p:cNvPicPr>
              <a:picLocks noChangeAspect="1"/>
            </p:cNvPicPr>
            <p:nvPr/>
          </p:nvPicPr>
          <p:blipFill rotWithShape="1">
            <a:blip r:embed="rId2"/>
            <a:srcRect l="30157" t="17480" r="27656" b="2642"/>
            <a:stretch/>
          </p:blipFill>
          <p:spPr>
            <a:xfrm>
              <a:off x="1320800" y="0"/>
              <a:ext cx="4230554" cy="6157807"/>
            </a:xfrm>
            <a:prstGeom prst="rect">
              <a:avLst/>
            </a:prstGeom>
          </p:spPr>
        </p:pic>
        <p:sp>
          <p:nvSpPr>
            <p:cNvPr id="7" name="직사각형 6"/>
            <p:cNvSpPr/>
            <p:nvPr/>
          </p:nvSpPr>
          <p:spPr>
            <a:xfrm>
              <a:off x="3187700" y="2247900"/>
              <a:ext cx="17399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그룹 9"/>
          <p:cNvGrpSpPr/>
          <p:nvPr/>
        </p:nvGrpSpPr>
        <p:grpSpPr>
          <a:xfrm>
            <a:off x="5689600" y="0"/>
            <a:ext cx="4536184" cy="5892801"/>
            <a:chOff x="5689600" y="0"/>
            <a:chExt cx="4536184" cy="5892801"/>
          </a:xfrm>
        </p:grpSpPr>
        <p:pic>
          <p:nvPicPr>
            <p:cNvPr id="5" name="그림 4"/>
            <p:cNvPicPr>
              <a:picLocks noChangeAspect="1"/>
            </p:cNvPicPr>
            <p:nvPr/>
          </p:nvPicPr>
          <p:blipFill rotWithShape="1">
            <a:blip r:embed="rId3"/>
            <a:srcRect l="31190" t="17921" r="30595" b="-495"/>
            <a:stretch/>
          </p:blipFill>
          <p:spPr>
            <a:xfrm>
              <a:off x="5689600" y="0"/>
              <a:ext cx="4536184" cy="5892801"/>
            </a:xfrm>
            <a:prstGeom prst="rect">
              <a:avLst/>
            </a:prstGeom>
          </p:spPr>
        </p:pic>
        <p:sp>
          <p:nvSpPr>
            <p:cNvPr id="9" name="직사각형 8"/>
            <p:cNvSpPr/>
            <p:nvPr/>
          </p:nvSpPr>
          <p:spPr>
            <a:xfrm>
              <a:off x="7645400" y="2438400"/>
              <a:ext cx="1739900" cy="279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079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5. </a:t>
            </a:r>
            <a:r>
              <a:rPr lang="ko-KR" altLang="en-US" dirty="0"/>
              <a:t>단국대학교 공학인증 프로그램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951044"/>
              </p:ext>
            </p:extLst>
          </p:nvPr>
        </p:nvGraphicFramePr>
        <p:xfrm>
          <a:off x="197374" y="1915573"/>
          <a:ext cx="11822197" cy="2221398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5058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6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87052">
                  <a:extLst>
                    <a:ext uri="{9D8B030D-6E8A-4147-A177-3AD203B41FA5}">
                      <a16:colId xmlns:a16="http://schemas.microsoft.com/office/drawing/2014/main" val="1164637712"/>
                    </a:ext>
                  </a:extLst>
                </a:gridCol>
                <a:gridCol w="558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8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59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9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59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59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959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9596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54956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52029"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교양과정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effectLst/>
                        </a:rPr>
                        <a:t>공학기초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effectLst/>
                        </a:rPr>
                        <a:t>전공과정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졸업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요구</a:t>
                      </a:r>
                    </a:p>
                    <a:p>
                      <a:pPr marL="0" marR="0" indent="0" algn="ctr" fontAlgn="base" latinLnBrk="0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학점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610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공통</a:t>
                      </a:r>
                      <a:r>
                        <a:rPr lang="en-US" altLang="ko-KR" sz="2000" b="1" kern="0" spc="0" dirty="0">
                          <a:effectLst/>
                        </a:rPr>
                        <a:t>/</a:t>
                      </a:r>
                      <a:r>
                        <a:rPr lang="ko-KR" altLang="en-US" sz="2000" b="1" kern="0" spc="0" dirty="0">
                          <a:effectLst/>
                        </a:rPr>
                        <a:t>영역별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교양</a:t>
                      </a: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90">
                          <a:effectLst/>
                        </a:rPr>
                        <a:t>공학</a:t>
                      </a:r>
                      <a:endParaRPr lang="ko-KR" altLang="en-US" sz="2000" b="1" kern="0" spc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90">
                          <a:effectLst/>
                        </a:rPr>
                        <a:t>소양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노비타스</a:t>
                      </a: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-90" dirty="0">
                          <a:effectLst/>
                        </a:rPr>
                        <a:t>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effectLst/>
                        </a:rPr>
                        <a:t>수학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effectLst/>
                        </a:rPr>
                        <a:t>기초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effectLst/>
                        </a:rPr>
                        <a:t>과학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effectLst/>
                        </a:rPr>
                        <a:t>전산학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>
                          <a:effectLst/>
                        </a:rPr>
                        <a:t>계</a:t>
                      </a:r>
                      <a:endParaRPr lang="ko-KR" altLang="en-US" sz="2000" b="1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전공</a:t>
                      </a:r>
                      <a:endParaRPr lang="en-US" altLang="ko-KR" sz="2000" b="1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필수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전공</a:t>
                      </a:r>
                      <a:endParaRPr lang="en-US" altLang="ko-KR" sz="2000" b="1" kern="0" spc="0" dirty="0"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선택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kern="0" spc="0" dirty="0">
                          <a:effectLst/>
                        </a:rPr>
                        <a:t>계</a:t>
                      </a:r>
                      <a:endParaRPr lang="ko-KR" altLang="en-US" sz="2000" b="1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32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20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6+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1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27+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9+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9+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solidFill>
                            <a:srgbClr val="000000"/>
                          </a:solidFill>
                          <a:effectLst/>
                          <a:latin typeface="한컴바탕"/>
                        </a:rPr>
                        <a:t>6</a:t>
                      </a: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30+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28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42+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>
                          <a:effectLst/>
                        </a:rPr>
                        <a:t>69+</a:t>
                      </a:r>
                      <a:endParaRPr lang="en-US" sz="2000" kern="0" spc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0" spc="0" dirty="0">
                          <a:effectLst/>
                        </a:rPr>
                        <a:t>130+</a:t>
                      </a:r>
                      <a:endParaRPr lang="en-US" sz="2000" kern="0" spc="0" dirty="0">
                        <a:solidFill>
                          <a:srgbClr val="000000"/>
                        </a:solidFill>
                        <a:effectLst/>
                        <a:latin typeface="한컴바탕"/>
                      </a:endParaRPr>
                    </a:p>
                  </a:txBody>
                  <a:tcPr marL="17907" marR="17907" marT="17907" marB="17907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직사각형 7"/>
          <p:cNvSpPr/>
          <p:nvPr/>
        </p:nvSpPr>
        <p:spPr>
          <a:xfrm>
            <a:off x="817900" y="1077914"/>
            <a:ext cx="8935699" cy="526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en-US" altLang="ko-KR" sz="2000" b="1" kern="0" dirty="0">
                <a:solidFill>
                  <a:srgbClr val="000000"/>
                </a:solidFill>
                <a:latin typeface="한컴바탕"/>
                <a:ea typeface="한컴바탕"/>
              </a:rPr>
              <a:t>2020</a:t>
            </a:r>
            <a:r>
              <a:rPr lang="ko-KR" altLang="en-US" sz="2000" b="1" kern="0" dirty="0">
                <a:solidFill>
                  <a:srgbClr val="000000"/>
                </a:solidFill>
                <a:latin typeface="한컴바탕"/>
                <a:ea typeface="한컴바탕"/>
              </a:rPr>
              <a:t>학년도 공학인증</a:t>
            </a:r>
            <a:r>
              <a:rPr lang="en-US" altLang="ko-KR" sz="2000" b="1" kern="0" dirty="0">
                <a:solidFill>
                  <a:srgbClr val="000000"/>
                </a:solidFill>
                <a:latin typeface="한컴바탕"/>
                <a:ea typeface="한컴바탕"/>
              </a:rPr>
              <a:t>(ABEEK)</a:t>
            </a:r>
            <a:r>
              <a:rPr lang="ko-KR" altLang="en-US" sz="2000" b="1" kern="0" dirty="0">
                <a:solidFill>
                  <a:srgbClr val="000000"/>
                </a:solidFill>
                <a:latin typeface="한컴바탕"/>
                <a:ea typeface="한컴바탕"/>
              </a:rPr>
              <a:t>과정 이수기준표</a:t>
            </a:r>
            <a:r>
              <a:rPr lang="en-US" altLang="ko-KR" sz="2000" b="1" kern="0" dirty="0">
                <a:solidFill>
                  <a:srgbClr val="000000"/>
                </a:solidFill>
                <a:latin typeface="한컴바탕"/>
                <a:ea typeface="한컴바탕"/>
              </a:rPr>
              <a:t>(</a:t>
            </a:r>
            <a:r>
              <a:rPr lang="ko-KR" altLang="en-US" sz="2000" b="1" kern="0" dirty="0">
                <a:solidFill>
                  <a:srgbClr val="000000"/>
                </a:solidFill>
                <a:latin typeface="한컴바탕"/>
                <a:ea typeface="한컴바탕"/>
              </a:rPr>
              <a:t>공과대학 및 건축공학과</a:t>
            </a:r>
            <a:r>
              <a:rPr lang="en-US" altLang="ko-KR" sz="2000" b="1" kern="0" dirty="0">
                <a:solidFill>
                  <a:srgbClr val="000000"/>
                </a:solidFill>
                <a:latin typeface="한컴바탕"/>
                <a:ea typeface="한컴바탕"/>
              </a:rPr>
              <a:t>) </a:t>
            </a:r>
            <a:endParaRPr lang="ko-KR" altLang="en-US" sz="2800" b="1" kern="0" spc="0" dirty="0">
              <a:solidFill>
                <a:srgbClr val="000000"/>
              </a:solidFill>
              <a:effectLst/>
              <a:latin typeface="한컴바탕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2512120" y="-1050885"/>
            <a:ext cx="98957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ko-KR" sz="1600" b="1" dirty="0">
                <a:solidFill>
                  <a:srgbClr val="FF0000"/>
                </a:solidFill>
                <a:latin typeface="+mn-ea"/>
              </a:rPr>
              <a:t>SW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융합대학은 이수기준표가 다름</a:t>
            </a:r>
            <a:r>
              <a:rPr lang="en-US" altLang="ko-KR" sz="1600" b="1" dirty="0">
                <a:solidFill>
                  <a:srgbClr val="FF0000"/>
                </a:solidFill>
                <a:latin typeface="+mn-ea"/>
              </a:rPr>
              <a:t>- </a:t>
            </a:r>
            <a:r>
              <a:rPr lang="ko-KR" altLang="en-US" sz="1600" b="1" dirty="0">
                <a:solidFill>
                  <a:srgbClr val="FF0000"/>
                </a:solidFill>
                <a:latin typeface="+mn-ea"/>
              </a:rPr>
              <a:t>변경하여 사용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10" name="직사각형 9"/>
          <p:cNvSpPr/>
          <p:nvPr/>
        </p:nvSpPr>
        <p:spPr>
          <a:xfrm>
            <a:off x="708848" y="4445019"/>
            <a:ext cx="5307863" cy="5493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0" indent="-127000" algn="just" fontAlgn="base">
              <a:lnSpc>
                <a:spcPct val="165000"/>
              </a:lnSpc>
            </a:pPr>
            <a:r>
              <a:rPr lang="en-US" altLang="ko-KR" b="1" kern="0" spc="-50" dirty="0">
                <a:solidFill>
                  <a:srgbClr val="000000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‘</a:t>
            </a:r>
            <a:r>
              <a:rPr lang="ko-KR" altLang="en-US" b="1" kern="0" spc="-50" dirty="0">
                <a:solidFill>
                  <a:srgbClr val="000000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전공과정</a:t>
            </a:r>
            <a:r>
              <a:rPr lang="en-US" altLang="ko-KR" b="1" kern="0" spc="-50" dirty="0">
                <a:solidFill>
                  <a:srgbClr val="000000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’</a:t>
            </a:r>
            <a:r>
              <a:rPr lang="ko-KR" altLang="en-US" b="1" kern="0" spc="-50" dirty="0">
                <a:solidFill>
                  <a:srgbClr val="000000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 중 설계 </a:t>
            </a:r>
            <a:r>
              <a:rPr lang="en-US" altLang="ko-KR" b="1" kern="0" spc="-50" dirty="0">
                <a:solidFill>
                  <a:srgbClr val="000000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12</a:t>
            </a:r>
            <a:r>
              <a:rPr lang="ko-KR" altLang="en-US" b="1" kern="0" spc="-50" dirty="0">
                <a:solidFill>
                  <a:srgbClr val="000000"/>
                </a:solidFill>
                <a:latin typeface="돋움체" panose="020B0609000101010101" pitchFamily="49" charset="-127"/>
                <a:ea typeface="돋움체" panose="020B0609000101010101" pitchFamily="49" charset="-127"/>
              </a:rPr>
              <a:t>학점 이상 이수하여야 함</a:t>
            </a:r>
            <a:endParaRPr lang="ko-KR" altLang="en-US" sz="2400" b="1" kern="0" spc="0" dirty="0">
              <a:solidFill>
                <a:srgbClr val="000000"/>
              </a:solidFill>
              <a:effectLst/>
              <a:latin typeface="바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1297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단국대학교 공학인증 프로그램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2425700" y="1600200"/>
            <a:ext cx="17399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-603752"/>
            <a:ext cx="26833267" cy="75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2343150" y="1466850"/>
            <a:ext cx="952500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Text Box 2"/>
          <p:cNvSpPr txBox="1">
            <a:spLocks noChangeArrowheads="1"/>
          </p:cNvSpPr>
          <p:nvPr/>
        </p:nvSpPr>
        <p:spPr bwMode="auto">
          <a:xfrm>
            <a:off x="933450" y="966787"/>
            <a:ext cx="336342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400" u="sng" dirty="0">
                <a:latin typeface="HY헤드라인M" pitchFamily="18" charset="-127"/>
                <a:ea typeface="HY헤드라인M" pitchFamily="18" charset="-127"/>
              </a:rPr>
              <a:t>교과목</a:t>
            </a:r>
            <a:r>
              <a:rPr lang="en-US" altLang="ko-KR" sz="1400" u="sng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1400" u="sng" dirty="0">
                <a:latin typeface="HY헤드라인M" pitchFamily="18" charset="-127"/>
                <a:ea typeface="HY헤드라인M" pitchFamily="18" charset="-127"/>
              </a:rPr>
              <a:t>교양</a:t>
            </a:r>
            <a:r>
              <a:rPr lang="en-US" altLang="ko-KR" sz="1400" u="sng" dirty="0">
                <a:latin typeface="HY헤드라인M" pitchFamily="18" charset="-127"/>
                <a:ea typeface="HY헤드라인M" pitchFamily="18" charset="-127"/>
              </a:rPr>
              <a:t>-</a:t>
            </a:r>
            <a:r>
              <a:rPr lang="ko-KR" altLang="en-US" sz="1400" u="sng" dirty="0">
                <a:latin typeface="HY헤드라인M" pitchFamily="18" charset="-127"/>
                <a:ea typeface="HY헤드라인M" pitchFamily="18" charset="-127"/>
              </a:rPr>
              <a:t>핵심교양</a:t>
            </a:r>
            <a:r>
              <a:rPr lang="en-US" altLang="ko-KR" sz="1400" u="sng" dirty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1400" u="sng" dirty="0">
                <a:latin typeface="HY헤드라인M" pitchFamily="18" charset="-127"/>
                <a:ea typeface="HY헤드라인M" pitchFamily="18" charset="-127"/>
              </a:rPr>
              <a:t>공학소양</a:t>
            </a:r>
            <a:r>
              <a:rPr lang="en-US" altLang="ko-KR" sz="1400" u="sng" dirty="0"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400" u="sng" dirty="0" err="1">
                <a:latin typeface="HY헤드라인M" pitchFamily="18" charset="-127"/>
                <a:ea typeface="HY헤드라인M" pitchFamily="18" charset="-127"/>
              </a:rPr>
              <a:t>로드맵</a:t>
            </a:r>
            <a:endParaRPr lang="ko-KR" altLang="en-US" sz="1400" u="sng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863600" y="1519237"/>
            <a:ext cx="21563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2019 </a:t>
            </a:r>
            <a:r>
              <a:rPr lang="ko-KR" altLang="en-US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공과대학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HY헤드라인M" pitchFamily="18" charset="-127"/>
              </a:rPr>
              <a:t>건축</a:t>
            </a:r>
            <a:r>
              <a:rPr lang="ko-KR" altLang="en-US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공학</a:t>
            </a:r>
          </a:p>
        </p:txBody>
      </p:sp>
      <p:sp>
        <p:nvSpPr>
          <p:cNvPr id="49" name="Text Box 4"/>
          <p:cNvSpPr txBox="1">
            <a:spLocks noChangeArrowheads="1"/>
          </p:cNvSpPr>
          <p:nvPr/>
        </p:nvSpPr>
        <p:spPr bwMode="auto">
          <a:xfrm>
            <a:off x="968375" y="1912937"/>
            <a:ext cx="1965325" cy="3000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>
                <a:latin typeface="HY강B" pitchFamily="18" charset="-127"/>
                <a:ea typeface="HY강B" pitchFamily="18" charset="-127"/>
              </a:rPr>
              <a:t>1</a:t>
            </a:r>
            <a:r>
              <a:rPr lang="ko-KR" altLang="en-US" sz="1300">
                <a:latin typeface="HY강B" pitchFamily="18" charset="-127"/>
                <a:ea typeface="HY강B" pitchFamily="18" charset="-127"/>
              </a:rPr>
              <a:t>학년</a:t>
            </a:r>
          </a:p>
        </p:txBody>
      </p:sp>
      <p:sp>
        <p:nvSpPr>
          <p:cNvPr id="51" name="Text Box 22"/>
          <p:cNvSpPr txBox="1">
            <a:spLocks noChangeArrowheads="1"/>
          </p:cNvSpPr>
          <p:nvPr/>
        </p:nvSpPr>
        <p:spPr bwMode="auto">
          <a:xfrm>
            <a:off x="1976438" y="2276475"/>
            <a:ext cx="957262" cy="30003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 dirty="0">
                <a:latin typeface="+mn-ea"/>
              </a:rPr>
              <a:t>2</a:t>
            </a:r>
            <a:r>
              <a:rPr lang="ko-KR" altLang="en-US" sz="1300" dirty="0">
                <a:latin typeface="+mn-ea"/>
              </a:rPr>
              <a:t>학기</a:t>
            </a:r>
          </a:p>
        </p:txBody>
      </p:sp>
      <p:sp>
        <p:nvSpPr>
          <p:cNvPr id="55" name="Rectangle 31"/>
          <p:cNvSpPr>
            <a:spLocks noChangeArrowheads="1"/>
          </p:cNvSpPr>
          <p:nvPr/>
        </p:nvSpPr>
        <p:spPr bwMode="auto">
          <a:xfrm>
            <a:off x="985580" y="4695925"/>
            <a:ext cx="8306058" cy="39240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사회봉사 </a:t>
            </a:r>
            <a:r>
              <a:rPr lang="en-US" altLang="ko-KR" sz="1100" dirty="0">
                <a:latin typeface="+mn-ea"/>
              </a:rPr>
              <a:t>[</a:t>
            </a:r>
            <a:r>
              <a:rPr lang="ko-KR" altLang="en-US" sz="1100" dirty="0" err="1">
                <a:latin typeface="+mn-ea"/>
              </a:rPr>
              <a:t>재학중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32</a:t>
            </a:r>
            <a:r>
              <a:rPr lang="ko-KR" altLang="en-US" sz="1100" dirty="0">
                <a:latin typeface="+mn-ea"/>
              </a:rPr>
              <a:t>시간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실습</a:t>
            </a:r>
            <a:r>
              <a:rPr lang="en-US" altLang="ko-KR" sz="1100" dirty="0">
                <a:latin typeface="+mn-ea"/>
              </a:rPr>
              <a:t>)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latin typeface="+mn-ea"/>
              </a:rPr>
              <a:t>/ 32</a:t>
            </a:r>
            <a:r>
              <a:rPr lang="ko-KR" altLang="en-US" sz="1100" dirty="0">
                <a:latin typeface="+mn-ea"/>
              </a:rPr>
              <a:t>시간</a:t>
            </a:r>
            <a:r>
              <a:rPr lang="en-US" altLang="ko-KR" sz="1100" dirty="0">
                <a:latin typeface="+mn-ea"/>
              </a:rPr>
              <a:t>(</a:t>
            </a:r>
            <a:r>
              <a:rPr lang="ko-KR" altLang="en-US" sz="1100" dirty="0">
                <a:latin typeface="+mn-ea"/>
              </a:rPr>
              <a:t>실습</a:t>
            </a:r>
            <a:r>
              <a:rPr lang="en-US" altLang="ko-KR" sz="1100" dirty="0">
                <a:latin typeface="+mn-ea"/>
              </a:rPr>
              <a:t>+</a:t>
            </a:r>
            <a:r>
              <a:rPr lang="ko-KR" altLang="en-US" sz="1100" dirty="0">
                <a:latin typeface="+mn-ea"/>
              </a:rPr>
              <a:t>온라인특강</a:t>
            </a:r>
            <a:r>
              <a:rPr lang="en-US" altLang="ko-KR" sz="1100" dirty="0">
                <a:latin typeface="+mn-ea"/>
              </a:rPr>
              <a:t>)]</a:t>
            </a:r>
            <a:endParaRPr lang="ko-KR" altLang="en-US" sz="1100" dirty="0">
              <a:latin typeface="+mn-ea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4076700" y="2693115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지식재산과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latin typeface="+mn-ea"/>
              </a:rPr>
              <a:t>특허전략</a:t>
            </a:r>
          </a:p>
        </p:txBody>
      </p:sp>
      <p:sp>
        <p:nvSpPr>
          <p:cNvPr id="57" name="Rectangle 17"/>
          <p:cNvSpPr>
            <a:spLocks noChangeArrowheads="1"/>
          </p:cNvSpPr>
          <p:nvPr/>
        </p:nvSpPr>
        <p:spPr bwMode="auto">
          <a:xfrm>
            <a:off x="5219707" y="2693115"/>
            <a:ext cx="957263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공학경제</a:t>
            </a: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6219840" y="2693115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기술과경영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968375" y="2276475"/>
            <a:ext cx="957263" cy="300037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1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60" name="Text Box 4"/>
          <p:cNvSpPr txBox="1">
            <a:spLocks noChangeArrowheads="1"/>
          </p:cNvSpPr>
          <p:nvPr/>
        </p:nvSpPr>
        <p:spPr bwMode="auto">
          <a:xfrm>
            <a:off x="3076575" y="1898650"/>
            <a:ext cx="1965325" cy="300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 dirty="0">
                <a:latin typeface="HY강B" pitchFamily="18" charset="-127"/>
                <a:ea typeface="HY강B" pitchFamily="18" charset="-127"/>
              </a:rPr>
              <a:t>2</a:t>
            </a:r>
            <a:r>
              <a:rPr lang="ko-KR" altLang="en-US" sz="1300" dirty="0">
                <a:latin typeface="HY강B" pitchFamily="18" charset="-127"/>
                <a:ea typeface="HY강B" pitchFamily="18" charset="-127"/>
              </a:rPr>
              <a:t>학년</a:t>
            </a:r>
          </a:p>
        </p:txBody>
      </p:sp>
      <p:sp>
        <p:nvSpPr>
          <p:cNvPr id="61" name="Text Box 4"/>
          <p:cNvSpPr txBox="1">
            <a:spLocks noChangeArrowheads="1"/>
          </p:cNvSpPr>
          <p:nvPr/>
        </p:nvSpPr>
        <p:spPr bwMode="auto">
          <a:xfrm>
            <a:off x="5219700" y="1898650"/>
            <a:ext cx="1965325" cy="30003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 dirty="0">
                <a:latin typeface="HY강B" pitchFamily="18" charset="-127"/>
                <a:ea typeface="HY강B" pitchFamily="18" charset="-127"/>
              </a:rPr>
              <a:t>3</a:t>
            </a:r>
            <a:r>
              <a:rPr lang="ko-KR" altLang="en-US" sz="1300" dirty="0">
                <a:latin typeface="HY강B" pitchFamily="18" charset="-127"/>
                <a:ea typeface="HY강B" pitchFamily="18" charset="-127"/>
              </a:rPr>
              <a:t>학년</a:t>
            </a:r>
          </a:p>
        </p:txBody>
      </p:sp>
      <p:sp>
        <p:nvSpPr>
          <p:cNvPr id="62" name="Text Box 4"/>
          <p:cNvSpPr txBox="1">
            <a:spLocks noChangeArrowheads="1"/>
          </p:cNvSpPr>
          <p:nvPr/>
        </p:nvSpPr>
        <p:spPr bwMode="auto">
          <a:xfrm>
            <a:off x="7362825" y="1898650"/>
            <a:ext cx="1965325" cy="3000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altLang="ko-KR" sz="1300" dirty="0">
                <a:latin typeface="HY강B" pitchFamily="18" charset="-127"/>
                <a:ea typeface="HY강B" pitchFamily="18" charset="-127"/>
              </a:rPr>
              <a:t>4</a:t>
            </a:r>
            <a:r>
              <a:rPr lang="ko-KR" altLang="en-US" sz="1300" dirty="0">
                <a:latin typeface="HY강B" pitchFamily="18" charset="-127"/>
                <a:ea typeface="HY강B" pitchFamily="18" charset="-127"/>
              </a:rPr>
              <a:t>학년</a:t>
            </a:r>
          </a:p>
        </p:txBody>
      </p:sp>
      <p:sp>
        <p:nvSpPr>
          <p:cNvPr id="63" name="Text Box 22"/>
          <p:cNvSpPr txBox="1">
            <a:spLocks noChangeArrowheads="1"/>
          </p:cNvSpPr>
          <p:nvPr/>
        </p:nvSpPr>
        <p:spPr bwMode="auto">
          <a:xfrm>
            <a:off x="3084513" y="2276475"/>
            <a:ext cx="957262" cy="300037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1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>
            <a:off x="5219700" y="2276475"/>
            <a:ext cx="957263" cy="300037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1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65" name="Text Box 22"/>
          <p:cNvSpPr txBox="1">
            <a:spLocks noChangeArrowheads="1"/>
          </p:cNvSpPr>
          <p:nvPr/>
        </p:nvSpPr>
        <p:spPr bwMode="auto">
          <a:xfrm>
            <a:off x="7362825" y="2276475"/>
            <a:ext cx="957263" cy="300037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1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66" name="Text Box 22"/>
          <p:cNvSpPr txBox="1">
            <a:spLocks noChangeArrowheads="1"/>
          </p:cNvSpPr>
          <p:nvPr/>
        </p:nvSpPr>
        <p:spPr bwMode="auto">
          <a:xfrm>
            <a:off x="4076700" y="2276475"/>
            <a:ext cx="957263" cy="30003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2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67" name="Text Box 22"/>
          <p:cNvSpPr txBox="1">
            <a:spLocks noChangeArrowheads="1"/>
          </p:cNvSpPr>
          <p:nvPr/>
        </p:nvSpPr>
        <p:spPr bwMode="auto">
          <a:xfrm>
            <a:off x="6219825" y="2276475"/>
            <a:ext cx="957263" cy="30003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2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68" name="Text Box 22"/>
          <p:cNvSpPr txBox="1">
            <a:spLocks noChangeArrowheads="1"/>
          </p:cNvSpPr>
          <p:nvPr/>
        </p:nvSpPr>
        <p:spPr bwMode="auto">
          <a:xfrm>
            <a:off x="8362950" y="2276475"/>
            <a:ext cx="957263" cy="300037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ko-KR" sz="1300">
                <a:latin typeface="+mn-ea"/>
              </a:rPr>
              <a:t>2</a:t>
            </a:r>
            <a:r>
              <a:rPr lang="ko-KR" altLang="en-US" sz="1300">
                <a:latin typeface="+mn-ea"/>
              </a:rPr>
              <a:t>학기</a:t>
            </a:r>
          </a:p>
        </p:txBody>
      </p:sp>
      <p:sp>
        <p:nvSpPr>
          <p:cNvPr id="69" name="Rectangle 18"/>
          <p:cNvSpPr>
            <a:spLocks noChangeArrowheads="1"/>
          </p:cNvSpPr>
          <p:nvPr/>
        </p:nvSpPr>
        <p:spPr bwMode="auto">
          <a:xfrm>
            <a:off x="8220075" y="1658937"/>
            <a:ext cx="430213" cy="146050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ko-KR" altLang="en-US" dirty="0"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70" name="TextBox 77"/>
          <p:cNvSpPr txBox="1">
            <a:spLocks noChangeArrowheads="1"/>
          </p:cNvSpPr>
          <p:nvPr/>
        </p:nvSpPr>
        <p:spPr bwMode="auto">
          <a:xfrm>
            <a:off x="8594725" y="1609725"/>
            <a:ext cx="696913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000" dirty="0">
                <a:latin typeface="+mn-ea"/>
              </a:rPr>
              <a:t>공학소양</a:t>
            </a:r>
          </a:p>
        </p:txBody>
      </p:sp>
      <p:sp>
        <p:nvSpPr>
          <p:cNvPr id="71" name="직사각형 70"/>
          <p:cNvSpPr/>
          <p:nvPr/>
        </p:nvSpPr>
        <p:spPr>
          <a:xfrm>
            <a:off x="721662" y="1466850"/>
            <a:ext cx="8750176" cy="4587403"/>
          </a:xfrm>
          <a:prstGeom prst="rect">
            <a:avLst/>
          </a:prstGeom>
          <a:noFill/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73" name="Rectangle 18"/>
          <p:cNvSpPr>
            <a:spLocks noChangeArrowheads="1"/>
          </p:cNvSpPr>
          <p:nvPr/>
        </p:nvSpPr>
        <p:spPr bwMode="auto">
          <a:xfrm>
            <a:off x="7362848" y="2691527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지식재산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>
                <a:latin typeface="+mn-ea"/>
              </a:rPr>
              <a:t>기반창업</a:t>
            </a:r>
          </a:p>
        </p:txBody>
      </p:sp>
      <p:sp>
        <p:nvSpPr>
          <p:cNvPr id="75" name="Rectangle 18"/>
          <p:cNvSpPr>
            <a:spLocks noChangeArrowheads="1"/>
          </p:cNvSpPr>
          <p:nvPr/>
        </p:nvSpPr>
        <p:spPr bwMode="auto">
          <a:xfrm>
            <a:off x="8362980" y="2698270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공학윤리</a:t>
            </a:r>
          </a:p>
        </p:txBody>
      </p:sp>
      <p:sp>
        <p:nvSpPr>
          <p:cNvPr id="76" name="Rectangle 18"/>
          <p:cNvSpPr>
            <a:spLocks noChangeArrowheads="1"/>
          </p:cNvSpPr>
          <p:nvPr/>
        </p:nvSpPr>
        <p:spPr bwMode="auto">
          <a:xfrm>
            <a:off x="3076597" y="3192484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spc="-150" dirty="0">
                <a:latin typeface="+mn-ea"/>
              </a:rPr>
              <a:t>기술보고서작성</a:t>
            </a:r>
          </a:p>
        </p:txBody>
      </p:sp>
      <p:sp>
        <p:nvSpPr>
          <p:cNvPr id="77" name="Rectangle 31"/>
          <p:cNvSpPr>
            <a:spLocks noChangeArrowheads="1"/>
          </p:cNvSpPr>
          <p:nvPr/>
        </p:nvSpPr>
        <p:spPr bwMode="auto">
          <a:xfrm>
            <a:off x="995205" y="5174916"/>
            <a:ext cx="8306058" cy="392407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100" dirty="0" err="1">
                <a:latin typeface="+mn-ea"/>
              </a:rPr>
              <a:t>공학멘토링</a:t>
            </a:r>
            <a:r>
              <a:rPr lang="ko-KR" altLang="en-US" sz="1100" dirty="0">
                <a:latin typeface="+mn-ea"/>
              </a:rPr>
              <a:t> </a:t>
            </a:r>
            <a:r>
              <a:rPr lang="en-US" altLang="ko-KR" sz="1100" dirty="0">
                <a:solidFill>
                  <a:srgbClr val="FF0000"/>
                </a:solidFill>
                <a:latin typeface="+mn-ea"/>
              </a:rPr>
              <a:t>(</a:t>
            </a:r>
            <a:r>
              <a:rPr lang="ko-KR" altLang="en-US" sz="1100" dirty="0">
                <a:solidFill>
                  <a:srgbClr val="FF0000"/>
                </a:solidFill>
                <a:latin typeface="+mn-ea"/>
              </a:rPr>
              <a:t>재학 중 매 학기 상담</a:t>
            </a:r>
            <a:r>
              <a:rPr lang="en-US" altLang="ko-KR" sz="1100" dirty="0">
                <a:solidFill>
                  <a:srgbClr val="FF0000"/>
                </a:solidFill>
                <a:latin typeface="+mn-ea"/>
              </a:rPr>
              <a:t>, </a:t>
            </a:r>
            <a:r>
              <a:rPr lang="ko-KR" altLang="en-US" sz="1100" dirty="0">
                <a:solidFill>
                  <a:srgbClr val="FF0000"/>
                </a:solidFill>
                <a:latin typeface="+mn-ea"/>
              </a:rPr>
              <a:t>최소 </a:t>
            </a:r>
            <a:r>
              <a:rPr lang="en-US" altLang="ko-KR" sz="1100" dirty="0">
                <a:solidFill>
                  <a:srgbClr val="FF0000"/>
                </a:solidFill>
                <a:latin typeface="+mn-ea"/>
              </a:rPr>
              <a:t>5</a:t>
            </a:r>
            <a:r>
              <a:rPr lang="ko-KR" altLang="en-US" sz="1100" dirty="0">
                <a:solidFill>
                  <a:srgbClr val="FF0000"/>
                </a:solidFill>
                <a:latin typeface="+mn-ea"/>
              </a:rPr>
              <a:t>회 이상</a:t>
            </a:r>
            <a:r>
              <a:rPr lang="en-US" altLang="ko-KR" sz="1100" dirty="0">
                <a:solidFill>
                  <a:srgbClr val="FF0000"/>
                </a:solidFill>
                <a:latin typeface="+mn-ea"/>
              </a:rPr>
              <a:t>)</a:t>
            </a:r>
            <a:endParaRPr lang="ko-KR" altLang="en-US" sz="11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8" name="직사각형 77"/>
          <p:cNvSpPr/>
          <p:nvPr/>
        </p:nvSpPr>
        <p:spPr>
          <a:xfrm>
            <a:off x="932439" y="5713274"/>
            <a:ext cx="828092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ko-KR" altLang="en-US" sz="1050" dirty="0" err="1">
                <a:latin typeface="+mn-ea"/>
              </a:rPr>
              <a:t>공학멘토링은</a:t>
            </a:r>
            <a:r>
              <a:rPr lang="ko-KR" altLang="en-US" sz="1050" dirty="0">
                <a:latin typeface="+mn-ea"/>
              </a:rPr>
              <a:t> </a:t>
            </a:r>
            <a:r>
              <a:rPr lang="en-US" altLang="ko-KR" sz="1050" dirty="0">
                <a:latin typeface="+mn-ea"/>
              </a:rPr>
              <a:t>09</a:t>
            </a:r>
            <a:r>
              <a:rPr lang="ko-KR" altLang="en-US" sz="1050" dirty="0">
                <a:latin typeface="+mn-ea"/>
              </a:rPr>
              <a:t>학번 이후부터 필수로 이수하여야 함</a:t>
            </a:r>
            <a:r>
              <a:rPr lang="en-US" altLang="ko-KR" sz="1050" dirty="0">
                <a:latin typeface="+mn-ea"/>
              </a:rPr>
              <a:t>.</a:t>
            </a:r>
          </a:p>
        </p:txBody>
      </p:sp>
      <p:sp>
        <p:nvSpPr>
          <p:cNvPr id="79" name="Rectangle 16"/>
          <p:cNvSpPr>
            <a:spLocks noChangeArrowheads="1"/>
          </p:cNvSpPr>
          <p:nvPr/>
        </p:nvSpPr>
        <p:spPr bwMode="auto">
          <a:xfrm>
            <a:off x="3084520" y="2691527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첨단제조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 err="1">
                <a:latin typeface="+mn-ea"/>
              </a:rPr>
              <a:t>산업의이해</a:t>
            </a:r>
            <a:endParaRPr lang="ko-KR" altLang="en-US" sz="1000" dirty="0">
              <a:latin typeface="+mn-ea"/>
            </a:endParaRPr>
          </a:p>
        </p:txBody>
      </p:sp>
      <p:sp>
        <p:nvSpPr>
          <p:cNvPr id="84" name="Rectangle 18"/>
          <p:cNvSpPr>
            <a:spLocks noChangeArrowheads="1"/>
          </p:cNvSpPr>
          <p:nvPr/>
        </p:nvSpPr>
        <p:spPr bwMode="auto">
          <a:xfrm>
            <a:off x="8407400" y="3196050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글로벌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 err="1">
                <a:latin typeface="+mn-ea"/>
              </a:rPr>
              <a:t>공학리더십</a:t>
            </a:r>
            <a:endParaRPr lang="ko-KR" altLang="en-US" sz="1000" dirty="0">
              <a:latin typeface="+mn-ea"/>
            </a:endParaRPr>
          </a:p>
        </p:txBody>
      </p:sp>
      <p:sp>
        <p:nvSpPr>
          <p:cNvPr id="41" name="Rectangle 16">
            <a:extLst>
              <a:ext uri="{FF2B5EF4-FFF2-40B4-BE49-F238E27FC236}">
                <a16:creationId xmlns:a16="http://schemas.microsoft.com/office/drawing/2014/main" id="{EDA298BB-00BB-4092-870C-F8F1298693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375" y="2693913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디자인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 err="1">
                <a:latin typeface="+mn-ea"/>
              </a:rPr>
              <a:t>마이라이프</a:t>
            </a:r>
            <a:endParaRPr lang="ko-KR" altLang="en-US" sz="1000" dirty="0">
              <a:latin typeface="+mn-ea"/>
            </a:endParaRPr>
          </a:p>
        </p:txBody>
      </p:sp>
      <p:sp>
        <p:nvSpPr>
          <p:cNvPr id="42" name="Rectangle 16">
            <a:extLst>
              <a:ext uri="{FF2B5EF4-FFF2-40B4-BE49-F238E27FC236}">
                <a16:creationId xmlns:a16="http://schemas.microsoft.com/office/drawing/2014/main" id="{87857CCE-5888-4E78-AC93-C287C1835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4638" y="3192445"/>
            <a:ext cx="957262" cy="389092"/>
          </a:xfrm>
          <a:prstGeom prst="rect">
            <a:avLst/>
          </a:prstGeom>
          <a:solidFill>
            <a:srgbClr val="CCECFF"/>
          </a:solidFill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1000" dirty="0">
                <a:latin typeface="+mn-ea"/>
              </a:rPr>
              <a:t>디자인</a:t>
            </a:r>
            <a:endParaRPr lang="en-US" altLang="ko-KR" sz="1000" dirty="0">
              <a:latin typeface="+mn-ea"/>
            </a:endParaRPr>
          </a:p>
          <a:p>
            <a:pPr algn="ctr">
              <a:defRPr/>
            </a:pPr>
            <a:r>
              <a:rPr lang="ko-KR" altLang="en-US" sz="1000" dirty="0" err="1">
                <a:latin typeface="+mn-ea"/>
              </a:rPr>
              <a:t>마이프로페션</a:t>
            </a:r>
            <a:endParaRPr lang="en-US" altLang="ko-KR" sz="1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01720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</a:t>
            </a:r>
            <a:r>
              <a:rPr lang="ko-KR" altLang="en-US" dirty="0"/>
              <a:t>단국대학교 공학인증 프로그램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2260600" y="1574800"/>
            <a:ext cx="17399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97373" y="-3213101"/>
            <a:ext cx="25634475" cy="801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2178050" y="1520825"/>
            <a:ext cx="952500" cy="295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663775" y="1209936"/>
            <a:ext cx="40892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400" dirty="0">
                <a:latin typeface="HY헤드라인M" pitchFamily="18" charset="-127"/>
                <a:ea typeface="HY헤드라인M" pitchFamily="18" charset="-127"/>
              </a:rPr>
              <a:t>2020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공과대학 </a:t>
            </a:r>
            <a:r>
              <a:rPr lang="ko-KR" altLang="en-US" sz="1400" dirty="0">
                <a:solidFill>
                  <a:srgbClr val="FF0000"/>
                </a:solidFill>
                <a:latin typeface="맑은 고딕" panose="020B0503020000020004" pitchFamily="50" charset="-127"/>
                <a:ea typeface="HY헤드라인M" pitchFamily="18" charset="-127"/>
              </a:rPr>
              <a:t>건축</a:t>
            </a:r>
            <a:r>
              <a:rPr lang="ko-KR" altLang="en-US" sz="14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공학 </a:t>
            </a:r>
            <a:r>
              <a:rPr lang="ko-KR" altLang="en-US" sz="1400" dirty="0">
                <a:latin typeface="HY헤드라인M" pitchFamily="18" charset="-127"/>
                <a:ea typeface="HY헤드라인M" pitchFamily="18" charset="-127"/>
              </a:rPr>
              <a:t>공학기초영역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755850" y="1694508"/>
            <a:ext cx="2620963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" rIns="7200">
            <a:spAutoFit/>
          </a:bodyPr>
          <a:lstStyle/>
          <a:p>
            <a:pPr algn="ctr">
              <a:defRPr/>
            </a:pPr>
            <a:r>
              <a:rPr lang="en-US" altLang="ko-KR" sz="1400" dirty="0">
                <a:latin typeface="+mn-ea"/>
              </a:rPr>
              <a:t>1</a:t>
            </a:r>
            <a:r>
              <a:rPr lang="ko-KR" altLang="en-US" sz="1400" dirty="0">
                <a:latin typeface="+mn-ea"/>
              </a:rPr>
              <a:t>학년</a:t>
            </a:r>
          </a:p>
        </p:txBody>
      </p:sp>
      <p:sp>
        <p:nvSpPr>
          <p:cNvPr id="42" name="Rectangle 7"/>
          <p:cNvSpPr>
            <a:spLocks noChangeArrowheads="1"/>
          </p:cNvSpPr>
          <p:nvPr/>
        </p:nvSpPr>
        <p:spPr bwMode="auto">
          <a:xfrm>
            <a:off x="755850" y="249143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일반수학</a:t>
            </a:r>
            <a:r>
              <a:rPr lang="en-US" altLang="ko-KR" sz="1100" spc="-150" dirty="0">
                <a:latin typeface="+mn-ea"/>
              </a:rPr>
              <a:t>1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43" name="Rectangle 8"/>
          <p:cNvSpPr>
            <a:spLocks noChangeArrowheads="1"/>
          </p:cNvSpPr>
          <p:nvPr/>
        </p:nvSpPr>
        <p:spPr bwMode="auto">
          <a:xfrm>
            <a:off x="755850" y="2920058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일반물리학</a:t>
            </a:r>
            <a:r>
              <a:rPr lang="en-US" altLang="ko-KR" sz="1100" dirty="0">
                <a:latin typeface="+mn-ea"/>
              </a:rPr>
              <a:t>1</a:t>
            </a:r>
            <a:endParaRPr lang="ko-KR" altLang="en-US" sz="1100" dirty="0">
              <a:latin typeface="+mn-ea"/>
            </a:endParaRPr>
          </a:p>
        </p:txBody>
      </p:sp>
      <p:sp>
        <p:nvSpPr>
          <p:cNvPr id="44" name="Rectangle 11"/>
          <p:cNvSpPr>
            <a:spLocks noChangeArrowheads="1"/>
          </p:cNvSpPr>
          <p:nvPr/>
        </p:nvSpPr>
        <p:spPr bwMode="auto">
          <a:xfrm>
            <a:off x="2113163" y="292323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일반물리학</a:t>
            </a:r>
            <a:r>
              <a:rPr lang="en-US" altLang="ko-KR" sz="1100" dirty="0">
                <a:latin typeface="+mn-ea"/>
              </a:rPr>
              <a:t>2</a:t>
            </a:r>
            <a:endParaRPr lang="ko-KR" altLang="en-US" sz="1100" dirty="0">
              <a:latin typeface="+mn-ea"/>
            </a:endParaRPr>
          </a:p>
        </p:txBody>
      </p:sp>
      <p:sp>
        <p:nvSpPr>
          <p:cNvPr id="45" name="Rectangle 8"/>
          <p:cNvSpPr>
            <a:spLocks noChangeArrowheads="1"/>
          </p:cNvSpPr>
          <p:nvPr/>
        </p:nvSpPr>
        <p:spPr bwMode="auto">
          <a:xfrm>
            <a:off x="755850" y="333598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일반물리학실험</a:t>
            </a:r>
            <a:r>
              <a:rPr lang="en-US" altLang="ko-KR" sz="1100" dirty="0">
                <a:latin typeface="+mn-ea"/>
              </a:rPr>
              <a:t>1</a:t>
            </a:r>
            <a:endParaRPr lang="ko-KR" altLang="en-US" sz="1100" dirty="0">
              <a:latin typeface="+mn-ea"/>
            </a:endParaRPr>
          </a:p>
        </p:txBody>
      </p:sp>
      <p:sp>
        <p:nvSpPr>
          <p:cNvPr id="46" name="Rectangle 11"/>
          <p:cNvSpPr>
            <a:spLocks noChangeArrowheads="1"/>
          </p:cNvSpPr>
          <p:nvPr/>
        </p:nvSpPr>
        <p:spPr bwMode="auto">
          <a:xfrm>
            <a:off x="2113163" y="3339158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일반물리학실험</a:t>
            </a:r>
            <a:r>
              <a:rPr lang="en-US" altLang="ko-KR" sz="1100" dirty="0">
                <a:latin typeface="+mn-ea"/>
              </a:rPr>
              <a:t>2</a:t>
            </a:r>
            <a:endParaRPr lang="ko-KR" altLang="en-US" sz="1100" dirty="0">
              <a:latin typeface="+mn-ea"/>
            </a:endParaRPr>
          </a:p>
        </p:txBody>
      </p:sp>
      <p:sp>
        <p:nvSpPr>
          <p:cNvPr id="47" name="Rectangle 7"/>
          <p:cNvSpPr>
            <a:spLocks noChangeArrowheads="1"/>
          </p:cNvSpPr>
          <p:nvPr/>
        </p:nvSpPr>
        <p:spPr bwMode="auto">
          <a:xfrm>
            <a:off x="2113163" y="2494608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일반수학</a:t>
            </a:r>
            <a:r>
              <a:rPr lang="en-US" altLang="ko-KR" sz="1100" spc="-150" dirty="0">
                <a:latin typeface="+mn-ea"/>
              </a:rPr>
              <a:t>2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48" name="Rectangle 7"/>
          <p:cNvSpPr>
            <a:spLocks noChangeArrowheads="1"/>
          </p:cNvSpPr>
          <p:nvPr/>
        </p:nvSpPr>
        <p:spPr bwMode="auto">
          <a:xfrm>
            <a:off x="755850" y="377413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일반화학</a:t>
            </a:r>
            <a:r>
              <a:rPr lang="en-US" altLang="ko-KR" sz="1100" spc="-150" dirty="0">
                <a:latin typeface="+mn-ea"/>
              </a:rPr>
              <a:t>1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49" name="Rectangle 7"/>
          <p:cNvSpPr>
            <a:spLocks noChangeArrowheads="1"/>
          </p:cNvSpPr>
          <p:nvPr/>
        </p:nvSpPr>
        <p:spPr bwMode="auto">
          <a:xfrm>
            <a:off x="2113163" y="3777308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일반화학</a:t>
            </a:r>
            <a:r>
              <a:rPr lang="en-US" altLang="ko-KR" sz="1100" spc="-150" dirty="0">
                <a:latin typeface="+mn-ea"/>
              </a:rPr>
              <a:t>2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50" name="Rectangle 8"/>
          <p:cNvSpPr>
            <a:spLocks noChangeArrowheads="1"/>
          </p:cNvSpPr>
          <p:nvPr/>
        </p:nvSpPr>
        <p:spPr bwMode="auto">
          <a:xfrm>
            <a:off x="755850" y="419323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일반화학실험</a:t>
            </a:r>
            <a:r>
              <a:rPr lang="en-US" altLang="ko-KR" sz="1100" dirty="0">
                <a:latin typeface="+mn-ea"/>
              </a:rPr>
              <a:t>1</a:t>
            </a:r>
            <a:endParaRPr lang="ko-KR" altLang="en-US" sz="1100" dirty="0">
              <a:latin typeface="+mn-ea"/>
            </a:endParaRPr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2113163" y="4196408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일반화학실험</a:t>
            </a:r>
            <a:r>
              <a:rPr lang="en-US" altLang="ko-KR" sz="1100" dirty="0">
                <a:latin typeface="+mn-ea"/>
              </a:rPr>
              <a:t>2</a:t>
            </a:r>
            <a:endParaRPr lang="ko-KR" altLang="en-US" sz="1100" dirty="0">
              <a:latin typeface="+mn-ea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3567313" y="2494608"/>
            <a:ext cx="1262062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공학수학</a:t>
            </a:r>
            <a:r>
              <a:rPr lang="en-US" altLang="ko-KR" sz="1100" spc="-150" dirty="0">
                <a:latin typeface="+mn-ea"/>
              </a:rPr>
              <a:t>1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53" name="Rectangle 7"/>
          <p:cNvSpPr>
            <a:spLocks noChangeArrowheads="1"/>
          </p:cNvSpPr>
          <p:nvPr/>
        </p:nvSpPr>
        <p:spPr bwMode="auto">
          <a:xfrm>
            <a:off x="4926213" y="249778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공학수학</a:t>
            </a:r>
            <a:r>
              <a:rPr lang="en-US" altLang="ko-KR" sz="1100" spc="-150" dirty="0">
                <a:latin typeface="+mn-ea"/>
              </a:rPr>
              <a:t>2</a:t>
            </a:r>
            <a:endParaRPr lang="ko-KR" altLang="en-US" sz="1100" spc="-150" dirty="0">
              <a:latin typeface="+mn-ea"/>
            </a:endParaRPr>
          </a:p>
        </p:txBody>
      </p:sp>
      <p:sp>
        <p:nvSpPr>
          <p:cNvPr id="54" name="Rectangle 7"/>
          <p:cNvSpPr>
            <a:spLocks noChangeArrowheads="1"/>
          </p:cNvSpPr>
          <p:nvPr/>
        </p:nvSpPr>
        <p:spPr bwMode="auto">
          <a:xfrm>
            <a:off x="6377188" y="2494608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확률 및 통계학</a:t>
            </a:r>
          </a:p>
        </p:txBody>
      </p:sp>
      <p:sp>
        <p:nvSpPr>
          <p:cNvPr id="55" name="Rectangle 8"/>
          <p:cNvSpPr>
            <a:spLocks noChangeArrowheads="1"/>
          </p:cNvSpPr>
          <p:nvPr/>
        </p:nvSpPr>
        <p:spPr bwMode="auto">
          <a:xfrm>
            <a:off x="4926213" y="292323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>
                <a:latin typeface="+mn-ea"/>
              </a:rPr>
              <a:t>지구환경과학</a:t>
            </a:r>
            <a:endParaRPr lang="ko-KR" altLang="en-US" sz="1100" dirty="0">
              <a:latin typeface="+mn-ea"/>
            </a:endParaRPr>
          </a:p>
        </p:txBody>
      </p:sp>
      <p:sp>
        <p:nvSpPr>
          <p:cNvPr id="56" name="Rectangle 7"/>
          <p:cNvSpPr>
            <a:spLocks noChangeArrowheads="1"/>
          </p:cNvSpPr>
          <p:nvPr/>
        </p:nvSpPr>
        <p:spPr bwMode="auto">
          <a:xfrm>
            <a:off x="7756725" y="249778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spc="-150" dirty="0">
                <a:latin typeface="+mn-ea"/>
              </a:rPr>
              <a:t>공학수치해석</a:t>
            </a:r>
          </a:p>
        </p:txBody>
      </p:sp>
      <p:sp>
        <p:nvSpPr>
          <p:cNvPr id="57" name="Text Box 4"/>
          <p:cNvSpPr txBox="1">
            <a:spLocks noChangeArrowheads="1"/>
          </p:cNvSpPr>
          <p:nvPr/>
        </p:nvSpPr>
        <p:spPr bwMode="auto">
          <a:xfrm>
            <a:off x="3591125" y="1694508"/>
            <a:ext cx="2571750" cy="3079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" rIns="7200">
            <a:spAutoFit/>
          </a:bodyPr>
          <a:lstStyle/>
          <a:p>
            <a:pPr algn="ctr">
              <a:defRPr/>
            </a:pPr>
            <a:r>
              <a:rPr lang="en-US" altLang="ko-KR" sz="1400" dirty="0">
                <a:latin typeface="+mn-ea"/>
              </a:rPr>
              <a:t>2</a:t>
            </a:r>
            <a:r>
              <a:rPr lang="ko-KR" altLang="en-US" sz="1400" dirty="0">
                <a:latin typeface="+mn-ea"/>
              </a:rPr>
              <a:t>학년</a:t>
            </a:r>
          </a:p>
        </p:txBody>
      </p:sp>
      <p:sp>
        <p:nvSpPr>
          <p:cNvPr id="58" name="Text Box 4"/>
          <p:cNvSpPr txBox="1">
            <a:spLocks noChangeArrowheads="1"/>
          </p:cNvSpPr>
          <p:nvPr/>
        </p:nvSpPr>
        <p:spPr bwMode="auto">
          <a:xfrm>
            <a:off x="6377188" y="1694508"/>
            <a:ext cx="2620962" cy="3079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7200" rIns="7200">
            <a:spAutoFit/>
          </a:bodyPr>
          <a:lstStyle/>
          <a:p>
            <a:pPr algn="ctr">
              <a:defRPr/>
            </a:pPr>
            <a:r>
              <a:rPr lang="en-US" altLang="ko-KR" sz="1400" dirty="0">
                <a:latin typeface="+mn-ea"/>
              </a:rPr>
              <a:t>3</a:t>
            </a:r>
            <a:r>
              <a:rPr lang="ko-KR" altLang="en-US" sz="1400" dirty="0">
                <a:latin typeface="+mn-ea"/>
              </a:rPr>
              <a:t>학년</a:t>
            </a:r>
          </a:p>
        </p:txBody>
      </p:sp>
      <p:sp>
        <p:nvSpPr>
          <p:cNvPr id="59" name="Text Box 22"/>
          <p:cNvSpPr txBox="1">
            <a:spLocks noChangeArrowheads="1"/>
          </p:cNvSpPr>
          <p:nvPr/>
        </p:nvSpPr>
        <p:spPr bwMode="auto">
          <a:xfrm>
            <a:off x="755850" y="2065983"/>
            <a:ext cx="1263650" cy="307975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 lIns="7200" rIns="7200">
            <a:spAutoFit/>
          </a:bodyPr>
          <a:lstStyle/>
          <a:p>
            <a:pPr algn="ctr"/>
            <a:r>
              <a:rPr lang="en-US" altLang="ko-KR" sz="1400">
                <a:latin typeface="+mn-ea"/>
              </a:rPr>
              <a:t>1</a:t>
            </a:r>
            <a:r>
              <a:rPr lang="ko-KR" altLang="en-US" sz="1400">
                <a:latin typeface="+mn-ea"/>
              </a:rPr>
              <a:t>학기</a:t>
            </a:r>
          </a:p>
        </p:txBody>
      </p:sp>
      <p:sp>
        <p:nvSpPr>
          <p:cNvPr id="60" name="Text Box 22"/>
          <p:cNvSpPr txBox="1">
            <a:spLocks noChangeArrowheads="1"/>
          </p:cNvSpPr>
          <p:nvPr/>
        </p:nvSpPr>
        <p:spPr bwMode="auto">
          <a:xfrm>
            <a:off x="2113163" y="2065983"/>
            <a:ext cx="1263650" cy="307975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 lIns="7200" rIns="7200">
            <a:spAutoFit/>
          </a:bodyPr>
          <a:lstStyle/>
          <a:p>
            <a:pPr algn="ctr"/>
            <a:r>
              <a:rPr lang="en-US" altLang="ko-KR" sz="1400">
                <a:latin typeface="+mn-ea"/>
              </a:rPr>
              <a:t>2</a:t>
            </a:r>
            <a:r>
              <a:rPr lang="ko-KR" altLang="en-US" sz="1400">
                <a:latin typeface="+mn-ea"/>
              </a:rPr>
              <a:t>학기</a:t>
            </a:r>
          </a:p>
        </p:txBody>
      </p:sp>
      <p:sp>
        <p:nvSpPr>
          <p:cNvPr id="61" name="Text Box 22"/>
          <p:cNvSpPr txBox="1">
            <a:spLocks noChangeArrowheads="1"/>
          </p:cNvSpPr>
          <p:nvPr/>
        </p:nvSpPr>
        <p:spPr bwMode="auto">
          <a:xfrm>
            <a:off x="3567313" y="2065983"/>
            <a:ext cx="1262062" cy="307975"/>
          </a:xfrm>
          <a:prstGeom prst="rect">
            <a:avLst/>
          </a:prstGeom>
          <a:solidFill>
            <a:srgbClr val="CADC63"/>
          </a:solidFill>
          <a:ln w="28575">
            <a:noFill/>
            <a:miter lim="800000"/>
            <a:headEnd/>
            <a:tailEnd/>
          </a:ln>
        </p:spPr>
        <p:txBody>
          <a:bodyPr lIns="7200" rIns="7200">
            <a:spAutoFit/>
          </a:bodyPr>
          <a:lstStyle/>
          <a:p>
            <a:pPr algn="ctr"/>
            <a:r>
              <a:rPr lang="en-US" altLang="ko-KR" sz="1400">
                <a:latin typeface="+mn-ea"/>
              </a:rPr>
              <a:t>1</a:t>
            </a:r>
            <a:r>
              <a:rPr lang="ko-KR" altLang="en-US" sz="1400">
                <a:latin typeface="+mn-ea"/>
              </a:rPr>
              <a:t>학기</a:t>
            </a:r>
          </a:p>
        </p:txBody>
      </p:sp>
      <p:sp>
        <p:nvSpPr>
          <p:cNvPr id="62" name="Text Box 22"/>
          <p:cNvSpPr txBox="1">
            <a:spLocks noChangeArrowheads="1"/>
          </p:cNvSpPr>
          <p:nvPr/>
        </p:nvSpPr>
        <p:spPr bwMode="auto">
          <a:xfrm>
            <a:off x="4924625" y="2065983"/>
            <a:ext cx="1262063" cy="307975"/>
          </a:xfrm>
          <a:prstGeom prst="rect">
            <a:avLst/>
          </a:prstGeom>
          <a:solidFill>
            <a:srgbClr val="FFC000"/>
          </a:solidFill>
          <a:ln w="28575">
            <a:noFill/>
            <a:miter lim="800000"/>
            <a:headEnd/>
            <a:tailEnd/>
          </a:ln>
        </p:spPr>
        <p:txBody>
          <a:bodyPr lIns="7200" rIns="7200">
            <a:spAutoFit/>
          </a:bodyPr>
          <a:lstStyle/>
          <a:p>
            <a:pPr algn="ctr"/>
            <a:r>
              <a:rPr lang="en-US" altLang="ko-KR" sz="1400">
                <a:latin typeface="+mn-ea"/>
              </a:rPr>
              <a:t>2</a:t>
            </a:r>
            <a:r>
              <a:rPr lang="ko-KR" altLang="en-US" sz="1400">
                <a:latin typeface="+mn-ea"/>
              </a:rPr>
              <a:t>학기</a:t>
            </a:r>
          </a:p>
        </p:txBody>
      </p:sp>
      <p:grpSp>
        <p:nvGrpSpPr>
          <p:cNvPr id="63" name="그룹 57"/>
          <p:cNvGrpSpPr>
            <a:grpSpLocks/>
          </p:cNvGrpSpPr>
          <p:nvPr/>
        </p:nvGrpSpPr>
        <p:grpSpPr bwMode="auto">
          <a:xfrm>
            <a:off x="6377188" y="2065983"/>
            <a:ext cx="2620962" cy="307975"/>
            <a:chOff x="6072198" y="1857364"/>
            <a:chExt cx="2620952" cy="307777"/>
          </a:xfrm>
        </p:grpSpPr>
        <p:sp>
          <p:nvSpPr>
            <p:cNvPr id="64" name="Text Box 22"/>
            <p:cNvSpPr txBox="1">
              <a:spLocks noChangeArrowheads="1"/>
            </p:cNvSpPr>
            <p:nvPr/>
          </p:nvSpPr>
          <p:spPr bwMode="auto">
            <a:xfrm>
              <a:off x="6072198" y="1857364"/>
              <a:ext cx="1263630" cy="307777"/>
            </a:xfrm>
            <a:prstGeom prst="rect">
              <a:avLst/>
            </a:prstGeom>
            <a:solidFill>
              <a:srgbClr val="CADC63"/>
            </a:solidFill>
            <a:ln w="28575">
              <a:noFill/>
              <a:miter lim="800000"/>
              <a:headEnd/>
              <a:tailEnd/>
            </a:ln>
          </p:spPr>
          <p:txBody>
            <a:bodyPr lIns="7200" rIns="7200">
              <a:spAutoFit/>
            </a:bodyPr>
            <a:lstStyle/>
            <a:p>
              <a:pPr algn="ctr"/>
              <a:r>
                <a:rPr lang="en-US" altLang="ko-KR" sz="1400">
                  <a:latin typeface="+mn-ea"/>
                </a:rPr>
                <a:t>1</a:t>
              </a:r>
              <a:r>
                <a:rPr lang="ko-KR" altLang="en-US" sz="1400">
                  <a:latin typeface="+mn-ea"/>
                </a:rPr>
                <a:t>학기</a:t>
              </a:r>
            </a:p>
          </p:txBody>
        </p:sp>
        <p:sp>
          <p:nvSpPr>
            <p:cNvPr id="65" name="Text Box 22"/>
            <p:cNvSpPr txBox="1">
              <a:spLocks noChangeArrowheads="1"/>
            </p:cNvSpPr>
            <p:nvPr/>
          </p:nvSpPr>
          <p:spPr bwMode="auto">
            <a:xfrm>
              <a:off x="7429520" y="1857364"/>
              <a:ext cx="1263630" cy="307777"/>
            </a:xfrm>
            <a:prstGeom prst="rect">
              <a:avLst/>
            </a:prstGeom>
            <a:solidFill>
              <a:srgbClr val="FFC000"/>
            </a:solidFill>
            <a:ln w="28575">
              <a:noFill/>
              <a:miter lim="800000"/>
              <a:headEnd/>
              <a:tailEnd/>
            </a:ln>
          </p:spPr>
          <p:txBody>
            <a:bodyPr lIns="7200" rIns="7200">
              <a:spAutoFit/>
            </a:bodyPr>
            <a:lstStyle/>
            <a:p>
              <a:pPr algn="ctr"/>
              <a:r>
                <a:rPr lang="en-US" altLang="ko-KR" sz="1400">
                  <a:latin typeface="+mn-ea"/>
                </a:rPr>
                <a:t>2</a:t>
              </a:r>
              <a:r>
                <a:rPr lang="ko-KR" altLang="en-US" sz="1400">
                  <a:latin typeface="+mn-ea"/>
                </a:rPr>
                <a:t>학기</a:t>
              </a:r>
            </a:p>
          </p:txBody>
        </p:sp>
      </p:grpSp>
      <p:sp>
        <p:nvSpPr>
          <p:cNvPr id="66" name="Rectangle 8"/>
          <p:cNvSpPr>
            <a:spLocks noChangeArrowheads="1"/>
          </p:cNvSpPr>
          <p:nvPr/>
        </p:nvSpPr>
        <p:spPr bwMode="auto">
          <a:xfrm>
            <a:off x="755850" y="4621858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공학컴퓨터응용</a:t>
            </a:r>
          </a:p>
        </p:txBody>
      </p:sp>
      <p:sp>
        <p:nvSpPr>
          <p:cNvPr id="67" name="Rectangle 11"/>
          <p:cNvSpPr>
            <a:spLocks noChangeArrowheads="1"/>
          </p:cNvSpPr>
          <p:nvPr/>
        </p:nvSpPr>
        <p:spPr bwMode="auto">
          <a:xfrm>
            <a:off x="2113163" y="4625033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컴퓨터프로그래밍</a:t>
            </a:r>
          </a:p>
        </p:txBody>
      </p:sp>
      <p:sp>
        <p:nvSpPr>
          <p:cNvPr id="68" name="Rectangle 8"/>
          <p:cNvSpPr>
            <a:spLocks noChangeArrowheads="1"/>
          </p:cNvSpPr>
          <p:nvPr/>
        </p:nvSpPr>
        <p:spPr bwMode="auto">
          <a:xfrm>
            <a:off x="6377198" y="2908939"/>
            <a:ext cx="1263650" cy="298450"/>
          </a:xfrm>
          <a:prstGeom prst="rect">
            <a:avLst/>
          </a:prstGeom>
          <a:noFill/>
          <a:ln w="9525">
            <a:solidFill>
              <a:schemeClr val="bg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 wrap="none" lIns="7200" rIns="7200" anchor="ctr"/>
          <a:lstStyle/>
          <a:p>
            <a:pPr algn="ctr">
              <a:defRPr/>
            </a:pPr>
            <a:r>
              <a:rPr lang="ko-KR" altLang="en-US" sz="1100" dirty="0">
                <a:latin typeface="+mn-ea"/>
              </a:rPr>
              <a:t>공학생물</a:t>
            </a:r>
          </a:p>
        </p:txBody>
      </p:sp>
      <p:sp>
        <p:nvSpPr>
          <p:cNvPr id="69" name="Text Box 46"/>
          <p:cNvSpPr txBox="1">
            <a:spLocks noChangeArrowheads="1"/>
          </p:cNvSpPr>
          <p:nvPr/>
        </p:nvSpPr>
        <p:spPr bwMode="auto">
          <a:xfrm>
            <a:off x="663774" y="5045100"/>
            <a:ext cx="10556675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ko-KR" sz="1100" b="1" dirty="0">
                <a:latin typeface="+mn-ea"/>
              </a:rPr>
              <a:t>※ 1. </a:t>
            </a:r>
            <a:r>
              <a:rPr lang="ko-KR" altLang="en-US" sz="1100" b="1" dirty="0">
                <a:latin typeface="+mn-ea"/>
              </a:rPr>
              <a:t>기초과학 분야 필수</a:t>
            </a:r>
            <a:endParaRPr lang="en-US" altLang="ko-KR" sz="1100" b="1" dirty="0">
              <a:latin typeface="+mn-ea"/>
            </a:endParaRPr>
          </a:p>
          <a:p>
            <a:pPr marL="171450" indent="-171450" algn="just">
              <a:buFontTx/>
              <a:buChar char="-"/>
            </a:pPr>
            <a:r>
              <a:rPr lang="ko-KR" altLang="en-US" sz="1100" dirty="0">
                <a:latin typeface="+mn-ea"/>
              </a:rPr>
              <a:t>공학기초 영역의 </a:t>
            </a:r>
            <a:r>
              <a:rPr lang="en-US" altLang="ko-KR" sz="1100" dirty="0">
                <a:latin typeface="+mn-ea"/>
              </a:rPr>
              <a:t>‘</a:t>
            </a:r>
            <a:r>
              <a:rPr lang="ko-KR" altLang="en-US" sz="1100" dirty="0">
                <a:latin typeface="+mn-ea"/>
              </a:rPr>
              <a:t>기초과학</a:t>
            </a:r>
            <a:r>
              <a:rPr lang="en-US" altLang="ko-KR" sz="1100" dirty="0">
                <a:latin typeface="+mn-ea"/>
              </a:rPr>
              <a:t>‘ </a:t>
            </a:r>
            <a:r>
              <a:rPr lang="ko-KR" altLang="en-US" sz="1100" dirty="0">
                <a:latin typeface="+mn-ea"/>
              </a:rPr>
              <a:t>분야에서는 </a:t>
            </a:r>
            <a:r>
              <a:rPr lang="en-US" altLang="ko-KR" sz="1100" dirty="0">
                <a:latin typeface="+mn-ea"/>
              </a:rPr>
              <a:t>&lt;</a:t>
            </a:r>
            <a:r>
              <a:rPr lang="ko-KR" altLang="en-US" sz="1100" dirty="0">
                <a:latin typeface="+mn-ea"/>
              </a:rPr>
              <a:t>일반물리학</a:t>
            </a:r>
            <a:r>
              <a:rPr lang="en-US" altLang="ko-KR" sz="1100" dirty="0">
                <a:latin typeface="+mn-ea"/>
              </a:rPr>
              <a:t>1&gt; </a:t>
            </a:r>
            <a:r>
              <a:rPr lang="ko-KR" altLang="en-US" sz="1100" dirty="0">
                <a:latin typeface="+mn-ea"/>
              </a:rPr>
              <a:t>및 </a:t>
            </a:r>
            <a:r>
              <a:rPr lang="en-US" altLang="ko-KR" sz="1100" dirty="0">
                <a:latin typeface="+mn-ea"/>
              </a:rPr>
              <a:t>&lt;</a:t>
            </a:r>
            <a:r>
              <a:rPr lang="ko-KR" altLang="en-US" sz="1100" dirty="0">
                <a:latin typeface="+mn-ea"/>
              </a:rPr>
              <a:t>일반물리학실험</a:t>
            </a:r>
            <a:r>
              <a:rPr lang="en-US" altLang="ko-KR" sz="1100" dirty="0">
                <a:latin typeface="+mn-ea"/>
              </a:rPr>
              <a:t>1&gt;</a:t>
            </a:r>
            <a:r>
              <a:rPr lang="ko-KR" altLang="en-US" sz="1100" dirty="0">
                <a:latin typeface="+mn-ea"/>
              </a:rPr>
              <a:t>를 필수적으로 이수하여야 한다</a:t>
            </a:r>
            <a:r>
              <a:rPr lang="en-US" altLang="ko-KR" sz="1100" dirty="0">
                <a:latin typeface="+mn-ea"/>
              </a:rPr>
              <a:t>.</a:t>
            </a:r>
            <a:endParaRPr lang="en-US" altLang="ko-KR" sz="700" dirty="0">
              <a:latin typeface="+mn-ea"/>
            </a:endParaRPr>
          </a:p>
          <a:p>
            <a:pPr algn="just"/>
            <a:r>
              <a:rPr lang="en-US" altLang="ko-KR" sz="1100" b="1" dirty="0">
                <a:latin typeface="+mn-ea"/>
              </a:rPr>
              <a:t>※ 2.  </a:t>
            </a:r>
            <a:r>
              <a:rPr lang="ko-KR" altLang="en-US" sz="1100" b="1" dirty="0">
                <a:latin typeface="+mn-ea"/>
              </a:rPr>
              <a:t>수학 분야 필수</a:t>
            </a:r>
            <a:endParaRPr lang="en-US" altLang="ko-KR" sz="1100" b="1" dirty="0">
              <a:latin typeface="+mn-ea"/>
            </a:endParaRPr>
          </a:p>
          <a:p>
            <a:pPr marL="171450" indent="-171450" algn="just">
              <a:buFontTx/>
              <a:buChar char="-"/>
            </a:pPr>
            <a:r>
              <a:rPr lang="ko-KR" altLang="en-US" sz="1100" dirty="0">
                <a:latin typeface="+mn-ea"/>
              </a:rPr>
              <a:t>미분방정식이 다루어지는 공학수학</a:t>
            </a:r>
            <a:r>
              <a:rPr lang="en-US" altLang="ko-KR" sz="1100" dirty="0">
                <a:latin typeface="+mn-ea"/>
              </a:rPr>
              <a:t>1</a:t>
            </a:r>
            <a:r>
              <a:rPr lang="ko-KR" altLang="en-US" sz="1100" dirty="0">
                <a:latin typeface="+mn-ea"/>
              </a:rPr>
              <a:t>을 필수적으로 이수하여야 한다</a:t>
            </a:r>
            <a:r>
              <a:rPr lang="en-US" altLang="ko-KR" sz="1100" dirty="0">
                <a:latin typeface="+mn-ea"/>
              </a:rPr>
              <a:t>. </a:t>
            </a:r>
          </a:p>
          <a:p>
            <a:pPr algn="just"/>
            <a:r>
              <a:rPr lang="en-US" altLang="ko-KR" sz="1100" b="1" dirty="0">
                <a:latin typeface="+mn-ea"/>
              </a:rPr>
              <a:t>※ 3.  </a:t>
            </a:r>
            <a:r>
              <a:rPr lang="ko-KR" altLang="en-US" sz="1100" b="1" dirty="0">
                <a:latin typeface="+mn-ea"/>
              </a:rPr>
              <a:t>전산학 분야 필수</a:t>
            </a:r>
            <a:endParaRPr lang="en-US" altLang="ko-KR" sz="1100" b="1" dirty="0">
              <a:latin typeface="+mn-ea"/>
            </a:endParaRPr>
          </a:p>
          <a:p>
            <a:pPr algn="just"/>
            <a:r>
              <a:rPr lang="en-US" altLang="ko-KR" sz="1100" b="1" dirty="0">
                <a:latin typeface="+mn-ea"/>
              </a:rPr>
              <a:t>-  </a:t>
            </a:r>
            <a:r>
              <a:rPr lang="ko-KR" altLang="en-US" sz="1100" dirty="0">
                <a:latin typeface="+mn-ea"/>
              </a:rPr>
              <a:t>공학기초 </a:t>
            </a:r>
            <a:r>
              <a:rPr lang="ko-KR" altLang="en-US" sz="1100" dirty="0" err="1">
                <a:latin typeface="+mn-ea"/>
              </a:rPr>
              <a:t>영역의＇전산학</a:t>
            </a:r>
            <a:r>
              <a:rPr lang="en-US" altLang="ko-KR" sz="1100" dirty="0">
                <a:latin typeface="+mn-ea"/>
              </a:rPr>
              <a:t>’ </a:t>
            </a:r>
            <a:r>
              <a:rPr lang="ko-KR" altLang="en-US" sz="1100" dirty="0">
                <a:latin typeface="+mn-ea"/>
              </a:rPr>
              <a:t>분야에서 </a:t>
            </a:r>
            <a:r>
              <a:rPr lang="en-US" altLang="ko-KR" sz="1100" dirty="0">
                <a:latin typeface="+mn-ea"/>
              </a:rPr>
              <a:t>&lt;</a:t>
            </a:r>
            <a:r>
              <a:rPr lang="ko-KR" altLang="en-US" sz="1100" dirty="0">
                <a:latin typeface="+mn-ea"/>
              </a:rPr>
              <a:t>공학컴퓨터응용</a:t>
            </a:r>
            <a:r>
              <a:rPr lang="en-US" altLang="ko-KR" sz="1100" dirty="0">
                <a:latin typeface="+mn-ea"/>
              </a:rPr>
              <a:t>&gt; </a:t>
            </a:r>
            <a:r>
              <a:rPr lang="ko-KR" altLang="en-US" sz="1100" dirty="0">
                <a:latin typeface="+mn-ea"/>
              </a:rPr>
              <a:t>및 </a:t>
            </a:r>
            <a:r>
              <a:rPr lang="en-US" altLang="ko-KR" sz="1100" dirty="0">
                <a:latin typeface="+mn-ea"/>
              </a:rPr>
              <a:t>&lt;</a:t>
            </a:r>
            <a:r>
              <a:rPr lang="ko-KR" altLang="en-US" sz="1100" dirty="0">
                <a:latin typeface="+mn-ea"/>
              </a:rPr>
              <a:t>컴퓨터프로그래밍</a:t>
            </a:r>
            <a:r>
              <a:rPr lang="en-US" altLang="ko-KR" sz="1100" dirty="0">
                <a:latin typeface="+mn-ea"/>
              </a:rPr>
              <a:t>&gt;</a:t>
            </a:r>
            <a:r>
              <a:rPr lang="ko-KR" altLang="en-US" sz="1100" dirty="0">
                <a:latin typeface="+mn-ea"/>
              </a:rPr>
              <a:t>을 필수적으로 이수하여야 한다</a:t>
            </a:r>
            <a:endParaRPr lang="en-US" altLang="ko-KR" sz="1100" dirty="0">
              <a:latin typeface="+mn-ea"/>
            </a:endParaRPr>
          </a:p>
          <a:p>
            <a:pPr algn="just"/>
            <a:endParaRPr lang="en-US" altLang="ko-KR" sz="1100" dirty="0">
              <a:latin typeface="+mn-ea"/>
            </a:endParaRPr>
          </a:p>
          <a:p>
            <a:pPr marL="171450" indent="-171450" algn="just">
              <a:buFontTx/>
              <a:buChar char="-"/>
            </a:pPr>
            <a:endParaRPr lang="en-US" altLang="ko-KR" sz="11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355229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4472C4"/>
                </a:solidFill>
              </a:rPr>
              <a:t>6. </a:t>
            </a:r>
            <a:r>
              <a:rPr lang="ko-KR" altLang="en-US" dirty="0">
                <a:solidFill>
                  <a:srgbClr val="4472C4"/>
                </a:solidFill>
              </a:rPr>
              <a:t>공학교육혁신센터 소개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0" name="직사각형 19"/>
          <p:cNvSpPr/>
          <p:nvPr/>
        </p:nvSpPr>
        <p:spPr bwMode="auto">
          <a:xfrm>
            <a:off x="4996706" y="2030239"/>
            <a:ext cx="2016224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7444978" y="1742207"/>
            <a:ext cx="3168352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dirty="0">
                <a:latin typeface="+mn-ea"/>
              </a:rPr>
              <a:t>4</a:t>
            </a:r>
            <a:r>
              <a:rPr kumimoji="1" lang="ko-KR" altLang="en-US" sz="1600" dirty="0">
                <a:latin typeface="+mn-ea"/>
              </a:rPr>
              <a:t>차 산업혁명 산학협력위원회</a:t>
            </a:r>
            <a:endParaRPr kumimoji="1" lang="ko-KR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7444978" y="2318271"/>
            <a:ext cx="3168352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>
                <a:latin typeface="+mn-ea"/>
              </a:rPr>
              <a:t>산학협력 추진위원회</a:t>
            </a:r>
            <a:endParaRPr kumimoji="1" lang="ko-KR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3" name="직사각형 22"/>
          <p:cNvSpPr/>
          <p:nvPr/>
        </p:nvSpPr>
        <p:spPr bwMode="auto">
          <a:xfrm>
            <a:off x="4852690" y="3614415"/>
            <a:ext cx="2304256" cy="25922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latin typeface="+mn-ea"/>
              </a:rPr>
              <a:t>박재형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전자전기</a:t>
            </a:r>
            <a:r>
              <a:rPr kumimoji="1" lang="en-US" altLang="ko-KR" sz="1600" dirty="0">
                <a:latin typeface="+mn-ea"/>
              </a:rPr>
              <a:t>)</a:t>
            </a:r>
            <a:r>
              <a:rPr kumimoji="1" lang="ko-KR" altLang="en-US" sz="1600" dirty="0">
                <a:latin typeface="+mn-ea"/>
              </a:rPr>
              <a:t> 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장수환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화학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진병두 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고분자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송영석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파이버시스템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김두일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토목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박선호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기계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김준희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건축공학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박태근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응용컴퓨터</a:t>
            </a:r>
            <a:r>
              <a:rPr kumimoji="1" lang="en-US" altLang="ko-KR" sz="1600" dirty="0">
                <a:latin typeface="+mn-ea"/>
              </a:rPr>
              <a:t>) 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이석균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소프트웨어</a:t>
            </a:r>
            <a:r>
              <a:rPr kumimoji="1" lang="en-US" altLang="ko-KR" sz="1600" dirty="0">
                <a:latin typeface="+mn-ea"/>
              </a:rPr>
              <a:t>)</a:t>
            </a:r>
            <a:endParaRPr kumimoji="1" lang="ko-KR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 bwMode="auto">
          <a:xfrm>
            <a:off x="4852690" y="3182367"/>
            <a:ext cx="230425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dirty="0">
                <a:latin typeface="+mn-ea"/>
              </a:rPr>
              <a:t>프로그램 </a:t>
            </a:r>
            <a:r>
              <a:rPr kumimoji="1" lang="ko-KR" altLang="en-US" dirty="0" err="1">
                <a:latin typeface="+mn-ea"/>
              </a:rPr>
              <a:t>디렉터</a:t>
            </a:r>
            <a:endParaRPr kumimoji="1" lang="ko-KR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5" name="직사각형 24"/>
          <p:cNvSpPr/>
          <p:nvPr/>
        </p:nvSpPr>
        <p:spPr bwMode="auto">
          <a:xfrm>
            <a:off x="7372970" y="3614415"/>
            <a:ext cx="2016224" cy="25922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latin typeface="+mn-ea"/>
              </a:rPr>
              <a:t>이병식</a:t>
            </a:r>
            <a:r>
              <a:rPr kumimoji="1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kumimoji="1" lang="ko-KR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팀장</a:t>
            </a:r>
            <a:r>
              <a:rPr kumimoji="1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)</a:t>
            </a:r>
            <a:r>
              <a:rPr kumimoji="1" lang="ko-KR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 </a:t>
            </a:r>
            <a:endParaRPr kumimoji="1" lang="en-US" altLang="ko-KR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latin typeface="+mn-ea"/>
              </a:rPr>
              <a:t>조영식</a:t>
            </a:r>
            <a:r>
              <a:rPr kumimoji="1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kumimoji="1" lang="ko-KR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직원</a:t>
            </a:r>
            <a:r>
              <a:rPr kumimoji="1" lang="en-US" altLang="ko-KR" sz="1600" dirty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kumimoji="1" lang="en-US" altLang="ko-KR" sz="1600" dirty="0">
                <a:latin typeface="+mn-ea"/>
              </a:rPr>
            </a:br>
            <a:r>
              <a:rPr kumimoji="1" lang="en-US" altLang="ko-KR" sz="700" dirty="0">
                <a:latin typeface="+mn-ea"/>
              </a:rPr>
              <a:t> </a:t>
            </a:r>
            <a:r>
              <a:rPr kumimoji="1" lang="en-US" altLang="ko-KR" sz="700">
                <a:latin typeface="+mn-ea"/>
              </a:rPr>
              <a:t>--------------------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kumimoji="1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</a:br>
            <a:r>
              <a:rPr kumimoji="1" lang="ko-KR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황윤자</a:t>
            </a:r>
            <a:r>
              <a:rPr kumimoji="1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(</a:t>
            </a:r>
            <a:r>
              <a:rPr kumimoji="1" lang="ko-KR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연구교수</a:t>
            </a:r>
            <a:r>
              <a:rPr kumimoji="1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이보라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연구원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윤경필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직원</a:t>
            </a:r>
            <a:r>
              <a:rPr kumimoji="1" lang="en-US" altLang="ko-KR" sz="1600" dirty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latin typeface="+mn-ea"/>
              </a:rPr>
              <a:t>박문주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조교</a:t>
            </a:r>
            <a:r>
              <a:rPr kumimoji="1" lang="en-US" altLang="ko-KR" sz="1600" dirty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latin typeface="+mn-ea"/>
              </a:rPr>
              <a:t>이경신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조교</a:t>
            </a:r>
            <a:r>
              <a:rPr kumimoji="1" lang="en-US" altLang="ko-KR" sz="1600" dirty="0">
                <a:latin typeface="+mn-ea"/>
              </a:rPr>
              <a:t>)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7372970" y="3182367"/>
            <a:ext cx="2016224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dirty="0">
                <a:latin typeface="+mn-ea"/>
              </a:rPr>
              <a:t>센터 </a:t>
            </a:r>
            <a:r>
              <a:rPr kumimoji="1" lang="ko-KR" altLang="en-US" dirty="0" err="1">
                <a:latin typeface="+mn-ea"/>
              </a:rPr>
              <a:t>운영팀</a:t>
            </a:r>
            <a:endParaRPr kumimoji="1" lang="ko-KR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2404418" y="3614415"/>
            <a:ext cx="2304256" cy="259228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br>
              <a:rPr kumimoji="1" lang="en-US" altLang="ko-K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</a:br>
            <a:r>
              <a:rPr kumimoji="1" lang="ko-KR" altLang="en-US" sz="1600" dirty="0">
                <a:latin typeface="+mn-ea"/>
              </a:rPr>
              <a:t>송영석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파이버시스템</a:t>
            </a:r>
            <a:r>
              <a:rPr kumimoji="1" lang="en-US" altLang="ko-KR" sz="1600" dirty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latin typeface="+mn-ea"/>
              </a:rPr>
              <a:t>진병두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고분자</a:t>
            </a:r>
            <a:r>
              <a:rPr kumimoji="1" lang="en-US" altLang="ko-KR" sz="1600" dirty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600" dirty="0">
                <a:latin typeface="+mn-ea"/>
              </a:rPr>
              <a:t>김두일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토목공학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dirty="0">
                <a:latin typeface="+mn-ea"/>
              </a:rPr>
            </a:br>
            <a:r>
              <a:rPr kumimoji="1" lang="ko-KR" altLang="en-US" sz="1600" dirty="0">
                <a:latin typeface="+mn-ea"/>
              </a:rPr>
              <a:t>박태근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응용컴퓨터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16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</a:br>
            <a:r>
              <a:rPr kumimoji="1" lang="ko-KR" altLang="en-US" sz="1600" dirty="0">
                <a:latin typeface="+mn-ea"/>
              </a:rPr>
              <a:t>황윤자</a:t>
            </a:r>
            <a:r>
              <a:rPr kumimoji="1" lang="en-US" altLang="ko-KR" sz="1600" dirty="0">
                <a:latin typeface="+mn-ea"/>
              </a:rPr>
              <a:t>(</a:t>
            </a:r>
            <a:r>
              <a:rPr kumimoji="1" lang="ko-KR" altLang="en-US" sz="1600" dirty="0">
                <a:latin typeface="+mn-ea"/>
              </a:rPr>
              <a:t>연구교수</a:t>
            </a:r>
            <a:r>
              <a:rPr kumimoji="1" lang="en-US" altLang="ko-KR" sz="1600" dirty="0">
                <a:latin typeface="+mn-ea"/>
              </a:rPr>
              <a:t>)</a:t>
            </a:r>
            <a:br>
              <a:rPr kumimoji="1" lang="en-US" altLang="ko-KR" sz="2000" dirty="0">
                <a:latin typeface="+mn-ea"/>
              </a:rPr>
            </a:br>
            <a:br>
              <a:rPr kumimoji="1" lang="en-US" altLang="ko-KR" dirty="0">
                <a:latin typeface="+mn-ea"/>
              </a:rPr>
            </a:br>
            <a:br>
              <a:rPr kumimoji="1" lang="en-US" altLang="ko-KR" dirty="0">
                <a:latin typeface="+mn-ea"/>
              </a:rPr>
            </a:br>
            <a:endParaRPr kumimoji="1" lang="ko-KR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2404418" y="3182367"/>
            <a:ext cx="2304256" cy="43204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dirty="0">
                <a:latin typeface="+mn-ea"/>
              </a:rPr>
              <a:t>연구분과위원회</a:t>
            </a:r>
            <a:endParaRPr kumimoji="1" lang="ko-KR" altLang="en-US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29" name="직선 연결선 28"/>
          <p:cNvCxnSpPr>
            <a:endCxn id="20" idx="0"/>
          </p:cNvCxnSpPr>
          <p:nvPr/>
        </p:nvCxnSpPr>
        <p:spPr bwMode="auto">
          <a:xfrm rot="5400000">
            <a:off x="5824798" y="1850219"/>
            <a:ext cx="36004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직선 연결선 29"/>
          <p:cNvCxnSpPr>
            <a:endCxn id="24" idx="0"/>
          </p:cNvCxnSpPr>
          <p:nvPr/>
        </p:nvCxnSpPr>
        <p:spPr bwMode="auto">
          <a:xfrm>
            <a:off x="6004818" y="2534295"/>
            <a:ext cx="0" cy="64807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직선 연결선 30"/>
          <p:cNvCxnSpPr/>
          <p:nvPr/>
        </p:nvCxnSpPr>
        <p:spPr bwMode="auto">
          <a:xfrm>
            <a:off x="3628554" y="2966343"/>
            <a:ext cx="48965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직선 연결선 31"/>
          <p:cNvCxnSpPr/>
          <p:nvPr/>
        </p:nvCxnSpPr>
        <p:spPr bwMode="auto">
          <a:xfrm rot="5400000">
            <a:off x="8417086" y="3074355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직선 연결선 32"/>
          <p:cNvCxnSpPr/>
          <p:nvPr/>
        </p:nvCxnSpPr>
        <p:spPr bwMode="auto">
          <a:xfrm rot="5400000">
            <a:off x="3520542" y="3074355"/>
            <a:ext cx="21602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직선 연결선 33"/>
          <p:cNvCxnSpPr>
            <a:endCxn id="21" idx="1"/>
          </p:cNvCxnSpPr>
          <p:nvPr/>
        </p:nvCxnSpPr>
        <p:spPr bwMode="auto">
          <a:xfrm>
            <a:off x="7300962" y="1958231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직선 연결선 34"/>
          <p:cNvCxnSpPr/>
          <p:nvPr/>
        </p:nvCxnSpPr>
        <p:spPr bwMode="auto">
          <a:xfrm>
            <a:off x="7300962" y="2534295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직선 연결선 35"/>
          <p:cNvCxnSpPr/>
          <p:nvPr/>
        </p:nvCxnSpPr>
        <p:spPr bwMode="auto">
          <a:xfrm rot="5400000">
            <a:off x="7012930" y="2246263"/>
            <a:ext cx="57606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직선 연결선 36"/>
          <p:cNvCxnSpPr/>
          <p:nvPr/>
        </p:nvCxnSpPr>
        <p:spPr bwMode="auto">
          <a:xfrm>
            <a:off x="7012930" y="2270646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8" name="직사각형 37"/>
          <p:cNvSpPr/>
          <p:nvPr/>
        </p:nvSpPr>
        <p:spPr>
          <a:xfrm>
            <a:off x="4996141" y="1212864"/>
            <a:ext cx="2023397" cy="459376"/>
          </a:xfrm>
          <a:prstGeom prst="rect">
            <a:avLst/>
          </a:prstGeom>
          <a:solidFill>
            <a:srgbClr val="0056B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latin typeface="+mn-ea"/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5450820" y="1255565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+mn-ea"/>
              </a:rPr>
              <a:t>공과대학</a:t>
            </a: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t="17749" r="73232" b="80561"/>
          <a:stretch/>
        </p:blipFill>
        <p:spPr>
          <a:xfrm>
            <a:off x="2428230" y="3194557"/>
            <a:ext cx="2268252" cy="407665"/>
          </a:xfrm>
          <a:prstGeom prst="rect">
            <a:avLst/>
          </a:prstGeom>
        </p:spPr>
      </p:pic>
      <p:pic>
        <p:nvPicPr>
          <p:cNvPr id="42" name="그림 4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3" t="17749" r="36929" b="80180"/>
          <a:stretch/>
        </p:blipFill>
        <p:spPr>
          <a:xfrm>
            <a:off x="4852690" y="3186449"/>
            <a:ext cx="2304256" cy="432047"/>
          </a:xfrm>
          <a:prstGeom prst="rect">
            <a:avLst/>
          </a:prstGeom>
        </p:spPr>
      </p:pic>
      <p:pic>
        <p:nvPicPr>
          <p:cNvPr id="43" name="그림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72" t="17979" r="1186" b="80071"/>
          <a:stretch/>
        </p:blipFill>
        <p:spPr>
          <a:xfrm>
            <a:off x="7385939" y="3206720"/>
            <a:ext cx="1990285" cy="429546"/>
          </a:xfrm>
          <a:prstGeom prst="rect">
            <a:avLst/>
          </a:prstGeom>
        </p:spPr>
      </p:pic>
      <p:pic>
        <p:nvPicPr>
          <p:cNvPr id="44" name="_x145530480" descr="EMB00000e70145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3" t="1036" r="36708" b="96862"/>
          <a:stretch/>
        </p:blipFill>
        <p:spPr bwMode="auto">
          <a:xfrm>
            <a:off x="4936889" y="2030239"/>
            <a:ext cx="2088231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직사각형 44"/>
          <p:cNvSpPr/>
          <p:nvPr/>
        </p:nvSpPr>
        <p:spPr bwMode="auto">
          <a:xfrm>
            <a:off x="2092002" y="1234070"/>
            <a:ext cx="2430555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>
                <a:latin typeface="+mn-ea"/>
              </a:rPr>
              <a:t>운영위원회</a:t>
            </a:r>
            <a:endParaRPr kumimoji="1" lang="ko-KR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46" name="직사각형 45"/>
          <p:cNvSpPr/>
          <p:nvPr/>
        </p:nvSpPr>
        <p:spPr bwMode="auto">
          <a:xfrm>
            <a:off x="2092002" y="1797942"/>
            <a:ext cx="2430555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ko-KR" sz="1600" dirty="0">
                <a:latin typeface="+mn-ea"/>
              </a:rPr>
              <a:t>MSC(</a:t>
            </a:r>
            <a:r>
              <a:rPr kumimoji="1" lang="ko-KR" altLang="en-US" sz="1600" dirty="0">
                <a:latin typeface="+mn-ea"/>
              </a:rPr>
              <a:t>물리</a:t>
            </a:r>
            <a:r>
              <a:rPr kumimoji="1" lang="en-US" altLang="ko-KR" sz="1600" dirty="0">
                <a:latin typeface="+mn-ea"/>
              </a:rPr>
              <a:t>)</a:t>
            </a:r>
            <a:r>
              <a:rPr kumimoji="1" lang="ko-KR" altLang="en-US" sz="1600" dirty="0">
                <a:latin typeface="+mn-ea"/>
              </a:rPr>
              <a:t>위원회</a:t>
            </a:r>
            <a:endParaRPr kumimoji="1" lang="ko-KR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47" name="직선 연결선 46"/>
          <p:cNvCxnSpPr/>
          <p:nvPr/>
        </p:nvCxnSpPr>
        <p:spPr bwMode="auto">
          <a:xfrm>
            <a:off x="4552466" y="1924352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직선 연결선 47"/>
          <p:cNvCxnSpPr/>
          <p:nvPr/>
        </p:nvCxnSpPr>
        <p:spPr bwMode="auto">
          <a:xfrm>
            <a:off x="4552466" y="2488224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9" name="직선 연결선 48"/>
          <p:cNvCxnSpPr/>
          <p:nvPr/>
        </p:nvCxnSpPr>
        <p:spPr bwMode="auto">
          <a:xfrm flipH="1">
            <a:off x="4696482" y="1450094"/>
            <a:ext cx="12192" cy="102438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직선 연결선 49"/>
          <p:cNvCxnSpPr/>
          <p:nvPr/>
        </p:nvCxnSpPr>
        <p:spPr bwMode="auto">
          <a:xfrm>
            <a:off x="4708674" y="2270646"/>
            <a:ext cx="28803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1" name="직사각형 50"/>
          <p:cNvSpPr/>
          <p:nvPr/>
        </p:nvSpPr>
        <p:spPr bwMode="auto">
          <a:xfrm>
            <a:off x="2092002" y="2317135"/>
            <a:ext cx="2430555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ko-KR" altLang="en-US" sz="1600" dirty="0">
                <a:latin typeface="+mn-ea"/>
              </a:rPr>
              <a:t>융합교육위원회</a:t>
            </a:r>
            <a:endParaRPr kumimoji="1" lang="ko-KR" altLang="en-US" sz="16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cxnSp>
        <p:nvCxnSpPr>
          <p:cNvPr id="52" name="직선 연결선 51"/>
          <p:cNvCxnSpPr/>
          <p:nvPr/>
        </p:nvCxnSpPr>
        <p:spPr bwMode="auto">
          <a:xfrm>
            <a:off x="4552466" y="1453031"/>
            <a:ext cx="14401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0" name="직사각형 39"/>
          <p:cNvSpPr/>
          <p:nvPr/>
        </p:nvSpPr>
        <p:spPr>
          <a:xfrm>
            <a:off x="4984514" y="2041810"/>
            <a:ext cx="2023397" cy="459376"/>
          </a:xfrm>
          <a:prstGeom prst="rect">
            <a:avLst/>
          </a:prstGeom>
          <a:solidFill>
            <a:srgbClr val="0056BD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00" dirty="0">
              <a:latin typeface="+mn-ea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5231978" y="2104134"/>
            <a:ext cx="14798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o-KR" altLang="en-US" dirty="0">
                <a:solidFill>
                  <a:schemeClr val="bg1"/>
                </a:solidFill>
                <a:latin typeface="+mn-ea"/>
              </a:rPr>
              <a:t>학장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(</a:t>
            </a:r>
            <a:r>
              <a:rPr lang="ko-KR" altLang="en-US" dirty="0" err="1">
                <a:solidFill>
                  <a:schemeClr val="bg1"/>
                </a:solidFill>
                <a:latin typeface="+mn-ea"/>
              </a:rPr>
              <a:t>센터장</a:t>
            </a:r>
            <a:r>
              <a:rPr lang="en-US" altLang="ko-KR" dirty="0">
                <a:solidFill>
                  <a:schemeClr val="bg1"/>
                </a:solidFill>
                <a:latin typeface="+mn-ea"/>
              </a:rPr>
              <a:t>)</a:t>
            </a:r>
            <a:endParaRPr lang="ko-KR" altLang="en-US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5261315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1.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단국대학교 소개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2.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공과대학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건축대학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, SW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융합대학 조직도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3.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공과대학 소개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4.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공학교육인증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제도 소개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5.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단국대학교 공학인증 프로그램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6.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공학교육혁신센터 소개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7.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학생 포트폴리오 소개</a:t>
            </a:r>
            <a:endParaRPr lang="en-US" altLang="ko-KR" sz="24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80000"/>
              <a:buNone/>
            </a:pP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8. 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프로그램 별 </a:t>
            </a:r>
            <a:r>
              <a:rPr lang="en-US" altLang="ko-KR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PD</a:t>
            </a:r>
            <a:r>
              <a:rPr lang="ko-KR" altLang="en-US" sz="2400" dirty="0">
                <a:latin typeface="HY견고딕" panose="02030600000101010101" pitchFamily="18" charset="-127"/>
                <a:ea typeface="HY견고딕" panose="02030600000101010101" pitchFamily="18" charset="-127"/>
              </a:rPr>
              <a:t>교수 소개</a:t>
            </a:r>
            <a:endParaRPr lang="ko-KR" altLang="en-US" sz="24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55717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</a:t>
            </a:r>
            <a:r>
              <a:rPr lang="ko-KR" altLang="en-US" dirty="0"/>
              <a:t>공학교육혁신센터 소개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3041868"/>
              </p:ext>
            </p:extLst>
          </p:nvPr>
        </p:nvGraphicFramePr>
        <p:xfrm>
          <a:off x="724625" y="1031042"/>
          <a:ext cx="10692677" cy="452091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18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92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9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650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44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업무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직 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b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담당자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400" dirty="0"/>
                        <a:t>업 무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59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책임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 err="1"/>
                        <a:t>센터장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윤경환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320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▪ 공학교육인증 및 공학교육혁신센터지원사업 책임 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090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공학</a:t>
                      </a:r>
                      <a:endParaRPr lang="en-US" altLang="ko-KR" sz="1200" dirty="0"/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교육</a:t>
                      </a:r>
                      <a:endParaRPr lang="en-US" altLang="ko-KR" sz="1200" dirty="0"/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인증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연구전담교수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황윤자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320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▪ 공학교육인증 및 공학교육연구 총괄</a:t>
                      </a:r>
                      <a:endParaRPr lang="en-US" altLang="ko-KR" sz="1200" dirty="0"/>
                    </a:p>
                    <a:p>
                      <a:pPr marL="20320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▪ </a:t>
                      </a:r>
                      <a:r>
                        <a:rPr lang="ko-KR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공학교육혁신산업 실무 총괄</a:t>
                      </a:r>
                      <a:endParaRPr lang="en-US" altLang="ko-KR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20320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</a:t>
                      </a:r>
                      <a:r>
                        <a:rPr lang="en-US" altLang="ko-KR" sz="1200" dirty="0"/>
                        <a:t>PD</a:t>
                      </a:r>
                      <a:r>
                        <a:rPr lang="ko-KR" altLang="en-US" sz="1200" dirty="0"/>
                        <a:t>교수회의</a:t>
                      </a:r>
                      <a:r>
                        <a:rPr lang="en-US" altLang="ko-KR" sz="1200" dirty="0"/>
                        <a:t>,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ko-KR" altLang="en-US" sz="1200" dirty="0"/>
                        <a:t>센터 </a:t>
                      </a:r>
                      <a:r>
                        <a:rPr lang="ko-KR" altLang="en-US" sz="1200" baseline="0" dirty="0"/>
                        <a:t>운영회의 등 각종 회의 주관</a:t>
                      </a:r>
                      <a:endParaRPr lang="ko-KR" altLang="en-US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443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0" dirty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직원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조영식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0320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공학인증 및 혁신사업 행정 업무</a:t>
                      </a:r>
                      <a:endParaRPr lang="en-US" altLang="ko-KR" sz="1200" dirty="0"/>
                    </a:p>
                    <a:p>
                      <a:pPr marL="20320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공학교육인증 행정 시스템 관리</a:t>
                      </a:r>
                      <a:r>
                        <a:rPr lang="en-US" altLang="ko-KR" sz="1200" dirty="0"/>
                        <a:t>(</a:t>
                      </a:r>
                      <a:r>
                        <a:rPr lang="ko-KR" altLang="en-US" sz="1200" dirty="0" err="1"/>
                        <a:t>선후수</a:t>
                      </a:r>
                      <a:r>
                        <a:rPr lang="ko-KR" altLang="en-US" sz="1200" dirty="0"/>
                        <a:t> 체계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소속변경 등</a:t>
                      </a:r>
                      <a:r>
                        <a:rPr lang="en-US" altLang="ko-KR" sz="1200" dirty="0"/>
                        <a:t>)</a:t>
                      </a:r>
                    </a:p>
                    <a:p>
                      <a:pPr marL="20320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▪ 일반 물리학 </a:t>
                      </a:r>
                      <a:r>
                        <a:rPr lang="en-US" altLang="ko-KR" sz="1200" dirty="0"/>
                        <a:t>1, </a:t>
                      </a:r>
                      <a:r>
                        <a:rPr lang="ko-KR" altLang="en-US" sz="1200" dirty="0"/>
                        <a:t>일반 물리학</a:t>
                      </a:r>
                      <a:r>
                        <a:rPr lang="en-US" altLang="ko-KR" sz="1200" baseline="0" dirty="0"/>
                        <a:t> 2</a:t>
                      </a:r>
                      <a:r>
                        <a:rPr lang="en-US" altLang="ko-KR" sz="1200" dirty="0"/>
                        <a:t> </a:t>
                      </a:r>
                      <a:r>
                        <a:rPr lang="ko-KR" altLang="en-US" sz="1200" dirty="0"/>
                        <a:t>실험실습비 </a:t>
                      </a:r>
                    </a:p>
                    <a:p>
                      <a:pPr marL="203200" marR="0" algn="l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200" dirty="0"/>
                        <a:t>▪ </a:t>
                      </a:r>
                      <a:r>
                        <a:rPr lang="ko-KR" altLang="en-US" sz="1200" dirty="0" err="1"/>
                        <a:t>창의적공학설계</a:t>
                      </a:r>
                      <a:r>
                        <a:rPr lang="ko-KR" altLang="en-US" sz="1200" dirty="0"/>
                        <a:t> 지원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9387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0" dirty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/>
                        <a:t>직원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윤경필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marL="1793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핵심교양 및 공학소양 교과목 포트폴리오</a:t>
                      </a:r>
                      <a:endParaRPr lang="en-US" altLang="ko-KR" sz="1200" dirty="0"/>
                    </a:p>
                    <a:p>
                      <a:pPr marL="1793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</a:t>
                      </a:r>
                      <a:r>
                        <a:rPr lang="en-US" altLang="ko-KR" sz="1200" dirty="0"/>
                        <a:t>PO </a:t>
                      </a:r>
                      <a:r>
                        <a:rPr lang="ko-KR" altLang="en-US" sz="1200" dirty="0"/>
                        <a:t>입력 및 관리 </a:t>
                      </a:r>
                      <a:endParaRPr lang="en-US" altLang="ko-KR" sz="1200" dirty="0"/>
                    </a:p>
                    <a:p>
                      <a:pPr marL="1793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신입생 기초학력검사 수행 및 결과 분석</a:t>
                      </a:r>
                      <a:br>
                        <a:rPr lang="en-US" altLang="ko-KR" sz="1200" dirty="0"/>
                      </a:br>
                      <a:r>
                        <a:rPr lang="ko-KR" altLang="en-US" sz="1200" dirty="0"/>
                        <a:t>▪ 신입생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ko-KR" altLang="en-US" sz="1200" dirty="0"/>
                        <a:t>학습자특성 설문 및 결과 분석 </a:t>
                      </a:r>
                      <a:br>
                        <a:rPr lang="en-US" altLang="ko-KR" sz="1200" dirty="0"/>
                      </a:br>
                      <a:r>
                        <a:rPr lang="ko-KR" altLang="en-US" sz="1200" dirty="0"/>
                        <a:t>▪ 신입생</a:t>
                      </a:r>
                      <a:r>
                        <a:rPr lang="en-US" altLang="ko-KR" sz="1200" dirty="0"/>
                        <a:t>,</a:t>
                      </a:r>
                      <a:r>
                        <a:rPr lang="ko-KR" altLang="en-US" sz="1200" dirty="0"/>
                        <a:t> 재학생 대상 설문 및 결과 분석</a:t>
                      </a:r>
                      <a:br>
                        <a:rPr lang="en-US" altLang="ko-KR" sz="1200" dirty="0"/>
                      </a:br>
                      <a:r>
                        <a:rPr lang="ko-KR" altLang="en-US" sz="1200" dirty="0"/>
                        <a:t>▪ 재학생</a:t>
                      </a:r>
                      <a:r>
                        <a:rPr lang="en-US" altLang="ko-KR" sz="1200" dirty="0"/>
                        <a:t>, </a:t>
                      </a:r>
                      <a:r>
                        <a:rPr lang="ko-KR" altLang="en-US" sz="1200" dirty="0"/>
                        <a:t>졸업생 성적 분석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919">
                <a:tc rowSpan="4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혁신</a:t>
                      </a:r>
                      <a:endParaRPr lang="en-US" altLang="ko-KR" sz="1300" dirty="0"/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센터</a:t>
                      </a:r>
                      <a:endParaRPr lang="en-US" altLang="ko-KR" sz="1300" dirty="0"/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지원</a:t>
                      </a:r>
                      <a:endParaRPr lang="en-US" altLang="ko-KR" sz="1300" dirty="0"/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사업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3503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0" dirty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연구원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dirty="0"/>
                        <a:t>이보라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9388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공학교육혁신센터지원사업  실무자</a:t>
                      </a:r>
                      <a:endParaRPr lang="en-US" altLang="ko-KR" sz="1200" dirty="0"/>
                    </a:p>
                    <a:p>
                      <a:pPr marL="1793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/>
                        <a:t>▪ </a:t>
                      </a:r>
                      <a:r>
                        <a:rPr lang="ko-KR" altLang="en-US" sz="1200" dirty="0"/>
                        <a:t>종합설계경진대회</a:t>
                      </a:r>
                      <a:r>
                        <a:rPr lang="en-US" altLang="ko-KR" sz="1200" dirty="0"/>
                        <a:t>/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ko-KR" altLang="en-US" sz="1200" baseline="0" dirty="0"/>
                        <a:t>포트폴리오 경진대회 </a:t>
                      </a:r>
                      <a:endParaRPr lang="en-US" altLang="ko-KR" sz="1200" dirty="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8310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0" dirty="0">
                        <a:solidFill>
                          <a:schemeClr val="tx1"/>
                        </a:solidFill>
                        <a:latin typeface="HY울릉도M" pitchFamily="18" charset="-127"/>
                        <a:ea typeface="HY울릉도M" pitchFamily="18" charset="-127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</a:rPr>
                        <a:t>조교</a:t>
                      </a:r>
                      <a:endParaRPr lang="ko-KR" alt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/>
                        <a:t>이경신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9388" indent="0" latinLnBrk="1"/>
                      <a:r>
                        <a:rPr lang="ko-KR" altLang="en-US" sz="1200" dirty="0"/>
                        <a:t>▪ 공학교육혁신센터사업 지원</a:t>
                      </a:r>
                      <a:endParaRPr lang="en-US" altLang="ko-KR" sz="1200" dirty="0"/>
                    </a:p>
                    <a:p>
                      <a:pPr marL="179388" indent="0" latinLnBrk="1"/>
                      <a:r>
                        <a:rPr lang="ko-KR" altLang="en-US" sz="1200" dirty="0"/>
                        <a:t>▪ </a:t>
                      </a:r>
                      <a:r>
                        <a:rPr lang="en-US" altLang="ko-KR" sz="1200" dirty="0"/>
                        <a:t>Maker Space</a:t>
                      </a:r>
                      <a:r>
                        <a:rPr lang="en-US" altLang="ko-KR" sz="1200" baseline="0" dirty="0"/>
                        <a:t> </a:t>
                      </a:r>
                      <a:r>
                        <a:rPr lang="ko-KR" altLang="en-US" sz="1200" baseline="0" dirty="0"/>
                        <a:t>담당</a:t>
                      </a:r>
                      <a:endParaRPr lang="en-US" altLang="ko-KR" sz="1200" dirty="0"/>
                    </a:p>
                    <a:p>
                      <a:pPr marL="179388" indent="0" latinLnBrk="1"/>
                      <a:r>
                        <a:rPr lang="ko-KR" altLang="en-US" sz="1200" dirty="0"/>
                        <a:t>▪ 창의적 공학설계 지원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9781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조교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박문주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93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공학교육혁신센터사업 지원</a:t>
                      </a:r>
                      <a:endParaRPr lang="en-US" altLang="ko-KR" sz="1200" dirty="0"/>
                    </a:p>
                    <a:p>
                      <a:pPr marL="179388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200" dirty="0"/>
                        <a:t>▪ </a:t>
                      </a:r>
                      <a:r>
                        <a:rPr lang="ko-KR" altLang="ko-KR" sz="1200" dirty="0"/>
                        <a:t>사업별 증빙서류 관리 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44709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b="1" dirty="0">
                <a:solidFill>
                  <a:srgbClr val="4472C4"/>
                </a:solidFill>
                <a:latin typeface="맑은 고딕" pitchFamily="50" charset="-127"/>
              </a:rPr>
              <a:t>7. </a:t>
            </a:r>
            <a:r>
              <a:rPr lang="ko-KR" altLang="en-US" b="1" dirty="0">
                <a:solidFill>
                  <a:srgbClr val="4472C4"/>
                </a:solidFill>
                <a:latin typeface="맑은 고딕" pitchFamily="50" charset="-127"/>
              </a:rPr>
              <a:t>학생포트폴리오</a:t>
            </a:r>
            <a:endParaRPr lang="ko-KR" altLang="en-US" sz="3600" b="1" dirty="0">
              <a:solidFill>
                <a:srgbClr val="4472C4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7347" name="슬라이드 번호 개체 틀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6F1D17-56A6-4B77-8596-B056F1E8F7C7}" type="slidenum">
              <a:rPr lang="en-US" altLang="ko-KR" sz="1800">
                <a:solidFill>
                  <a:srgbClr val="A6A6A6"/>
                </a:solidFill>
                <a:latin typeface="HY강B" pitchFamily="18" charset="-127"/>
                <a:ea typeface="HY강B" pitchFamily="18" charset="-127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ko-KR" sz="1800">
              <a:solidFill>
                <a:srgbClr val="A6A6A6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1881189" y="1214438"/>
            <a:ext cx="6429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1" latinLnBrk="1" hangingPunct="1">
              <a:defRPr/>
            </a:pPr>
            <a:endParaRPr lang="en-US" altLang="ko-KR" sz="2000" b="1" kern="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734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4" y="1214438"/>
            <a:ext cx="7058025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1" y="662714"/>
            <a:ext cx="4366483" cy="236100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691" y="3432435"/>
            <a:ext cx="4487333" cy="273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765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altLang="ko-KR" sz="3200" b="1" dirty="0">
                <a:solidFill>
                  <a:srgbClr val="4F81BD"/>
                </a:solidFill>
                <a:latin typeface="맑은 고딕" pitchFamily="50" charset="-127"/>
              </a:rPr>
              <a:t> 8. PD(Program Director) </a:t>
            </a:r>
            <a:r>
              <a:rPr lang="ko-KR" altLang="en-US" sz="3200" b="1" dirty="0">
                <a:solidFill>
                  <a:srgbClr val="4F81BD"/>
                </a:solidFill>
                <a:latin typeface="맑은 고딕" pitchFamily="50" charset="-127"/>
              </a:rPr>
              <a:t>교수 소개</a:t>
            </a:r>
            <a:endParaRPr lang="ko-KR" altLang="en-US" sz="3200" b="1" dirty="0">
              <a:solidFill>
                <a:srgbClr val="4F81BD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539" name="슬라이드 번호 개체 틀 2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AFE78D-C240-4C17-84B2-AF02ECC81A8A}" type="slidenum">
              <a:rPr lang="en-US" altLang="ko-KR" sz="1600">
                <a:solidFill>
                  <a:srgbClr val="BFBFBF"/>
                </a:solidFill>
                <a:latin typeface="HY강B" pitchFamily="18" charset="-127"/>
                <a:ea typeface="HY강B" pitchFamily="18" charset="-127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ko-KR" sz="1600">
              <a:solidFill>
                <a:srgbClr val="BFBFBF"/>
              </a:solidFill>
              <a:latin typeface="HY강B" pitchFamily="18" charset="-127"/>
              <a:ea typeface="HY강B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51010" y="3283676"/>
            <a:ext cx="144938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전자전기공학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박재형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81917" y="3278288"/>
            <a:ext cx="180816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파이버시스템공학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송영석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59224" y="3272554"/>
            <a:ext cx="12700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고분자공학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진병두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96409" y="3335661"/>
            <a:ext cx="1633537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응용컴퓨터공학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박태근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03732" y="5694363"/>
            <a:ext cx="1273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토목공학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김두일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13942" y="5717533"/>
            <a:ext cx="12747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기계공학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박선호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672264" y="5753037"/>
            <a:ext cx="127470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화학공학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장수환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23392" y="5816762"/>
            <a:ext cx="127470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건축공학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김준희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88052" y="3330292"/>
            <a:ext cx="1385888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latinLnBrk="1" hangingPunct="1">
              <a:defRPr/>
            </a:pP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ko-KR" altLang="en-US" sz="1400" b="1" dirty="0" err="1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소프트웨어학</a:t>
            </a: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이석균 교수</a:t>
            </a:r>
            <a:r>
              <a:rPr lang="en-US" altLang="ko-KR" sz="1400" b="1" dirty="0">
                <a:solidFill>
                  <a:schemeClr val="accent3">
                    <a:lumMod val="85000"/>
                  </a:schemeClr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endParaRPr lang="ko-KR" altLang="en-US" sz="1400" b="1" dirty="0">
              <a:solidFill>
                <a:schemeClr val="accent3">
                  <a:lumMod val="8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5550" name="_x20893608" descr="EMB00002728261f"/>
          <p:cNvSpPr>
            <a:spLocks noChangeAspect="1" noChangeArrowheads="1"/>
          </p:cNvSpPr>
          <p:nvPr/>
        </p:nvSpPr>
        <p:spPr bwMode="auto">
          <a:xfrm>
            <a:off x="3719514" y="1773238"/>
            <a:ext cx="1195387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1" name="_x20586080" descr="EMB000027282622"/>
          <p:cNvSpPr>
            <a:spLocks noChangeAspect="1" noChangeArrowheads="1"/>
          </p:cNvSpPr>
          <p:nvPr/>
        </p:nvSpPr>
        <p:spPr bwMode="auto">
          <a:xfrm>
            <a:off x="5448301" y="1773238"/>
            <a:ext cx="1223963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2" name="_x20806392" descr="EMB000027282628"/>
          <p:cNvSpPr>
            <a:spLocks noChangeAspect="1" noChangeArrowheads="1"/>
          </p:cNvSpPr>
          <p:nvPr/>
        </p:nvSpPr>
        <p:spPr bwMode="auto">
          <a:xfrm>
            <a:off x="8868244" y="1700213"/>
            <a:ext cx="1223962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3" name="_x203139056" descr="EMB00002728262b"/>
          <p:cNvSpPr>
            <a:spLocks noChangeAspect="1" noChangeArrowheads="1"/>
          </p:cNvSpPr>
          <p:nvPr/>
        </p:nvSpPr>
        <p:spPr bwMode="auto">
          <a:xfrm>
            <a:off x="2424113" y="4221163"/>
            <a:ext cx="12128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4" name="_x275841760" descr="EMB00002728262e"/>
          <p:cNvSpPr>
            <a:spLocks noChangeAspect="1" noChangeArrowheads="1"/>
          </p:cNvSpPr>
          <p:nvPr/>
        </p:nvSpPr>
        <p:spPr bwMode="auto">
          <a:xfrm>
            <a:off x="4440239" y="4221163"/>
            <a:ext cx="1150937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5" name="_x20750816" descr="EMB000027282631"/>
          <p:cNvSpPr>
            <a:spLocks noChangeAspect="1" noChangeArrowheads="1"/>
          </p:cNvSpPr>
          <p:nvPr/>
        </p:nvSpPr>
        <p:spPr bwMode="auto">
          <a:xfrm>
            <a:off x="6600825" y="4221164"/>
            <a:ext cx="1150938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sp>
        <p:nvSpPr>
          <p:cNvPr id="65556" name="_x20718736" descr="EMB0000148c2956"/>
          <p:cNvSpPr>
            <a:spLocks noChangeAspect="1" noChangeArrowheads="1"/>
          </p:cNvSpPr>
          <p:nvPr/>
        </p:nvSpPr>
        <p:spPr bwMode="auto">
          <a:xfrm>
            <a:off x="7175501" y="1700213"/>
            <a:ext cx="1223963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latinLnBrk="0">
              <a:spcBef>
                <a:spcPct val="0"/>
              </a:spcBef>
              <a:buFontTx/>
              <a:buNone/>
            </a:pPr>
            <a:endParaRPr lang="ko-KR" altLang="en-US" sz="1800"/>
          </a:p>
        </p:txBody>
      </p:sp>
      <p:pic>
        <p:nvPicPr>
          <p:cNvPr id="65558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4" t="24248" r="66542" b="44482"/>
          <a:stretch>
            <a:fillRect/>
          </a:stretch>
        </p:blipFill>
        <p:spPr bwMode="auto">
          <a:xfrm>
            <a:off x="3391861" y="1407388"/>
            <a:ext cx="1587349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65" name="그림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746" y="3852579"/>
            <a:ext cx="1526958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_x373742504" descr="EMB000033f0361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897" y="3879852"/>
            <a:ext cx="1450800" cy="179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_x373745784" descr="EMB000033f0362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111" y="3954919"/>
            <a:ext cx="1617591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_x373741944" descr="EMB000033f036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00" y="1364399"/>
            <a:ext cx="143714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_x247954944" descr="EMB000004880a8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83" y="3922643"/>
            <a:ext cx="1578732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014" y="1415032"/>
            <a:ext cx="1526450" cy="18000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3144" y="1467733"/>
            <a:ext cx="1456802" cy="181040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051" y="1459393"/>
            <a:ext cx="1450800" cy="190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09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공학인증에 관한 문의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373" y="2163929"/>
            <a:ext cx="11709077" cy="2433471"/>
          </a:xfrm>
        </p:spPr>
        <p:txBody>
          <a:bodyPr/>
          <a:lstStyle/>
          <a:p>
            <a:pPr marL="0" indent="0" algn="ctr">
              <a:buNone/>
            </a:pPr>
            <a:r>
              <a:rPr lang="ko-KR" altLang="en-US" b="1" dirty="0">
                <a:solidFill>
                  <a:srgbClr val="254061"/>
                </a:solidFill>
                <a:latin typeface="+mn-ea"/>
                <a:cs typeface="HY강B"/>
              </a:rPr>
              <a:t>선배에게 물어보는 것도 보다는 </a:t>
            </a:r>
            <a:endParaRPr lang="en-US" altLang="ko-KR" b="1" dirty="0">
              <a:solidFill>
                <a:srgbClr val="254061"/>
              </a:solidFill>
              <a:latin typeface="+mn-ea"/>
              <a:cs typeface="HY강B"/>
            </a:endParaRPr>
          </a:p>
          <a:p>
            <a:pPr marL="0" indent="0" algn="ctr">
              <a:buNone/>
            </a:pPr>
            <a:r>
              <a:rPr lang="ko-KR" altLang="en-US" b="1" dirty="0">
                <a:latin typeface="+mn-ea"/>
                <a:cs typeface="HY강B"/>
              </a:rPr>
              <a:t>먼저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HY강B"/>
              </a:rPr>
              <a:t> 학과 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HY강B"/>
              </a:rPr>
              <a:t>PD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HY강B"/>
              </a:rPr>
              <a:t>교수님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HY강B"/>
              </a:rPr>
              <a:t>,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HY강B"/>
              </a:rPr>
              <a:t>학과 인증조교선생님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HY강B"/>
              </a:rPr>
              <a:t>, </a:t>
            </a:r>
          </a:p>
          <a:p>
            <a:pPr marL="0" indent="0" algn="ctr">
              <a:buNone/>
            </a:pPr>
            <a:r>
              <a:rPr lang="ko-KR" altLang="en-US" b="1" dirty="0">
                <a:solidFill>
                  <a:srgbClr val="C00000"/>
                </a:solidFill>
                <a:latin typeface="+mn-ea"/>
                <a:cs typeface="HY강B"/>
              </a:rPr>
              <a:t>공학교육혁신센터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HY강B"/>
              </a:rPr>
              <a:t>, </a:t>
            </a:r>
            <a:r>
              <a:rPr lang="ko-KR" altLang="en-US" b="1" dirty="0" err="1">
                <a:solidFill>
                  <a:srgbClr val="C00000"/>
                </a:solidFill>
                <a:latin typeface="+mn-ea"/>
                <a:cs typeface="HY강B"/>
              </a:rPr>
              <a:t>교학행정팀</a:t>
            </a:r>
            <a:endParaRPr lang="en-US" altLang="ko-KR" b="1" dirty="0">
              <a:solidFill>
                <a:srgbClr val="254061"/>
              </a:solidFill>
              <a:latin typeface="+mn-ea"/>
              <a:cs typeface="HY강B"/>
            </a:endParaRPr>
          </a:p>
          <a:p>
            <a:pPr marL="0" indent="0" algn="ctr">
              <a:buNone/>
            </a:pPr>
            <a:r>
              <a:rPr lang="ko-KR" altLang="en-US" b="1" dirty="0">
                <a:solidFill>
                  <a:srgbClr val="254061"/>
                </a:solidFill>
                <a:latin typeface="+mn-ea"/>
                <a:cs typeface="HY강B"/>
              </a:rPr>
              <a:t>문의하여 반드시 정확한 상담을 받아야 합니다</a:t>
            </a:r>
            <a:endParaRPr lang="ko-KR" altLang="en-US" b="1" dirty="0">
              <a:latin typeface="+mn-ea"/>
            </a:endParaRPr>
          </a:p>
          <a:p>
            <a:pPr marL="0" indent="0">
              <a:buNone/>
            </a:pPr>
            <a:endParaRPr lang="ko-KR" altLang="en-US" b="1" dirty="0"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2544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467DB9"/>
                </a:solidFill>
              </a:rPr>
              <a:t>1. </a:t>
            </a:r>
            <a:r>
              <a:rPr lang="ko-KR" altLang="en-US" b="1" dirty="0">
                <a:solidFill>
                  <a:srgbClr val="467DB9"/>
                </a:solidFill>
              </a:rPr>
              <a:t>단국대학교 소개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374" y="1059029"/>
            <a:ext cx="5475380" cy="5050126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</a:pP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1947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년 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11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월 해방 후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  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최초의 민족사학으로 개교</a:t>
            </a:r>
            <a:endParaRPr lang="en-US" altLang="ko-KR" sz="2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창학 정신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구국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자주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자립</a:t>
            </a:r>
            <a:endParaRPr lang="en-US" altLang="ko-KR" sz="2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교시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진리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봉사</a:t>
            </a:r>
            <a:endParaRPr lang="en-US" altLang="ko-KR" sz="2400" dirty="0">
              <a:solidFill>
                <a:schemeClr val="tx1"/>
              </a:solidFill>
              <a:latin typeface="+mn-ea"/>
            </a:endParaRPr>
          </a:p>
          <a:p>
            <a:pPr marL="342900" indent="-342900">
              <a:lnSpc>
                <a:spcPct val="150000"/>
              </a:lnSpc>
            </a:pP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교육목표</a:t>
            </a:r>
            <a:r>
              <a:rPr lang="en-US" altLang="ko-KR" sz="2400" dirty="0">
                <a:solidFill>
                  <a:schemeClr val="tx1"/>
                </a:solidFill>
                <a:latin typeface="+mn-ea"/>
              </a:rPr>
              <a:t>: </a:t>
            </a:r>
            <a:r>
              <a:rPr lang="ko-KR" altLang="en-US" sz="2400" dirty="0">
                <a:solidFill>
                  <a:schemeClr val="tx1"/>
                </a:solidFill>
                <a:latin typeface="+mn-ea"/>
              </a:rPr>
              <a:t>민족애를 바탕으로 인류 사회에 공헌하는 전문인의 양성</a:t>
            </a:r>
            <a:endParaRPr lang="en-US" altLang="ko-KR" sz="24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 rotWithShape="1">
          <a:blip r:embed="rId3"/>
          <a:srcRect l="35714" t="10792" r="24405" b="6435"/>
          <a:stretch/>
        </p:blipFill>
        <p:spPr>
          <a:xfrm>
            <a:off x="5387204" y="88901"/>
            <a:ext cx="6665096" cy="664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24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2</a:t>
            </a:r>
            <a:r>
              <a:rPr lang="en-US" altLang="ko-KR" dirty="0">
                <a:solidFill>
                  <a:srgbClr val="4472C4"/>
                </a:solidFill>
              </a:rPr>
              <a:t>. </a:t>
            </a:r>
            <a:r>
              <a:rPr lang="ko-KR" altLang="en-US" dirty="0">
                <a:solidFill>
                  <a:srgbClr val="4472C4"/>
                </a:solidFill>
              </a:rPr>
              <a:t>공과대학</a:t>
            </a:r>
            <a:r>
              <a:rPr lang="en-US" altLang="ko-KR" dirty="0">
                <a:solidFill>
                  <a:srgbClr val="4472C4"/>
                </a:solidFill>
              </a:rPr>
              <a:t>,</a:t>
            </a:r>
            <a:r>
              <a:rPr lang="ko-KR" altLang="en-US" dirty="0">
                <a:solidFill>
                  <a:srgbClr val="4472C4"/>
                </a:solidFill>
              </a:rPr>
              <a:t> 건축대학</a:t>
            </a:r>
            <a:r>
              <a:rPr lang="en-US" altLang="ko-KR" dirty="0">
                <a:solidFill>
                  <a:srgbClr val="4472C4"/>
                </a:solidFill>
              </a:rPr>
              <a:t>, SW</a:t>
            </a:r>
            <a:r>
              <a:rPr lang="ko-KR" altLang="en-US" dirty="0"/>
              <a:t>융합대학</a:t>
            </a:r>
            <a:r>
              <a:rPr lang="ko-KR" altLang="en-US" dirty="0">
                <a:solidFill>
                  <a:srgbClr val="4472C4"/>
                </a:solidFill>
              </a:rPr>
              <a:t> </a:t>
            </a:r>
            <a:r>
              <a:rPr lang="en-US" altLang="ko-KR" dirty="0">
                <a:solidFill>
                  <a:srgbClr val="4472C4"/>
                </a:solidFill>
              </a:rPr>
              <a:t>- </a:t>
            </a:r>
            <a:r>
              <a:rPr lang="ko-KR" altLang="en-US" dirty="0">
                <a:solidFill>
                  <a:srgbClr val="4472C4"/>
                </a:solidFill>
              </a:rPr>
              <a:t>조직도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2051720" y="1061253"/>
            <a:ext cx="2232248" cy="521624"/>
          </a:xfrm>
          <a:prstGeom prst="rect">
            <a:avLst/>
          </a:prstGeom>
          <a:solidFill>
            <a:srgbClr val="0056BD"/>
          </a:solidFill>
          <a:ln w="3175"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+mn-ea"/>
              </a:rPr>
              <a:t>공과대학장</a:t>
            </a:r>
          </a:p>
        </p:txBody>
      </p:sp>
      <p:sp>
        <p:nvSpPr>
          <p:cNvPr id="9" name="직사각형 8"/>
          <p:cNvSpPr/>
          <p:nvPr/>
        </p:nvSpPr>
        <p:spPr>
          <a:xfrm>
            <a:off x="755576" y="1870890"/>
            <a:ext cx="2232000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+mn-ea"/>
              </a:rPr>
              <a:t>공과대 </a:t>
            </a:r>
            <a:r>
              <a:rPr lang="ko-KR" altLang="en-US" sz="1700" dirty="0" err="1">
                <a:latin typeface="+mn-ea"/>
              </a:rPr>
              <a:t>교학행정팀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488646" y="1910380"/>
            <a:ext cx="2232000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+mn-ea"/>
              </a:rPr>
              <a:t>공학교육혁신센터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755014" y="2377072"/>
            <a:ext cx="2232000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+mn-ea"/>
              </a:rPr>
              <a:t>학부 및 학과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3488646" y="2354098"/>
            <a:ext cx="2232000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+mn-ea"/>
              </a:rPr>
              <a:t>연구분과 위원회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3488646" y="2836232"/>
            <a:ext cx="2232000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 err="1">
                <a:latin typeface="+mn-ea"/>
              </a:rPr>
              <a:t>행정팀</a:t>
            </a:r>
            <a:r>
              <a:rPr lang="en-US" altLang="ko-KR" sz="1700" dirty="0">
                <a:latin typeface="+mn-ea"/>
              </a:rPr>
              <a:t>(</a:t>
            </a:r>
            <a:r>
              <a:rPr lang="ko-KR" altLang="en-US" sz="1700" dirty="0">
                <a:latin typeface="+mn-ea"/>
              </a:rPr>
              <a:t>인증</a:t>
            </a:r>
            <a:r>
              <a:rPr lang="en-US" altLang="ko-KR" sz="1700" dirty="0">
                <a:latin typeface="+mn-ea"/>
              </a:rPr>
              <a:t>/</a:t>
            </a:r>
            <a:r>
              <a:rPr lang="ko-KR" altLang="en-US" sz="1700" dirty="0">
                <a:latin typeface="+mn-ea"/>
              </a:rPr>
              <a:t>사업</a:t>
            </a:r>
            <a:r>
              <a:rPr lang="en-US" altLang="ko-KR" sz="1700" dirty="0">
                <a:latin typeface="+mn-ea"/>
              </a:rPr>
              <a:t>)</a:t>
            </a:r>
            <a:endParaRPr lang="ko-KR" altLang="en-US" sz="1700" dirty="0">
              <a:latin typeface="+mn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488646" y="3318366"/>
            <a:ext cx="2232000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+mn-ea"/>
              </a:rPr>
              <a:t>전문프로그램</a:t>
            </a:r>
          </a:p>
        </p:txBody>
      </p:sp>
      <p:sp>
        <p:nvSpPr>
          <p:cNvPr id="17" name="직사각형 16"/>
          <p:cNvSpPr/>
          <p:nvPr/>
        </p:nvSpPr>
        <p:spPr bwMode="auto">
          <a:xfrm>
            <a:off x="743955" y="2864914"/>
            <a:ext cx="2207085" cy="26779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건축공학전공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건축학전공</a:t>
            </a:r>
            <a:r>
              <a:rPr kumimoji="1" lang="en-US" altLang="ko-KR" sz="1550" dirty="0">
                <a:latin typeface="+mn-ea"/>
              </a:rPr>
              <a:t>(5</a:t>
            </a:r>
            <a:r>
              <a:rPr kumimoji="1" lang="ko-KR" altLang="en-US" sz="1550" dirty="0">
                <a:latin typeface="+mn-ea"/>
              </a:rPr>
              <a:t>년</a:t>
            </a:r>
            <a:r>
              <a:rPr kumimoji="1" lang="en-US" altLang="ko-KR" sz="1550" dirty="0">
                <a:latin typeface="+mn-ea"/>
              </a:rPr>
              <a:t>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전자전기공학부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고분자시스템공학과</a:t>
            </a:r>
            <a:endParaRPr kumimoji="1" lang="en-US" altLang="ko-KR" sz="15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파이버시스템공학과</a:t>
            </a:r>
            <a:endParaRPr kumimoji="1" lang="en-US" altLang="ko-KR" sz="15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소프트웨어학과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응용컴퓨터공학과</a:t>
            </a:r>
            <a:endParaRPr kumimoji="1" lang="en-US" altLang="ko-KR" sz="15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토목환경공학과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기계공학과</a:t>
            </a:r>
            <a:endParaRPr kumimoji="1" lang="en-US" altLang="ko-KR" sz="15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화학공학과</a:t>
            </a:r>
            <a:endParaRPr kumimoji="1" lang="ko-KR" altLang="en-US" sz="15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</p:txBody>
      </p:sp>
      <p:sp>
        <p:nvSpPr>
          <p:cNvPr id="18" name="직사각형 17"/>
          <p:cNvSpPr/>
          <p:nvPr/>
        </p:nvSpPr>
        <p:spPr bwMode="auto">
          <a:xfrm>
            <a:off x="3486713" y="3757789"/>
            <a:ext cx="2234181" cy="248384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건축공학 전문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기계공학 전문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고분자공학 전문</a:t>
            </a:r>
            <a:endParaRPr kumimoji="1" lang="en-US" altLang="ko-KR" sz="15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 err="1">
                <a:latin typeface="+mn-ea"/>
              </a:rPr>
              <a:t>소프트웨어학</a:t>
            </a:r>
            <a:r>
              <a:rPr kumimoji="1" lang="ko-KR" altLang="en-US" sz="1550" dirty="0">
                <a:latin typeface="+mn-ea"/>
              </a:rPr>
              <a:t> 전문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전자전기공학 전문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ea"/>
              </a:rPr>
              <a:t>컴퓨터공학 전문</a:t>
            </a:r>
            <a:endParaRPr kumimoji="1" lang="en-US" altLang="ko-KR" sz="155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토목공학 전문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파이버시스템공학 전문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화학공학 전문</a:t>
            </a:r>
            <a:endParaRPr kumimoji="1" lang="en-US" altLang="ko-KR" sz="1550" dirty="0">
              <a:latin typeface="+mn-ea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879495" y="1082271"/>
            <a:ext cx="2418668" cy="521624"/>
          </a:xfrm>
          <a:prstGeom prst="rect">
            <a:avLst/>
          </a:prstGeom>
          <a:solidFill>
            <a:srgbClr val="0056BD"/>
          </a:solidFill>
          <a:ln w="3175"/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+mn-ea"/>
              </a:rPr>
              <a:t>SW</a:t>
            </a:r>
            <a:r>
              <a:rPr lang="ko-KR" altLang="en-US" sz="1700" dirty="0" err="1">
                <a:latin typeface="+mn-ea"/>
              </a:rPr>
              <a:t>융합대학장</a:t>
            </a:r>
            <a:endParaRPr lang="ko-KR" altLang="en-US" sz="1700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912718" y="1870890"/>
            <a:ext cx="2385445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700" dirty="0">
                <a:latin typeface="+mn-ea"/>
              </a:rPr>
              <a:t>SW</a:t>
            </a:r>
            <a:r>
              <a:rPr lang="ko-KR" altLang="en-US" sz="1700" dirty="0" err="1">
                <a:latin typeface="+mn-ea"/>
              </a:rPr>
              <a:t>융합대</a:t>
            </a:r>
            <a:r>
              <a:rPr lang="ko-KR" altLang="en-US" sz="1700" dirty="0">
                <a:latin typeface="+mn-ea"/>
              </a:rPr>
              <a:t> </a:t>
            </a:r>
            <a:r>
              <a:rPr lang="ko-KR" altLang="en-US" sz="1700" dirty="0" err="1">
                <a:latin typeface="+mn-ea"/>
              </a:rPr>
              <a:t>교학행정팀</a:t>
            </a:r>
            <a:endParaRPr lang="ko-KR" altLang="en-US" sz="1700" dirty="0">
              <a:latin typeface="+mn-ea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6912718" y="2377072"/>
            <a:ext cx="2385445" cy="396000"/>
          </a:xfrm>
          <a:prstGeom prst="rect">
            <a:avLst/>
          </a:prstGeom>
          <a:solidFill>
            <a:srgbClr val="06AEDE"/>
          </a:solidFill>
          <a:ln w="3175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700" dirty="0">
                <a:latin typeface="+mn-ea"/>
              </a:rPr>
              <a:t>학과</a:t>
            </a:r>
          </a:p>
        </p:txBody>
      </p:sp>
      <p:sp>
        <p:nvSpPr>
          <p:cNvPr id="23" name="직사각형 22"/>
          <p:cNvSpPr/>
          <p:nvPr/>
        </p:nvSpPr>
        <p:spPr bwMode="auto">
          <a:xfrm>
            <a:off x="6896106" y="2864914"/>
            <a:ext cx="2385445" cy="77653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소프트웨어학과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>
                <a:latin typeface="+mn-ea"/>
              </a:rPr>
              <a:t>응용컴퓨터공학과</a:t>
            </a:r>
            <a:endParaRPr kumimoji="1" lang="en-US" altLang="ko-KR" sz="1550" dirty="0">
              <a:latin typeface="+mn-ea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550" dirty="0" err="1">
                <a:latin typeface="+mn-ea"/>
              </a:rPr>
              <a:t>모바일시스템공학과</a:t>
            </a:r>
            <a:endParaRPr kumimoji="1" lang="en-US" altLang="ko-KR" sz="155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26406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b="1" dirty="0">
                <a:solidFill>
                  <a:srgbClr val="467DB9"/>
                </a:solidFill>
              </a:rPr>
              <a:t>3. </a:t>
            </a:r>
            <a:r>
              <a:rPr lang="ko-KR" altLang="en-US" b="1" dirty="0">
                <a:solidFill>
                  <a:srgbClr val="467DB9"/>
                </a:solidFill>
              </a:rPr>
              <a:t>공과대학 소개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7012661" y="1590720"/>
            <a:ext cx="4108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600" dirty="0">
                <a:latin typeface="+mn-ea"/>
              </a:rPr>
              <a:t> 공학계열 공학인증 </a:t>
            </a:r>
            <a:r>
              <a:rPr lang="en-US" altLang="ko-KR" sz="1600" dirty="0">
                <a:latin typeface="+mn-ea"/>
              </a:rPr>
              <a:t>9</a:t>
            </a:r>
            <a:r>
              <a:rPr lang="ko-KR" altLang="en-US" sz="1600" dirty="0">
                <a:latin typeface="+mn-ea"/>
              </a:rPr>
              <a:t>개 학과 졸업생 현황</a:t>
            </a:r>
            <a:endParaRPr lang="en-US" altLang="ko-KR" sz="1600" dirty="0">
              <a:latin typeface="+mn-ea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7049295" y="3614591"/>
            <a:ext cx="41809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ko-KR" altLang="en-US" sz="1600" dirty="0">
                <a:latin typeface="+mn-ea"/>
              </a:rPr>
              <a:t>  공학계열 공학인증 </a:t>
            </a:r>
            <a:r>
              <a:rPr lang="en-US" altLang="ko-KR" sz="1600" dirty="0">
                <a:latin typeface="+mn-ea"/>
              </a:rPr>
              <a:t>9</a:t>
            </a:r>
            <a:r>
              <a:rPr lang="ko-KR" altLang="en-US" sz="1600" dirty="0">
                <a:latin typeface="+mn-ea"/>
              </a:rPr>
              <a:t>개 학과 재학생 현황</a:t>
            </a:r>
            <a:endParaRPr lang="en-US" altLang="ko-KR" sz="1600" dirty="0">
              <a:latin typeface="+mn-ea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954928"/>
              </p:ext>
            </p:extLst>
          </p:nvPr>
        </p:nvGraphicFramePr>
        <p:xfrm>
          <a:off x="7024791" y="4267280"/>
          <a:ext cx="4769252" cy="952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9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3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학년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705</a:t>
                      </a:r>
                      <a:r>
                        <a:rPr kumimoji="0" lang="ko-KR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494</a:t>
                      </a:r>
                      <a:r>
                        <a:rPr kumimoji="0" lang="ko-KR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534</a:t>
                      </a:r>
                      <a:r>
                        <a:rPr kumimoji="0" lang="ko-KR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683</a:t>
                      </a:r>
                      <a:r>
                        <a:rPr kumimoji="0" lang="ko-KR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0514526" y="3928726"/>
            <a:ext cx="12282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('18. 2</a:t>
            </a:r>
            <a:r>
              <a:rPr lang="ko-KR" altLang="en-US" sz="1100" dirty="0">
                <a:latin typeface="+mn-ea"/>
              </a:rPr>
              <a:t>학기 기준</a:t>
            </a:r>
            <a:r>
              <a:rPr lang="en-US" altLang="ko-KR" sz="1100" dirty="0">
                <a:latin typeface="+mn-ea"/>
              </a:rPr>
              <a:t>)</a:t>
            </a:r>
            <a:endParaRPr lang="ko-KR" altLang="en-US" sz="1100" dirty="0">
              <a:latin typeface="+mn-ea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505016" y="1396996"/>
            <a:ext cx="5546896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o-KR" altLang="en-US" sz="2000" b="1" dirty="0">
                <a:latin typeface="+mn-ea"/>
              </a:rPr>
              <a:t>공과대학의 교육목표</a:t>
            </a:r>
            <a:endParaRPr lang="en-US" altLang="ko-KR" sz="2000" b="1" dirty="0">
              <a:latin typeface="+mn-ea"/>
            </a:endParaRPr>
          </a:p>
          <a:p>
            <a:pPr lvl="0"/>
            <a:endParaRPr lang="en-US" altLang="ko-KR" sz="2400" dirty="0">
              <a:latin typeface="+mn-ea"/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ko-KR" sz="2000" dirty="0">
                <a:latin typeface="+mn-ea"/>
              </a:rPr>
              <a:t> </a:t>
            </a:r>
            <a:r>
              <a:rPr lang="ko-KR" altLang="ko-KR" dirty="0">
                <a:latin typeface="+mn-ea"/>
              </a:rPr>
              <a:t>인간존중의 정신을 갖는 공학인 양성 </a:t>
            </a:r>
            <a:br>
              <a:rPr lang="en-US" altLang="ko-KR" dirty="0">
                <a:latin typeface="+mn-ea"/>
              </a:rPr>
            </a:br>
            <a:endParaRPr lang="en-US" altLang="ko-KR" dirty="0">
              <a:latin typeface="+mn-ea"/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ko-KR" dirty="0">
                <a:latin typeface="+mn-ea"/>
              </a:rPr>
              <a:t> </a:t>
            </a:r>
            <a:r>
              <a:rPr lang="ko-KR" altLang="ko-KR" dirty="0">
                <a:latin typeface="+mn-ea"/>
              </a:rPr>
              <a:t>창의력과 </a:t>
            </a:r>
            <a:r>
              <a:rPr lang="ko-KR" altLang="ko-KR" dirty="0" err="1">
                <a:latin typeface="+mn-ea"/>
              </a:rPr>
              <a:t>리더쉽을</a:t>
            </a:r>
            <a:r>
              <a:rPr lang="ko-KR" altLang="ko-KR" dirty="0">
                <a:latin typeface="+mn-ea"/>
              </a:rPr>
              <a:t> 갖춘 공학인 양성 </a:t>
            </a:r>
            <a:br>
              <a:rPr lang="en-US" altLang="ko-KR" dirty="0">
                <a:latin typeface="+mn-ea"/>
              </a:rPr>
            </a:br>
            <a:endParaRPr lang="ko-KR" altLang="ko-KR" dirty="0">
              <a:latin typeface="+mn-ea"/>
            </a:endParaRPr>
          </a:p>
          <a:p>
            <a:pPr lvl="0">
              <a:buFont typeface="Arial" pitchFamily="34" charset="0"/>
              <a:buChar char="•"/>
            </a:pPr>
            <a:r>
              <a:rPr lang="en-US" altLang="ko-KR" dirty="0">
                <a:latin typeface="+mn-ea"/>
              </a:rPr>
              <a:t> </a:t>
            </a:r>
            <a:r>
              <a:rPr lang="ko-KR" altLang="ko-KR" dirty="0">
                <a:latin typeface="+mn-ea"/>
              </a:rPr>
              <a:t>산업현장의 문제를 해결할 수 있는 실용적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ko-KR" dirty="0">
                <a:latin typeface="+mn-ea"/>
              </a:rPr>
              <a:t>능력을</a:t>
            </a:r>
            <a:r>
              <a:rPr lang="en-US" altLang="ko-KR" dirty="0">
                <a:latin typeface="+mn-ea"/>
              </a:rPr>
              <a:t> </a:t>
            </a:r>
            <a:r>
              <a:rPr lang="ko-KR" altLang="ko-KR" dirty="0">
                <a:latin typeface="+mn-ea"/>
              </a:rPr>
              <a:t>갖춘 공학인 양성</a:t>
            </a:r>
          </a:p>
          <a:p>
            <a:pPr>
              <a:buFont typeface="Wingdings" pitchFamily="2" charset="2"/>
              <a:buChar char="§"/>
            </a:pPr>
            <a:endParaRPr lang="ko-KR" altLang="en-US" sz="2000" dirty="0">
              <a:latin typeface="+mn-e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967620" y="1888235"/>
            <a:ext cx="7889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100" dirty="0">
                <a:latin typeface="+mn-ea"/>
              </a:rPr>
              <a:t>('18 </a:t>
            </a:r>
            <a:r>
              <a:rPr lang="ko-KR" altLang="en-US" sz="1100" dirty="0">
                <a:latin typeface="+mn-ea"/>
              </a:rPr>
              <a:t>기준</a:t>
            </a:r>
            <a:r>
              <a:rPr lang="en-US" altLang="ko-KR" sz="1100" dirty="0">
                <a:latin typeface="+mn-ea"/>
              </a:rPr>
              <a:t>)</a:t>
            </a:r>
            <a:endParaRPr lang="ko-KR" altLang="en-US" sz="1100" dirty="0">
              <a:latin typeface="+mn-ea"/>
            </a:endParaRPr>
          </a:p>
        </p:txBody>
      </p:sp>
      <p:graphicFrame>
        <p:nvGraphicFramePr>
          <p:cNvPr id="26" name="표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563194"/>
              </p:ext>
            </p:extLst>
          </p:nvPr>
        </p:nvGraphicFramePr>
        <p:xfrm>
          <a:off x="7012661" y="2309714"/>
          <a:ext cx="4769252" cy="9525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192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23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235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effectLst/>
                        </a:rPr>
                        <a:t>2015</a:t>
                      </a:r>
                      <a:r>
                        <a:rPr lang="ko-KR" altLang="en-US" sz="1400" dirty="0">
                          <a:effectLst/>
                        </a:rPr>
                        <a:t>년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2016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2017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2018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년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22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666</a:t>
                      </a:r>
                      <a:r>
                        <a:rPr kumimoji="0" lang="ko-KR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767</a:t>
                      </a:r>
                      <a:r>
                        <a:rPr kumimoji="0" lang="ko-KR" altLang="en-US" sz="14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kern="1200" dirty="0"/>
                        <a:t>757</a:t>
                      </a:r>
                      <a:r>
                        <a:rPr kumimoji="0" lang="ko-KR" altLang="en-US" sz="1400" kern="1200" dirty="0"/>
                        <a:t>명</a:t>
                      </a:r>
                      <a:endParaRPr kumimoji="0" lang="ko-KR" altLang="en-US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4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737</a:t>
                      </a:r>
                      <a:r>
                        <a:rPr kumimoji="0" lang="ko-KR" altLang="en-US" sz="1400" b="0" kern="120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ko-KR" altLang="en-US" sz="14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3021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467DB9"/>
                </a:solidFill>
              </a:rPr>
              <a:t>3. </a:t>
            </a:r>
            <a:r>
              <a:rPr lang="ko-KR" altLang="en-US" dirty="0">
                <a:solidFill>
                  <a:srgbClr val="467DB9"/>
                </a:solidFill>
              </a:rPr>
              <a:t>공과대학 소개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97373" y="970088"/>
            <a:ext cx="11709077" cy="5050126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공과대학 연혁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953008"/>
              </p:ext>
            </p:extLst>
          </p:nvPr>
        </p:nvGraphicFramePr>
        <p:xfrm>
          <a:off x="483154" y="1375425"/>
          <a:ext cx="10051696" cy="4821355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379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2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6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1961.12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dirty="0"/>
                        <a:t> 2</a:t>
                      </a:r>
                      <a:r>
                        <a:rPr lang="ko-KR" altLang="en-US" sz="1400" dirty="0"/>
                        <a:t>부 대학 학칙변경 인가</a:t>
                      </a:r>
                      <a:endParaRPr lang="en-US" altLang="ko-KR" sz="1400" dirty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/>
                        <a:t> 학부 신설 </a:t>
                      </a:r>
                      <a:r>
                        <a:rPr lang="en-US" altLang="ko-KR" sz="1400" dirty="0"/>
                        <a:t>: </a:t>
                      </a:r>
                      <a:r>
                        <a:rPr lang="ko-KR" altLang="en-US" sz="1400" dirty="0"/>
                        <a:t>이공학부 </a:t>
                      </a:r>
                      <a:endParaRPr lang="en-US" altLang="ko-KR" sz="1400" dirty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baseline="0" dirty="0"/>
                        <a:t> </a:t>
                      </a:r>
                      <a:r>
                        <a:rPr lang="ko-KR" altLang="en-US" sz="1400" dirty="0"/>
                        <a:t>학과 신설 </a:t>
                      </a:r>
                      <a:r>
                        <a:rPr lang="en-US" altLang="ko-KR" sz="1400" dirty="0"/>
                        <a:t>: </a:t>
                      </a:r>
                      <a:r>
                        <a:rPr lang="ko-KR" altLang="en-US" sz="1400" dirty="0"/>
                        <a:t>화학공업학과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수학과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70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1967.02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/>
                        <a:t> 종합대학교 승격인가</a:t>
                      </a:r>
                      <a:endParaRPr lang="en-US" altLang="ko-KR" sz="1400" dirty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dirty="0"/>
                        <a:t> 대학 </a:t>
                      </a:r>
                      <a:r>
                        <a:rPr lang="en-US" altLang="ko-KR" sz="1400" dirty="0"/>
                        <a:t>: 3</a:t>
                      </a:r>
                      <a:r>
                        <a:rPr lang="ko-KR" altLang="en-US" sz="1400" dirty="0"/>
                        <a:t>개</a:t>
                      </a:r>
                      <a:r>
                        <a:rPr lang="en-US" altLang="ko-KR" sz="1400" baseline="0" dirty="0"/>
                        <a:t> </a:t>
                      </a:r>
                      <a:r>
                        <a:rPr lang="ko-KR" altLang="en-US" sz="1400" baseline="0" dirty="0"/>
                        <a:t>대학 </a:t>
                      </a:r>
                      <a:r>
                        <a:rPr lang="en-US" altLang="ko-KR" sz="1400" baseline="0" dirty="0"/>
                        <a:t>17</a:t>
                      </a:r>
                      <a:r>
                        <a:rPr lang="ko-KR" altLang="en-US" sz="1400" baseline="0" dirty="0"/>
                        <a:t>학과</a:t>
                      </a:r>
                      <a:r>
                        <a:rPr lang="en-US" altLang="ko-KR" sz="1400" baseline="0" dirty="0"/>
                        <a:t>, </a:t>
                      </a:r>
                      <a:r>
                        <a:rPr lang="ko-KR" altLang="en-US" sz="1400" baseline="0" dirty="0"/>
                        <a:t>정원 </a:t>
                      </a:r>
                      <a:r>
                        <a:rPr lang="en-US" altLang="ko-KR" sz="1400" baseline="0" dirty="0"/>
                        <a:t>390</a:t>
                      </a:r>
                      <a:r>
                        <a:rPr lang="ko-KR" altLang="en-US" sz="1400" baseline="0" dirty="0"/>
                        <a:t>명 승인</a:t>
                      </a:r>
                      <a:endParaRPr lang="en-US" altLang="ko-KR" sz="1400" baseline="0" dirty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baseline="0" dirty="0"/>
                        <a:t> 공과대학 </a:t>
                      </a:r>
                      <a:r>
                        <a:rPr lang="en-US" altLang="ko-KR" sz="1400" baseline="0" dirty="0"/>
                        <a:t>: </a:t>
                      </a:r>
                      <a:r>
                        <a:rPr lang="ko-KR" altLang="en-US" sz="1400" baseline="0" dirty="0"/>
                        <a:t>화학공학과</a:t>
                      </a:r>
                      <a:r>
                        <a:rPr lang="en-US" altLang="ko-KR" sz="1400" baseline="0" dirty="0"/>
                        <a:t>, </a:t>
                      </a:r>
                      <a:r>
                        <a:rPr lang="ko-KR" altLang="en-US" sz="1400" baseline="0" dirty="0"/>
                        <a:t>건축공학과</a:t>
                      </a:r>
                      <a:r>
                        <a:rPr lang="en-US" altLang="ko-KR" sz="1400" baseline="0" dirty="0"/>
                        <a:t>, </a:t>
                      </a:r>
                      <a:r>
                        <a:rPr lang="ko-KR" altLang="en-US" sz="1400" baseline="0" dirty="0"/>
                        <a:t>전기공학과</a:t>
                      </a:r>
                      <a:r>
                        <a:rPr lang="en-US" altLang="ko-KR" sz="1400" baseline="0" dirty="0"/>
                        <a:t>, </a:t>
                      </a:r>
                      <a:r>
                        <a:rPr lang="ko-KR" altLang="en-US" sz="1400" baseline="0" dirty="0"/>
                        <a:t>기계공학과</a:t>
                      </a:r>
                      <a:r>
                        <a:rPr lang="en-US" altLang="ko-KR" sz="1400" baseline="0" dirty="0"/>
                        <a:t>, </a:t>
                      </a:r>
                      <a:r>
                        <a:rPr lang="ko-KR" altLang="en-US" sz="1400" baseline="0" dirty="0"/>
                        <a:t>요업공학과</a:t>
                      </a:r>
                      <a:endParaRPr lang="en-US" altLang="ko-KR" sz="1400" baseline="0" dirty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ko-KR" altLang="en-US" sz="1400" baseline="0" dirty="0"/>
                        <a:t> 대학원 석사과정 증원</a:t>
                      </a:r>
                      <a:r>
                        <a:rPr lang="en-US" altLang="ko-KR" sz="1400" baseline="0" dirty="0"/>
                        <a:t>, </a:t>
                      </a:r>
                      <a:r>
                        <a:rPr lang="ko-KR" altLang="en-US" sz="1400" baseline="0" dirty="0"/>
                        <a:t>박사과정 신설 </a:t>
                      </a:r>
                      <a:r>
                        <a:rPr lang="en-US" altLang="ko-KR" sz="1400" baseline="0" dirty="0"/>
                        <a:t>: </a:t>
                      </a:r>
                      <a:r>
                        <a:rPr lang="ko-KR" altLang="en-US" sz="1400" baseline="0" dirty="0"/>
                        <a:t>화학공학과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/>
                        <a:t>2001.01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dirty="0"/>
                        <a:t> </a:t>
                      </a:r>
                      <a:r>
                        <a:rPr lang="ko-KR" altLang="en-US" sz="1400" dirty="0"/>
                        <a:t>건축공학과 </a:t>
                      </a:r>
                      <a:r>
                        <a:rPr lang="en-US" altLang="ko-KR" sz="1400" dirty="0"/>
                        <a:t>: </a:t>
                      </a:r>
                      <a:r>
                        <a:rPr lang="ko-KR" altLang="en-US" sz="1400" dirty="0"/>
                        <a:t>공과대학에서 건축대학으로 편제 조정</a:t>
                      </a:r>
                      <a:endParaRPr lang="ko-KR" altLang="en-US" sz="1400" dirty="0"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188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2011.04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dirty="0"/>
                        <a:t> 1</a:t>
                      </a:r>
                      <a:r>
                        <a:rPr lang="ko-KR" altLang="en-US" sz="1400" dirty="0"/>
                        <a:t>학부 </a:t>
                      </a:r>
                      <a:r>
                        <a:rPr lang="en-US" altLang="ko-KR" sz="1400" dirty="0"/>
                        <a:t>: </a:t>
                      </a:r>
                      <a:r>
                        <a:rPr lang="ko-KR" altLang="en-US" sz="1400" dirty="0"/>
                        <a:t>전자전기공학부</a:t>
                      </a:r>
                      <a:endParaRPr lang="en-US" altLang="ko-KR" sz="1400" dirty="0"/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dirty="0"/>
                        <a:t> 9</a:t>
                      </a:r>
                      <a:r>
                        <a:rPr lang="ko-KR" altLang="en-US" sz="1400" dirty="0"/>
                        <a:t>학과 </a:t>
                      </a:r>
                      <a:r>
                        <a:rPr lang="en-US" altLang="ko-KR" sz="1400" dirty="0"/>
                        <a:t>: </a:t>
                      </a:r>
                      <a:r>
                        <a:rPr lang="ko-KR" altLang="en-US" sz="1400" dirty="0"/>
                        <a:t>기계공학과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고분자시스템공학과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파이버시스템공학과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소프트웨어학과</a:t>
                      </a:r>
                      <a:r>
                        <a:rPr lang="en-US" altLang="ko-KR" sz="1400" dirty="0"/>
                        <a:t> </a:t>
                      </a:r>
                      <a:br>
                        <a:rPr lang="en-US" altLang="ko-KR" sz="1400" dirty="0"/>
                      </a:br>
                      <a:r>
                        <a:rPr lang="en-US" altLang="ko-KR" sz="1400" dirty="0"/>
                        <a:t>             </a:t>
                      </a:r>
                      <a:r>
                        <a:rPr lang="ko-KR" altLang="en-US" sz="1400" dirty="0"/>
                        <a:t>응용컴퓨터공학과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화학공학과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토목환경공학과</a:t>
                      </a:r>
                      <a:r>
                        <a:rPr lang="en-US" altLang="ko-KR" sz="1400" dirty="0"/>
                        <a:t>, </a:t>
                      </a:r>
                      <a:r>
                        <a:rPr lang="ko-KR" altLang="en-US" sz="1400" dirty="0"/>
                        <a:t>건축공학과 </a:t>
                      </a:r>
                      <a:r>
                        <a:rPr lang="en-US" altLang="ko-KR" sz="1400" dirty="0"/>
                        <a:t>(</a:t>
                      </a:r>
                      <a:r>
                        <a:rPr lang="ko-KR" altLang="en-US" sz="1400" dirty="0" err="1"/>
                        <a:t>모바일커뮤니케이션공학과</a:t>
                      </a:r>
                      <a:r>
                        <a:rPr lang="en-US" altLang="ko-KR" sz="1400" dirty="0"/>
                        <a:t>)</a:t>
                      </a:r>
                    </a:p>
                    <a:p>
                      <a:pPr latinLnBrk="1">
                        <a:buFont typeface="Wingdings" pitchFamily="2" charset="2"/>
                        <a:buChar char="§"/>
                      </a:pPr>
                      <a:r>
                        <a:rPr lang="en-US" altLang="ko-KR" sz="1400" u="none" dirty="0"/>
                        <a:t> 8</a:t>
                      </a:r>
                      <a:r>
                        <a:rPr lang="ko-KR" altLang="en-US" sz="1400" u="none" dirty="0"/>
                        <a:t>개 프로그램 공학교육 </a:t>
                      </a:r>
                      <a:r>
                        <a:rPr lang="ko-KR" altLang="en-US" sz="1400" u="none" dirty="0" err="1"/>
                        <a:t>본인증</a:t>
                      </a:r>
                      <a:r>
                        <a:rPr lang="ko-KR" altLang="en-US" sz="1400" u="none" baseline="0" dirty="0"/>
                        <a:t> 획득</a:t>
                      </a:r>
                      <a:r>
                        <a:rPr lang="en-US" altLang="ko-KR" sz="1400" u="sng" dirty="0"/>
                        <a:t>:</a:t>
                      </a:r>
                      <a:r>
                        <a:rPr lang="en-US" altLang="ko-KR" sz="1400" u="none" dirty="0"/>
                        <a:t> </a:t>
                      </a:r>
                      <a:r>
                        <a:rPr lang="ko-KR" altLang="en-US" sz="1400" b="1" dirty="0"/>
                        <a:t>토목공학</a:t>
                      </a:r>
                      <a:r>
                        <a:rPr lang="en-US" altLang="ko-KR" sz="1400" b="1" dirty="0"/>
                        <a:t>, </a:t>
                      </a:r>
                      <a:r>
                        <a:rPr lang="ko-KR" altLang="en-US" sz="1400" b="1" dirty="0"/>
                        <a:t>기계공학</a:t>
                      </a:r>
                      <a:r>
                        <a:rPr lang="en-US" altLang="ko-KR" sz="1400" b="1" dirty="0"/>
                        <a:t>, </a:t>
                      </a:r>
                      <a:r>
                        <a:rPr lang="ko-KR" altLang="en-US" sz="1400" b="1" dirty="0"/>
                        <a:t>화학공학</a:t>
                      </a:r>
                      <a:r>
                        <a:rPr lang="en-US" altLang="ko-KR" sz="1400" b="1" dirty="0"/>
                        <a:t>, </a:t>
                      </a:r>
                      <a:br>
                        <a:rPr lang="en-US" altLang="ko-KR" sz="1400" b="1" dirty="0"/>
                      </a:br>
                      <a:r>
                        <a:rPr lang="en-US" altLang="ko-KR" sz="1400" b="1" dirty="0"/>
                        <a:t>              </a:t>
                      </a:r>
                      <a:r>
                        <a:rPr lang="ko-KR" altLang="en-US" sz="1400" b="1" dirty="0"/>
                        <a:t>고분자공학</a:t>
                      </a:r>
                      <a:r>
                        <a:rPr lang="en-US" altLang="ko-KR" sz="1400" b="1" dirty="0"/>
                        <a:t>, </a:t>
                      </a:r>
                      <a:r>
                        <a:rPr lang="ko-KR" altLang="en-US" sz="1400" b="1" dirty="0"/>
                        <a:t>파이버시스템공학</a:t>
                      </a:r>
                      <a:r>
                        <a:rPr lang="en-US" altLang="ko-KR" sz="1400" b="1" dirty="0"/>
                        <a:t>, </a:t>
                      </a:r>
                      <a:r>
                        <a:rPr lang="ko-KR" altLang="en-US" sz="1400" b="1" dirty="0"/>
                        <a:t>전자전기공학</a:t>
                      </a:r>
                      <a:r>
                        <a:rPr lang="en-US" altLang="ko-KR" sz="1400" b="1" dirty="0"/>
                        <a:t>, </a:t>
                      </a:r>
                      <a:r>
                        <a:rPr lang="ko-KR" altLang="en-US" sz="1400" b="1" dirty="0"/>
                        <a:t>건축공학</a:t>
                      </a:r>
                      <a:r>
                        <a:rPr lang="en-US" altLang="ko-KR" sz="1400" b="1" dirty="0"/>
                        <a:t>, </a:t>
                      </a:r>
                      <a:r>
                        <a:rPr lang="ko-KR" altLang="en-US" sz="1400" b="1" dirty="0"/>
                        <a:t>컴퓨터공학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7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2012.03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400" dirty="0"/>
                        <a:t> 공과대학 </a:t>
                      </a:r>
                      <a:r>
                        <a:rPr lang="ko-KR" altLang="en-US" sz="1400" dirty="0" err="1"/>
                        <a:t>모바일커뮤니케이션공학과는</a:t>
                      </a:r>
                      <a:r>
                        <a:rPr lang="ko-KR" altLang="en-US" sz="1400" dirty="0"/>
                        <a:t> 국제학부로 편제</a:t>
                      </a:r>
                      <a:r>
                        <a:rPr lang="ko-KR" altLang="en-US" sz="1400" baseline="0" dirty="0"/>
                        <a:t> 변경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7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2013.09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400" baseline="0" dirty="0"/>
                        <a:t> 9</a:t>
                      </a:r>
                      <a:r>
                        <a:rPr lang="ko-KR" altLang="en-US" sz="1400" baseline="0" dirty="0"/>
                        <a:t>개 인증 프로그램 </a:t>
                      </a:r>
                      <a:r>
                        <a:rPr lang="en-US" altLang="ko-KR" sz="1400" baseline="0" dirty="0"/>
                        <a:t>(</a:t>
                      </a:r>
                      <a:r>
                        <a:rPr lang="ko-KR" altLang="en-US" sz="1400" b="1" baseline="0" dirty="0" err="1"/>
                        <a:t>소프트웨어학</a:t>
                      </a:r>
                      <a:r>
                        <a:rPr lang="ko-KR" altLang="en-US" sz="1400" baseline="0" dirty="0"/>
                        <a:t> 전문 프로그램 추가</a:t>
                      </a:r>
                      <a:r>
                        <a:rPr lang="en-US" altLang="ko-KR" sz="1400" baseline="0" dirty="0"/>
                        <a:t>)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79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2016.03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altLang="ko-KR" sz="1400" b="1" u="none" baseline="0" dirty="0"/>
                        <a:t> 2016</a:t>
                      </a:r>
                      <a:r>
                        <a:rPr lang="ko-KR" altLang="en-US" sz="1400" b="1" u="none" baseline="0" dirty="0"/>
                        <a:t>학번  신입생 부터 단일인증 프로그램  </a:t>
                      </a:r>
                      <a:endParaRPr lang="ko-KR" altLang="en-US" sz="1400" b="1" u="none" dirty="0">
                        <a:solidFill>
                          <a:srgbClr val="FF0000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/>
                        <a:t>2018.03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400" dirty="0"/>
                        <a:t> 공과대학 </a:t>
                      </a:r>
                      <a:r>
                        <a:rPr lang="ko-KR" altLang="en-US" sz="1400" b="1" dirty="0"/>
                        <a:t>응용컴퓨터공학과</a:t>
                      </a:r>
                      <a:r>
                        <a:rPr lang="en-US" altLang="ko-KR" sz="1400" b="1" dirty="0"/>
                        <a:t>, </a:t>
                      </a:r>
                      <a:r>
                        <a:rPr lang="ko-KR" altLang="en-US" sz="1400" b="1" dirty="0"/>
                        <a:t>소프트웨어학과는 </a:t>
                      </a:r>
                      <a:r>
                        <a:rPr lang="en-US" altLang="ko-KR" sz="1400" b="1" dirty="0"/>
                        <a:t>SW</a:t>
                      </a:r>
                      <a:r>
                        <a:rPr lang="ko-KR" altLang="en-US" sz="1400" b="1" dirty="0"/>
                        <a:t>융합대학으로 편제</a:t>
                      </a:r>
                      <a:r>
                        <a:rPr lang="ko-KR" altLang="en-US" sz="1400" b="1" baseline="0" dirty="0"/>
                        <a:t> 변경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6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맑은고딕"/>
                          <a:ea typeface="+mn-ea"/>
                        </a:rPr>
                        <a:t>2020.03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맑은고딕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고딕"/>
                          <a:ea typeface="+mn-ea"/>
                        </a:rPr>
                        <a:t>공과대학 건축학부 건축학전공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latin typeface="맑은고딕"/>
                          <a:ea typeface="+mn-ea"/>
                        </a:rPr>
                        <a:t>,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latin typeface="맑은고딕"/>
                          <a:ea typeface="+mn-ea"/>
                        </a:rPr>
                        <a:t> 건축공학전공으로 편제 변경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47291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042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467DB9"/>
                </a:solidFill>
              </a:rPr>
              <a:t>4. </a:t>
            </a:r>
            <a:r>
              <a:rPr lang="ko-KR" altLang="en-US" dirty="0">
                <a:solidFill>
                  <a:srgbClr val="467DB9"/>
                </a:solidFill>
              </a:rPr>
              <a:t>공학교육인증 제도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024987" y="5573588"/>
            <a:ext cx="771239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000" dirty="0">
                <a:solidFill>
                  <a:srgbClr val="254061"/>
                </a:solidFill>
                <a:latin typeface="+mn-ea"/>
                <a:cs typeface="HY강B"/>
              </a:rPr>
              <a:t>또한 공학인증은 </a:t>
            </a:r>
            <a:r>
              <a:rPr kumimoji="0" lang="ko-KR" altLang="en-US" sz="2000" b="1" dirty="0">
                <a:solidFill>
                  <a:srgbClr val="C00000"/>
                </a:solidFill>
                <a:latin typeface="+mn-ea"/>
                <a:cs typeface="HY강B"/>
              </a:rPr>
              <a:t>국제인증</a:t>
            </a:r>
            <a:r>
              <a:rPr kumimoji="0" lang="ko-KR" altLang="en-US" sz="2000" dirty="0">
                <a:solidFill>
                  <a:schemeClr val="accent1">
                    <a:lumMod val="50000"/>
                  </a:schemeClr>
                </a:solidFill>
                <a:latin typeface="+mn-ea"/>
                <a:cs typeface="HY강B"/>
              </a:rPr>
              <a:t>이기 때문에 </a:t>
            </a:r>
            <a:r>
              <a:rPr kumimoji="0" lang="ko-KR" altLang="en-US" sz="2000" dirty="0">
                <a:solidFill>
                  <a:srgbClr val="254061"/>
                </a:solidFill>
                <a:latin typeface="+mn-ea"/>
                <a:cs typeface="HY강B"/>
              </a:rPr>
              <a:t>공학인증으로 졸업 시에 </a:t>
            </a:r>
            <a:endParaRPr kumimoji="0" lang="en-US" altLang="ko-KR" sz="2000" dirty="0">
              <a:solidFill>
                <a:srgbClr val="254061"/>
              </a:solidFill>
              <a:latin typeface="+mn-ea"/>
              <a:cs typeface="HY강B"/>
            </a:endParaRPr>
          </a:p>
          <a:p>
            <a:pPr algn="ctr"/>
            <a:r>
              <a:rPr kumimoji="0" lang="ko-KR" altLang="en-US" sz="2000" b="1" dirty="0">
                <a:solidFill>
                  <a:srgbClr val="C00000"/>
                </a:solidFill>
                <a:latin typeface="+mn-ea"/>
                <a:cs typeface="HY강B"/>
              </a:rPr>
              <a:t>해외 취업에 유리</a:t>
            </a:r>
            <a:r>
              <a:rPr kumimoji="0" lang="ko-KR" altLang="en-US" sz="2000" dirty="0">
                <a:solidFill>
                  <a:srgbClr val="254061"/>
                </a:solidFill>
                <a:latin typeface="+mn-ea"/>
                <a:cs typeface="HY강B"/>
              </a:rPr>
              <a:t>하다</a:t>
            </a:r>
            <a:endParaRPr lang="ko-KR" altLang="en-US" sz="2000" dirty="0">
              <a:latin typeface="+mn-ea"/>
            </a:endParaRPr>
          </a:p>
        </p:txBody>
      </p:sp>
      <p:sp>
        <p:nvSpPr>
          <p:cNvPr id="7" name="Freeform 296"/>
          <p:cNvSpPr>
            <a:spLocks/>
          </p:cNvSpPr>
          <p:nvPr/>
        </p:nvSpPr>
        <p:spPr bwMode="auto">
          <a:xfrm>
            <a:off x="2128058" y="2813713"/>
            <a:ext cx="7991475" cy="1550988"/>
          </a:xfrm>
          <a:custGeom>
            <a:avLst/>
            <a:gdLst>
              <a:gd name="T0" fmla="*/ 2147483646 w 5034"/>
              <a:gd name="T1" fmla="*/ 0 h 1908"/>
              <a:gd name="T2" fmla="*/ 2147483646 w 5034"/>
              <a:gd name="T3" fmla="*/ 2147483646 h 1908"/>
              <a:gd name="T4" fmla="*/ 2147483646 w 5034"/>
              <a:gd name="T5" fmla="*/ 2147483646 h 1908"/>
              <a:gd name="T6" fmla="*/ 0 w 5034"/>
              <a:gd name="T7" fmla="*/ 2147483646 h 1908"/>
              <a:gd name="T8" fmla="*/ 2147483646 w 5034"/>
              <a:gd name="T9" fmla="*/ 2147483646 h 1908"/>
              <a:gd name="T10" fmla="*/ 2147483646 w 5034"/>
              <a:gd name="T11" fmla="*/ 2147483646 h 1908"/>
              <a:gd name="T12" fmla="*/ 2147483646 w 5034"/>
              <a:gd name="T13" fmla="*/ 2147483646 h 1908"/>
              <a:gd name="T14" fmla="*/ 2147483646 w 5034"/>
              <a:gd name="T15" fmla="*/ 0 h 19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034"/>
              <a:gd name="T25" fmla="*/ 0 h 1908"/>
              <a:gd name="T26" fmla="*/ 5034 w 5034"/>
              <a:gd name="T27" fmla="*/ 1908 h 19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034" h="1908">
                <a:moveTo>
                  <a:pt x="2502" y="0"/>
                </a:moveTo>
                <a:lnTo>
                  <a:pt x="1465" y="383"/>
                </a:lnTo>
                <a:lnTo>
                  <a:pt x="1783" y="383"/>
                </a:lnTo>
                <a:lnTo>
                  <a:pt x="0" y="1908"/>
                </a:lnTo>
                <a:lnTo>
                  <a:pt x="5034" y="1908"/>
                </a:lnTo>
                <a:lnTo>
                  <a:pt x="3229" y="383"/>
                </a:lnTo>
                <a:lnTo>
                  <a:pt x="3613" y="395"/>
                </a:lnTo>
                <a:lnTo>
                  <a:pt x="2502" y="0"/>
                </a:lnTo>
                <a:close/>
              </a:path>
            </a:pathLst>
          </a:custGeom>
          <a:gradFill rotWithShape="1">
            <a:gsLst>
              <a:gs pos="0">
                <a:srgbClr val="66CCFF">
                  <a:alpha val="39998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8" name="AutoShape 297"/>
          <p:cNvSpPr>
            <a:spLocks noChangeArrowheads="1"/>
          </p:cNvSpPr>
          <p:nvPr/>
        </p:nvSpPr>
        <p:spPr bwMode="auto">
          <a:xfrm>
            <a:off x="2128058" y="2201407"/>
            <a:ext cx="7781978" cy="608012"/>
          </a:xfrm>
          <a:prstGeom prst="roundRect">
            <a:avLst>
              <a:gd name="adj" fmla="val 15666"/>
            </a:avLst>
          </a:prstGeom>
          <a:solidFill>
            <a:schemeClr val="accent3">
              <a:lumMod val="85000"/>
              <a:alpha val="80000"/>
            </a:schemeClr>
          </a:soli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buFont typeface="Wingdings" pitchFamily="2" charset="2"/>
              <a:buNone/>
              <a:defRPr/>
            </a:pP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산업체의 요구 만족 및 공학교육의 국제적 동등성 확보</a:t>
            </a:r>
          </a:p>
        </p:txBody>
      </p:sp>
      <p:sp>
        <p:nvSpPr>
          <p:cNvPr id="9" name="Oval 300"/>
          <p:cNvSpPr>
            <a:spLocks noChangeArrowheads="1"/>
          </p:cNvSpPr>
          <p:nvPr/>
        </p:nvSpPr>
        <p:spPr bwMode="auto">
          <a:xfrm>
            <a:off x="1896075" y="3492296"/>
            <a:ext cx="1864964" cy="1080004"/>
          </a:xfrm>
          <a:prstGeom prst="ellipse">
            <a:avLst/>
          </a:prstGeom>
          <a:gradFill rotWithShape="1">
            <a:gsLst>
              <a:gs pos="0">
                <a:srgbClr val="99CCFF"/>
              </a:gs>
              <a:gs pos="100000">
                <a:srgbClr val="99CCFF">
                  <a:gamma/>
                  <a:shade val="26275"/>
                  <a:invGamma/>
                </a:srgbClr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r>
              <a:rPr lang="ko-KR" altLang="en-US" sz="17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전문지식</a:t>
            </a:r>
          </a:p>
        </p:txBody>
      </p:sp>
      <p:sp>
        <p:nvSpPr>
          <p:cNvPr id="10" name="Oval 299"/>
          <p:cNvSpPr>
            <a:spLocks noChangeArrowheads="1"/>
          </p:cNvSpPr>
          <p:nvPr/>
        </p:nvSpPr>
        <p:spPr bwMode="auto">
          <a:xfrm>
            <a:off x="4016222" y="3492296"/>
            <a:ext cx="1864964" cy="1080004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FF9900">
                  <a:gamma/>
                  <a:shade val="26275"/>
                  <a:invGamma/>
                </a:srgbClr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r>
              <a:rPr lang="ko-KR" altLang="en-US" sz="17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의사전달 능력</a:t>
            </a:r>
          </a:p>
        </p:txBody>
      </p:sp>
      <p:sp>
        <p:nvSpPr>
          <p:cNvPr id="11" name="Oval 301"/>
          <p:cNvSpPr>
            <a:spLocks noChangeArrowheads="1"/>
          </p:cNvSpPr>
          <p:nvPr/>
        </p:nvSpPr>
        <p:spPr bwMode="auto">
          <a:xfrm>
            <a:off x="8045071" y="3499468"/>
            <a:ext cx="1864965" cy="1080004"/>
          </a:xfrm>
          <a:prstGeom prst="ellipse">
            <a:avLst/>
          </a:prstGeom>
          <a:gradFill rotWithShape="1">
            <a:gsLst>
              <a:gs pos="0">
                <a:srgbClr val="CC99FF"/>
              </a:gs>
              <a:gs pos="100000">
                <a:srgbClr val="CC99FF">
                  <a:gamma/>
                  <a:shade val="26275"/>
                  <a:invGamma/>
                </a:srgbClr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r>
              <a:rPr lang="ko-KR" altLang="en-US" sz="17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경제 사회적 </a:t>
            </a:r>
            <a:endParaRPr lang="en-US" altLang="ko-KR" sz="17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7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관점의 이해</a:t>
            </a:r>
          </a:p>
        </p:txBody>
      </p:sp>
      <p:sp>
        <p:nvSpPr>
          <p:cNvPr id="12" name="Oval 304"/>
          <p:cNvSpPr>
            <a:spLocks noChangeArrowheads="1"/>
          </p:cNvSpPr>
          <p:nvPr/>
        </p:nvSpPr>
        <p:spPr bwMode="auto">
          <a:xfrm>
            <a:off x="6021604" y="3499352"/>
            <a:ext cx="1864964" cy="1080004"/>
          </a:xfrm>
          <a:prstGeom prst="ellipse">
            <a:avLst/>
          </a:prstGeom>
          <a:gradFill rotWithShape="1">
            <a:gsLst>
              <a:gs pos="0">
                <a:srgbClr val="FF6600"/>
              </a:gs>
              <a:gs pos="100000">
                <a:srgbClr val="FF6600">
                  <a:gamma/>
                  <a:shade val="26275"/>
                  <a:invGamma/>
                </a:srgbClr>
              </a:gs>
            </a:gsLst>
            <a:path path="rect">
              <a:fillToRect r="100000" b="100000"/>
            </a:path>
          </a:gradFill>
          <a:ln w="28575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팀워크를 통한 </a:t>
            </a:r>
            <a:endParaRPr lang="en-US" altLang="ko-KR" sz="16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조직에 대한 </a:t>
            </a:r>
            <a:endParaRPr lang="en-US" altLang="ko-KR" sz="1600" b="1" dirty="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  <a:p>
            <a:pPr algn="ctr" eaLnBrk="1" latinLnBrk="1" hangingPunct="1">
              <a:defRPr/>
            </a:pPr>
            <a:r>
              <a:rPr lang="ko-KR" altLang="en-US" sz="1600" b="1" dirty="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적응력</a:t>
            </a:r>
          </a:p>
        </p:txBody>
      </p:sp>
      <p:sp>
        <p:nvSpPr>
          <p:cNvPr id="13" name="AutoShape 297"/>
          <p:cNvSpPr>
            <a:spLocks noChangeArrowheads="1"/>
          </p:cNvSpPr>
          <p:nvPr/>
        </p:nvSpPr>
        <p:spPr bwMode="auto">
          <a:xfrm>
            <a:off x="2128058" y="943735"/>
            <a:ext cx="7781978" cy="1143008"/>
          </a:xfrm>
          <a:prstGeom prst="roundRect">
            <a:avLst>
              <a:gd name="adj" fmla="val 13728"/>
            </a:avLst>
          </a:prstGeom>
          <a:solidFill>
            <a:schemeClr val="accent3">
              <a:lumMod val="85000"/>
              <a:alpha val="80000"/>
            </a:schemeClr>
          </a:solidFill>
          <a:ln w="19050">
            <a:noFill/>
            <a:round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latin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2400" b="1" dirty="0">
                <a:latin typeface="맑은 고딕" pitchFamily="50" charset="-127"/>
                <a:ea typeface="맑은 고딕" pitchFamily="50" charset="-127"/>
              </a:rPr>
              <a:t>공학교육의 품질 인증제도 </a:t>
            </a:r>
            <a:r>
              <a:rPr lang="en-US" altLang="ko-KR" sz="2400" b="1" dirty="0">
                <a:latin typeface="맑은 고딕" pitchFamily="50" charset="-127"/>
                <a:ea typeface="맑은 고딕" pitchFamily="50" charset="-127"/>
              </a:rPr>
              <a:t>: </a:t>
            </a:r>
          </a:p>
          <a:p>
            <a:pPr eaLnBrk="1" latinLnBrk="1" hangingPunct="1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ko-KR" altLang="en-US" sz="2200" b="1" dirty="0">
                <a:latin typeface="맑은 고딕" pitchFamily="50" charset="-127"/>
                <a:ea typeface="맑은 고딕" pitchFamily="50" charset="-127"/>
              </a:rPr>
              <a:t>공학실무를 담당할 준비가 되어 있음을 보장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1813670" y="4773829"/>
            <a:ext cx="8000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o-KR" altLang="en-US" sz="2000" b="1" dirty="0">
                <a:solidFill>
                  <a:srgbClr val="254061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HY강B"/>
              </a:rPr>
              <a:t>현재 </a:t>
            </a:r>
            <a:r>
              <a:rPr lang="ko-KR" altLang="en-US" sz="2000" b="1" dirty="0">
                <a:solidFill>
                  <a:schemeClr val="accent2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HY강B"/>
              </a:rPr>
              <a:t>대부분의 대기업에서</a:t>
            </a:r>
            <a:r>
              <a:rPr lang="ko-KR" altLang="en-US" sz="2000" b="1" dirty="0">
                <a:solidFill>
                  <a:srgbClr val="254061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HY강B"/>
              </a:rPr>
              <a:t> 공학인증 졸업생에게 </a:t>
            </a:r>
            <a:endParaRPr lang="en-US" altLang="ko-KR" sz="2000" b="1" dirty="0">
              <a:solidFill>
                <a:srgbClr val="254061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HY강B"/>
            </a:endParaRPr>
          </a:p>
          <a:p>
            <a:pPr algn="ctr"/>
            <a:r>
              <a:rPr lang="ko-KR" altLang="en-US" sz="2000" b="1" dirty="0">
                <a:solidFill>
                  <a:srgbClr val="254061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HY강B"/>
              </a:rPr>
              <a:t>해당기업에 취업 시 특혜를 주고 있다</a:t>
            </a:r>
            <a:endParaRPr lang="ko-KR" altLang="en-US" sz="2000" b="1" dirty="0">
              <a:latin typeface="HY울릉도M" panose="02030600000101010101" pitchFamily="18" charset="-127"/>
              <a:ea typeface="HY울릉도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7607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467DB9"/>
                </a:solidFill>
              </a:rPr>
              <a:t>4. </a:t>
            </a:r>
            <a:r>
              <a:rPr lang="ko-KR" altLang="en-US" dirty="0">
                <a:solidFill>
                  <a:srgbClr val="467DB9"/>
                </a:solidFill>
              </a:rPr>
              <a:t>공학교육인증 제도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949128" y="1156504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ko-KR" altLang="en-US" sz="2800" b="1" dirty="0">
                <a:solidFill>
                  <a:srgbClr val="254061"/>
                </a:solidFill>
                <a:latin typeface="+mn-ea"/>
                <a:cs typeface="HY강B"/>
              </a:rPr>
              <a:t>졸업 시에 </a:t>
            </a:r>
            <a:r>
              <a:rPr kumimoji="0" lang="ko-KR" altLang="en-US" sz="2800" b="1" dirty="0">
                <a:solidFill>
                  <a:srgbClr val="C00000"/>
                </a:solidFill>
                <a:latin typeface="+mn-ea"/>
                <a:cs typeface="HY강B"/>
              </a:rPr>
              <a:t>해외 취업에 유리</a:t>
            </a:r>
            <a:r>
              <a:rPr kumimoji="0" lang="ko-KR" altLang="en-US" sz="2800" b="1" dirty="0">
                <a:solidFill>
                  <a:srgbClr val="254061"/>
                </a:solidFill>
                <a:latin typeface="+mn-ea"/>
                <a:cs typeface="HY강B"/>
              </a:rPr>
              <a:t>한 국가</a:t>
            </a:r>
            <a:endParaRPr lang="ko-KR" altLang="en-US" sz="2800" b="1" dirty="0">
              <a:latin typeface="+mn-ea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2303996" y="3039895"/>
            <a:ext cx="7848872" cy="31683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3600" dirty="0">
              <a:solidFill>
                <a:schemeClr val="tx2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호주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캐나다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아일랜드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뉴질랜드</a:t>
            </a:r>
            <a:endParaRPr kumimoji="0" lang="en-US" altLang="ko-KR" sz="2400" dirty="0">
              <a:solidFill>
                <a:schemeClr val="tx2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영국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미국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홍콩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남아프리카공화국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일본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싱가포르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대만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터키</a:t>
            </a:r>
            <a:endParaRPr kumimoji="0" lang="en-US" altLang="ko-KR" sz="2400" dirty="0">
              <a:solidFill>
                <a:schemeClr val="tx2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말레이시아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러시아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인도</a:t>
            </a:r>
            <a:r>
              <a:rPr kumimoji="0" lang="en-US" altLang="ko-KR" sz="2400" dirty="0">
                <a:solidFill>
                  <a:schemeClr val="tx2"/>
                </a:solidFill>
                <a:latin typeface="+mn-ea"/>
              </a:rPr>
              <a:t>, </a:t>
            </a:r>
            <a:r>
              <a:rPr kumimoji="0" lang="ko-KR" altLang="en-US" sz="2400" dirty="0">
                <a:solidFill>
                  <a:schemeClr val="tx2"/>
                </a:solidFill>
                <a:latin typeface="+mn-ea"/>
              </a:rPr>
              <a:t>스리랑카</a:t>
            </a:r>
            <a:endParaRPr kumimoji="0" lang="en-US" altLang="ko-KR" sz="2400" dirty="0">
              <a:solidFill>
                <a:schemeClr val="tx2"/>
              </a:solidFill>
              <a:latin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3200" dirty="0">
                <a:solidFill>
                  <a:schemeClr val="tx2"/>
                </a:solidFill>
                <a:latin typeface="+mn-ea"/>
              </a:rPr>
              <a:t> </a:t>
            </a:r>
            <a:r>
              <a:rPr kumimoji="0" lang="ko-KR" altLang="en-US" sz="2800" dirty="0">
                <a:solidFill>
                  <a:schemeClr val="tx1"/>
                </a:solidFill>
                <a:latin typeface="+mn-ea"/>
              </a:rPr>
              <a:t>총 </a:t>
            </a:r>
            <a:r>
              <a:rPr kumimoji="0" lang="en-US" altLang="ko-KR" sz="2800" dirty="0">
                <a:solidFill>
                  <a:schemeClr val="tx1"/>
                </a:solidFill>
                <a:latin typeface="+mn-ea"/>
              </a:rPr>
              <a:t>17</a:t>
            </a:r>
            <a:r>
              <a:rPr kumimoji="0" lang="ko-KR" altLang="en-US" sz="2800" dirty="0">
                <a:solidFill>
                  <a:schemeClr val="tx1"/>
                </a:solidFill>
                <a:latin typeface="+mn-ea"/>
              </a:rPr>
              <a:t>개국</a:t>
            </a:r>
            <a:endParaRPr kumimoji="0" lang="en-US" altLang="ko-KR" sz="32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1096" y="2039764"/>
            <a:ext cx="104775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6748" y="2039764"/>
            <a:ext cx="10287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6296" y="2039764"/>
            <a:ext cx="10668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432" y="2039764"/>
            <a:ext cx="1057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57715" y="2039764"/>
            <a:ext cx="11620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81851" y="2039764"/>
            <a:ext cx="10572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733979" y="2039764"/>
            <a:ext cx="10001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45472" y="2039764"/>
            <a:ext cx="10668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직사각형 14"/>
          <p:cNvSpPr/>
          <p:nvPr/>
        </p:nvSpPr>
        <p:spPr>
          <a:xfrm>
            <a:off x="4891603" y="3180854"/>
            <a:ext cx="29754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altLang="ko-KR" sz="2400" b="1" dirty="0">
                <a:solidFill>
                  <a:srgbClr val="254061"/>
                </a:solidFill>
                <a:latin typeface="+mn-ea"/>
                <a:cs typeface="HY강B"/>
              </a:rPr>
              <a:t>- </a:t>
            </a:r>
            <a:r>
              <a:rPr kumimoji="0" lang="ko-KR" altLang="en-US" sz="2400" b="1" dirty="0">
                <a:solidFill>
                  <a:srgbClr val="254061"/>
                </a:solidFill>
                <a:latin typeface="+mn-ea"/>
                <a:cs typeface="HY강B"/>
              </a:rPr>
              <a:t>공학인증 회원국 </a:t>
            </a:r>
            <a:r>
              <a:rPr kumimoji="0" lang="en-US" altLang="ko-KR" sz="2400" b="1" dirty="0">
                <a:solidFill>
                  <a:srgbClr val="254061"/>
                </a:solidFill>
                <a:latin typeface="+mn-ea"/>
                <a:cs typeface="HY강B"/>
              </a:rPr>
              <a:t>-</a:t>
            </a:r>
            <a:endParaRPr lang="ko-KR" altLang="en-US" sz="2400" b="1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8107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solidFill>
                  <a:srgbClr val="467DB9"/>
                </a:solidFill>
              </a:rPr>
              <a:t>4. </a:t>
            </a:r>
            <a:r>
              <a:rPr lang="ko-KR" altLang="en-US" dirty="0">
                <a:solidFill>
                  <a:srgbClr val="467DB9"/>
                </a:solidFill>
              </a:rPr>
              <a:t>공학교육인증 제도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DF7FF-481B-4774-B4B2-E91D7212D9A3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graphicFrame>
        <p:nvGraphicFramePr>
          <p:cNvPr id="6" name="다이어그램 5"/>
          <p:cNvGraphicFramePr/>
          <p:nvPr>
            <p:extLst>
              <p:ext uri="{D42A27DB-BD31-4B8C-83A1-F6EECF244321}">
                <p14:modId xmlns:p14="http://schemas.microsoft.com/office/powerpoint/2010/main" val="4255753116"/>
              </p:ext>
            </p:extLst>
          </p:nvPr>
        </p:nvGraphicFramePr>
        <p:xfrm>
          <a:off x="511699" y="1431427"/>
          <a:ext cx="7219807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23613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726</TotalTime>
  <Words>1676</Words>
  <Application>Microsoft Office PowerPoint</Application>
  <PresentationFormat>와이드스크린</PresentationFormat>
  <Paragraphs>506</Paragraphs>
  <Slides>23</Slides>
  <Notes>3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7" baseType="lpstr">
      <vt:lpstr>HY강B</vt:lpstr>
      <vt:lpstr>HY견고딕</vt:lpstr>
      <vt:lpstr>HY울릉도M</vt:lpstr>
      <vt:lpstr>HY헤드라인M</vt:lpstr>
      <vt:lpstr>굴림</vt:lpstr>
      <vt:lpstr>돋움체</vt:lpstr>
      <vt:lpstr>맑은 고딕</vt:lpstr>
      <vt:lpstr>맑은고딕</vt:lpstr>
      <vt:lpstr>바탕</vt:lpstr>
      <vt:lpstr>한컴바탕</vt:lpstr>
      <vt:lpstr>Arial</vt:lpstr>
      <vt:lpstr>Times New Roman</vt:lpstr>
      <vt:lpstr>Wingdings</vt:lpstr>
      <vt:lpstr>Office 테마</vt:lpstr>
      <vt:lpstr>2019년 단국대학교 공과대학 및  공학교육인증 프로그램 소개</vt:lpstr>
      <vt:lpstr>목차</vt:lpstr>
      <vt:lpstr>1. 단국대학교 소개</vt:lpstr>
      <vt:lpstr>2. 공과대학, 건축대학, SW융합대학 - 조직도</vt:lpstr>
      <vt:lpstr>3. 공과대학 소개</vt:lpstr>
      <vt:lpstr>3. 공과대학 소개</vt:lpstr>
      <vt:lpstr>4. 공학교육인증 제도 </vt:lpstr>
      <vt:lpstr>4. 공학교육인증 제도 </vt:lpstr>
      <vt:lpstr>4. 공학교육인증 제도 </vt:lpstr>
      <vt:lpstr>5. 단국대학교 공학인증 프로그램</vt:lpstr>
      <vt:lpstr>5. 단국대학교 공학인증 프로그램</vt:lpstr>
      <vt:lpstr>5. 단국대학교 공학인증 프로그램</vt:lpstr>
      <vt:lpstr>5. 단국대학교 공학인증 프로그램</vt:lpstr>
      <vt:lpstr>5. 단국대학교 공학인증 프로그램</vt:lpstr>
      <vt:lpstr>PowerPoint 프레젠테이션</vt:lpstr>
      <vt:lpstr>5. 단국대학교 공학인증 프로그램</vt:lpstr>
      <vt:lpstr>5. 단국대학교 공학인증 프로그램</vt:lpstr>
      <vt:lpstr>5. 단국대학교 공학인증 프로그램</vt:lpstr>
      <vt:lpstr>6. 공학교육혁신센터 소개</vt:lpstr>
      <vt:lpstr>6. 공학교육혁신센터 소개</vt:lpstr>
      <vt:lpstr>7. 학생포트폴리오</vt:lpstr>
      <vt:lpstr> 8. PD(Program Director) 교수 소개</vt:lpstr>
      <vt:lpstr>공학인증에 관한 문의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제목</dc:title>
  <dc:creator>황윤자</dc:creator>
  <cp:lastModifiedBy>user</cp:lastModifiedBy>
  <cp:revision>191</cp:revision>
  <dcterms:created xsi:type="dcterms:W3CDTF">2016-07-01T04:44:01Z</dcterms:created>
  <dcterms:modified xsi:type="dcterms:W3CDTF">2020-03-06T06:44:31Z</dcterms:modified>
</cp:coreProperties>
</file>