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797675" cy="9928225"/>
  <p:embeddedFontLst>
    <p:embeddedFont>
      <p:font typeface="HY울릉도M" panose="02030600000101010101" pitchFamily="18" charset="-127"/>
      <p:regular r:id="rId10"/>
    </p:embeddedFont>
    <p:embeddedFont>
      <p:font typeface="HY견고딕" panose="02030600000101010101" pitchFamily="18" charset="-127"/>
      <p:regular r:id="rId11"/>
    </p:embeddedFont>
  </p:embeddedFontLst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28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8F8F8"/>
    <a:srgbClr val="FF9900"/>
    <a:srgbClr val="0066CC"/>
    <a:srgbClr val="663300"/>
    <a:srgbClr val="336699"/>
    <a:srgbClr val="6699FF"/>
    <a:srgbClr val="FF7C8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86451" autoAdjust="0"/>
  </p:normalViewPr>
  <p:slideViewPr>
    <p:cSldViewPr>
      <p:cViewPr>
        <p:scale>
          <a:sx n="62" d="100"/>
          <a:sy n="62" d="100"/>
        </p:scale>
        <p:origin x="-1104" y="-756"/>
      </p:cViewPr>
      <p:guideLst>
        <p:guide orient="horz" pos="4065"/>
        <p:guide orient="horz" pos="3067"/>
        <p:guide orient="horz" pos="4319"/>
        <p:guide orient="horz" pos="2387"/>
        <p:guide orient="horz" pos="1253"/>
        <p:guide orient="horz" pos="1706"/>
        <p:guide orient="horz" pos="799"/>
        <p:guide pos="1383"/>
        <p:guide pos="1746"/>
        <p:guide pos="521"/>
        <p:guide pos="2653"/>
        <p:guide pos="249"/>
        <p:guide pos="4195"/>
        <p:guide pos="3787"/>
        <p:guide pos="4967"/>
        <p:guide pos="1927"/>
        <p:guide pos="5284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857D00-BDD2-419B-9AAE-DD2DD31B3189}" type="datetimeFigureOut">
              <a:rPr lang="ko-KR" altLang="en-US"/>
              <a:pPr>
                <a:defRPr/>
              </a:pPr>
              <a:t>2014-10-16</a:t>
            </a:fld>
            <a:endParaRPr lang="en-US" altLang="ko-KR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FDF7B1-CB68-406A-A24C-A158C2B15E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0044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8E77C2-54EB-48B7-A895-8ADDAEC83804}" type="datetimeFigureOut">
              <a:rPr lang="ko-KR" altLang="en-US"/>
              <a:pPr>
                <a:defRPr/>
              </a:pPr>
              <a:t>2014-10-16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560AD1-40EB-4D79-B8FF-3AD8385143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093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560B7A-F18F-465E-89D4-C620DAA67427}" type="slidenum">
              <a:rPr lang="ko-KR" altLang="en-US" smtClean="0"/>
              <a:pPr/>
              <a:t>1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구름배경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</p:spPr>
      </p:pic>
      <p:pic>
        <p:nvPicPr>
          <p:cNvPr id="3" name="그림 2" descr="구름배경.JPG"/>
          <p:cNvPicPr>
            <a:picLocks noChangeAspect="1"/>
          </p:cNvPicPr>
          <p:nvPr userDrawn="1"/>
        </p:nvPicPr>
        <p:blipFill>
          <a:blip r:embed="rId15" cstate="print"/>
          <a:srcRect t="89842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HY울릉도M" pitchFamily="18" charset="-127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HY울릉도M" pitchFamily="18" charset="-127"/>
          <a:cs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HY울릉도M" pitchFamily="18" charset="-127"/>
          <a:cs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HY울릉도M" pitchFamily="18" charset="-127"/>
          <a:cs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HY울릉도M" pitchFamily="18" charset="-127"/>
          <a:cs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HY울릉도M" pitchFamily="18" charset="-127"/>
          <a:ea typeface="HY울릉도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HY울릉도M" pitchFamily="18" charset="-127"/>
          <a:ea typeface="HY울릉도M" pitchFamily="18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HY울릉도M" pitchFamily="18" charset="-127"/>
          <a:ea typeface="HY울릉도M" pitchFamily="18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HY울릉도M" pitchFamily="18" charset="-127"/>
          <a:ea typeface="HY울릉도M" pitchFamily="18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HY울릉도M" pitchFamily="18" charset="-127"/>
          <a:ea typeface="HY울릉도M" pitchFamily="18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31999" y="395288"/>
            <a:ext cx="2848926" cy="390525"/>
            <a:chOff x="344" y="208"/>
            <a:chExt cx="2134" cy="246"/>
          </a:xfrm>
        </p:grpSpPr>
        <p:sp>
          <p:nvSpPr>
            <p:cNvPr id="20505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344" y="208"/>
              <a:ext cx="213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sz="4000" kern="10" spc="-200" smtClean="0">
                  <a:ln w="57150">
                    <a:solidFill>
                      <a:srgbClr val="18344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Y견고딕"/>
                  <a:ea typeface="HY견고딕"/>
                </a:rPr>
                <a:t>주요 연구사업단</a:t>
              </a:r>
              <a:endParaRPr lang="ko-KR" altLang="en-US" sz="4000" kern="10" spc="-200" dirty="0">
                <a:ln w="57150">
                  <a:solidFill>
                    <a:srgbClr val="18344C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20506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344" y="214"/>
              <a:ext cx="213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ko-KR" altLang="en-US" sz="4000" kern="10" spc="-20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Y견고딕"/>
                  <a:ea typeface="HY견고딕"/>
                </a:rPr>
                <a:t>주요 연구사업단</a:t>
              </a:r>
              <a:endParaRPr lang="ko-KR" altLang="en-US" sz="4000" kern="10" spc="-20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</p:grpSp>
      <p:grpSp>
        <p:nvGrpSpPr>
          <p:cNvPr id="3" name="그룹 50"/>
          <p:cNvGrpSpPr/>
          <p:nvPr/>
        </p:nvGrpSpPr>
        <p:grpSpPr>
          <a:xfrm>
            <a:off x="0" y="1988815"/>
            <a:ext cx="6669088" cy="1800225"/>
            <a:chOff x="0" y="1988815"/>
            <a:chExt cx="6669088" cy="1800225"/>
          </a:xfrm>
        </p:grpSpPr>
        <p:sp>
          <p:nvSpPr>
            <p:cNvPr id="20496" name="Rectangle 18"/>
            <p:cNvSpPr>
              <a:spLocks noChangeArrowheads="1"/>
            </p:cNvSpPr>
            <p:nvPr/>
          </p:nvSpPr>
          <p:spPr bwMode="auto">
            <a:xfrm>
              <a:off x="0" y="1988815"/>
              <a:ext cx="6669088" cy="1800225"/>
            </a:xfrm>
            <a:prstGeom prst="rect">
              <a:avLst/>
            </a:prstGeom>
            <a:solidFill>
              <a:srgbClr val="4F3668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20498" name="Picture 50" descr="004"/>
            <p:cNvPicPr>
              <a:picLocks noChangeAspect="1" noChangeArrowheads="1"/>
            </p:cNvPicPr>
            <p:nvPr/>
          </p:nvPicPr>
          <p:blipFill>
            <a:blip r:embed="rId3" cstate="print"/>
            <a:srcRect l="13876" t="52939" r="8258" b="2623"/>
            <a:stretch>
              <a:fillRect/>
            </a:stretch>
          </p:blipFill>
          <p:spPr bwMode="auto">
            <a:xfrm>
              <a:off x="59159" y="1993404"/>
              <a:ext cx="6169025" cy="178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7" name="Rectangle 48"/>
            <p:cNvSpPr>
              <a:spLocks noChangeAspect="1" noChangeArrowheads="1"/>
            </p:cNvSpPr>
            <p:nvPr/>
          </p:nvSpPr>
          <p:spPr bwMode="auto">
            <a:xfrm>
              <a:off x="598488" y="2132856"/>
              <a:ext cx="5773737" cy="12772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ko-KR" altLang="en-US" sz="1400" dirty="0" smtClean="0">
                  <a:solidFill>
                    <a:schemeClr val="bg1"/>
                  </a:solidFill>
                </a:rPr>
                <a:t>지원기관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 : 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교육부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한국연구재단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) </a:t>
              </a:r>
            </a:p>
            <a:p>
              <a:pPr algn="l">
                <a:spcBef>
                  <a:spcPct val="50000"/>
                </a:spcBef>
              </a:pPr>
              <a:r>
                <a:rPr lang="ko-KR" altLang="en-US" sz="1400" dirty="0" err="1" smtClean="0">
                  <a:solidFill>
                    <a:schemeClr val="bg1"/>
                  </a:solidFill>
                </a:rPr>
                <a:t>사업명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: BK21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플러스 사업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pPr algn="l">
                <a:spcBef>
                  <a:spcPct val="50000"/>
                </a:spcBef>
              </a:pPr>
              <a:r>
                <a:rPr lang="ko-KR" altLang="en-US" sz="1400" dirty="0" smtClean="0">
                  <a:solidFill>
                    <a:schemeClr val="bg1"/>
                  </a:solidFill>
                </a:rPr>
                <a:t>지원기간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: 2013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년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9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월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1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일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~2020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년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8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월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30</a:t>
              </a:r>
              <a:r>
                <a:rPr lang="ko-KR" altLang="en-US" sz="1400" dirty="0" smtClean="0">
                  <a:solidFill>
                    <a:schemeClr val="bg1"/>
                  </a:solidFill>
                </a:rPr>
                <a:t>일</a:t>
              </a:r>
              <a:endParaRPr lang="en-US" altLang="ko-KR" sz="1400" dirty="0" smtClean="0">
                <a:solidFill>
                  <a:schemeClr val="bg1"/>
                </a:solidFill>
              </a:endParaRPr>
            </a:p>
            <a:p>
              <a:pPr algn="l">
                <a:spcBef>
                  <a:spcPct val="50000"/>
                </a:spcBef>
              </a:pPr>
              <a:r>
                <a:rPr lang="ko-KR" altLang="en-US" sz="1400" dirty="0" smtClean="0">
                  <a:solidFill>
                    <a:schemeClr val="bg1"/>
                  </a:solidFill>
                </a:rPr>
                <a:t>지원규모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: </a:t>
              </a:r>
              <a:r>
                <a:rPr lang="en-US" altLang="ko-KR" sz="1400" dirty="0" smtClean="0"/>
                <a:t>70,970,000</a:t>
              </a:r>
              <a:r>
                <a:rPr lang="ko-KR" altLang="en-US" sz="1400" dirty="0" smtClean="0"/>
                <a:t>원</a:t>
              </a:r>
              <a:endParaRPr lang="en-US" altLang="ko-KR" sz="1400" dirty="0">
                <a:solidFill>
                  <a:srgbClr val="99FF33"/>
                </a:solidFill>
              </a:endParaRPr>
            </a:p>
          </p:txBody>
        </p:sp>
      </p:grpSp>
      <p:sp>
        <p:nvSpPr>
          <p:cNvPr id="58" name="WordArt 85"/>
          <p:cNvSpPr>
            <a:spLocks noChangeArrowheads="1" noChangeShapeType="1" noTextEdit="1"/>
          </p:cNvSpPr>
          <p:nvPr/>
        </p:nvSpPr>
        <p:spPr bwMode="auto">
          <a:xfrm>
            <a:off x="611560" y="1196752"/>
            <a:ext cx="5544616" cy="3587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ko-KR" altLang="en-US" sz="4000" kern="10" spc="-20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rPr>
              <a:t>몽골지역 </a:t>
            </a:r>
            <a:r>
              <a:rPr lang="ko-KR" altLang="en-US" sz="4000" kern="10" spc="-20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rPr>
              <a:t>바이오문화유산</a:t>
            </a:r>
            <a:r>
              <a:rPr lang="ko-KR" altLang="en-US" sz="4000" kern="10" spc="-20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rPr>
              <a:t> 연구인력 양성 </a:t>
            </a:r>
            <a:r>
              <a:rPr lang="ko-KR" altLang="en-US" sz="4000" kern="10" spc="-20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rPr>
              <a:t>사업팀</a:t>
            </a:r>
            <a:endParaRPr lang="ko-KR" altLang="en-US" sz="4000" kern="10" spc="-20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Y견고딕"/>
              <a:ea typeface="HY견고딕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6659563" y="0"/>
            <a:ext cx="2484437" cy="1484784"/>
          </a:xfrm>
          <a:prstGeom prst="rect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 bwMode="auto">
          <a:xfrm>
            <a:off x="6660232" y="1485792"/>
            <a:ext cx="2484437" cy="1484784"/>
          </a:xfrm>
          <a:prstGeom prst="rect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 bwMode="auto">
          <a:xfrm>
            <a:off x="6660232" y="2969912"/>
            <a:ext cx="2484437" cy="1484784"/>
          </a:xfrm>
          <a:prstGeom prst="rect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 bwMode="auto">
          <a:xfrm>
            <a:off x="6660232" y="4464496"/>
            <a:ext cx="2484437" cy="1484784"/>
          </a:xfrm>
          <a:prstGeom prst="rect">
            <a:avLst/>
          </a:prstGeom>
          <a:noFill/>
          <a:ln w="38100" algn="ctr">
            <a:solidFill>
              <a:srgbClr val="3366FF"/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660232" y="5805488"/>
            <a:ext cx="2484000" cy="1052513"/>
          </a:xfrm>
          <a:prstGeom prst="rect">
            <a:avLst/>
          </a:prstGeom>
          <a:solidFill>
            <a:srgbClr val="015E7F"/>
          </a:solidFill>
          <a:ln w="31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02967" y="5929968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세계 수준의 </a:t>
            </a:r>
            <a:endParaRPr lang="en-US" altLang="ko-KR" sz="2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몽골지역 </a:t>
            </a:r>
            <a:r>
              <a:rPr lang="ko-KR" alt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바이오문화유산</a:t>
            </a:r>
            <a:r>
              <a:rPr lang="ko-KR" alt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발굴 </a:t>
            </a:r>
            <a:r>
              <a:rPr lang="ko-KR" altLang="en-US" sz="200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 토대 구축 </a:t>
            </a:r>
            <a:endParaRPr lang="ko-KR" altLang="en-US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6255" y="404813"/>
            <a:ext cx="1728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solidFill>
                  <a:srgbClr val="FF0000"/>
                </a:solidFill>
              </a:rPr>
              <a:t>뒤에 첨부한 자료 활용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20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/>
              <a:t>사진</a:t>
            </a:r>
            <a:r>
              <a:rPr lang="en-US" altLang="ko-KR" sz="2000" dirty="0" smtClean="0"/>
              <a:t>1</a:t>
            </a:r>
            <a:endParaRPr lang="ko-KR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308304" y="2236802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사진</a:t>
            </a:r>
            <a:r>
              <a:rPr lang="en-US" altLang="ko-KR" sz="2000" dirty="0" smtClean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08304" y="3717032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사진</a:t>
            </a:r>
            <a:r>
              <a:rPr lang="en-US" altLang="ko-KR" sz="2000" dirty="0" smtClean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4473" y="5045114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사진</a:t>
            </a:r>
            <a:r>
              <a:rPr lang="en-US" altLang="ko-KR" sz="2000" dirty="0" smtClean="0"/>
              <a:t>4</a:t>
            </a:r>
          </a:p>
        </p:txBody>
      </p:sp>
      <p:grpSp>
        <p:nvGrpSpPr>
          <p:cNvPr id="47" name="Group 36"/>
          <p:cNvGrpSpPr>
            <a:grpSpLocks/>
          </p:cNvGrpSpPr>
          <p:nvPr/>
        </p:nvGrpSpPr>
        <p:grpSpPr bwMode="auto">
          <a:xfrm>
            <a:off x="467544" y="3616764"/>
            <a:ext cx="5942175" cy="1804231"/>
            <a:chOff x="452" y="2371"/>
            <a:chExt cx="3117" cy="1278"/>
          </a:xfrm>
        </p:grpSpPr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510" y="2371"/>
              <a:ext cx="3059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ko-KR" altLang="en-US" sz="1400" dirty="0" smtClean="0"/>
                <a:t>사업목표</a:t>
              </a:r>
              <a:endParaRPr lang="en-US" altLang="ko-KR" sz="1400" dirty="0"/>
            </a:p>
            <a:p>
              <a:pPr algn="l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 </a:t>
              </a:r>
              <a:r>
                <a:rPr lang="ko-KR" altLang="en-US" sz="1100" dirty="0" err="1" smtClean="0"/>
                <a:t>몽골지역바이오문화유산</a:t>
              </a:r>
              <a:r>
                <a:rPr lang="en-US" altLang="ko-KR" sz="1100" dirty="0" smtClean="0"/>
                <a:t>(</a:t>
              </a:r>
              <a:r>
                <a:rPr lang="en-US" altLang="ko-KR" sz="1100" dirty="0" err="1" smtClean="0"/>
                <a:t>BiodiversityHeritage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발굴</a:t>
              </a:r>
              <a:r>
                <a:rPr lang="en-US" altLang="ko-KR" sz="1100" dirty="0" smtClean="0"/>
                <a:t>,</a:t>
              </a:r>
              <a:r>
                <a:rPr lang="ko-KR" altLang="en-US" sz="1100" dirty="0" smtClean="0"/>
                <a:t>현장전문연구인력양성</a:t>
              </a:r>
              <a:endParaRPr lang="en-US" altLang="ko-KR" sz="1100" dirty="0" smtClean="0"/>
            </a:p>
            <a:p>
              <a:pPr algn="l">
                <a:lnSpc>
                  <a:spcPct val="150000"/>
                </a:lnSpc>
                <a:buFontTx/>
                <a:buChar char="-"/>
              </a:pPr>
              <a:r>
                <a:rPr lang="ko-KR" altLang="en-US" sz="1100" dirty="0" smtClean="0"/>
                <a:t> </a:t>
              </a:r>
              <a:r>
                <a:rPr lang="ko-KR" altLang="en-US" sz="1100" dirty="0" err="1" smtClean="0"/>
                <a:t>민간요법및전통의서번역연구인력양성</a:t>
              </a:r>
              <a:endParaRPr lang="en-US" altLang="ko-KR" sz="1100" dirty="0" smtClean="0"/>
            </a:p>
            <a:p>
              <a:pPr algn="l">
                <a:lnSpc>
                  <a:spcPct val="150000"/>
                </a:lnSpc>
                <a:buFontTx/>
                <a:buChar char="-"/>
              </a:pPr>
              <a:r>
                <a:rPr lang="ko-KR" altLang="en-US" sz="1100" dirty="0" smtClean="0"/>
                <a:t> </a:t>
              </a:r>
              <a:r>
                <a:rPr lang="ko-KR" altLang="en-US" sz="1100" dirty="0" err="1" smtClean="0"/>
                <a:t>몽골바이오문화유산혁신개발및전수전문인력양성</a:t>
              </a:r>
              <a:endParaRPr lang="ko-KR" altLang="en-US" sz="1400" dirty="0" smtClean="0"/>
            </a:p>
            <a:p>
              <a:pPr algn="l">
                <a:lnSpc>
                  <a:spcPct val="150000"/>
                </a:lnSpc>
                <a:buFontTx/>
                <a:buChar char="-"/>
              </a:pPr>
              <a:endParaRPr lang="en-US" altLang="ko-KR" sz="1400" dirty="0" smtClean="0"/>
            </a:p>
            <a:p>
              <a:pPr algn="l">
                <a:lnSpc>
                  <a:spcPct val="150000"/>
                </a:lnSpc>
                <a:buFontTx/>
                <a:buChar char="-"/>
              </a:pPr>
              <a:endParaRPr lang="en-US" altLang="ko-KR" sz="1200" dirty="0"/>
            </a:p>
          </p:txBody>
        </p:sp>
        <p:sp>
          <p:nvSpPr>
            <p:cNvPr id="49" name="Rectangle 33"/>
            <p:cNvSpPr>
              <a:spLocks noChangeArrowheads="1"/>
            </p:cNvSpPr>
            <p:nvPr/>
          </p:nvSpPr>
          <p:spPr bwMode="auto">
            <a:xfrm>
              <a:off x="452" y="2791"/>
              <a:ext cx="57" cy="68"/>
            </a:xfrm>
            <a:prstGeom prst="rect">
              <a:avLst/>
            </a:prstGeom>
            <a:solidFill>
              <a:srgbClr val="008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0" name="Group 35"/>
          <p:cNvGrpSpPr>
            <a:grpSpLocks/>
          </p:cNvGrpSpPr>
          <p:nvPr/>
        </p:nvGrpSpPr>
        <p:grpSpPr bwMode="auto">
          <a:xfrm>
            <a:off x="465958" y="5829694"/>
            <a:ext cx="5313365" cy="914403"/>
            <a:chOff x="451" y="3355"/>
            <a:chExt cx="3347" cy="576"/>
          </a:xfrm>
        </p:grpSpPr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521" y="3369"/>
              <a:ext cx="327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ko-KR" altLang="en-US" sz="1400" dirty="0" smtClean="0"/>
                <a:t>주요 실적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* 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첨부 내용 참조</a:t>
              </a:r>
              <a:endParaRPr lang="en-US" altLang="ko-KR" sz="1400" dirty="0" smtClean="0">
                <a:solidFill>
                  <a:srgbClr val="FF0000"/>
                </a:solidFill>
              </a:endParaRPr>
            </a:p>
            <a:p>
              <a:pPr algn="l">
                <a:lnSpc>
                  <a:spcPct val="130000"/>
                </a:lnSpc>
                <a:buFontTx/>
                <a:buChar char="-"/>
              </a:pPr>
              <a:r>
                <a:rPr lang="en-US" altLang="ko-KR" sz="1400" dirty="0" smtClean="0"/>
                <a:t> </a:t>
              </a:r>
              <a:r>
                <a:rPr lang="ko-KR" altLang="en-US" sz="1100" dirty="0" smtClean="0"/>
                <a:t>제</a:t>
              </a:r>
              <a:r>
                <a:rPr lang="en-US" altLang="ko-KR" sz="1100" dirty="0" smtClean="0"/>
                <a:t>1</a:t>
              </a:r>
              <a:r>
                <a:rPr lang="ko-KR" altLang="en-US" sz="1100" dirty="0" smtClean="0"/>
                <a:t>회 </a:t>
              </a:r>
              <a:r>
                <a:rPr lang="ko-KR" altLang="en-US" sz="1100" dirty="0" err="1" smtClean="0"/>
                <a:t>몽골바이오문화유산</a:t>
              </a:r>
              <a:r>
                <a:rPr lang="ko-KR" altLang="en-US" sz="1100" dirty="0" smtClean="0"/>
                <a:t> 국제학술대회</a:t>
              </a:r>
              <a:endParaRPr lang="en-US" altLang="ko-KR" sz="1100" dirty="0" smtClean="0"/>
            </a:p>
            <a:p>
              <a:pPr algn="l">
                <a:lnSpc>
                  <a:spcPct val="130000"/>
                </a:lnSpc>
                <a:buFontTx/>
                <a:buChar char="-"/>
              </a:pPr>
              <a:r>
                <a:rPr lang="en-US" altLang="ko-KR" sz="1100" dirty="0" smtClean="0"/>
                <a:t> BK21+ 1</a:t>
              </a:r>
              <a:r>
                <a:rPr lang="ko-KR" altLang="en-US" sz="1100" dirty="0" err="1" smtClean="0"/>
                <a:t>년차</a:t>
              </a:r>
              <a:r>
                <a:rPr lang="ko-KR" altLang="en-US" sz="1100" dirty="0" smtClean="0"/>
                <a:t> 몽골 지역 </a:t>
              </a:r>
              <a:r>
                <a:rPr lang="ko-KR" altLang="en-US" sz="1100" dirty="0" err="1" smtClean="0"/>
                <a:t>바이오문화유산</a:t>
              </a:r>
              <a:r>
                <a:rPr lang="ko-KR" altLang="en-US" sz="1100" dirty="0" smtClean="0"/>
                <a:t> 현지답사</a:t>
              </a:r>
              <a:r>
                <a:rPr lang="en-US" altLang="ko-KR" sz="1200" dirty="0" smtClean="0"/>
                <a:t> </a:t>
              </a:r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451" y="3355"/>
              <a:ext cx="68" cy="68"/>
            </a:xfrm>
            <a:prstGeom prst="rect">
              <a:avLst/>
            </a:prstGeom>
            <a:solidFill>
              <a:srgbClr val="008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3" name="Group 36"/>
          <p:cNvGrpSpPr>
            <a:grpSpLocks/>
          </p:cNvGrpSpPr>
          <p:nvPr/>
        </p:nvGrpSpPr>
        <p:grpSpPr bwMode="auto">
          <a:xfrm>
            <a:off x="467544" y="4835302"/>
            <a:ext cx="5942175" cy="923925"/>
            <a:chOff x="452" y="2719"/>
            <a:chExt cx="3117" cy="582"/>
          </a:xfrm>
        </p:grpSpPr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510" y="2719"/>
              <a:ext cx="305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ko-KR" altLang="en-US" sz="1400" dirty="0" smtClean="0"/>
                <a:t>인력현황 </a:t>
              </a:r>
              <a:endParaRPr lang="en-US" altLang="ko-KR" sz="1400" dirty="0" smtClean="0"/>
            </a:p>
            <a:p>
              <a:pPr algn="l">
                <a:lnSpc>
                  <a:spcPct val="150000"/>
                </a:lnSpc>
                <a:buFontTx/>
                <a:buChar char="-"/>
              </a:pPr>
              <a:r>
                <a:rPr lang="en-US" altLang="ko-KR" sz="1100" dirty="0" smtClean="0"/>
                <a:t> </a:t>
              </a:r>
              <a:r>
                <a:rPr lang="ko-KR" altLang="en-US" sz="1100" dirty="0" smtClean="0"/>
                <a:t>참여교수 </a:t>
              </a:r>
              <a:r>
                <a:rPr lang="en-US" altLang="ko-KR" sz="1100" dirty="0" smtClean="0"/>
                <a:t>3</a:t>
              </a:r>
              <a:r>
                <a:rPr lang="ko-KR" altLang="en-US" sz="1100" dirty="0" smtClean="0"/>
                <a:t>인</a:t>
              </a:r>
              <a:r>
                <a:rPr lang="en-US" altLang="ko-KR" sz="1100" dirty="0" smtClean="0"/>
                <a:t>, </a:t>
              </a:r>
              <a:r>
                <a:rPr lang="ko-KR" altLang="en-US" sz="1100" dirty="0" smtClean="0"/>
                <a:t>신진연구인력 </a:t>
              </a:r>
              <a:r>
                <a:rPr lang="en-US" altLang="ko-KR" sz="1100" dirty="0" smtClean="0"/>
                <a:t>3</a:t>
              </a:r>
              <a:r>
                <a:rPr lang="ko-KR" altLang="en-US" sz="1100" dirty="0" smtClean="0"/>
                <a:t>인</a:t>
              </a:r>
              <a:r>
                <a:rPr lang="en-US" altLang="ko-KR" sz="1100" dirty="0" smtClean="0"/>
                <a:t>, </a:t>
              </a:r>
              <a:r>
                <a:rPr lang="ko-KR" altLang="en-US" sz="1100" dirty="0" smtClean="0"/>
                <a:t>행정전담 </a:t>
              </a:r>
              <a:r>
                <a:rPr lang="en-US" altLang="ko-KR" sz="1100" dirty="0" smtClean="0"/>
                <a:t>1</a:t>
              </a:r>
              <a:r>
                <a:rPr lang="ko-KR" altLang="en-US" sz="1100" dirty="0" smtClean="0"/>
                <a:t>인</a:t>
              </a:r>
              <a:endParaRPr lang="en-US" altLang="ko-KR" sz="1100" dirty="0" smtClean="0"/>
            </a:p>
            <a:p>
              <a:pPr algn="l">
                <a:lnSpc>
                  <a:spcPct val="150000"/>
                </a:lnSpc>
                <a:buFontTx/>
                <a:buChar char="-"/>
              </a:pPr>
              <a:r>
                <a:rPr lang="en-US" altLang="ko-KR" sz="1100" dirty="0" smtClean="0"/>
                <a:t> </a:t>
              </a:r>
              <a:r>
                <a:rPr lang="ko-KR" altLang="en-US" sz="1100" dirty="0" smtClean="0"/>
                <a:t>참여 대학원생 </a:t>
              </a:r>
              <a:r>
                <a:rPr lang="en-US" altLang="ko-KR" sz="1100" dirty="0" smtClean="0"/>
                <a:t>9</a:t>
              </a:r>
              <a:r>
                <a:rPr lang="ko-KR" altLang="en-US" sz="1100" dirty="0" smtClean="0"/>
                <a:t>인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박사 </a:t>
              </a:r>
              <a:r>
                <a:rPr lang="en-US" altLang="ko-KR" sz="1100" dirty="0" smtClean="0"/>
                <a:t>3</a:t>
              </a:r>
              <a:r>
                <a:rPr lang="ko-KR" altLang="en-US" sz="1100" dirty="0" smtClean="0"/>
                <a:t>인</a:t>
              </a:r>
              <a:r>
                <a:rPr lang="en-US" altLang="ko-KR" sz="1100" dirty="0" smtClean="0"/>
                <a:t>, </a:t>
              </a:r>
              <a:r>
                <a:rPr lang="ko-KR" altLang="en-US" sz="1100" dirty="0" smtClean="0"/>
                <a:t>석사 </a:t>
              </a:r>
              <a:r>
                <a:rPr lang="en-US" altLang="ko-KR" sz="1100" dirty="0" smtClean="0"/>
                <a:t>6</a:t>
              </a:r>
              <a:r>
                <a:rPr lang="ko-KR" altLang="en-US" sz="1100" dirty="0" smtClean="0"/>
                <a:t>인</a:t>
              </a:r>
              <a:r>
                <a:rPr lang="en-US" altLang="ko-KR" sz="1100" dirty="0" smtClean="0"/>
                <a:t>)</a:t>
              </a:r>
              <a:endParaRPr lang="en-US" altLang="ko-KR" sz="1200" dirty="0"/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452" y="2791"/>
              <a:ext cx="57" cy="68"/>
            </a:xfrm>
            <a:prstGeom prst="rect">
              <a:avLst/>
            </a:prstGeom>
            <a:solidFill>
              <a:srgbClr val="008000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pic>
        <p:nvPicPr>
          <p:cNvPr id="1026" name="Picture 2" descr="C:\Users\kky\Desktop\DSC06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10" y="2978365"/>
            <a:ext cx="2495835" cy="14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ky\Downloads\IMG_20141016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48" y="1485792"/>
            <a:ext cx="2589203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ky\Downloads\20141016_1042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97" y="4533437"/>
            <a:ext cx="2512174" cy="13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ky\Downloads\20141016_1041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-11325"/>
            <a:ext cx="2520280" cy="14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6" name="_x252804088" descr="EMB000004e00f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114818" cy="38164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67544" y="69269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400" b="1" dirty="0" smtClean="0"/>
              <a:t>1. </a:t>
            </a:r>
            <a:r>
              <a:rPr lang="ko-KR" altLang="en-US" sz="2400" b="1" dirty="0" err="1" smtClean="0"/>
              <a:t>몽골바이오문화유산연구센터</a:t>
            </a:r>
            <a:r>
              <a:rPr lang="ko-KR" altLang="en-US" sz="2400" b="1" dirty="0" smtClean="0"/>
              <a:t> 개소</a:t>
            </a:r>
            <a:endParaRPr lang="ko-KR" altLang="en-US" sz="2400" dirty="0"/>
          </a:p>
        </p:txBody>
      </p:sp>
      <p:sp>
        <p:nvSpPr>
          <p:cNvPr id="12" name="직사각형 11"/>
          <p:cNvSpPr/>
          <p:nvPr/>
        </p:nvSpPr>
        <p:spPr>
          <a:xfrm>
            <a:off x="179512" y="530120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BK21+ </a:t>
            </a:r>
            <a:r>
              <a:rPr lang="ko-KR" altLang="en-US" sz="2000" dirty="0" smtClean="0"/>
              <a:t>사업을 보다 더 조직적으로 기획하고 운영할 수 있는 시스템을 구축하였다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52804168" descr="EMB000004e00f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419589" cy="3600400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400" b="1" dirty="0" smtClean="0"/>
              <a:t>2. 8</a:t>
            </a:r>
            <a:r>
              <a:rPr lang="en-US" altLang="ko-KR" sz="2400" b="1" baseline="30000" dirty="0" smtClean="0"/>
              <a:t>th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ICTAM </a:t>
            </a:r>
            <a:r>
              <a:rPr lang="ko-KR" altLang="en-US" sz="2400" b="1" dirty="0" smtClean="0"/>
              <a:t>국제 전통의학학술대회 참가 및 </a:t>
            </a:r>
            <a:r>
              <a:rPr lang="ko-KR" altLang="en-US" sz="2400" b="1" dirty="0" err="1" smtClean="0"/>
              <a:t>사업팀</a:t>
            </a:r>
            <a:r>
              <a:rPr lang="ko-KR" altLang="en-US" sz="2400" b="1" dirty="0" smtClean="0"/>
              <a:t> 홍보</a:t>
            </a:r>
            <a:endParaRPr lang="ko-KR" altLang="en-US" sz="24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52802488" descr="EMB000004e00f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981518" cy="331236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39552" y="54452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전세계 전통의학 석학과 대가들과의 교류와 </a:t>
            </a:r>
            <a:r>
              <a:rPr lang="en-US" altLang="ko-KR" sz="2000" dirty="0" smtClean="0"/>
              <a:t>BK21+</a:t>
            </a:r>
            <a:r>
              <a:rPr lang="ko-KR" altLang="en-US" sz="2000" dirty="0" smtClean="0"/>
              <a:t>사업홍보를 통하여 </a:t>
            </a:r>
            <a:r>
              <a:rPr lang="ko-KR" altLang="en-US" sz="2000" dirty="0" err="1" smtClean="0"/>
              <a:t>바이오문화유산에</a:t>
            </a:r>
            <a:r>
              <a:rPr lang="ko-KR" altLang="en-US" sz="2000" dirty="0" smtClean="0"/>
              <a:t> 관한 많은 정보와 성과를 수확하였다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400" b="1" dirty="0" smtClean="0"/>
              <a:t>3. MOU </a:t>
            </a:r>
            <a:r>
              <a:rPr lang="ko-KR" altLang="en-US" sz="2400" b="1" dirty="0" smtClean="0"/>
              <a:t>체결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몽골전통의학과학기술공사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몽골전통의학대학</a:t>
            </a:r>
            <a:r>
              <a:rPr lang="en-US" altLang="ko-KR" sz="2400" b="1" dirty="0" smtClean="0"/>
              <a:t>)</a:t>
            </a:r>
            <a:endParaRPr lang="ko-KR" altLang="en-US" sz="24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252805688" descr="EMB000004e00f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2448" cy="2888813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31" name="_x252803448" descr="EMB000004e00f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3552395" cy="266429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67544" y="508518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몽골전통의학과학기술공사와 몽골전통의학대학과의 </a:t>
            </a:r>
            <a:r>
              <a:rPr lang="en-US" altLang="ko-KR" sz="2000" dirty="0" smtClean="0"/>
              <a:t>MOU</a:t>
            </a:r>
            <a:r>
              <a:rPr lang="ko-KR" altLang="en-US" sz="2000" dirty="0" smtClean="0"/>
              <a:t>체결을 통하여 몽골전통의학교육과 연구를 위하여 보다 구체적이고 실질적인 방향으로 협력할 수 있는 뜻 깊은 기회가 마련되었다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98614"/>
            <a:ext cx="9144000" cy="6155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굴림" pitchFamily="50" charset="-127"/>
              </a:rPr>
              <a:t>4.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굴림" pitchFamily="50" charset="-127"/>
              </a:rPr>
              <a:t>제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굴림" pitchFamily="50" charset="-127"/>
              </a:rPr>
              <a:t>1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굴림" pitchFamily="50" charset="-127"/>
              </a:rPr>
              <a:t>회 </a:t>
            </a:r>
            <a:r>
              <a:rPr kumimoji="1" lang="ko-K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굴림" pitchFamily="50" charset="-127"/>
              </a:rPr>
              <a:t>몽골바이오문화유산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굴림" pitchFamily="50" charset="-127"/>
              </a:rPr>
              <a:t> 국제학술대회 개최</a:t>
            </a:r>
            <a:endParaRPr kumimoji="1" lang="ko-KR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굴림" pitchFamily="50" charset="-127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4" name="_x252802968" descr="EMB000004e00f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536504" cy="3014066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6" name="_x252805608" descr="EMB000004e00f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700808"/>
            <a:ext cx="4608512" cy="3063937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79512" y="4581128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/>
            <a:r>
              <a:rPr lang="en-US" altLang="ko-KR" sz="1400" dirty="0" smtClean="0"/>
              <a:t>4</a:t>
            </a:r>
            <a:r>
              <a:rPr lang="ko-KR" altLang="en-US" sz="1400" dirty="0" smtClean="0"/>
              <a:t>개국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한국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몽골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중국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러시아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이 참여하고</a:t>
            </a:r>
            <a:r>
              <a:rPr lang="en-US" altLang="ko-KR" sz="1400" dirty="0" smtClean="0"/>
              <a:t>, 25</a:t>
            </a:r>
            <a:r>
              <a:rPr lang="ko-KR" altLang="en-US" sz="1400" dirty="0" smtClean="0"/>
              <a:t>개의 논문이 발표된 제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회 </a:t>
            </a:r>
            <a:r>
              <a:rPr lang="ko-KR" altLang="en-US" sz="1400" dirty="0" err="1" smtClean="0"/>
              <a:t>몽골바이오문화유산연구센터</a:t>
            </a:r>
            <a:r>
              <a:rPr lang="ko-KR" altLang="en-US" sz="1400" dirty="0" smtClean="0"/>
              <a:t> 국제학술대회가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부에 걸쳐 성황리에 마쳤다</a:t>
            </a:r>
            <a:r>
              <a:rPr lang="en-US" altLang="ko-KR" sz="1400" dirty="0" smtClean="0"/>
              <a:t>.</a:t>
            </a:r>
          </a:p>
          <a:p>
            <a:pPr algn="l" latinLnBrk="0"/>
            <a:endParaRPr lang="ko-KR" altLang="en-US" sz="1400" dirty="0" smtClean="0"/>
          </a:p>
          <a:p>
            <a:pPr algn="l" latinLnBrk="0"/>
            <a:r>
              <a:rPr lang="ko-KR" altLang="en-US" sz="1400" dirty="0" smtClean="0"/>
              <a:t>○ 일 시 </a:t>
            </a:r>
            <a:r>
              <a:rPr lang="en-US" altLang="ko-KR" sz="1400" dirty="0" smtClean="0"/>
              <a:t>: 2014.02.11.(</a:t>
            </a:r>
            <a:r>
              <a:rPr lang="ko-KR" altLang="en-US" sz="1400" dirty="0" smtClean="0"/>
              <a:t>화</a:t>
            </a:r>
            <a:r>
              <a:rPr lang="en-US" altLang="ko-KR" sz="1400" dirty="0" smtClean="0"/>
              <a:t>) 9:00 ~ 18:30</a:t>
            </a:r>
            <a:endParaRPr lang="ko-KR" altLang="en-US" sz="1400" dirty="0" smtClean="0"/>
          </a:p>
          <a:p>
            <a:pPr algn="l" latinLnBrk="0"/>
            <a:r>
              <a:rPr lang="ko-KR" altLang="en-US" sz="1400" dirty="0" smtClean="0"/>
              <a:t>○ 장 소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몽골국립보건대</a:t>
            </a:r>
            <a:endParaRPr lang="ko-KR" altLang="en-US" sz="1400" dirty="0" smtClean="0"/>
          </a:p>
          <a:p>
            <a:pPr algn="l" latinLnBrk="0"/>
            <a:r>
              <a:rPr lang="ko-KR" altLang="en-US" sz="1400" dirty="0" smtClean="0"/>
              <a:t>○ 주 제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몽골 민간요법의 발굴과 전통지식으로서의 발전 전략</a:t>
            </a:r>
          </a:p>
          <a:p>
            <a:pPr algn="l" latinLnBrk="0"/>
            <a:r>
              <a:rPr lang="en-US" altLang="ko-KR" sz="1400" dirty="0" smtClean="0"/>
              <a:t>1</a:t>
            </a:r>
            <a:r>
              <a:rPr lang="ko-KR" altLang="en-US" sz="1400" dirty="0" smtClean="0"/>
              <a:t>부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몽골지역의 천연약재와 활용</a:t>
            </a:r>
          </a:p>
          <a:p>
            <a:pPr algn="l" latinLnBrk="0"/>
            <a:r>
              <a:rPr lang="en-US" altLang="ko-KR" sz="1400" dirty="0" smtClean="0"/>
              <a:t>2</a:t>
            </a:r>
            <a:r>
              <a:rPr lang="ko-KR" altLang="en-US" sz="1400" dirty="0" smtClean="0"/>
              <a:t>부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몽골전통의학의 연구와 국제화 방안</a:t>
            </a:r>
          </a:p>
          <a:p>
            <a:pPr algn="l" latinLnBrk="0"/>
            <a:r>
              <a:rPr lang="en-US" altLang="ko-KR" sz="1400" dirty="0" smtClean="0"/>
              <a:t>3</a:t>
            </a:r>
            <a:r>
              <a:rPr lang="ko-KR" altLang="en-US" sz="1400" dirty="0" smtClean="0"/>
              <a:t>부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북방유목민족의 민간요법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2400" b="1" dirty="0" smtClean="0"/>
              <a:t>5. </a:t>
            </a:r>
            <a:r>
              <a:rPr lang="ko-KR" altLang="en-US" sz="2400" b="1" dirty="0" err="1" smtClean="0"/>
              <a:t>몽골바이오문화유산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BK21+ </a:t>
            </a:r>
            <a:r>
              <a:rPr lang="ko-KR" altLang="en-US" sz="2400" b="1" dirty="0" smtClean="0"/>
              <a:t>사업 </a:t>
            </a:r>
            <a:r>
              <a:rPr lang="en-US" altLang="ko-KR" sz="2400" b="1" dirty="0" smtClean="0"/>
              <a:t>1</a:t>
            </a:r>
            <a:r>
              <a:rPr lang="ko-KR" altLang="en-US" sz="2400" b="1" dirty="0" err="1" smtClean="0"/>
              <a:t>년차</a:t>
            </a:r>
            <a:r>
              <a:rPr lang="ko-KR" altLang="en-US" sz="2400" b="1" dirty="0" smtClean="0"/>
              <a:t> 현지조사</a:t>
            </a:r>
            <a:endParaRPr lang="ko-KR" altLang="en-US" sz="2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7056" y="908720"/>
            <a:ext cx="8496944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일시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: 2014. 02. 08(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토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) ~ 2014. 02. 14(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금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)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장소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: 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몽골 </a:t>
            </a:r>
            <a:r>
              <a:rPr kumimoji="1" lang="ko-KR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울란바타르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 및 인근지역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주제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: 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몽골 민간요법 및 전통의학의 현주소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답사 루트</a:t>
            </a:r>
            <a:endParaRPr kumimoji="1" lang="ko-KR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① 몽골전통의학기술산업공사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(2/10) -&gt;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② 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전통의학박물관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(2/10) -&gt;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③ 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몽골연구재단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(2/12) -&gt;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④ </a:t>
            </a:r>
            <a:r>
              <a:rPr kumimoji="1" lang="ko-KR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만바다창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 사원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</a:t>
            </a:r>
            <a:r>
              <a:rPr kumimoji="1" lang="ko-KR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어터치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마날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 전통의학대학교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)(2/12) -&gt;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⑤ 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몽골보건복지부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(2/13) -&gt; 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⑥ </a:t>
            </a:r>
            <a:r>
              <a:rPr kumimoji="1" lang="ko-KR" altLang="en-US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바탕" pitchFamily="18" charset="-127"/>
                <a:cs typeface="굴림" pitchFamily="50" charset="-127"/>
              </a:rPr>
              <a:t>한몽친선한방병원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(2/13)</a:t>
            </a:r>
            <a:endParaRPr kumimoji="1" lang="en-US" altLang="ko-K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_x252805528" descr="EMB000004e00f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2132856"/>
            <a:ext cx="3960440" cy="396044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292080" y="5949280"/>
            <a:ext cx="3851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 smtClean="0"/>
              <a:t>1</a:t>
            </a:r>
            <a:r>
              <a:rPr lang="ko-KR" altLang="en-US" sz="1200" dirty="0" err="1" smtClean="0"/>
              <a:t>년차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답사동안</a:t>
            </a:r>
            <a:r>
              <a:rPr lang="ko-KR" altLang="en-US" sz="1200" dirty="0" smtClean="0"/>
              <a:t> 몽골지역의 바이오 관련 약초 및 약재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상품들을 모아 단국대학교 천안캠퍼스 외국어대 </a:t>
            </a:r>
            <a:r>
              <a:rPr lang="en-US" altLang="ko-KR" sz="1200" dirty="0" smtClean="0"/>
              <a:t>211</a:t>
            </a:r>
            <a:r>
              <a:rPr lang="ko-KR" altLang="en-US" sz="1200" dirty="0" smtClean="0"/>
              <a:t>호 </a:t>
            </a:r>
            <a:r>
              <a:rPr lang="ko-KR" altLang="en-US" sz="1200" dirty="0" err="1" smtClean="0"/>
              <a:t>몽골바이오문화유산연구센터에</a:t>
            </a:r>
            <a:r>
              <a:rPr lang="ko-KR" altLang="en-US" sz="1200" dirty="0" smtClean="0"/>
              <a:t> 전시해 놓았다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81" name="_x111249008" descr="EMB000008601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5202928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울릉도M"/>
        <a:ea typeface="HY울릉도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21B49"/>
        </a:solidFill>
        <a:ln w="3175" algn="ctr">
          <a:noFill/>
          <a:round/>
          <a:headEnd/>
          <a:tailEnd/>
        </a:ln>
      </a:spPr>
      <a:bodyPr anchor="ctr"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16498</TotalTime>
  <Words>328</Words>
  <Application>Microsoft Office PowerPoint</Application>
  <PresentationFormat>화면 슬라이드 쇼(4:3)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굴림</vt:lpstr>
      <vt:lpstr>Arial</vt:lpstr>
      <vt:lpstr>HY울릉도M</vt:lpstr>
      <vt:lpstr>바탕</vt:lpstr>
      <vt:lpstr>HY견고딕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BlueEyes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YHKim</dc:creator>
  <cp:lastModifiedBy>sy</cp:lastModifiedBy>
  <cp:revision>4066</cp:revision>
  <dcterms:created xsi:type="dcterms:W3CDTF">2007-04-06T05:44:33Z</dcterms:created>
  <dcterms:modified xsi:type="dcterms:W3CDTF">2014-10-16T02:45:41Z</dcterms:modified>
</cp:coreProperties>
</file>