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</p:sldMasterIdLst>
  <p:notesMasterIdLst>
    <p:notesMasterId r:id="rId6"/>
  </p:notesMasterIdLst>
  <p:sldIdLst>
    <p:sldId id="256" r:id="rId2"/>
    <p:sldId id="257" r:id="rId3"/>
    <p:sldId id="258" r:id="rId4"/>
    <p:sldId id="264" r:id="rId5"/>
  </p:sldIdLst>
  <p:sldSz cx="9144000" cy="6858000" type="screen4x3"/>
  <p:notesSz cx="6858000" cy="9144000"/>
  <p:embeddedFontLst>
    <p:embeddedFont>
      <p:font typeface="나눔고딕 ExtraBold" panose="020B0600000101010101" charset="-127"/>
      <p:bold r:id="rId7"/>
    </p:embeddedFont>
    <p:embeddedFont>
      <p:font typeface="나눔바른고딕" panose="020B0600000101010101" charset="-127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HY견고딕" panose="02030600000101010101" pitchFamily="18" charset="-127"/>
      <p:regular r:id="rId16"/>
    </p:embeddedFont>
    <p:embeddedFont>
      <p:font typeface="HY헤드라인M" panose="02030600000101010101" pitchFamily="18" charset="-127"/>
      <p:regular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9" autoAdjust="0"/>
    <p:restoredTop sz="86430" autoAdjust="0"/>
  </p:normalViewPr>
  <p:slideViewPr>
    <p:cSldViewPr snapToGrid="0">
      <p:cViewPr varScale="1">
        <p:scale>
          <a:sx n="104" d="100"/>
          <a:sy n="104" d="100"/>
        </p:scale>
        <p:origin x="402" y="72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240" y="91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0F1C2484-F93D-4B2D-9723-6D30E7038D24}" type="datetime1">
              <a:rPr lang="ko-KR" altLang="en-US"/>
              <a:pPr lvl="0">
                <a:defRPr/>
              </a:pPr>
              <a:t>2024-01-25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3B0EB2A4-193D-49BB-A96C-69654F4A3AB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44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13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41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13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86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8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13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0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35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4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0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hrcj@dankook.ac.k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" y="827660"/>
            <a:ext cx="7858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ko-KR" alt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대학생활 안내</a:t>
            </a:r>
            <a:endParaRPr kumimoji="0" lang="en-US" altLang="ko-KR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415443"/>
            <a:ext cx="9143999" cy="24425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3033966"/>
            <a:ext cx="1952626" cy="1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95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2" cy="514499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-1" y="857250"/>
            <a:ext cx="9143327" cy="51449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5740" y="2672986"/>
            <a:ext cx="658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인권센터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77252" y="2339889"/>
            <a:ext cx="122464" cy="1393241"/>
          </a:xfrm>
          <a:prstGeom prst="rect">
            <a:avLst/>
          </a:prstGeom>
          <a:solidFill>
            <a:srgbClr val="0A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26844" y="2339889"/>
            <a:ext cx="122464" cy="1393241"/>
          </a:xfrm>
          <a:prstGeom prst="rect">
            <a:avLst/>
          </a:prstGeom>
          <a:solidFill>
            <a:srgbClr val="0A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12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바른고딕"/>
              <a:ea typeface="나눔바른고딕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4020736"/>
            <a:ext cx="9144000" cy="2871987"/>
            <a:chOff x="0" y="3992450"/>
            <a:chExt cx="9144000" cy="287198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" y="4366475"/>
              <a:ext cx="9143999" cy="249152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0" y="3992450"/>
              <a:ext cx="9143999" cy="287198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바른고딕"/>
                <a:ea typeface="나눔바른고딕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80348" y="144147"/>
            <a:ext cx="2021984" cy="451484"/>
          </a:xfrm>
          <a:prstGeom prst="rect">
            <a:avLst/>
          </a:prstGeom>
        </p:spPr>
      </p:pic>
      <p:sp>
        <p:nvSpPr>
          <p:cNvPr id="24" name="Rectangle 7"/>
          <p:cNvSpPr>
            <a:spLocks noChangeArrowheads="1"/>
          </p:cNvSpPr>
          <p:nvPr/>
        </p:nvSpPr>
        <p:spPr>
          <a:xfrm>
            <a:off x="316362" y="1208863"/>
            <a:ext cx="8032494" cy="5571718"/>
          </a:xfrm>
          <a:prstGeom prst="rect">
            <a:avLst/>
          </a:prstGeom>
          <a:noFill/>
          <a:ln w="9525" algn="ctr">
            <a:noFill/>
            <a:miter/>
          </a:ln>
        </p:spPr>
        <p:txBody>
          <a:bodyPr wrap="square" anchor="ctr">
            <a:spAutoFit/>
          </a:bodyPr>
          <a:lstStyle/>
          <a:p>
            <a:pPr lvl="0" algn="just">
              <a:lnSpc>
                <a:spcPts val="2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1. </a:t>
            </a:r>
            <a:r>
              <a:rPr lang="ko-KR" altLang="en-US" sz="1400" dirty="0">
                <a:latin typeface="HY견고딕"/>
                <a:ea typeface="HY견고딕"/>
              </a:rPr>
              <a:t>소개</a:t>
            </a:r>
            <a:endParaRPr lang="en-US" altLang="ko-KR" sz="1400" dirty="0">
              <a:latin typeface="HY견고딕"/>
              <a:ea typeface="HY견고딕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ko-KR" altLang="en-US" sz="1400" dirty="0">
                <a:latin typeface="HY견고딕"/>
                <a:ea typeface="HY견고딕"/>
              </a:rPr>
              <a:t>    구성원들이 인권을 존중하고 신장시키는 인권 친화적 대학공동체를 만들기 위한 기관으로</a:t>
            </a:r>
            <a:r>
              <a:rPr lang="en-US" altLang="ko-KR" sz="1400" dirty="0">
                <a:latin typeface="HY견고딕"/>
                <a:ea typeface="HY견고딕"/>
              </a:rPr>
              <a:t> </a:t>
            </a:r>
          </a:p>
          <a:p>
            <a:pPr lvl="0" algn="just">
              <a:lnSpc>
                <a:spcPts val="2000"/>
              </a:lnSpc>
              <a:defRPr/>
            </a:pPr>
            <a:r>
              <a:rPr lang="ko-KR" altLang="en-US" sz="1400" dirty="0">
                <a:latin typeface="HY견고딕"/>
                <a:ea typeface="HY견고딕"/>
              </a:rPr>
              <a:t>    인권상담소와 양성평등상담소가 있습니다</a:t>
            </a:r>
            <a:endParaRPr lang="en-US" altLang="ko-KR" sz="1400" dirty="0">
              <a:latin typeface="HY견고딕"/>
              <a:ea typeface="HY견고딕"/>
            </a:endParaRPr>
          </a:p>
          <a:p>
            <a:pPr lvl="0" algn="just">
              <a:lnSpc>
                <a:spcPts val="2000"/>
              </a:lnSpc>
              <a:defRPr/>
            </a:pPr>
            <a:endParaRPr lang="en-US" altLang="ko-KR" sz="1400" dirty="0">
              <a:latin typeface="HY견고딕"/>
              <a:ea typeface="HY견고딕"/>
            </a:endParaRPr>
          </a:p>
          <a:p>
            <a:pPr marL="285750" lvl="0" indent="-285750" algn="just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400" b="1" dirty="0">
                <a:solidFill>
                  <a:srgbClr val="0000FF"/>
                </a:solidFill>
                <a:latin typeface="HY견고딕"/>
                <a:ea typeface="HY견고딕"/>
              </a:rPr>
              <a:t>인권상담소</a:t>
            </a:r>
            <a:endParaRPr lang="en-US" altLang="ko-KR" sz="1400" b="1" dirty="0">
              <a:solidFill>
                <a:srgbClr val="0000FF"/>
              </a:solidFill>
              <a:latin typeface="HY견고딕"/>
              <a:ea typeface="HY견고딕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en-US" altLang="ko-KR" sz="1400" b="1" dirty="0">
                <a:latin typeface="HY견고딕"/>
                <a:ea typeface="HY견고딕"/>
              </a:rPr>
              <a:t>     </a:t>
            </a:r>
            <a:r>
              <a:rPr lang="en-US" altLang="ko-KR" sz="1400" dirty="0">
                <a:latin typeface="HY견고딕"/>
                <a:ea typeface="HY견고딕"/>
              </a:rPr>
              <a:t> </a:t>
            </a:r>
            <a:r>
              <a:rPr lang="ko-KR" altLang="en-US" sz="1400" dirty="0">
                <a:latin typeface="HY견고딕"/>
                <a:ea typeface="HY견고딕"/>
              </a:rPr>
              <a:t>인권침해와 관련한 문제에 대한 상담과 신고를 받고 해결방안을 제공하며</a:t>
            </a:r>
            <a:r>
              <a:rPr lang="en-US" altLang="ko-KR" sz="1400" dirty="0">
                <a:latin typeface="HY견고딕"/>
                <a:ea typeface="HY견고딕"/>
              </a:rPr>
              <a:t>,</a:t>
            </a:r>
            <a:r>
              <a:rPr lang="ko-KR" altLang="en-US" sz="1400" dirty="0">
                <a:latin typeface="HY견고딕"/>
                <a:ea typeface="HY견고딕"/>
              </a:rPr>
              <a:t> 인권 의식 함양을</a:t>
            </a:r>
            <a:endParaRPr lang="en-US" altLang="ko-KR" sz="1400" dirty="0">
              <a:latin typeface="HY견고딕"/>
              <a:ea typeface="HY견고딕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 </a:t>
            </a:r>
            <a:r>
              <a:rPr lang="ko-KR" altLang="en-US" sz="1400" dirty="0">
                <a:latin typeface="HY견고딕"/>
                <a:ea typeface="HY견고딕"/>
              </a:rPr>
              <a:t> 위한 교육을 실시하는 상담소입니다</a:t>
            </a:r>
            <a:r>
              <a:rPr lang="en-US" altLang="ko-KR" sz="1400" dirty="0">
                <a:latin typeface="HY견고딕"/>
                <a:ea typeface="HY견고딕"/>
              </a:rPr>
              <a:t>.</a:t>
            </a:r>
          </a:p>
          <a:p>
            <a:pPr lvl="0" algn="just">
              <a:defRPr/>
            </a:pPr>
            <a:endParaRPr lang="en-US" altLang="ko-KR" sz="800" dirty="0">
              <a:latin typeface="HY견고딕"/>
              <a:ea typeface="HY견고딕"/>
            </a:endParaRPr>
          </a:p>
          <a:p>
            <a:pPr marL="285750" lvl="0" indent="-285750" algn="just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400" b="1" dirty="0">
                <a:solidFill>
                  <a:srgbClr val="0000FF"/>
                </a:solidFill>
                <a:latin typeface="HY견고딕"/>
                <a:ea typeface="HY견고딕"/>
              </a:rPr>
              <a:t>양성평등상담소</a:t>
            </a:r>
            <a:endParaRPr lang="en-US" altLang="ko-KR" sz="1400" b="1" dirty="0">
              <a:solidFill>
                <a:srgbClr val="0000FF"/>
              </a:solidFill>
              <a:latin typeface="HY견고딕"/>
              <a:ea typeface="HY견고딕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  </a:t>
            </a:r>
            <a:r>
              <a:rPr lang="ko-KR" altLang="en-US" sz="1400" dirty="0">
                <a:latin typeface="HY견고딕"/>
                <a:ea typeface="HY견고딕"/>
              </a:rPr>
              <a:t>성희롱</a:t>
            </a:r>
            <a:r>
              <a:rPr lang="en-US" altLang="ko-KR" sz="1400" dirty="0">
                <a:latin typeface="HY견고딕"/>
                <a:ea typeface="HY견고딕"/>
              </a:rPr>
              <a:t>·</a:t>
            </a:r>
            <a:r>
              <a:rPr lang="ko-KR" altLang="en-US" sz="1400" dirty="0">
                <a:latin typeface="HY견고딕"/>
                <a:ea typeface="HY견고딕"/>
              </a:rPr>
              <a:t>성폭력 관련 문제에 대한 상담과 신고를 받고 해결방안을 제공하며</a:t>
            </a:r>
            <a:r>
              <a:rPr lang="en-US" altLang="ko-KR" sz="1400" dirty="0">
                <a:latin typeface="HY견고딕"/>
                <a:ea typeface="HY견고딕"/>
              </a:rPr>
              <a:t>, </a:t>
            </a:r>
            <a:r>
              <a:rPr lang="ko-KR" altLang="en-US" sz="1400" dirty="0">
                <a:latin typeface="HY견고딕"/>
                <a:ea typeface="HY견고딕"/>
              </a:rPr>
              <a:t>폭력예방을 </a:t>
            </a:r>
            <a:endParaRPr lang="en-US" altLang="ko-KR" sz="1400" dirty="0">
              <a:latin typeface="HY견고딕"/>
              <a:ea typeface="HY견고딕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  </a:t>
            </a:r>
            <a:r>
              <a:rPr lang="ko-KR" altLang="en-US" sz="1400" dirty="0">
                <a:latin typeface="HY견고딕"/>
                <a:ea typeface="HY견고딕"/>
              </a:rPr>
              <a:t>위한 교육을 실시하는 상담소입니다</a:t>
            </a:r>
            <a:r>
              <a:rPr lang="en-US" altLang="ko-KR" sz="1400" dirty="0">
                <a:latin typeface="HY견고딕"/>
                <a:ea typeface="HY견고딕"/>
              </a:rPr>
              <a:t>.</a:t>
            </a:r>
          </a:p>
          <a:p>
            <a:pPr lvl="0" algn="just">
              <a:lnSpc>
                <a:spcPts val="2000"/>
              </a:lnSpc>
              <a:defRPr/>
            </a:pPr>
            <a:endParaRPr lang="en-US" altLang="ko-KR" sz="1400" dirty="0">
              <a:latin typeface="HY견고딕"/>
              <a:ea typeface="HY견고딕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400" dirty="0">
                <a:latin typeface="HY견고딕"/>
                <a:ea typeface="HY견고딕"/>
              </a:rPr>
              <a:t>의무 교육 안내</a:t>
            </a:r>
            <a:endParaRPr lang="en-US" altLang="ko-KR" sz="1400" dirty="0">
              <a:latin typeface="HY견고딕"/>
              <a:ea typeface="HY견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  </a:t>
            </a:r>
            <a:r>
              <a:rPr lang="ko-KR" altLang="en-US" sz="1400" dirty="0">
                <a:solidFill>
                  <a:srgbClr val="008000"/>
                </a:solidFill>
                <a:latin typeface="HY견고딕"/>
                <a:ea typeface="HY견고딕"/>
              </a:rPr>
              <a:t>재학생 대상  성폭력</a:t>
            </a:r>
            <a:r>
              <a:rPr lang="en-US" altLang="ko-KR" sz="1400" dirty="0">
                <a:solidFill>
                  <a:srgbClr val="008000"/>
                </a:solidFill>
                <a:latin typeface="HY견고딕"/>
                <a:ea typeface="HY견고딕"/>
              </a:rPr>
              <a:t>·</a:t>
            </a:r>
            <a:r>
              <a:rPr lang="ko-KR" altLang="en-US" sz="1400" dirty="0">
                <a:solidFill>
                  <a:srgbClr val="008000"/>
                </a:solidFill>
                <a:latin typeface="HY견고딕"/>
                <a:ea typeface="HY견고딕"/>
              </a:rPr>
              <a:t>가정폭력예방교육 </a:t>
            </a:r>
            <a:r>
              <a:rPr lang="en-US" altLang="ko-KR" sz="1400" dirty="0">
                <a:latin typeface="HY견고딕"/>
                <a:ea typeface="HY견고딕"/>
              </a:rPr>
              <a:t>(</a:t>
            </a:r>
            <a:r>
              <a:rPr lang="ko-KR" altLang="en-US" sz="1400" dirty="0">
                <a:latin typeface="HY견고딕"/>
                <a:ea typeface="HY견고딕"/>
              </a:rPr>
              <a:t>매년 </a:t>
            </a:r>
            <a:r>
              <a:rPr lang="en-US" altLang="ko-KR" sz="1400" dirty="0">
                <a:latin typeface="HY견고딕"/>
                <a:ea typeface="HY견고딕"/>
              </a:rPr>
              <a:t>1</a:t>
            </a:r>
            <a:r>
              <a:rPr lang="ko-KR" altLang="en-US" sz="1400" dirty="0">
                <a:latin typeface="HY견고딕"/>
                <a:ea typeface="HY견고딕"/>
              </a:rPr>
              <a:t>회 이상 의무교육</a:t>
            </a:r>
            <a:r>
              <a:rPr lang="en-US" altLang="ko-KR" sz="1400" dirty="0">
                <a:latin typeface="HY견고딕"/>
                <a:ea typeface="HY견고딕"/>
              </a:rPr>
              <a:t>) </a:t>
            </a:r>
            <a:r>
              <a:rPr lang="ko-KR" altLang="en-US" sz="1400" dirty="0">
                <a:latin typeface="HY견고딕"/>
                <a:ea typeface="HY견고딕"/>
              </a:rPr>
              <a:t>진행 합니다</a:t>
            </a:r>
            <a:endParaRPr lang="en-US" altLang="ko-KR" sz="1400" dirty="0">
              <a:solidFill>
                <a:srgbClr val="008000"/>
              </a:solidFill>
              <a:latin typeface="HY견고딕"/>
              <a:ea typeface="HY견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2. </a:t>
            </a:r>
            <a:r>
              <a:rPr lang="ko-KR" altLang="en-US" sz="1400" dirty="0">
                <a:latin typeface="HY견고딕"/>
                <a:ea typeface="HY견고딕"/>
              </a:rPr>
              <a:t>사건 접수 이용 방법 </a:t>
            </a:r>
            <a:endParaRPr lang="en-US" altLang="ko-KR" sz="1400" dirty="0">
              <a:latin typeface="HY견고딕"/>
              <a:ea typeface="HY견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 </a:t>
            </a:r>
            <a:r>
              <a:rPr lang="ko-KR" altLang="en-US" sz="1400" dirty="0">
                <a:latin typeface="HY견고딕"/>
                <a:ea typeface="HY견고딕"/>
              </a:rPr>
              <a:t>센터홈페이지 신고</a:t>
            </a:r>
            <a:r>
              <a:rPr lang="en-US" altLang="ko-KR" sz="1400" dirty="0">
                <a:latin typeface="HY견고딕"/>
                <a:ea typeface="HY견고딕"/>
              </a:rPr>
              <a:t>/</a:t>
            </a:r>
            <a:r>
              <a:rPr lang="ko-KR" altLang="en-US" sz="1400" dirty="0">
                <a:latin typeface="HY견고딕"/>
                <a:ea typeface="HY견고딕"/>
              </a:rPr>
              <a:t>상담</a:t>
            </a:r>
            <a:r>
              <a:rPr lang="en-US" altLang="ko-KR" sz="1400" dirty="0">
                <a:latin typeface="HY견고딕"/>
                <a:ea typeface="HY견고딕"/>
              </a:rPr>
              <a:t>, </a:t>
            </a:r>
            <a:r>
              <a:rPr lang="ko-KR" altLang="en-US" sz="1400" dirty="0">
                <a:latin typeface="HY견고딕"/>
                <a:ea typeface="HY견고딕"/>
              </a:rPr>
              <a:t>전화상담</a:t>
            </a:r>
            <a:r>
              <a:rPr lang="en-US" altLang="ko-KR" sz="1400" dirty="0">
                <a:latin typeface="HY견고딕"/>
                <a:ea typeface="HY견고딕"/>
              </a:rPr>
              <a:t>, </a:t>
            </a:r>
            <a:r>
              <a:rPr lang="ko-KR" altLang="en-US" sz="1400" dirty="0">
                <a:latin typeface="HY견고딕"/>
                <a:ea typeface="HY견고딕"/>
              </a:rPr>
              <a:t>방문 가능 </a:t>
            </a:r>
            <a:r>
              <a:rPr lang="en-US" altLang="ko-KR" sz="1400" dirty="0">
                <a:latin typeface="HY견고딕"/>
                <a:ea typeface="HY견고딕"/>
              </a:rPr>
              <a:t>(</a:t>
            </a:r>
            <a:r>
              <a:rPr lang="ko-KR" altLang="en-US" sz="1400" dirty="0">
                <a:latin typeface="HY견고딕"/>
                <a:ea typeface="HY견고딕"/>
              </a:rPr>
              <a:t>비밀 보장</a:t>
            </a:r>
            <a:r>
              <a:rPr lang="en-US" altLang="ko-KR" sz="1400" dirty="0">
                <a:latin typeface="HY견고딕"/>
                <a:ea typeface="HY견고딕"/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- </a:t>
            </a:r>
            <a:r>
              <a:rPr lang="ko-KR" altLang="en-US" sz="1400" dirty="0">
                <a:latin typeface="HY견고딕"/>
                <a:ea typeface="HY견고딕"/>
              </a:rPr>
              <a:t>전화상담 </a:t>
            </a:r>
            <a:r>
              <a:rPr lang="en-US" altLang="ko-KR" sz="1400" dirty="0">
                <a:latin typeface="HY견고딕"/>
                <a:ea typeface="HY견고딕"/>
              </a:rPr>
              <a:t>: 031-8005-2533, 2564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- </a:t>
            </a:r>
            <a:r>
              <a:rPr lang="ko-KR" altLang="en-US" sz="1400" dirty="0">
                <a:latin typeface="HY견고딕"/>
                <a:ea typeface="HY견고딕"/>
              </a:rPr>
              <a:t>이메일 상담 </a:t>
            </a:r>
            <a:r>
              <a:rPr lang="en-US" altLang="ko-KR" sz="1400" dirty="0">
                <a:latin typeface="HY견고딕"/>
                <a:ea typeface="HY견고딕"/>
              </a:rPr>
              <a:t>: </a:t>
            </a:r>
            <a:r>
              <a:rPr lang="en-US" altLang="ko-KR" sz="1400" dirty="0">
                <a:latin typeface="HY견고딕"/>
                <a:ea typeface="HY견고딕"/>
                <a:hlinkClick r:id="rId4"/>
              </a:rPr>
              <a:t>dkrights@dankook.ac.kr</a:t>
            </a:r>
            <a:endParaRPr lang="en-US" altLang="ko-KR" sz="1400" dirty="0">
              <a:latin typeface="HY견고딕"/>
              <a:ea typeface="HY견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- </a:t>
            </a:r>
            <a:r>
              <a:rPr lang="ko-KR" altLang="en-US" sz="1400" dirty="0">
                <a:latin typeface="HY견고딕"/>
                <a:ea typeface="HY견고딕"/>
              </a:rPr>
              <a:t>대면상담 </a:t>
            </a:r>
            <a:r>
              <a:rPr lang="en-US" altLang="ko-KR" sz="1400" dirty="0">
                <a:latin typeface="HY견고딕"/>
                <a:ea typeface="HY견고딕"/>
              </a:rPr>
              <a:t>: </a:t>
            </a:r>
            <a:r>
              <a:rPr lang="ko-KR" altLang="en-US" sz="1400" dirty="0">
                <a:latin typeface="HY견고딕"/>
                <a:ea typeface="HY견고딕"/>
              </a:rPr>
              <a:t>전화로 미리 예약 후 진행</a:t>
            </a:r>
            <a:endParaRPr lang="en-US" altLang="ko-KR" sz="1400" dirty="0">
              <a:latin typeface="HY견고딕"/>
              <a:ea typeface="HY견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400" dirty="0">
                <a:latin typeface="HY견고딕"/>
                <a:ea typeface="HY견고딕"/>
              </a:rPr>
              <a:t>    </a:t>
            </a:r>
            <a:r>
              <a:rPr lang="en-US" altLang="ko-KR" sz="1400">
                <a:latin typeface="HY견고딕"/>
                <a:ea typeface="HY견고딕"/>
              </a:rPr>
              <a:t>- </a:t>
            </a:r>
            <a:r>
              <a:rPr lang="ko-KR" altLang="en-US" sz="1400">
                <a:latin typeface="HY견고딕"/>
                <a:ea typeface="HY견고딕"/>
              </a:rPr>
              <a:t>위치 </a:t>
            </a:r>
            <a:r>
              <a:rPr lang="en-US" altLang="ko-KR" sz="1400" dirty="0">
                <a:latin typeface="HY견고딕"/>
                <a:ea typeface="HY견고딕"/>
              </a:rPr>
              <a:t>: </a:t>
            </a:r>
            <a:r>
              <a:rPr lang="ko-KR" altLang="en-US" sz="1400" dirty="0">
                <a:latin typeface="HY견고딕"/>
                <a:ea typeface="HY견고딕"/>
              </a:rPr>
              <a:t>인문관 </a:t>
            </a:r>
            <a:r>
              <a:rPr lang="en-US" altLang="ko-KR" sz="1400" dirty="0">
                <a:latin typeface="HY견고딕"/>
                <a:ea typeface="HY견고딕"/>
              </a:rPr>
              <a:t>318-1</a:t>
            </a:r>
            <a:r>
              <a:rPr lang="ko-KR" altLang="en-US" sz="1400" dirty="0">
                <a:latin typeface="HY견고딕"/>
                <a:ea typeface="HY견고딕"/>
              </a:rPr>
              <a:t>호</a:t>
            </a:r>
            <a:endParaRPr lang="en-US" altLang="ko-KR" sz="1400" dirty="0">
              <a:latin typeface="HY견고딕"/>
              <a:ea typeface="HY견고딕"/>
            </a:endParaRPr>
          </a:p>
        </p:txBody>
      </p:sp>
      <p:sp>
        <p:nvSpPr>
          <p:cNvPr id="25" name="직사각형 17"/>
          <p:cNvSpPr/>
          <p:nvPr/>
        </p:nvSpPr>
        <p:spPr>
          <a:xfrm>
            <a:off x="167423" y="216597"/>
            <a:ext cx="5126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3200" b="1" kern="0" dirty="0">
                <a:solidFill>
                  <a:srgbClr val="015198"/>
                </a:solidFill>
                <a:latin typeface="나눔바른고딕"/>
                <a:ea typeface="나눔바른고딕"/>
                <a:cs typeface="+mj-cs"/>
              </a:rPr>
              <a:t>인권</a:t>
            </a:r>
            <a:r>
              <a:rPr kumimoji="0" lang="ko-KR" altLang="en-US" sz="3200" b="1" i="0" u="none" strike="noStrike" kern="0" cap="none" spc="0" normalizeH="0" baseline="0" dirty="0">
                <a:solidFill>
                  <a:srgbClr val="015198"/>
                </a:solidFill>
                <a:effectLst/>
                <a:uLnTx/>
                <a:uFillTx/>
                <a:latin typeface="나눔바른고딕"/>
                <a:ea typeface="나눔바른고딕"/>
                <a:cs typeface="+mj-cs"/>
              </a:rPr>
              <a:t>센터 소개</a:t>
            </a:r>
          </a:p>
        </p:txBody>
      </p:sp>
      <p:pic>
        <p:nvPicPr>
          <p:cNvPr id="13" name="그림 12" descr="dku_campus_jukjeon.jpg">
            <a:extLst>
              <a:ext uri="{FF2B5EF4-FFF2-40B4-BE49-F238E27FC236}">
                <a16:creationId xmlns:a16="http://schemas.microsoft.com/office/drawing/2014/main" id="{7172117A-DA56-46C7-8853-1B83C33F20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0" t="10420" r="5710" b="39580"/>
          <a:stretch>
            <a:fillRect/>
          </a:stretch>
        </p:blipFill>
        <p:spPr>
          <a:xfrm>
            <a:off x="5341371" y="4964136"/>
            <a:ext cx="3007485" cy="205101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/>
          </a:ln>
        </p:spPr>
      </p:pic>
      <p:sp>
        <p:nvSpPr>
          <p:cNvPr id="21" name="Freeform 7">
            <a:extLst>
              <a:ext uri="{FF2B5EF4-FFF2-40B4-BE49-F238E27FC236}">
                <a16:creationId xmlns:a16="http://schemas.microsoft.com/office/drawing/2014/main" id="{E1F23ACF-2967-468F-8031-F81F71DE9C23}"/>
              </a:ext>
            </a:extLst>
          </p:cNvPr>
          <p:cNvSpPr/>
          <p:nvPr/>
        </p:nvSpPr>
        <p:spPr bwMode="gray">
          <a:xfrm rot="8023933" flipV="1">
            <a:off x="6693920" y="5505795"/>
            <a:ext cx="495383" cy="381152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0066CC"/>
          </a:solidFill>
          <a:ln w="12700">
            <a:solidFill>
              <a:srgbClr val="0033CC"/>
            </a:solidFill>
            <a:round/>
          </a:ln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BEF25657-C465-4722-9379-D7A62DBCDD71}"/>
              </a:ext>
            </a:extLst>
          </p:cNvPr>
          <p:cNvSpPr/>
          <p:nvPr/>
        </p:nvSpPr>
        <p:spPr>
          <a:xfrm>
            <a:off x="6398969" y="5883563"/>
            <a:ext cx="426704" cy="40450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1" i="0" u="none" strike="noStrike" kern="1200" cap="none" spc="0" normalizeH="0" baseline="0" dirty="0">
              <a:solidFill>
                <a:prstClr val="white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2" cy="514499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-1" y="857250"/>
            <a:ext cx="9143327" cy="51449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5740" y="2672986"/>
            <a:ext cx="658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감사합니다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.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77252" y="2339889"/>
            <a:ext cx="122464" cy="1393241"/>
          </a:xfrm>
          <a:prstGeom prst="rect">
            <a:avLst/>
          </a:prstGeom>
          <a:solidFill>
            <a:srgbClr val="0A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26844" y="2339889"/>
            <a:ext cx="122464" cy="1393241"/>
          </a:xfrm>
          <a:prstGeom prst="rect">
            <a:avLst/>
          </a:prstGeom>
          <a:solidFill>
            <a:srgbClr val="0A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55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500" b="1" dirty="0" err="1" smtClean="0">
            <a:solidFill>
              <a:schemeClr val="accent1">
                <a:lumMod val="75000"/>
              </a:schemeClr>
            </a:solidFill>
            <a:latin typeface="나눔바른고딕"/>
            <a:ea typeface="나눔바른고딕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140</Words>
  <Application>Microsoft Office PowerPoint</Application>
  <PresentationFormat>화면 슬라이드 쇼(4:3)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HY헤드라인M</vt:lpstr>
      <vt:lpstr>맑은 고딕</vt:lpstr>
      <vt:lpstr>HY견고딕</vt:lpstr>
      <vt:lpstr>Calibri Light</vt:lpstr>
      <vt:lpstr>나눔고딕 ExtraBold</vt:lpstr>
      <vt:lpstr>나눔바른고딕</vt:lpstr>
      <vt:lpstr>Calibri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Yunmuk Jeong</dc:creator>
  <cp:lastModifiedBy>DKU</cp:lastModifiedBy>
  <cp:revision>276</cp:revision>
  <dcterms:created xsi:type="dcterms:W3CDTF">2016-02-08T01:36:33Z</dcterms:created>
  <dcterms:modified xsi:type="dcterms:W3CDTF">2024-01-25T03:45:22Z</dcterms:modified>
  <cp:version>1000.0000.01</cp:version>
</cp:coreProperties>
</file>