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24"/>
  </p:notesMasterIdLst>
  <p:sldIdLst>
    <p:sldId id="256" r:id="rId2"/>
    <p:sldId id="258" r:id="rId3"/>
    <p:sldId id="257" r:id="rId4"/>
    <p:sldId id="296" r:id="rId5"/>
    <p:sldId id="282" r:id="rId6"/>
    <p:sldId id="264" r:id="rId7"/>
    <p:sldId id="295" r:id="rId8"/>
    <p:sldId id="293" r:id="rId9"/>
    <p:sldId id="266" r:id="rId10"/>
    <p:sldId id="287" r:id="rId11"/>
    <p:sldId id="262" r:id="rId12"/>
    <p:sldId id="294" r:id="rId13"/>
    <p:sldId id="261" r:id="rId14"/>
    <p:sldId id="263" r:id="rId15"/>
    <p:sldId id="268" r:id="rId16"/>
    <p:sldId id="278" r:id="rId17"/>
    <p:sldId id="267" r:id="rId18"/>
    <p:sldId id="260" r:id="rId19"/>
    <p:sldId id="272" r:id="rId20"/>
    <p:sldId id="292" r:id="rId21"/>
    <p:sldId id="297" r:id="rId22"/>
    <p:sldId id="289" r:id="rId23"/>
  </p:sldIdLst>
  <p:sldSz cx="12192000" cy="6858000"/>
  <p:notesSz cx="6858000" cy="9144000"/>
  <p:embeddedFontLst>
    <p:embeddedFont>
      <p:font typeface="KoPubWorld돋움체 Bold" panose="020B0600000101010101" charset="-127"/>
      <p:bold r:id="rId25"/>
    </p:embeddedFont>
    <p:embeddedFont>
      <p:font typeface="KoPubWorld돋움체 Light" panose="020B0600000101010101" charset="-127"/>
      <p:regular r:id="rId26"/>
    </p:embeddedFont>
    <p:embeddedFont>
      <p:font typeface="메이플스토리" panose="020B0600000101010101" charset="-127"/>
      <p:regular r:id="rId27"/>
      <p:bold r:id="rId28"/>
    </p:embeddedFont>
    <p:embeddedFont>
      <p:font typeface="경기천년제목 Bold" panose="02020803020101020101" pitchFamily="18" charset="-127"/>
      <p:bold r:id="rId29"/>
    </p:embeddedFont>
    <p:embeddedFont>
      <p:font typeface="나눔스퀘어 Bold" panose="020B0600000101010101" pitchFamily="50" charset="-127"/>
      <p:bold r:id="rId30"/>
    </p:embeddedFont>
    <p:embeddedFont>
      <p:font typeface="맑은 고딕" panose="020B0503020000020004" pitchFamily="50" charset="-127"/>
      <p:regular r:id="rId31"/>
      <p:bold r:id="rId32"/>
    </p:embeddedFont>
    <p:embeddedFont>
      <p:font typeface="함초롬돋움" panose="020B0604000101010101" pitchFamily="50" charset="-127"/>
      <p:regular r:id="rId33"/>
      <p:bold r:id="rId3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003399"/>
    <a:srgbClr val="000099"/>
    <a:srgbClr val="000066"/>
    <a:srgbClr val="0000CC"/>
    <a:srgbClr val="1106BE"/>
    <a:srgbClr val="1609BD"/>
    <a:srgbClr val="1D07BF"/>
    <a:srgbClr val="CEFF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0398" autoAdjust="0"/>
  </p:normalViewPr>
  <p:slideViewPr>
    <p:cSldViewPr snapToGrid="0">
      <p:cViewPr varScale="1">
        <p:scale>
          <a:sx n="102" d="100"/>
          <a:sy n="102" d="100"/>
        </p:scale>
        <p:origin x="12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F17AE-CB6F-4A63-B798-32958AD7256C}" type="datetimeFigureOut">
              <a:rPr lang="ko-KR" altLang="en-US" smtClean="0"/>
              <a:t>2024-01-30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F5BEC-C3ED-4C61-A434-993C9A9EB5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2296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F5BEC-C3ED-4C61-A434-993C9A9EB51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8325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경영경제대학 국제학부 국제경영학 전공에서만 정보 제공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F5BEC-C3ED-4C61-A434-993C9A9EB51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4233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F5BEC-C3ED-4C61-A434-993C9A9EB511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0423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aseline="0" dirty="0"/>
              <a:t>수료증 또는 성적증명서</a:t>
            </a:r>
            <a:r>
              <a:rPr lang="en-US" altLang="ko-KR" baseline="0" dirty="0"/>
              <a:t>: </a:t>
            </a:r>
            <a:r>
              <a:rPr lang="ko-KR" altLang="en-US" baseline="0" dirty="0"/>
              <a:t>연수기관</a:t>
            </a:r>
            <a:r>
              <a:rPr lang="en-US" altLang="ko-KR" baseline="0" dirty="0"/>
              <a:t>, </a:t>
            </a:r>
            <a:r>
              <a:rPr lang="ko-KR" altLang="en-US" baseline="0" dirty="0"/>
              <a:t>연수기간</a:t>
            </a:r>
            <a:r>
              <a:rPr lang="en-US" altLang="ko-KR" baseline="0" dirty="0"/>
              <a:t>, </a:t>
            </a:r>
            <a:r>
              <a:rPr lang="ko-KR" altLang="en-US" baseline="0" dirty="0"/>
              <a:t>수료여부가 명확하게 표기</a:t>
            </a:r>
            <a:br>
              <a:rPr lang="en-US" altLang="ko-KR" baseline="0" dirty="0"/>
            </a:br>
            <a:r>
              <a:rPr lang="ko-KR" altLang="en-US" baseline="0" dirty="0"/>
              <a:t>출입국사실증명서</a:t>
            </a:r>
            <a:r>
              <a:rPr lang="en-US" altLang="ko-KR" baseline="0" dirty="0"/>
              <a:t>: </a:t>
            </a:r>
            <a:r>
              <a:rPr lang="ko-KR" altLang="en-US" baseline="0" dirty="0"/>
              <a:t>주민센터 발급</a:t>
            </a:r>
            <a:r>
              <a:rPr lang="en-US" altLang="ko-KR" baseline="0" dirty="0"/>
              <a:t>, </a:t>
            </a:r>
            <a:r>
              <a:rPr lang="ko-KR" altLang="en-US" baseline="0" dirty="0"/>
              <a:t>연수기간 포함된 내역 필수</a:t>
            </a: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F5BEC-C3ED-4C61-A434-993C9A9EB511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2271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F5BEC-C3ED-4C61-A434-993C9A9EB511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0686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F5BEC-C3ED-4C61-A434-993C9A9EB511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3307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F5BEC-C3ED-4C61-A434-993C9A9EB511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7082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F5BEC-C3ED-4C61-A434-993C9A9EB511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302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F5BEC-C3ED-4C61-A434-993C9A9EB511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31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F5BEC-C3ED-4C61-A434-993C9A9EB511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472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F5BEC-C3ED-4C61-A434-993C9A9EB511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3885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F5BEC-C3ED-4C61-A434-993C9A9EB51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33408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F5BEC-C3ED-4C61-A434-993C9A9EB511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02108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F5BEC-C3ED-4C61-A434-993C9A9EB511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6032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F5BEC-C3ED-4C61-A434-993C9A9EB51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4521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프로그램에 대한 기본적인 정보는 학교 홈페이지에서 확인 가능함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이곳에서 </a:t>
            </a:r>
            <a:r>
              <a:rPr lang="ko-KR" altLang="en-US" dirty="0" err="1"/>
              <a:t>우리랑</a:t>
            </a:r>
            <a:r>
              <a:rPr lang="ko-KR" altLang="en-US" dirty="0"/>
              <a:t> 자매결연을 맺은 학교도 볼 수 있고</a:t>
            </a:r>
            <a:r>
              <a:rPr lang="en-US" altLang="ko-KR" dirty="0"/>
              <a:t>, </a:t>
            </a:r>
            <a:r>
              <a:rPr lang="ko-KR" altLang="en-US" dirty="0"/>
              <a:t>운영중인 프로그램이 </a:t>
            </a:r>
            <a:r>
              <a:rPr lang="ko-KR" altLang="en-US" dirty="0" err="1"/>
              <a:t>어떤게</a:t>
            </a:r>
            <a:r>
              <a:rPr lang="ko-KR" altLang="en-US" dirty="0"/>
              <a:t> 있는지도 볼 수 있음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포털 학사 국제공지에서는 최신 정보를 볼 수 있음</a:t>
            </a:r>
            <a:endParaRPr lang="en-US" altLang="ko-KR" dirty="0"/>
          </a:p>
          <a:p>
            <a:r>
              <a:rPr lang="ko-KR" altLang="en-US" dirty="0"/>
              <a:t>설명회</a:t>
            </a:r>
            <a:r>
              <a:rPr lang="en-US" altLang="ko-KR" dirty="0"/>
              <a:t>, </a:t>
            </a:r>
            <a:r>
              <a:rPr lang="ko-KR" altLang="en-US" dirty="0"/>
              <a:t>모집</a:t>
            </a:r>
            <a:r>
              <a:rPr lang="en-US" altLang="ko-KR" dirty="0"/>
              <a:t>, </a:t>
            </a:r>
            <a:r>
              <a:rPr lang="ko-KR" altLang="en-US" dirty="0"/>
              <a:t>변경사항 등 </a:t>
            </a:r>
            <a:r>
              <a:rPr lang="en-US" altLang="ko-KR" dirty="0"/>
              <a:t>[</a:t>
            </a:r>
            <a:r>
              <a:rPr lang="ko-KR" altLang="en-US" dirty="0"/>
              <a:t>국제</a:t>
            </a:r>
            <a:r>
              <a:rPr lang="en-US" altLang="ko-KR" dirty="0"/>
              <a:t>]</a:t>
            </a:r>
            <a:r>
              <a:rPr lang="ko-KR" altLang="en-US" dirty="0"/>
              <a:t>라는 말머리를 검색하면 모두 확인할 수 있음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F5BEC-C3ED-4C61-A434-993C9A9EB51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683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F5BEC-C3ED-4C61-A434-993C9A9EB51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7646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F5BEC-C3ED-4C61-A434-993C9A9EB51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6703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F5BEC-C3ED-4C61-A434-993C9A9EB51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2342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F5BEC-C3ED-4C61-A434-993C9A9EB51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7641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경영경제대학 무역학과에서만 정보 제공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F5BEC-C3ED-4C61-A434-993C9A9EB511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5762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D5E4-0180-44BE-9AEB-9F83B173ACEB}" type="datetimeFigureOut">
              <a:rPr lang="ko-KR" altLang="en-US" smtClean="0"/>
              <a:t>2024-01-30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59AB-EC1B-444D-8129-ED9699ADF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2713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D5E4-0180-44BE-9AEB-9F83B173ACEB}" type="datetimeFigureOut">
              <a:rPr lang="ko-KR" altLang="en-US" smtClean="0"/>
              <a:t>2024-01-30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59AB-EC1B-444D-8129-ED9699ADF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321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D5E4-0180-44BE-9AEB-9F83B173ACEB}" type="datetimeFigureOut">
              <a:rPr lang="ko-KR" altLang="en-US" smtClean="0"/>
              <a:t>2024-01-30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59AB-EC1B-444D-8129-ED9699ADF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194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D5E4-0180-44BE-9AEB-9F83B173ACEB}" type="datetimeFigureOut">
              <a:rPr lang="ko-KR" altLang="en-US" smtClean="0"/>
              <a:t>2024-01-30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59AB-EC1B-444D-8129-ED9699ADF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991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D5E4-0180-44BE-9AEB-9F83B173ACEB}" type="datetimeFigureOut">
              <a:rPr lang="ko-KR" altLang="en-US" smtClean="0"/>
              <a:t>2024-01-30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59AB-EC1B-444D-8129-ED9699ADF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999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D5E4-0180-44BE-9AEB-9F83B173ACEB}" type="datetimeFigureOut">
              <a:rPr lang="ko-KR" altLang="en-US" smtClean="0"/>
              <a:t>2024-01-30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59AB-EC1B-444D-8129-ED9699ADF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9957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D5E4-0180-44BE-9AEB-9F83B173ACEB}" type="datetimeFigureOut">
              <a:rPr lang="ko-KR" altLang="en-US" smtClean="0"/>
              <a:t>2024-01-30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59AB-EC1B-444D-8129-ED9699ADF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436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D5E4-0180-44BE-9AEB-9F83B173ACEB}" type="datetimeFigureOut">
              <a:rPr lang="ko-KR" altLang="en-US" smtClean="0"/>
              <a:t>2024-01-30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59AB-EC1B-444D-8129-ED9699ADF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4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D5E4-0180-44BE-9AEB-9F83B173ACEB}" type="datetimeFigureOut">
              <a:rPr lang="ko-KR" altLang="en-US" smtClean="0"/>
              <a:t>2024-01-30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59AB-EC1B-444D-8129-ED9699ADF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231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D5E4-0180-44BE-9AEB-9F83B173ACEB}" type="datetimeFigureOut">
              <a:rPr lang="ko-KR" altLang="en-US" smtClean="0"/>
              <a:t>2024-01-30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59AB-EC1B-444D-8129-ED9699ADF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15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D5E4-0180-44BE-9AEB-9F83B173ACEB}" type="datetimeFigureOut">
              <a:rPr lang="ko-KR" altLang="en-US" smtClean="0"/>
              <a:t>2024-01-30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59AB-EC1B-444D-8129-ED9699ADF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731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4D5E4-0180-44BE-9AEB-9F83B173ACEB}" type="datetimeFigureOut">
              <a:rPr lang="ko-KR" altLang="en-US" smtClean="0"/>
              <a:t>2024-01-30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359AB-EC1B-444D-8129-ED9699ADF92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 </a:t>
            </a:r>
            <a:endParaRPr lang="ko-KR" altLang="en-US" sz="1200" dirty="0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87" y="504607"/>
            <a:ext cx="2749362" cy="33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6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12191977@dankook.ac.kr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12140883@dankook.ac.kr" TargetMode="External"/><Relationship Id="rId5" Type="http://schemas.openxmlformats.org/officeDocument/2006/relationships/hyperlink" Target="mailto:peterwoo@dankook.ac.kr" TargetMode="External"/><Relationship Id="rId4" Type="http://schemas.openxmlformats.org/officeDocument/2006/relationships/hyperlink" Target="mailto:sharp30@dankook.ac.kr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A49C8973-714E-4C73-8A35-E02BFC826B84}"/>
              </a:ext>
            </a:extLst>
          </p:cNvPr>
          <p:cNvSpPr txBox="1">
            <a:spLocks/>
          </p:cNvSpPr>
          <p:nvPr/>
        </p:nvSpPr>
        <p:spPr>
          <a:xfrm>
            <a:off x="397752" y="1802865"/>
            <a:ext cx="7609332" cy="15147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altLang="ko-KR" sz="14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E5B0A36-5016-49CB-984C-373415342D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590" y="2058997"/>
            <a:ext cx="6563829" cy="3674489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D4F1F777-5153-4E8C-B46E-A047A759826E}"/>
              </a:ext>
            </a:extLst>
          </p:cNvPr>
          <p:cNvSpPr/>
          <p:nvPr/>
        </p:nvSpPr>
        <p:spPr>
          <a:xfrm>
            <a:off x="902335" y="1124514"/>
            <a:ext cx="10651036" cy="5326426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/>
              <a:t> </a:t>
            </a:r>
            <a:endParaRPr lang="ko-KR" alt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B8EDA7-4DDB-4D4E-BEA0-F2F96D449DA3}"/>
              </a:ext>
            </a:extLst>
          </p:cNvPr>
          <p:cNvSpPr txBox="1"/>
          <p:nvPr/>
        </p:nvSpPr>
        <p:spPr>
          <a:xfrm>
            <a:off x="2719098" y="1802865"/>
            <a:ext cx="67349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000" b="1" dirty="0">
                <a:ln w="22225">
                  <a:noFill/>
                </a:ln>
                <a:solidFill>
                  <a:srgbClr val="FFFF00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대학생활 안내</a:t>
            </a:r>
            <a:endParaRPr lang="en-US" altLang="ko-KR" sz="7000" b="1" dirty="0">
              <a:ln w="22225">
                <a:noFill/>
              </a:ln>
              <a:solidFill>
                <a:srgbClr val="FFFF00"/>
              </a:solidFill>
              <a:latin typeface="CookieRunOTF Regular" panose="020B0600000101010101" pitchFamily="34" charset="-127"/>
              <a:ea typeface="CookieRunOTF Regular" panose="020B0600000101010101" pitchFamily="34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389B95-ECED-4525-9BFA-2AF9CE7055E8}"/>
              </a:ext>
            </a:extLst>
          </p:cNvPr>
          <p:cNvSpPr txBox="1"/>
          <p:nvPr/>
        </p:nvSpPr>
        <p:spPr>
          <a:xfrm>
            <a:off x="2349664" y="3291869"/>
            <a:ext cx="7473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>
                <a:ln w="22225">
                  <a:noFill/>
                </a:ln>
                <a:solidFill>
                  <a:srgbClr val="CEFF6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국제교류프로그램</a:t>
            </a:r>
            <a:endParaRPr lang="en-US" altLang="ko-KR" sz="5000" b="1" dirty="0">
              <a:ln w="22225">
                <a:noFill/>
              </a:ln>
              <a:solidFill>
                <a:srgbClr val="CEFF61"/>
              </a:solidFill>
              <a:latin typeface="CookieRunOTF Regular" panose="020B0600000101010101" pitchFamily="34" charset="-127"/>
              <a:ea typeface="CookieRunOTF Regular" panose="020B0600000101010101" pitchFamily="34" charset="-127"/>
            </a:endParaRPr>
          </a:p>
        </p:txBody>
      </p:sp>
      <p:sp>
        <p:nvSpPr>
          <p:cNvPr id="8" name="부제목 2">
            <a:extLst>
              <a:ext uri="{FF2B5EF4-FFF2-40B4-BE49-F238E27FC236}">
                <a16:creationId xmlns:a16="http://schemas.microsoft.com/office/drawing/2014/main" id="{513118EC-3073-4B7F-BF55-4F73C02B0192}"/>
              </a:ext>
            </a:extLst>
          </p:cNvPr>
          <p:cNvSpPr txBox="1">
            <a:spLocks/>
          </p:cNvSpPr>
          <p:nvPr/>
        </p:nvSpPr>
        <p:spPr>
          <a:xfrm>
            <a:off x="1" y="5817465"/>
            <a:ext cx="12191999" cy="521849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2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9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국 제 처  </a:t>
            </a:r>
            <a:endParaRPr lang="en-US" altLang="ko-KR" sz="1900" b="1" dirty="0">
              <a:solidFill>
                <a:schemeClr val="bg1"/>
              </a:solidFill>
              <a:latin typeface="CookieRunOTF Regular" panose="020B0600000101010101" pitchFamily="34" charset="-127"/>
              <a:ea typeface="CookieRunOTF Regular" panose="020B0600000101010101" pitchFamily="34" charset="-127"/>
            </a:endParaRPr>
          </a:p>
          <a:p>
            <a:r>
              <a:rPr lang="ko-KR" altLang="en-US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국제교류팀 </a:t>
            </a:r>
            <a:r>
              <a:rPr lang="en-US" altLang="ko-KR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l </a:t>
            </a:r>
            <a:r>
              <a:rPr lang="ko-KR" altLang="en-US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국제교육</a:t>
            </a:r>
            <a:r>
              <a:rPr lang="en-US" altLang="ko-KR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2</a:t>
            </a:r>
            <a:r>
              <a:rPr lang="ko-KR" altLang="en-US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팀 </a:t>
            </a:r>
          </a:p>
        </p:txBody>
      </p:sp>
    </p:spTree>
    <p:extLst>
      <p:ext uri="{BB962C8B-B14F-4D97-AF65-F5344CB8AC3E}">
        <p14:creationId xmlns:p14="http://schemas.microsoft.com/office/powerpoint/2010/main" val="2063273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275C5DD6-5318-455D-AA38-D7E664195AD0}"/>
              </a:ext>
            </a:extLst>
          </p:cNvPr>
          <p:cNvSpPr/>
          <p:nvPr/>
        </p:nvSpPr>
        <p:spPr>
          <a:xfrm>
            <a:off x="1662579" y="4865157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5A7CB92C-97BC-4EA6-92AF-BC47DB04F6C6}"/>
              </a:ext>
            </a:extLst>
          </p:cNvPr>
          <p:cNvSpPr/>
          <p:nvPr/>
        </p:nvSpPr>
        <p:spPr>
          <a:xfrm>
            <a:off x="1662579" y="3820806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B6076881-29CF-45EE-8714-76D9CC1D42F3}"/>
              </a:ext>
            </a:extLst>
          </p:cNvPr>
          <p:cNvSpPr/>
          <p:nvPr/>
        </p:nvSpPr>
        <p:spPr>
          <a:xfrm>
            <a:off x="1662579" y="3474731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B74FC9BA-0225-42A4-BBAB-3455D3816E9D}"/>
              </a:ext>
            </a:extLst>
          </p:cNvPr>
          <p:cNvSpPr/>
          <p:nvPr/>
        </p:nvSpPr>
        <p:spPr>
          <a:xfrm>
            <a:off x="1662579" y="2943550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DB12EC8A-3A8F-40DD-8B5E-E322946F1D53}"/>
              </a:ext>
            </a:extLst>
          </p:cNvPr>
          <p:cNvSpPr/>
          <p:nvPr/>
        </p:nvSpPr>
        <p:spPr>
          <a:xfrm>
            <a:off x="1662579" y="4521028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B049C75E-5BE3-4048-82F8-1CF43D4E6ABC}"/>
              </a:ext>
            </a:extLst>
          </p:cNvPr>
          <p:cNvSpPr/>
          <p:nvPr/>
        </p:nvSpPr>
        <p:spPr>
          <a:xfrm>
            <a:off x="1662579" y="4171786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51177" y="1670184"/>
            <a:ext cx="5620657" cy="10137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>
                <a:solidFill>
                  <a:srgbClr val="CEFF6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독일 </a:t>
            </a:r>
            <a:r>
              <a:rPr lang="en-US" altLang="ko-KR" dirty="0">
                <a:solidFill>
                  <a:srgbClr val="CEFF6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NGU</a:t>
            </a:r>
            <a:r>
              <a:rPr lang="ko-KR" altLang="en-US" dirty="0">
                <a:solidFill>
                  <a:srgbClr val="CEFF6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 복수학위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62579" y="2652844"/>
            <a:ext cx="9183592" cy="30239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지원자격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</a:t>
            </a:r>
            <a:r>
              <a:rPr lang="ko-KR" altLang="en-US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국제경영학전공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으로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학년 재학생 또는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학년 수료생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+ </a:t>
            </a:r>
            <a:r>
              <a:rPr lang="ko-KR" altLang="en-US" sz="1500" dirty="0" err="1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전체학기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ko-KR" altLang="en-US" sz="1500" dirty="0" err="1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평점평균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3.0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이상인 자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	</a:t>
            </a:r>
          </a:p>
          <a:p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	+ </a:t>
            </a:r>
            <a:r>
              <a:rPr lang="ko-KR" altLang="en-US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파견 전 필수 이수 교과목 이수자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+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과정 이수에 필요한 </a:t>
            </a:r>
            <a:r>
              <a:rPr lang="ko-KR" altLang="en-US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영어실력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을 갖춘 자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모집시기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매년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9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월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파견기간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1.5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년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(3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개 학기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선발기준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학과성적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(40) +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전공면접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(40) + </a:t>
            </a:r>
            <a:r>
              <a:rPr lang="ko-KR" altLang="en-US" sz="1500" dirty="0" err="1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어학면접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(20)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파견인원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명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 비    고</a:t>
            </a: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 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파견기간 중 두 학기는 </a:t>
            </a:r>
            <a:r>
              <a:rPr lang="ko-KR" altLang="en-US" sz="1500" dirty="0" err="1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상대교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등록금 면제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/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한 학기는 </a:t>
            </a:r>
            <a:r>
              <a:rPr lang="ko-KR" altLang="en-US" sz="1500" dirty="0" err="1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상대교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등록금 국제화장학금 지급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   	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파견기간동안 반드시 </a:t>
            </a:r>
            <a:r>
              <a:rPr lang="ko-KR" altLang="en-US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본교에 등록금을 납부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하고 재학상태를 유지하여야 함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              </a:t>
            </a:r>
            <a:r>
              <a:rPr lang="en-US" altLang="ko-KR" sz="1500" dirty="0" err="1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SuPrHuman</a:t>
            </a:r>
            <a:r>
              <a:rPr lang="en-US" altLang="ko-KR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900</a:t>
            </a:r>
            <a:r>
              <a:rPr lang="ko-KR" altLang="en-US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유로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상당의 생활정착 장학금 지원 자격을 갖추게 됨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C8CF8B-08EC-4686-A540-8C649D8030C9}"/>
              </a:ext>
            </a:extLst>
          </p:cNvPr>
          <p:cNvSpPr txBox="1"/>
          <p:nvPr/>
        </p:nvSpPr>
        <p:spPr>
          <a:xfrm>
            <a:off x="1451177" y="1441726"/>
            <a:ext cx="3365763" cy="307777"/>
          </a:xfrm>
          <a:prstGeom prst="rect">
            <a:avLst/>
          </a:prstGeom>
          <a:solidFill>
            <a:srgbClr val="102940"/>
          </a:solidFill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난이도 중상 </a:t>
            </a:r>
            <a:r>
              <a:rPr lang="en-US" altLang="ko-KR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/ </a:t>
            </a:r>
            <a:r>
              <a:rPr lang="ko-KR" altLang="en-US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전공 </a:t>
            </a:r>
            <a:r>
              <a:rPr lang="en-US" altLang="ko-KR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/ </a:t>
            </a:r>
            <a:r>
              <a:rPr lang="ko-KR" altLang="en-US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학기 중 </a:t>
            </a:r>
            <a:r>
              <a:rPr lang="en-US" altLang="ko-KR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/ </a:t>
            </a:r>
            <a:r>
              <a:rPr lang="ko-KR" altLang="en-US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해외파견 </a:t>
            </a:r>
            <a:r>
              <a:rPr lang="en-US" altLang="ko-KR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/ </a:t>
            </a:r>
            <a:r>
              <a:rPr lang="ko-KR" altLang="en-US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독일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CE9F3D-3EDD-4BB5-9B0C-3E24B4291144}"/>
              </a:ext>
            </a:extLst>
          </p:cNvPr>
          <p:cNvSpPr txBox="1"/>
          <p:nvPr/>
        </p:nvSpPr>
        <p:spPr>
          <a:xfrm>
            <a:off x="3956180" y="2406449"/>
            <a:ext cx="269771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200" dirty="0" err="1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Nuertingen-Geislingen</a:t>
            </a:r>
            <a:r>
              <a:rPr lang="en-US" altLang="ko-KR" sz="12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University</a:t>
            </a:r>
          </a:p>
        </p:txBody>
      </p:sp>
      <p:sp>
        <p:nvSpPr>
          <p:cNvPr id="25" name="부제목 2">
            <a:extLst>
              <a:ext uri="{FF2B5EF4-FFF2-40B4-BE49-F238E27FC236}">
                <a16:creationId xmlns:a16="http://schemas.microsoft.com/office/drawing/2014/main" id="{52E377B8-869C-41F0-AEEB-A68314ACEFE1}"/>
              </a:ext>
            </a:extLst>
          </p:cNvPr>
          <p:cNvSpPr txBox="1">
            <a:spLocks/>
          </p:cNvSpPr>
          <p:nvPr/>
        </p:nvSpPr>
        <p:spPr>
          <a:xfrm>
            <a:off x="289024" y="221231"/>
            <a:ext cx="5113400" cy="2715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2. </a:t>
            </a:r>
            <a:r>
              <a:rPr lang="ko-KR" altLang="en-US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국제교류프로그램 소개</a:t>
            </a:r>
            <a:r>
              <a:rPr lang="en-US" altLang="ko-KR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_</a:t>
            </a:r>
            <a:r>
              <a:rPr lang="ko-KR" altLang="en-US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복수학위</a:t>
            </a:r>
            <a:r>
              <a:rPr lang="en-US" altLang="ko-KR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(</a:t>
            </a:r>
            <a:r>
              <a:rPr lang="ko-KR" altLang="en-US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국제경영학전공</a:t>
            </a:r>
            <a:r>
              <a:rPr lang="en-US" altLang="ko-KR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)</a:t>
            </a:r>
            <a:endParaRPr lang="ko-KR" altLang="en-US" sz="1600" b="1" dirty="0">
              <a:solidFill>
                <a:schemeClr val="bg1"/>
              </a:solidFill>
              <a:latin typeface="CookieRunOTF Regular" panose="020B0600000101010101" pitchFamily="34" charset="-127"/>
              <a:ea typeface="CookieRunOTF Regular" panose="020B0600000101010101" pitchFamily="34" charset="-127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D985A0A4-A31A-48B1-BD71-1B38638E510F}"/>
              </a:ext>
            </a:extLst>
          </p:cNvPr>
          <p:cNvGrpSpPr/>
          <p:nvPr/>
        </p:nvGrpSpPr>
        <p:grpSpPr>
          <a:xfrm>
            <a:off x="457191" y="640909"/>
            <a:ext cx="4945233" cy="570942"/>
            <a:chOff x="6531420" y="1572404"/>
            <a:chExt cx="4945233" cy="570942"/>
          </a:xfrm>
        </p:grpSpPr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608A9FF6-B481-4FEC-AD15-BB7E280EDB14}"/>
                </a:ext>
              </a:extLst>
            </p:cNvPr>
            <p:cNvSpPr/>
            <p:nvPr/>
          </p:nvSpPr>
          <p:spPr>
            <a:xfrm>
              <a:off x="6531420" y="1572404"/>
              <a:ext cx="4730629" cy="570942"/>
            </a:xfrm>
            <a:prstGeom prst="rect">
              <a:avLst/>
            </a:prstGeom>
            <a:solidFill>
              <a:srgbClr val="FF00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0679741-3DF8-47C4-9CA2-609793A891FB}"/>
                </a:ext>
              </a:extLst>
            </p:cNvPr>
            <p:cNvSpPr txBox="1"/>
            <p:nvPr/>
          </p:nvSpPr>
          <p:spPr>
            <a:xfrm>
              <a:off x="6531420" y="1620126"/>
              <a:ext cx="494523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[</a:t>
              </a:r>
              <a:r>
                <a:rPr lang="ko-KR" altLang="en-US" sz="12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복수학위</a:t>
              </a:r>
              <a:r>
                <a:rPr lang="en-US" altLang="ko-KR" sz="12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]</a:t>
              </a:r>
            </a:p>
            <a:p>
              <a:r>
                <a:rPr lang="ko-KR" altLang="en-US" sz="1200" dirty="0" err="1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양교의</a:t>
              </a:r>
              <a:r>
                <a:rPr lang="ko-KR" altLang="en-US" sz="12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 학위 취득 요건 충족 시</a:t>
              </a:r>
              <a:r>
                <a:rPr lang="en-US" altLang="ko-KR" sz="12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 </a:t>
              </a:r>
              <a:r>
                <a:rPr lang="ko-KR" altLang="en-US" sz="12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두 대학의 학위를 모두 취득할 수 있는 프로그램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1726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AF2EA171-29B1-49AA-B7D4-EE1A53C248BE}"/>
              </a:ext>
            </a:extLst>
          </p:cNvPr>
          <p:cNvSpPr/>
          <p:nvPr/>
        </p:nvSpPr>
        <p:spPr>
          <a:xfrm>
            <a:off x="1732491" y="5674960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F172CF29-81B8-497C-AEE7-47DA917A2421}"/>
              </a:ext>
            </a:extLst>
          </p:cNvPr>
          <p:cNvSpPr/>
          <p:nvPr/>
        </p:nvSpPr>
        <p:spPr>
          <a:xfrm>
            <a:off x="1732491" y="6013659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CFF79590-2D04-4DBE-9395-A0375BA4858A}"/>
              </a:ext>
            </a:extLst>
          </p:cNvPr>
          <p:cNvSpPr/>
          <p:nvPr/>
        </p:nvSpPr>
        <p:spPr>
          <a:xfrm>
            <a:off x="1742014" y="4997221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7A2762F7-51C3-4EEE-9F71-427BBCB77B0A}"/>
              </a:ext>
            </a:extLst>
          </p:cNvPr>
          <p:cNvSpPr/>
          <p:nvPr/>
        </p:nvSpPr>
        <p:spPr>
          <a:xfrm>
            <a:off x="1742014" y="5335920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D20CD274-34E4-4168-896C-FD667AD9FB72}"/>
              </a:ext>
            </a:extLst>
          </p:cNvPr>
          <p:cNvSpPr/>
          <p:nvPr/>
        </p:nvSpPr>
        <p:spPr>
          <a:xfrm>
            <a:off x="1742014" y="3140510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13A44CD9-6D8A-4B4C-BA58-04731C354B29}"/>
              </a:ext>
            </a:extLst>
          </p:cNvPr>
          <p:cNvSpPr/>
          <p:nvPr/>
        </p:nvSpPr>
        <p:spPr>
          <a:xfrm>
            <a:off x="1742014" y="4306102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3A870E52-8ABD-4C41-90FD-A481E85D550B}"/>
              </a:ext>
            </a:extLst>
          </p:cNvPr>
          <p:cNvSpPr/>
          <p:nvPr/>
        </p:nvSpPr>
        <p:spPr>
          <a:xfrm>
            <a:off x="1742014" y="2801118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1534005" y="1169563"/>
            <a:ext cx="5257800" cy="708053"/>
          </a:xfrm>
        </p:spPr>
        <p:txBody>
          <a:bodyPr/>
          <a:lstStyle/>
          <a:p>
            <a:r>
              <a:rPr lang="ko-KR" altLang="en-US" dirty="0">
                <a:solidFill>
                  <a:srgbClr val="CEFF6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교비어학연수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32491" y="2140860"/>
            <a:ext cx="9832816" cy="44781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ko-KR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endParaRPr lang="en-US" altLang="ko-KR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지원자격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신청학기 기준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학년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학기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~ 4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학년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학기 재학생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편입생의 경우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학기 이상 이수자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) /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휴학생 및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8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학기 재학생 불가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선발시기</a:t>
            </a:r>
            <a:endParaRPr lang="en-US" altLang="ko-KR" sz="1500" dirty="0">
              <a:solidFill>
                <a:srgbClr val="1F4E79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6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선발기준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</a:t>
            </a:r>
            <a:r>
              <a:rPr lang="ko-KR" altLang="en-US" sz="1500" dirty="0" err="1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직전학기학점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(70) +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어학교육 수강내역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(20) +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학교공헌활동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(10)</a:t>
            </a:r>
          </a:p>
          <a:p>
            <a:pPr>
              <a:lnSpc>
                <a:spcPct val="150000"/>
              </a:lnSpc>
            </a:pP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언 어 권   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영어권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중국어권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일본어권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스페인어권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프랑스어권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독일어권</a:t>
            </a:r>
            <a:endParaRPr lang="en-US" altLang="ko-KR" sz="1500" dirty="0">
              <a:solidFill>
                <a:srgbClr val="1F4E79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선발인원   </a:t>
            </a:r>
            <a:r>
              <a:rPr lang="ko-KR" altLang="en-US" sz="1500" dirty="0" err="1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학기별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약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150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명 내외</a:t>
            </a:r>
            <a:endParaRPr lang="en-US" altLang="ko-KR" sz="1500" dirty="0">
              <a:solidFill>
                <a:srgbClr val="1F4E79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수 업 료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학교마다 상이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/ </a:t>
            </a:r>
            <a:r>
              <a:rPr lang="ko-KR" altLang="en-US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연수경비 일부 국제화장학금 지원</a:t>
            </a:r>
            <a:r>
              <a:rPr lang="en-US" altLang="ko-KR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(100~250</a:t>
            </a:r>
            <a:r>
              <a:rPr lang="ko-KR" altLang="en-US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만원</a:t>
            </a:r>
            <a:r>
              <a:rPr lang="en-US" altLang="ko-KR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비     고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재학 중 </a:t>
            </a:r>
            <a:r>
              <a:rPr lang="en-US" altLang="ko-KR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ko-KR" altLang="en-US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회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파견 가능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            </a:t>
            </a:r>
            <a:r>
              <a:rPr lang="ko-KR" altLang="en-US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교환학생 다녀온 후 동일 언어권으로 교비어학연수 파견은 불가</a:t>
            </a:r>
            <a:endParaRPr lang="en-US" altLang="ko-KR" sz="1500" dirty="0">
              <a:solidFill>
                <a:srgbClr val="CEFF6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graphicFrame>
        <p:nvGraphicFramePr>
          <p:cNvPr id="22" name="표 21">
            <a:extLst>
              <a:ext uri="{FF2B5EF4-FFF2-40B4-BE49-F238E27FC236}">
                <a16:creationId xmlns:a16="http://schemas.microsoft.com/office/drawing/2014/main" id="{2311C2AB-8802-4904-9BEB-5998345A7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764"/>
              </p:ext>
            </p:extLst>
          </p:nvPr>
        </p:nvGraphicFramePr>
        <p:xfrm>
          <a:off x="2712410" y="3159007"/>
          <a:ext cx="815879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7210">
                  <a:extLst>
                    <a:ext uri="{9D8B030D-6E8A-4147-A177-3AD203B41FA5}">
                      <a16:colId xmlns:a16="http://schemas.microsoft.com/office/drawing/2014/main" val="2275189061"/>
                    </a:ext>
                  </a:extLst>
                </a:gridCol>
                <a:gridCol w="4581580">
                  <a:extLst>
                    <a:ext uri="{9D8B030D-6E8A-4147-A177-3AD203B41FA5}">
                      <a16:colId xmlns:a16="http://schemas.microsoft.com/office/drawing/2014/main" val="553328445"/>
                    </a:ext>
                  </a:extLst>
                </a:gridCol>
              </a:tblGrid>
              <a:tr h="2415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선발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F6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파견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F6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93695"/>
                  </a:ext>
                </a:extLst>
              </a:tr>
              <a:tr h="2415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1</a:t>
                      </a:r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학기 </a:t>
                      </a: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: 3</a:t>
                      </a:r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월 말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여름방학 </a:t>
                      </a: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(6~8</a:t>
                      </a:r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월 중</a:t>
                      </a: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)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메이플스토리" panose="02000300000000000000" pitchFamily="2" charset="-127"/>
                        <a:ea typeface="메이플스토리" panose="020003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6019222"/>
                  </a:ext>
                </a:extLst>
              </a:tr>
              <a:tr h="2415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2</a:t>
                      </a:r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학기 </a:t>
                      </a: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: 9</a:t>
                      </a:r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월 말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겨울방학 </a:t>
                      </a: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(12~2</a:t>
                      </a:r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월 중</a:t>
                      </a: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)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메이플스토리" panose="02000300000000000000" pitchFamily="2" charset="-127"/>
                        <a:ea typeface="메이플스토리" panose="020003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696559"/>
                  </a:ext>
                </a:extLst>
              </a:tr>
            </a:tbl>
          </a:graphicData>
        </a:graphic>
      </p:graphicFrame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7269902B-2BB0-46C5-9CC0-4475F57E49BC}"/>
              </a:ext>
            </a:extLst>
          </p:cNvPr>
          <p:cNvSpPr/>
          <p:nvPr/>
        </p:nvSpPr>
        <p:spPr>
          <a:xfrm>
            <a:off x="5829990" y="3533518"/>
            <a:ext cx="906780" cy="342900"/>
          </a:xfrm>
          <a:prstGeom prst="rightArrow">
            <a:avLst>
              <a:gd name="adj1" fmla="val 40476"/>
              <a:gd name="adj2" fmla="val 82532"/>
            </a:avLst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407B82-7FA0-4683-B8E3-ABBA6BD4D695}"/>
              </a:ext>
            </a:extLst>
          </p:cNvPr>
          <p:cNvSpPr txBox="1"/>
          <p:nvPr/>
        </p:nvSpPr>
        <p:spPr>
          <a:xfrm>
            <a:off x="1589762" y="2191533"/>
            <a:ext cx="10138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방학 중 해외 자매대학의 부설어학원에서 </a:t>
            </a:r>
            <a:r>
              <a:rPr lang="ko-KR" altLang="en-US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단기어학과정</a:t>
            </a:r>
            <a:r>
              <a:rPr lang="en-US" altLang="ko-KR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(4-8</a:t>
            </a:r>
            <a:r>
              <a:rPr lang="ko-KR" altLang="en-US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주</a:t>
            </a:r>
            <a:r>
              <a:rPr lang="en-US" altLang="ko-KR" dirty="0">
                <a:solidFill>
                  <a:srgbClr val="FB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을 이수하고 어학연수학점을 인정받는 프로그램</a:t>
            </a:r>
            <a:endParaRPr lang="en-US" altLang="ko-KR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540235-87C9-4BFB-92AB-49715A4F4A52}"/>
              </a:ext>
            </a:extLst>
          </p:cNvPr>
          <p:cNvSpPr txBox="1"/>
          <p:nvPr/>
        </p:nvSpPr>
        <p:spPr>
          <a:xfrm>
            <a:off x="5891771" y="3979088"/>
            <a:ext cx="5112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*파견 일정은 국가별</a:t>
            </a:r>
            <a:r>
              <a:rPr lang="en-US" altLang="ko-KR" sz="12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파견 대학별로 차이가 있음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C6C4F81-605F-4A7D-9392-F28BE3F0CCCC}"/>
              </a:ext>
            </a:extLst>
          </p:cNvPr>
          <p:cNvGrpSpPr/>
          <p:nvPr/>
        </p:nvGrpSpPr>
        <p:grpSpPr>
          <a:xfrm>
            <a:off x="4155820" y="4573098"/>
            <a:ext cx="2388665" cy="324958"/>
            <a:chOff x="5420264" y="4769049"/>
            <a:chExt cx="2388665" cy="324958"/>
          </a:xfrm>
        </p:grpSpPr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B794098C-DBC5-4836-8BE4-C5DCA986DAF6}"/>
                </a:ext>
              </a:extLst>
            </p:cNvPr>
            <p:cNvCxnSpPr>
              <a:cxnSpLocks/>
            </p:cNvCxnSpPr>
            <p:nvPr/>
          </p:nvCxnSpPr>
          <p:spPr>
            <a:xfrm>
              <a:off x="5420264" y="4769049"/>
              <a:ext cx="1761586" cy="455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연결선: 구부러짐 16">
              <a:extLst>
                <a:ext uri="{FF2B5EF4-FFF2-40B4-BE49-F238E27FC236}">
                  <a16:creationId xmlns:a16="http://schemas.microsoft.com/office/drawing/2014/main" id="{FFF11AF2-30B2-4681-8726-41CA3626529A}"/>
                </a:ext>
              </a:extLst>
            </p:cNvPr>
            <p:cNvCxnSpPr>
              <a:cxnSpLocks/>
            </p:cNvCxnSpPr>
            <p:nvPr/>
          </p:nvCxnSpPr>
          <p:spPr>
            <a:xfrm>
              <a:off x="5891771" y="4773600"/>
              <a:ext cx="135649" cy="117595"/>
            </a:xfrm>
            <a:prstGeom prst="curvedConnector3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E0FB299-25D0-49E0-9788-5484050EB73A}"/>
                </a:ext>
              </a:extLst>
            </p:cNvPr>
            <p:cNvSpPr txBox="1"/>
            <p:nvPr/>
          </p:nvSpPr>
          <p:spPr>
            <a:xfrm>
              <a:off x="5944178" y="4832397"/>
              <a:ext cx="186475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err="1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글로벌빌리지</a:t>
              </a:r>
              <a:r>
                <a:rPr lang="ko-KR" altLang="en-US" sz="11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 및 </a:t>
              </a:r>
              <a:r>
                <a:rPr lang="ko-KR" altLang="en-US" sz="1100" dirty="0" err="1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원어민튜터링</a:t>
              </a:r>
              <a:endParaRPr lang="ko-KR" altLang="en-US" sz="11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F9DA0C55-C1BD-4F86-8846-3FA7556B4857}"/>
              </a:ext>
            </a:extLst>
          </p:cNvPr>
          <p:cNvGrpSpPr/>
          <p:nvPr/>
        </p:nvGrpSpPr>
        <p:grpSpPr>
          <a:xfrm>
            <a:off x="6184730" y="4573098"/>
            <a:ext cx="4265256" cy="494235"/>
            <a:chOff x="7427743" y="4769049"/>
            <a:chExt cx="4265256" cy="494235"/>
          </a:xfrm>
        </p:grpSpPr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72F629E2-F60E-4BD3-BB97-6F8B6294466B}"/>
                </a:ext>
              </a:extLst>
            </p:cNvPr>
            <p:cNvCxnSpPr>
              <a:cxnSpLocks/>
            </p:cNvCxnSpPr>
            <p:nvPr/>
          </p:nvCxnSpPr>
          <p:spPr>
            <a:xfrm>
              <a:off x="7427743" y="4769049"/>
              <a:ext cx="1316207" cy="701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연결선: 구부러짐 23">
              <a:extLst>
                <a:ext uri="{FF2B5EF4-FFF2-40B4-BE49-F238E27FC236}">
                  <a16:creationId xmlns:a16="http://schemas.microsoft.com/office/drawing/2014/main" id="{2D2BBE46-07B7-4E3F-8E5B-B0BDE5E1F704}"/>
                </a:ext>
              </a:extLst>
            </p:cNvPr>
            <p:cNvCxnSpPr>
              <a:cxnSpLocks/>
            </p:cNvCxnSpPr>
            <p:nvPr/>
          </p:nvCxnSpPr>
          <p:spPr>
            <a:xfrm>
              <a:off x="7899250" y="4773600"/>
              <a:ext cx="135649" cy="117595"/>
            </a:xfrm>
            <a:prstGeom prst="curvedConnector3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722496D-D30C-4F8D-9495-1247AE592323}"/>
                </a:ext>
              </a:extLst>
            </p:cNvPr>
            <p:cNvSpPr txBox="1"/>
            <p:nvPr/>
          </p:nvSpPr>
          <p:spPr>
            <a:xfrm>
              <a:off x="7951657" y="4832397"/>
              <a:ext cx="37413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국제학생회 </a:t>
              </a:r>
              <a:r>
                <a:rPr lang="en-US" altLang="ko-KR" sz="11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GTN 1</a:t>
              </a:r>
              <a:r>
                <a:rPr lang="ko-KR" altLang="en-US" sz="11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학기 이상 활동</a:t>
              </a:r>
              <a:r>
                <a:rPr lang="en-US" altLang="ko-KR" sz="11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/</a:t>
              </a:r>
              <a:r>
                <a:rPr lang="ko-KR" altLang="en-US" sz="1100" dirty="0" err="1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날개단대</a:t>
              </a:r>
              <a:r>
                <a:rPr lang="ko-KR" altLang="en-US" sz="11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 </a:t>
              </a:r>
              <a:r>
                <a:rPr lang="en-US" altLang="ko-KR" sz="11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1</a:t>
              </a:r>
              <a:r>
                <a:rPr lang="ko-KR" altLang="en-US" sz="11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학기 이상 활동</a:t>
              </a:r>
              <a:r>
                <a:rPr lang="en-US" altLang="ko-KR" sz="11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/</a:t>
              </a:r>
              <a:r>
                <a:rPr lang="ko-KR" altLang="en-US" sz="11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단국미디어센터 </a:t>
              </a:r>
              <a:r>
                <a:rPr lang="en-US" altLang="ko-KR" sz="11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6</a:t>
              </a:r>
              <a:r>
                <a:rPr lang="ko-KR" altLang="en-US" sz="11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개월 이상 활동 등 자세한 사항은 홈페이지 확인</a:t>
              </a:r>
            </a:p>
          </p:txBody>
        </p:sp>
      </p:grp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3CF8B952-DE48-407E-BF88-FFF32D74531A}"/>
              </a:ext>
            </a:extLst>
          </p:cNvPr>
          <p:cNvSpPr/>
          <p:nvPr/>
        </p:nvSpPr>
        <p:spPr>
          <a:xfrm>
            <a:off x="6544485" y="1253833"/>
            <a:ext cx="4881346" cy="358055"/>
          </a:xfrm>
          <a:prstGeom prst="rect">
            <a:avLst/>
          </a:prstGeom>
          <a:solidFill>
            <a:srgbClr val="FF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5B2CF2-D01C-4DE1-95A0-5DA696E3C605}"/>
              </a:ext>
            </a:extLst>
          </p:cNvPr>
          <p:cNvSpPr txBox="1"/>
          <p:nvPr/>
        </p:nvSpPr>
        <p:spPr>
          <a:xfrm>
            <a:off x="6640043" y="1293902"/>
            <a:ext cx="4785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※ </a:t>
            </a:r>
            <a:r>
              <a:rPr lang="ko-KR" altLang="en-US" sz="12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교환학생 파견 전</a:t>
            </a:r>
            <a:r>
              <a:rPr lang="en-US" altLang="ko-KR" sz="12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</a:t>
            </a:r>
            <a:r>
              <a:rPr lang="ko-KR" altLang="en-US" sz="12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어학능력 및 글로벌마인드 준비를 위한 프로그램</a:t>
            </a:r>
            <a:endParaRPr lang="en-US" altLang="ko-KR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7" name="부제목 2">
            <a:extLst>
              <a:ext uri="{FF2B5EF4-FFF2-40B4-BE49-F238E27FC236}">
                <a16:creationId xmlns:a16="http://schemas.microsoft.com/office/drawing/2014/main" id="{87812E7A-9E77-4DF0-A765-869CB55F7CC1}"/>
              </a:ext>
            </a:extLst>
          </p:cNvPr>
          <p:cNvSpPr txBox="1">
            <a:spLocks/>
          </p:cNvSpPr>
          <p:nvPr/>
        </p:nvSpPr>
        <p:spPr>
          <a:xfrm>
            <a:off x="289025" y="221231"/>
            <a:ext cx="3844436" cy="2715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2. </a:t>
            </a:r>
            <a:r>
              <a:rPr lang="ko-KR" altLang="en-US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국제교류프로그램 소개</a:t>
            </a:r>
            <a:r>
              <a:rPr lang="en-US" altLang="ko-KR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_</a:t>
            </a:r>
            <a:r>
              <a:rPr lang="ko-KR" altLang="en-US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어학연수</a:t>
            </a:r>
          </a:p>
        </p:txBody>
      </p:sp>
    </p:spTree>
    <p:extLst>
      <p:ext uri="{BB962C8B-B14F-4D97-AF65-F5344CB8AC3E}">
        <p14:creationId xmlns:p14="http://schemas.microsoft.com/office/powerpoint/2010/main" val="1362105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F172CF29-81B8-497C-AEE7-47DA917A2421}"/>
              </a:ext>
            </a:extLst>
          </p:cNvPr>
          <p:cNvSpPr/>
          <p:nvPr/>
        </p:nvSpPr>
        <p:spPr>
          <a:xfrm>
            <a:off x="1732491" y="5865247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D20CD274-34E4-4168-896C-FD667AD9FB72}"/>
              </a:ext>
            </a:extLst>
          </p:cNvPr>
          <p:cNvSpPr/>
          <p:nvPr/>
        </p:nvSpPr>
        <p:spPr>
          <a:xfrm>
            <a:off x="1742014" y="3093855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13A44CD9-6D8A-4B4C-BA58-04731C354B29}"/>
              </a:ext>
            </a:extLst>
          </p:cNvPr>
          <p:cNvSpPr/>
          <p:nvPr/>
        </p:nvSpPr>
        <p:spPr>
          <a:xfrm>
            <a:off x="1742014" y="4259447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3A870E52-8ABD-4C41-90FD-A481E85D550B}"/>
              </a:ext>
            </a:extLst>
          </p:cNvPr>
          <p:cNvSpPr/>
          <p:nvPr/>
        </p:nvSpPr>
        <p:spPr>
          <a:xfrm>
            <a:off x="1742014" y="2754463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1493478" y="1329006"/>
            <a:ext cx="7342611" cy="708053"/>
          </a:xfrm>
        </p:spPr>
        <p:txBody>
          <a:bodyPr>
            <a:normAutofit/>
          </a:bodyPr>
          <a:lstStyle/>
          <a:p>
            <a:r>
              <a:rPr lang="ko-KR" altLang="en-US" dirty="0">
                <a:solidFill>
                  <a:srgbClr val="CEFF6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자비어학연수 학점인정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32491" y="2094205"/>
            <a:ext cx="9832816" cy="44464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ko-KR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endParaRPr lang="en-US" altLang="ko-KR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대    상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한 학기 이상 이수한 학부생이 본교 재학 중 외국대학 부설어학원에서 진행한 어학연수인 경우 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학점인정 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연수기간에 따라 차등적으로 자유학점으로 인정되며 교과목명은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"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어학연수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언어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B0600000101010101" charset="-127"/>
                <a:ea typeface="메이플스토리" panose="020B0600000101010101" charset="-127"/>
              </a:rPr>
              <a:t>"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로 기재됨</a:t>
            </a:r>
            <a:endParaRPr lang="en-US" altLang="ko-KR" sz="1500" dirty="0">
              <a:solidFill>
                <a:srgbClr val="1F4E79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6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신청방법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B0600000101010101" charset="-127"/>
                <a:ea typeface="메이플스토리" panose="020B0600000101010101" charset="-127"/>
              </a:rPr>
              <a:t>1. </a:t>
            </a:r>
            <a:r>
              <a:rPr lang="ko-KR" altLang="en-US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출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B0600000101010101" charset="-127"/>
                <a:ea typeface="메이플스토리" panose="020B0600000101010101" charset="-127"/>
              </a:rPr>
              <a:t>국 전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charset="-127"/>
                <a:ea typeface="메이플스토리" panose="02000300000000000000" charset="-127"/>
              </a:rPr>
              <a:t>메일</a:t>
            </a:r>
            <a:endParaRPr lang="en-US" altLang="ko-KR" sz="1500" dirty="0">
              <a:solidFill>
                <a:schemeClr val="bg1"/>
              </a:solidFill>
              <a:latin typeface="메이플스토리" panose="020B0600000101010101" charset="-127"/>
              <a:ea typeface="메이플스토리" panose="020B0600000101010101" charset="-127"/>
            </a:endParaRPr>
          </a:p>
          <a:p>
            <a:r>
              <a:rPr lang="en-US" altLang="ko-KR" sz="1500" dirty="0">
                <a:solidFill>
                  <a:schemeClr val="bg1"/>
                </a:solidFill>
                <a:latin typeface="메이플스토리" panose="020B0600000101010101" charset="-127"/>
                <a:ea typeface="메이플스토리" panose="020B0600000101010101" charset="-127"/>
              </a:rPr>
              <a:t>                      -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B0600000101010101" charset="-127"/>
                <a:ea typeface="메이플스토리" panose="020B0600000101010101" charset="-127"/>
              </a:rPr>
              <a:t>수시로 신청 가능하</a:t>
            </a:r>
            <a:r>
              <a:rPr lang="ko-KR" altLang="en-US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므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B0600000101010101" charset="-127"/>
                <a:ea typeface="메이플스토리" panose="020B0600000101010101" charset="-127"/>
              </a:rPr>
              <a:t>로 </a:t>
            </a:r>
            <a:r>
              <a:rPr lang="ko-KR" altLang="en-US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출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B0600000101010101" charset="-127"/>
                <a:ea typeface="메이플스토리" panose="020B0600000101010101" charset="-127"/>
              </a:rPr>
              <a:t>국하기 전 웹정보시스템에서 사전 신청하여 </a:t>
            </a:r>
            <a:r>
              <a:rPr lang="ko-KR" altLang="en-US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승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B0600000101010101" charset="-127"/>
                <a:ea typeface="메이플스토리" panose="020B0600000101010101" charset="-127"/>
              </a:rPr>
              <a:t>인</a:t>
            </a:r>
            <a:r>
              <a:rPr lang="ko-KR" altLang="en-US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된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B0600000101010101" charset="-127"/>
                <a:ea typeface="메이플스토리" panose="020B0600000101010101" charset="-127"/>
              </a:rPr>
              <a:t> 경우에 한해 학점인정 </a:t>
            </a:r>
            <a:endParaRPr lang="en-US" altLang="ko-KR" sz="1500" dirty="0">
              <a:solidFill>
                <a:schemeClr val="bg1"/>
              </a:solidFill>
              <a:latin typeface="메이플스토리" panose="020B0600000101010101" charset="-127"/>
              <a:ea typeface="메이플스토리" panose="020B0600000101010101" charset="-127"/>
            </a:endParaRPr>
          </a:p>
          <a:p>
            <a:r>
              <a:rPr lang="en-US" altLang="ko-KR" sz="1500" dirty="0">
                <a:solidFill>
                  <a:schemeClr val="bg1"/>
                </a:solidFill>
                <a:latin typeface="메이플스토리" panose="020B0600000101010101" charset="-127"/>
                <a:ea typeface="메이플스토리" panose="020B0600000101010101" charset="-127"/>
              </a:rPr>
              <a:t>                      -</a:t>
            </a:r>
            <a:r>
              <a:rPr lang="ko-KR" altLang="en-US" sz="1500" dirty="0">
                <a:solidFill>
                  <a:srgbClr val="1F4E79"/>
                </a:solidFill>
                <a:latin typeface="메이플스토리" panose="020B0600000101010101" charset="-127"/>
                <a:ea typeface="메이플스토리" panose="020B0600000101010101" charset="-127"/>
              </a:rPr>
              <a:t>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B0600000101010101" charset="-127"/>
                <a:ea typeface="메이플스토리" panose="020B0600000101010101" charset="-127"/>
              </a:rPr>
              <a:t>제</a:t>
            </a:r>
            <a:r>
              <a:rPr lang="ko-KR" altLang="en-US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출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B0600000101010101" charset="-127"/>
                <a:ea typeface="메이플스토리" panose="020B0600000101010101" charset="-127"/>
              </a:rPr>
              <a:t>서류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B0600000101010101" charset="-127"/>
                <a:ea typeface="메이플스토리" panose="020B0600000101010101" charset="-127"/>
              </a:rPr>
              <a:t>: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B0600000101010101" charset="-127"/>
                <a:ea typeface="메이플스토리" panose="020B0600000101010101" charset="-127"/>
              </a:rPr>
              <a:t>외국대학 입학</a:t>
            </a:r>
            <a:r>
              <a:rPr lang="ko-KR" altLang="en-US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허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B0600000101010101" charset="-127"/>
                <a:ea typeface="메이플스토리" panose="020B0600000101010101" charset="-127"/>
              </a:rPr>
              <a:t>가서 사본</a:t>
            </a:r>
            <a:endParaRPr lang="en-US" altLang="ko-KR" sz="1500" dirty="0">
              <a:solidFill>
                <a:srgbClr val="1F4E79"/>
              </a:solidFill>
              <a:latin typeface="메이플스토리" panose="020B0600000101010101" charset="-127"/>
              <a:ea typeface="메이플스토리" panose="020B0600000101010101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500" dirty="0">
                <a:solidFill>
                  <a:schemeClr val="bg1"/>
                </a:solidFill>
                <a:latin typeface="메이플스토리" panose="020B0600000101010101" charset="-127"/>
                <a:ea typeface="메이플스토리" panose="020B0600000101010101" charset="-127"/>
              </a:rPr>
              <a:t>                 2.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B0600000101010101" charset="-127"/>
                <a:ea typeface="메이플스토리" panose="020B0600000101010101" charset="-127"/>
              </a:rPr>
              <a:t>수료 후</a:t>
            </a:r>
            <a:endParaRPr lang="en-US" altLang="ko-KR" sz="1500" dirty="0">
              <a:solidFill>
                <a:schemeClr val="bg1"/>
              </a:solidFill>
              <a:latin typeface="메이플스토리" panose="020B0600000101010101" charset="-127"/>
              <a:ea typeface="메이플스토리" panose="020B0600000101010101" charset="-127"/>
            </a:endParaRPr>
          </a:p>
          <a:p>
            <a:r>
              <a:rPr lang="en-US" altLang="ko-KR" sz="1500" dirty="0">
                <a:solidFill>
                  <a:schemeClr val="bg1"/>
                </a:solidFill>
                <a:latin typeface="메이플스토리" panose="020B0600000101010101" charset="-127"/>
                <a:ea typeface="메이플스토리" panose="020B0600000101010101" charset="-127"/>
              </a:rPr>
              <a:t>                       -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B0600000101010101" charset="-127"/>
                <a:ea typeface="메이플스토리" panose="020B0600000101010101" charset="-127"/>
              </a:rPr>
              <a:t>어학연수 수료 직후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B0600000101010101" charset="-127"/>
                <a:ea typeface="메이플스토리" panose="020B0600000101010101" charset="-127"/>
              </a:rPr>
              <a:t>3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B0600000101010101" charset="-127"/>
                <a:ea typeface="메이플스토리" panose="020B0600000101010101" charset="-127"/>
              </a:rPr>
              <a:t>월 또는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B0600000101010101" charset="-127"/>
                <a:ea typeface="메이플스토리" panose="020B0600000101010101" charset="-127"/>
              </a:rPr>
              <a:t>9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B0600000101010101" charset="-127"/>
                <a:ea typeface="메이플스토리" panose="020B0600000101010101" charset="-127"/>
              </a:rPr>
              <a:t>월 자비어학연수 학점인정신청 기간에 </a:t>
            </a:r>
            <a:r>
              <a:rPr lang="ko-KR" altLang="en-US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맞춰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B0600000101010101" charset="-127"/>
                <a:ea typeface="메이플스토리" panose="020B0600000101010101" charset="-127"/>
              </a:rPr>
              <a:t> 학점인정 신청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B0600000101010101" charset="-127"/>
                <a:ea typeface="메이플스토리" panose="020B0600000101010101" charset="-127"/>
              </a:rPr>
              <a:t>(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B0600000101010101" charset="-127"/>
                <a:ea typeface="메이플스토리" panose="020B0600000101010101" charset="-127"/>
              </a:rPr>
              <a:t>별도 국제 공지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B0600000101010101" charset="-127"/>
                <a:ea typeface="메이플스토리" panose="020B0600000101010101" charset="-127"/>
              </a:rPr>
              <a:t>)</a:t>
            </a:r>
          </a:p>
          <a:p>
            <a:r>
              <a:rPr lang="en-US" altLang="ko-KR" sz="1500" dirty="0">
                <a:solidFill>
                  <a:schemeClr val="bg1"/>
                </a:solidFill>
                <a:latin typeface="메이플스토리" panose="020B0600000101010101" charset="-127"/>
                <a:ea typeface="메이플스토리" panose="020B0600000101010101" charset="-127"/>
              </a:rPr>
              <a:t>                       -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B0600000101010101" charset="-127"/>
                <a:ea typeface="메이플스토리" panose="020B0600000101010101" charset="-127"/>
              </a:rPr>
              <a:t>제</a:t>
            </a:r>
            <a:r>
              <a:rPr lang="ko-KR" altLang="en-US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출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B0600000101010101" charset="-127"/>
                <a:ea typeface="메이플스토리" panose="020B0600000101010101" charset="-127"/>
              </a:rPr>
              <a:t>서류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B0600000101010101" charset="-127"/>
                <a:ea typeface="메이플스토리" panose="020B0600000101010101" charset="-127"/>
              </a:rPr>
              <a:t>: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B0600000101010101" charset="-127"/>
                <a:ea typeface="메이플스토리" panose="020B0600000101010101" charset="-127"/>
              </a:rPr>
              <a:t>외국대학 어학연수 수료증 또는 성적증명서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B0600000101010101" charset="-127"/>
                <a:ea typeface="메이플스토리" panose="020B0600000101010101" charset="-127"/>
              </a:rPr>
              <a:t>/ </a:t>
            </a:r>
            <a:r>
              <a:rPr lang="ko-KR" altLang="en-US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출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B0600000101010101" charset="-127"/>
                <a:ea typeface="메이플스토리" panose="020B0600000101010101" charset="-127"/>
              </a:rPr>
              <a:t>입국사실증명서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B0600000101010101" charset="-127"/>
                <a:ea typeface="메이플스토리" panose="020B0600000101010101" charset="-127"/>
              </a:rPr>
              <a:t> </a:t>
            </a: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고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비    고     </a:t>
            </a:r>
            <a:r>
              <a:rPr lang="ko-KR" altLang="en-US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사설어학원 인정 불가</a:t>
            </a:r>
            <a:r>
              <a:rPr lang="en-US" altLang="ko-KR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연수언어가 제</a:t>
            </a:r>
            <a:r>
              <a:rPr lang="en-US" altLang="ko-KR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ko-KR" altLang="en-US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공용어 국가에서 진행한 연수만 학점인정 가능</a:t>
            </a:r>
            <a:endParaRPr lang="en-US" altLang="ko-KR" sz="1500" dirty="0">
              <a:solidFill>
                <a:srgbClr val="CEFF6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r>
              <a:rPr lang="en-US" altLang="ko-KR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            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재학 중 최대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6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학점을 초과할 수 없음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/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조기졸업대상자의 경우 어학연수로 인정받은 학점은 포함되지 않음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graphicFrame>
        <p:nvGraphicFramePr>
          <p:cNvPr id="22" name="표 21">
            <a:extLst>
              <a:ext uri="{FF2B5EF4-FFF2-40B4-BE49-F238E27FC236}">
                <a16:creationId xmlns:a16="http://schemas.microsoft.com/office/drawing/2014/main" id="{2311C2AB-8802-4904-9BEB-5998345A7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268166"/>
              </p:ext>
            </p:extLst>
          </p:nvPr>
        </p:nvGraphicFramePr>
        <p:xfrm>
          <a:off x="2644664" y="3505194"/>
          <a:ext cx="8158794" cy="612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542">
                  <a:extLst>
                    <a:ext uri="{9D8B030D-6E8A-4147-A177-3AD203B41FA5}">
                      <a16:colId xmlns:a16="http://schemas.microsoft.com/office/drawing/2014/main" val="2275189061"/>
                    </a:ext>
                  </a:extLst>
                </a:gridCol>
                <a:gridCol w="1165542">
                  <a:extLst>
                    <a:ext uri="{9D8B030D-6E8A-4147-A177-3AD203B41FA5}">
                      <a16:colId xmlns:a16="http://schemas.microsoft.com/office/drawing/2014/main" val="1017980901"/>
                    </a:ext>
                  </a:extLst>
                </a:gridCol>
                <a:gridCol w="1165542">
                  <a:extLst>
                    <a:ext uri="{9D8B030D-6E8A-4147-A177-3AD203B41FA5}">
                      <a16:colId xmlns:a16="http://schemas.microsoft.com/office/drawing/2014/main" val="1319336752"/>
                    </a:ext>
                  </a:extLst>
                </a:gridCol>
                <a:gridCol w="1165542">
                  <a:extLst>
                    <a:ext uri="{9D8B030D-6E8A-4147-A177-3AD203B41FA5}">
                      <a16:colId xmlns:a16="http://schemas.microsoft.com/office/drawing/2014/main" val="553328445"/>
                    </a:ext>
                  </a:extLst>
                </a:gridCol>
                <a:gridCol w="1165542">
                  <a:extLst>
                    <a:ext uri="{9D8B030D-6E8A-4147-A177-3AD203B41FA5}">
                      <a16:colId xmlns:a16="http://schemas.microsoft.com/office/drawing/2014/main" val="765203028"/>
                    </a:ext>
                  </a:extLst>
                </a:gridCol>
                <a:gridCol w="1165542">
                  <a:extLst>
                    <a:ext uri="{9D8B030D-6E8A-4147-A177-3AD203B41FA5}">
                      <a16:colId xmlns:a16="http://schemas.microsoft.com/office/drawing/2014/main" val="3614362102"/>
                    </a:ext>
                  </a:extLst>
                </a:gridCol>
                <a:gridCol w="1165542">
                  <a:extLst>
                    <a:ext uri="{9D8B030D-6E8A-4147-A177-3AD203B41FA5}">
                      <a16:colId xmlns:a16="http://schemas.microsoft.com/office/drawing/2014/main" val="3028948090"/>
                    </a:ext>
                  </a:extLst>
                </a:gridCol>
              </a:tblGrid>
              <a:tr h="30635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연수기간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F6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4~8</a:t>
                      </a:r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F6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9~16</a:t>
                      </a:r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F6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17~24</a:t>
                      </a:r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F6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25~32</a:t>
                      </a:r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F6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33~40</a:t>
                      </a:r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F6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41</a:t>
                      </a:r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주 이상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F6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93695"/>
                  </a:ext>
                </a:extLst>
              </a:tr>
              <a:tr h="30635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인정학점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1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메이플스토리" panose="02000300000000000000" pitchFamily="2" charset="-127"/>
                        <a:ea typeface="메이플스토리" panose="020003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2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메이플스토리" panose="02000300000000000000" pitchFamily="2" charset="-127"/>
                        <a:ea typeface="메이플스토리" panose="020003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3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메이플스토리" panose="02000300000000000000" pitchFamily="2" charset="-127"/>
                        <a:ea typeface="메이플스토리" panose="020003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4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메이플스토리" panose="02000300000000000000" pitchFamily="2" charset="-127"/>
                        <a:ea typeface="메이플스토리" panose="020003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5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메이플스토리" panose="02000300000000000000" pitchFamily="2" charset="-127"/>
                        <a:ea typeface="메이플스토리" panose="020003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6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메이플스토리" panose="02000300000000000000" pitchFamily="2" charset="-127"/>
                        <a:ea typeface="메이플스토리" panose="020003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601922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D407B82-7FA0-4683-B8E3-ABBA6BD4D695}"/>
              </a:ext>
            </a:extLst>
          </p:cNvPr>
          <p:cNvSpPr txBox="1"/>
          <p:nvPr/>
        </p:nvSpPr>
        <p:spPr>
          <a:xfrm>
            <a:off x="1589762" y="2135547"/>
            <a:ext cx="10138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외국대학에서 개인이 자비로 어학연수교육과정을 이수한 후 본교 어학연수 학점으로 인정받는 제도</a:t>
            </a:r>
            <a:endParaRPr lang="en-US" altLang="ko-KR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7" name="부제목 2">
            <a:extLst>
              <a:ext uri="{FF2B5EF4-FFF2-40B4-BE49-F238E27FC236}">
                <a16:creationId xmlns:a16="http://schemas.microsoft.com/office/drawing/2014/main" id="{87812E7A-9E77-4DF0-A765-869CB55F7CC1}"/>
              </a:ext>
            </a:extLst>
          </p:cNvPr>
          <p:cNvSpPr txBox="1">
            <a:spLocks/>
          </p:cNvSpPr>
          <p:nvPr/>
        </p:nvSpPr>
        <p:spPr>
          <a:xfrm>
            <a:off x="289025" y="221231"/>
            <a:ext cx="3844436" cy="2715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2. </a:t>
            </a:r>
            <a:r>
              <a:rPr lang="ko-KR" altLang="en-US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국제교류프로그램 소개</a:t>
            </a:r>
            <a:r>
              <a:rPr lang="en-US" altLang="ko-KR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_</a:t>
            </a:r>
            <a:r>
              <a:rPr lang="ko-KR" altLang="en-US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어학연수</a:t>
            </a:r>
          </a:p>
        </p:txBody>
      </p:sp>
    </p:spTree>
    <p:extLst>
      <p:ext uri="{BB962C8B-B14F-4D97-AF65-F5344CB8AC3E}">
        <p14:creationId xmlns:p14="http://schemas.microsoft.com/office/powerpoint/2010/main" val="3411179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01E676EF-9F22-4D0A-896C-8201C3FA254B}"/>
              </a:ext>
            </a:extLst>
          </p:cNvPr>
          <p:cNvSpPr/>
          <p:nvPr/>
        </p:nvSpPr>
        <p:spPr>
          <a:xfrm>
            <a:off x="1943211" y="4996583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1E1E0ED7-A4E3-46CA-863A-AFFEB74F315D}"/>
              </a:ext>
            </a:extLst>
          </p:cNvPr>
          <p:cNvSpPr/>
          <p:nvPr/>
        </p:nvSpPr>
        <p:spPr>
          <a:xfrm>
            <a:off x="1943211" y="4651024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61825729-CB59-4E65-9D67-0019329DA504}"/>
              </a:ext>
            </a:extLst>
          </p:cNvPr>
          <p:cNvSpPr/>
          <p:nvPr/>
        </p:nvSpPr>
        <p:spPr>
          <a:xfrm>
            <a:off x="1943211" y="3959905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25282693-CEF7-4236-A771-F7456EDBB828}"/>
              </a:ext>
            </a:extLst>
          </p:cNvPr>
          <p:cNvSpPr/>
          <p:nvPr/>
        </p:nvSpPr>
        <p:spPr>
          <a:xfrm>
            <a:off x="1943211" y="4305464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DF5062EB-1D8F-41F5-B739-C6465CAA6EEB}"/>
              </a:ext>
            </a:extLst>
          </p:cNvPr>
          <p:cNvSpPr/>
          <p:nvPr/>
        </p:nvSpPr>
        <p:spPr>
          <a:xfrm>
            <a:off x="1943211" y="3614345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1781865" y="1667791"/>
            <a:ext cx="4175182" cy="763378"/>
          </a:xfrm>
        </p:spPr>
        <p:txBody>
          <a:bodyPr>
            <a:normAutofit/>
          </a:bodyPr>
          <a:lstStyle/>
          <a:p>
            <a:r>
              <a:rPr lang="ko-KR" altLang="en-US" dirty="0" err="1">
                <a:solidFill>
                  <a:srgbClr val="CEFF6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글로벌빌리지</a:t>
            </a:r>
            <a:endParaRPr lang="ko-KR" altLang="en-US" dirty="0">
              <a:solidFill>
                <a:srgbClr val="CEFF61"/>
              </a:solidFill>
              <a:latin typeface="CookieRunOTF Regular" panose="020B0600000101010101" pitchFamily="34" charset="-127"/>
              <a:ea typeface="CookieRunOTF Regular" panose="020B0600000101010101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3686" y="2689153"/>
            <a:ext cx="8699507" cy="26228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12</a:t>
            </a:r>
            <a:r>
              <a:rPr lang="ko-KR" altLang="en-US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일동안 </a:t>
            </a:r>
            <a:r>
              <a:rPr lang="ko-KR" altLang="en-US" dirty="0" err="1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외국학생과</a:t>
            </a:r>
            <a:r>
              <a:rPr lang="ko-KR" altLang="en-US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단국대생이 소그룹으로 </a:t>
            </a:r>
            <a:r>
              <a:rPr lang="ko-KR" altLang="en-US" dirty="0" err="1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외국학생의</a:t>
            </a:r>
            <a:r>
              <a:rPr lang="ko-KR" altLang="en-US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언어를 배우는 프로그램</a:t>
            </a:r>
            <a:endParaRPr lang="en-US" altLang="ko-KR" dirty="0">
              <a:solidFill>
                <a:srgbClr val="1F4E79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r>
              <a:rPr lang="ko-KR" altLang="en-US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영어</a:t>
            </a:r>
            <a:r>
              <a:rPr lang="en-US" altLang="ko-KR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중국어</a:t>
            </a:r>
            <a:r>
              <a:rPr lang="en-US" altLang="ko-KR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일본어</a:t>
            </a:r>
            <a:r>
              <a:rPr lang="en-US" altLang="ko-KR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스페인어</a:t>
            </a:r>
            <a:r>
              <a:rPr lang="en-US" altLang="ko-KR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포르투갈어 등</a:t>
            </a:r>
            <a:endParaRPr lang="en-US" altLang="ko-KR" dirty="0">
              <a:solidFill>
                <a:srgbClr val="1F4E79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endParaRPr lang="en-US" altLang="ko-KR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모집시기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5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월  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수업시기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6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월 말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~ 7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월 초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하계방학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신청방법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웹정보시스템을 통한 선착순 신청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수 업 료  </a:t>
            </a:r>
            <a:r>
              <a:rPr lang="en-US" altLang="ko-KR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290,000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원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/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재학생에 한해 수료 시 </a:t>
            </a:r>
            <a:r>
              <a:rPr lang="en-US" altLang="ko-KR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20</a:t>
            </a:r>
            <a:r>
              <a:rPr lang="ko-KR" altLang="en-US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만원 국제화장학금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지급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비    고 </a:t>
            </a:r>
            <a:r>
              <a:rPr lang="en-US" altLang="ko-KR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캠퍼스 구분없이 신청 가능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/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자유 학점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학점 인정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51350" y="1909218"/>
            <a:ext cx="203810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집중외국어회화과정</a:t>
            </a:r>
            <a:endParaRPr lang="en-US" altLang="ko-KR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FABF38-5D6D-47E0-8073-0944B747E9E6}"/>
              </a:ext>
            </a:extLst>
          </p:cNvPr>
          <p:cNvSpPr txBox="1"/>
          <p:nvPr/>
        </p:nvSpPr>
        <p:spPr>
          <a:xfrm>
            <a:off x="1880574" y="1274400"/>
            <a:ext cx="2851682" cy="307777"/>
          </a:xfrm>
          <a:prstGeom prst="rect">
            <a:avLst/>
          </a:prstGeom>
          <a:solidFill>
            <a:srgbClr val="102940"/>
          </a:solidFill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난이도 하 </a:t>
            </a:r>
            <a:r>
              <a:rPr lang="en-US" altLang="ko-KR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/ </a:t>
            </a:r>
            <a:r>
              <a:rPr lang="ko-KR" altLang="en-US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어학 </a:t>
            </a:r>
            <a:r>
              <a:rPr lang="en-US" altLang="ko-KR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/ </a:t>
            </a:r>
            <a:r>
              <a:rPr lang="ko-KR" altLang="en-US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하계 방학 중</a:t>
            </a:r>
            <a:r>
              <a:rPr lang="en-US" altLang="ko-KR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/ </a:t>
            </a:r>
            <a:r>
              <a:rPr lang="ko-KR" altLang="en-US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교내</a:t>
            </a:r>
            <a:r>
              <a:rPr lang="en-US" altLang="ko-KR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ko-KR" altLang="en-US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230FE0-ADF3-44BE-985C-BEB2B21AF2D9}"/>
              </a:ext>
            </a:extLst>
          </p:cNvPr>
          <p:cNvSpPr txBox="1"/>
          <p:nvPr/>
        </p:nvSpPr>
        <p:spPr>
          <a:xfrm>
            <a:off x="1781865" y="2278550"/>
            <a:ext cx="431413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International</a:t>
            </a:r>
            <a:r>
              <a:rPr lang="ko-KR" altLang="en-US" sz="12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2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Summer School – Global Village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0B27CE91-3FE9-4419-8842-4505B2D2E985}"/>
              </a:ext>
            </a:extLst>
          </p:cNvPr>
          <p:cNvCxnSpPr/>
          <p:nvPr/>
        </p:nvCxnSpPr>
        <p:spPr>
          <a:xfrm>
            <a:off x="2926434" y="5275750"/>
            <a:ext cx="191277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연결선: 구부러짐 4">
            <a:extLst>
              <a:ext uri="{FF2B5EF4-FFF2-40B4-BE49-F238E27FC236}">
                <a16:creationId xmlns:a16="http://schemas.microsoft.com/office/drawing/2014/main" id="{23C0989D-16A3-490D-A73D-C130E06C1F7A}"/>
              </a:ext>
            </a:extLst>
          </p:cNvPr>
          <p:cNvCxnSpPr/>
          <p:nvPr/>
        </p:nvCxnSpPr>
        <p:spPr>
          <a:xfrm rot="16200000" flipH="1">
            <a:off x="3387750" y="5290492"/>
            <a:ext cx="172782" cy="152400"/>
          </a:xfrm>
          <a:prstGeom prst="curvedConnector3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D452892-FF0E-46D4-B8E5-65E3486EA233}"/>
              </a:ext>
            </a:extLst>
          </p:cNvPr>
          <p:cNvSpPr txBox="1"/>
          <p:nvPr/>
        </p:nvSpPr>
        <p:spPr>
          <a:xfrm>
            <a:off x="3413819" y="5445917"/>
            <a:ext cx="3475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죽전</a:t>
            </a:r>
            <a:r>
              <a:rPr lang="en-US" altLang="ko-KR" sz="11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/</a:t>
            </a:r>
            <a:r>
              <a:rPr lang="ko-KR" altLang="en-US" sz="11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천안 중 본인이 방학기간동안 통학하기 편한 곳으로 신청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4A9033C-0492-4D37-8E35-7979ADF85B79}"/>
              </a:ext>
            </a:extLst>
          </p:cNvPr>
          <p:cNvSpPr/>
          <p:nvPr/>
        </p:nvSpPr>
        <p:spPr>
          <a:xfrm>
            <a:off x="1781865" y="2728972"/>
            <a:ext cx="9321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하계 계</a:t>
            </a:r>
            <a:r>
              <a:rPr lang="ko-KR" altLang="en-US" dirty="0">
                <a:solidFill>
                  <a:srgbClr val="CEFF6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절</a:t>
            </a:r>
            <a:r>
              <a:rPr lang="ko-KR" altLang="en-US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학기 기간 동안 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외국학생과 본교생이 소그룹으로 외국학생의 </a:t>
            </a:r>
            <a:r>
              <a:rPr lang="ko-KR" altLang="en-US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모국어를 배우는 프로그램</a:t>
            </a:r>
            <a:endParaRPr lang="en-US" altLang="ko-KR" dirty="0">
              <a:solidFill>
                <a:srgbClr val="CEFF6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영어</a:t>
            </a:r>
            <a:r>
              <a:rPr lang="en-US" altLang="ko-KR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중국어</a:t>
            </a:r>
            <a:r>
              <a:rPr lang="en-US" altLang="ko-KR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일본어</a:t>
            </a:r>
            <a:r>
              <a:rPr lang="en-US" altLang="ko-KR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스페인어</a:t>
            </a:r>
            <a:r>
              <a:rPr lang="en-US" altLang="ko-KR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포르투갈어 등</a:t>
            </a:r>
            <a:endParaRPr lang="en-US" altLang="ko-KR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1" name="부제목 2">
            <a:extLst>
              <a:ext uri="{FF2B5EF4-FFF2-40B4-BE49-F238E27FC236}">
                <a16:creationId xmlns:a16="http://schemas.microsoft.com/office/drawing/2014/main" id="{53DBF48D-CB75-4F69-AD7A-AFEDE8FA4CFE}"/>
              </a:ext>
            </a:extLst>
          </p:cNvPr>
          <p:cNvSpPr txBox="1">
            <a:spLocks/>
          </p:cNvSpPr>
          <p:nvPr/>
        </p:nvSpPr>
        <p:spPr>
          <a:xfrm>
            <a:off x="289025" y="221231"/>
            <a:ext cx="3844436" cy="2715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2. </a:t>
            </a:r>
            <a:r>
              <a:rPr lang="ko-KR" altLang="en-US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국제교류프로그램 소개</a:t>
            </a:r>
            <a:r>
              <a:rPr lang="en-US" altLang="ko-KR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_</a:t>
            </a:r>
            <a:r>
              <a:rPr lang="ko-KR" altLang="en-US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국제계절학기</a:t>
            </a:r>
          </a:p>
        </p:txBody>
      </p:sp>
    </p:spTree>
    <p:extLst>
      <p:ext uri="{BB962C8B-B14F-4D97-AF65-F5344CB8AC3E}">
        <p14:creationId xmlns:p14="http://schemas.microsoft.com/office/powerpoint/2010/main" val="2098015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18C1128F-9A56-4E21-9B4A-D541E055DCC3}"/>
              </a:ext>
            </a:extLst>
          </p:cNvPr>
          <p:cNvSpPr/>
          <p:nvPr/>
        </p:nvSpPr>
        <p:spPr>
          <a:xfrm>
            <a:off x="1751510" y="5325861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E90A1E41-D571-4CBF-9997-35AB7A4D219A}"/>
              </a:ext>
            </a:extLst>
          </p:cNvPr>
          <p:cNvSpPr/>
          <p:nvPr/>
        </p:nvSpPr>
        <p:spPr>
          <a:xfrm>
            <a:off x="1751510" y="4989826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0F48A541-AEA2-431E-9280-46F76C574BBB}"/>
              </a:ext>
            </a:extLst>
          </p:cNvPr>
          <p:cNvSpPr/>
          <p:nvPr/>
        </p:nvSpPr>
        <p:spPr>
          <a:xfrm>
            <a:off x="1751510" y="4646741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B6FED0B4-6FD8-4B0D-A8BB-B9E03C414E87}"/>
              </a:ext>
            </a:extLst>
          </p:cNvPr>
          <p:cNvSpPr/>
          <p:nvPr/>
        </p:nvSpPr>
        <p:spPr>
          <a:xfrm>
            <a:off x="1751510" y="4301182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950670D9-6FBE-417D-B333-7C83F3BCC64E}"/>
              </a:ext>
            </a:extLst>
          </p:cNvPr>
          <p:cNvSpPr/>
          <p:nvPr/>
        </p:nvSpPr>
        <p:spPr>
          <a:xfrm>
            <a:off x="1751510" y="3610063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AEE31FAF-5AA8-4621-8376-2B93286E8B9F}"/>
              </a:ext>
            </a:extLst>
          </p:cNvPr>
          <p:cNvSpPr/>
          <p:nvPr/>
        </p:nvSpPr>
        <p:spPr>
          <a:xfrm>
            <a:off x="1751510" y="3955622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1C84079B-7E08-4CD6-BE73-9ED5D889C001}"/>
              </a:ext>
            </a:extLst>
          </p:cNvPr>
          <p:cNvSpPr/>
          <p:nvPr/>
        </p:nvSpPr>
        <p:spPr>
          <a:xfrm>
            <a:off x="1751510" y="3264503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1578654" y="1556015"/>
            <a:ext cx="5257800" cy="8809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err="1">
                <a:solidFill>
                  <a:srgbClr val="CEFF6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아카데믹프로그램</a:t>
            </a:r>
            <a:endParaRPr lang="ko-KR" altLang="en-US" dirty="0">
              <a:solidFill>
                <a:srgbClr val="CEFF61"/>
              </a:solidFill>
              <a:latin typeface="CookieRunOTF Regular" panose="020B0600000101010101" pitchFamily="34" charset="-127"/>
              <a:ea typeface="CookieRunOTF Regular" panose="020B0600000101010101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5518" y="2607706"/>
            <a:ext cx="8797054" cy="30383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ko-KR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endParaRPr lang="en-US" altLang="ko-KR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모집시기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5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월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개설수업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과목 당 </a:t>
            </a:r>
            <a:r>
              <a:rPr lang="en-US" altLang="ko-KR" sz="1500" b="1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3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학점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)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상경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커뮤니케이션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IT,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역사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국제정치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소프트웨어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패션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실용영어 등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수업시기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7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월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중순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~ 8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월 초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(4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주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신청방법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웹정보시스템을 통한 신청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수 업 료    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과목당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240,000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원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학점당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8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만원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수업시간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주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4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일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월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~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목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) – 1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교시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9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시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~12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시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/ 2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교시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시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~4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시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비    고      </a:t>
            </a:r>
            <a:r>
              <a:rPr lang="ko-KR" altLang="en-US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죽전캠퍼스에서 실시</a:t>
            </a:r>
            <a:r>
              <a:rPr lang="en-US" altLang="ko-KR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천안캠퍼스 학생도 수강 가능</a:t>
            </a:r>
            <a:r>
              <a:rPr lang="en-US" altLang="ko-KR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/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최대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2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과목 신청 가능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/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자유선택학점 인정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05245CA-C347-4C64-B8B4-424960B2BE09}"/>
              </a:ext>
            </a:extLst>
          </p:cNvPr>
          <p:cNvSpPr txBox="1"/>
          <p:nvPr/>
        </p:nvSpPr>
        <p:spPr>
          <a:xfrm>
            <a:off x="1669691" y="1284468"/>
            <a:ext cx="2568480" cy="307777"/>
          </a:xfrm>
          <a:prstGeom prst="rect">
            <a:avLst/>
          </a:prstGeom>
          <a:solidFill>
            <a:srgbClr val="102940"/>
          </a:solidFill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난이도 중상 </a:t>
            </a:r>
            <a:r>
              <a:rPr lang="en-US" altLang="ko-KR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/ </a:t>
            </a:r>
            <a:r>
              <a:rPr lang="ko-KR" altLang="en-US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기타 </a:t>
            </a:r>
            <a:r>
              <a:rPr lang="en-US" altLang="ko-KR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/ </a:t>
            </a:r>
            <a:r>
              <a:rPr lang="ko-KR" altLang="en-US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방학 중</a:t>
            </a:r>
            <a:r>
              <a:rPr lang="en-US" altLang="ko-KR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/ </a:t>
            </a:r>
            <a:r>
              <a:rPr lang="ko-KR" altLang="en-US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교내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FCF0FA-0009-4BBC-BE2E-2E569F43841C}"/>
              </a:ext>
            </a:extLst>
          </p:cNvPr>
          <p:cNvSpPr txBox="1"/>
          <p:nvPr/>
        </p:nvSpPr>
        <p:spPr>
          <a:xfrm>
            <a:off x="1613221" y="2190537"/>
            <a:ext cx="44143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International</a:t>
            </a:r>
            <a:r>
              <a:rPr lang="ko-KR" altLang="en-US" sz="12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2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Summer</a:t>
            </a:r>
            <a:r>
              <a:rPr lang="ko-KR" altLang="en-US" sz="12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2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School – Academic Program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406B58-CF99-4064-8CD8-004329203E8E}"/>
              </a:ext>
            </a:extLst>
          </p:cNvPr>
          <p:cNvSpPr txBox="1"/>
          <p:nvPr/>
        </p:nvSpPr>
        <p:spPr>
          <a:xfrm>
            <a:off x="1578654" y="2731436"/>
            <a:ext cx="879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방학 중 외국인 학생들과 함께 본교 및 국내</a:t>
            </a:r>
            <a:r>
              <a:rPr lang="en-US" altLang="ko-KR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·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외 교수진의 영어강의를 수강하는 프로그램</a:t>
            </a:r>
            <a:endParaRPr lang="en-US" altLang="ko-KR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5" name="부제목 2">
            <a:extLst>
              <a:ext uri="{FF2B5EF4-FFF2-40B4-BE49-F238E27FC236}">
                <a16:creationId xmlns:a16="http://schemas.microsoft.com/office/drawing/2014/main" id="{DE92AEC5-CF52-4E8D-917C-729DB4A4258B}"/>
              </a:ext>
            </a:extLst>
          </p:cNvPr>
          <p:cNvSpPr txBox="1">
            <a:spLocks/>
          </p:cNvSpPr>
          <p:nvPr/>
        </p:nvSpPr>
        <p:spPr>
          <a:xfrm>
            <a:off x="289025" y="221231"/>
            <a:ext cx="3844436" cy="2715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2. </a:t>
            </a:r>
            <a:r>
              <a:rPr lang="ko-KR" altLang="en-US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국제교류프로그램 소개</a:t>
            </a:r>
            <a:r>
              <a:rPr lang="en-US" altLang="ko-KR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_</a:t>
            </a:r>
            <a:r>
              <a:rPr lang="ko-KR" altLang="en-US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국제계절학기</a:t>
            </a:r>
          </a:p>
        </p:txBody>
      </p:sp>
    </p:spTree>
    <p:extLst>
      <p:ext uri="{BB962C8B-B14F-4D97-AF65-F5344CB8AC3E}">
        <p14:creationId xmlns:p14="http://schemas.microsoft.com/office/powerpoint/2010/main" val="1602055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82204030-4DA9-4944-83D3-7E075825E75C}"/>
              </a:ext>
            </a:extLst>
          </p:cNvPr>
          <p:cNvSpPr/>
          <p:nvPr/>
        </p:nvSpPr>
        <p:spPr>
          <a:xfrm>
            <a:off x="1850934" y="5231392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C9CF55D-A2C3-43F4-A9B6-551AD2C33749}"/>
              </a:ext>
            </a:extLst>
          </p:cNvPr>
          <p:cNvSpPr/>
          <p:nvPr/>
        </p:nvSpPr>
        <p:spPr>
          <a:xfrm>
            <a:off x="1850934" y="4196566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55E82924-6F9C-43A7-9A49-B1D239023E13}"/>
              </a:ext>
            </a:extLst>
          </p:cNvPr>
          <p:cNvSpPr/>
          <p:nvPr/>
        </p:nvSpPr>
        <p:spPr>
          <a:xfrm>
            <a:off x="1850934" y="3659991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E88F54AF-740D-4E1B-8859-0CBC85047A1F}"/>
              </a:ext>
            </a:extLst>
          </p:cNvPr>
          <p:cNvSpPr/>
          <p:nvPr/>
        </p:nvSpPr>
        <p:spPr>
          <a:xfrm>
            <a:off x="1850934" y="4887263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22A145E7-C5B5-4E6E-94F6-C29E93219602}"/>
              </a:ext>
            </a:extLst>
          </p:cNvPr>
          <p:cNvSpPr/>
          <p:nvPr/>
        </p:nvSpPr>
        <p:spPr>
          <a:xfrm>
            <a:off x="1850934" y="4538021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1575122" y="1595234"/>
            <a:ext cx="5257800" cy="696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>
                <a:solidFill>
                  <a:srgbClr val="CEFF6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FSU-DISNEY</a:t>
            </a:r>
            <a:endParaRPr lang="ko-KR" altLang="en-US" dirty="0">
              <a:solidFill>
                <a:srgbClr val="CEFF61"/>
              </a:solidFill>
              <a:latin typeface="CookieRunOTF Regular" panose="020B0600000101010101" pitchFamily="34" charset="-127"/>
              <a:ea typeface="CookieRunOTF Regular" panose="020B0600000101010101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0934" y="3627071"/>
            <a:ext cx="8927560" cy="24997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지원자격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1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학년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학기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~ 3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학년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학기 재학생 및 휴학생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	 + </a:t>
            </a:r>
            <a:r>
              <a:rPr lang="en-US" altLang="ko-KR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TOEFL IBT 61, TOEIC 550, IELTS 5.5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중 하나 소지자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모집시기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10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월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파견시기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7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월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~ 12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월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약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6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개월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선발방법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면접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100% (1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차 면접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: </a:t>
            </a:r>
            <a:r>
              <a:rPr lang="ko-KR" altLang="en-US" sz="1500" dirty="0" err="1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국제처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/ 2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차 면접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: FSU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및 디즈니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비   고 </a:t>
            </a:r>
            <a:r>
              <a:rPr lang="en-US" altLang="ko-KR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 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참가비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$5,000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별도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/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국제화장학금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350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만원 지원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추후 변동 가능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</a:p>
          <a:p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	</a:t>
            </a:r>
            <a:r>
              <a:rPr lang="en-US" altLang="ko-KR" sz="16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FSU-DISNEY </a:t>
            </a:r>
            <a:r>
              <a:rPr lang="ko-KR" altLang="en-US" sz="16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프로그램 특성상 경영</a:t>
            </a:r>
            <a:r>
              <a:rPr lang="en-US" altLang="ko-KR" sz="16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커뮤니케이션 관련 학부</a:t>
            </a:r>
            <a:r>
              <a:rPr lang="en-US" altLang="ko-KR" sz="16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16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과</a:t>
            </a:r>
            <a:r>
              <a:rPr lang="en-US" altLang="ko-KR" sz="16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) </a:t>
            </a:r>
            <a:r>
              <a:rPr lang="ko-KR" altLang="en-US" sz="16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중심 학점 인정 가능</a:t>
            </a:r>
          </a:p>
          <a:p>
            <a:pPr>
              <a:lnSpc>
                <a:spcPct val="150000"/>
              </a:lnSpc>
            </a:pP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011F76-4650-41B1-BA42-BB7D3D6836A6}"/>
              </a:ext>
            </a:extLst>
          </p:cNvPr>
          <p:cNvSpPr txBox="1"/>
          <p:nvPr/>
        </p:nvSpPr>
        <p:spPr>
          <a:xfrm>
            <a:off x="1575122" y="1198715"/>
            <a:ext cx="3911315" cy="307777"/>
          </a:xfrm>
          <a:prstGeom prst="rect">
            <a:avLst/>
          </a:prstGeom>
          <a:solidFill>
            <a:srgbClr val="102940"/>
          </a:solidFill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난이도 중상 </a:t>
            </a:r>
            <a:r>
              <a:rPr lang="en-US" altLang="ko-KR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/ </a:t>
            </a:r>
            <a:r>
              <a:rPr lang="ko-KR" altLang="en-US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교환</a:t>
            </a:r>
            <a:r>
              <a:rPr lang="en-US" altLang="ko-KR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+</a:t>
            </a:r>
            <a:r>
              <a:rPr lang="ko-KR" altLang="en-US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인턴십 </a:t>
            </a:r>
            <a:r>
              <a:rPr lang="en-US" altLang="ko-KR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/ </a:t>
            </a:r>
            <a:r>
              <a:rPr lang="ko-KR" altLang="en-US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학기 중 </a:t>
            </a:r>
            <a:r>
              <a:rPr lang="en-US" altLang="ko-KR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/ </a:t>
            </a:r>
            <a:r>
              <a:rPr lang="ko-KR" altLang="en-US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해외파견 </a:t>
            </a:r>
            <a:r>
              <a:rPr lang="en-US" altLang="ko-KR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/ </a:t>
            </a:r>
            <a:r>
              <a:rPr lang="ko-KR" altLang="en-US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미국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C4D8D6-5644-4B00-8A66-DB9AFBBAA3EC}"/>
              </a:ext>
            </a:extLst>
          </p:cNvPr>
          <p:cNvSpPr txBox="1"/>
          <p:nvPr/>
        </p:nvSpPr>
        <p:spPr>
          <a:xfrm>
            <a:off x="1575122" y="2449293"/>
            <a:ext cx="892756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Florida State University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에서 </a:t>
            </a:r>
            <a:r>
              <a:rPr lang="ko-KR" altLang="en-US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10</a:t>
            </a:r>
            <a:r>
              <a:rPr lang="ko-KR" altLang="en-US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일간 수업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을 수강한 후 </a:t>
            </a:r>
            <a:endParaRPr lang="en-US" altLang="ko-KR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Walt Disney World Resort 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에서 </a:t>
            </a:r>
            <a:r>
              <a:rPr lang="en-US" altLang="ko-KR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6</a:t>
            </a:r>
            <a:r>
              <a:rPr lang="ko-KR" altLang="en-US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개월간 유급인턴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으로 현장학습 수행</a:t>
            </a:r>
            <a:endParaRPr lang="en-US" altLang="ko-KR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r>
              <a:rPr lang="ko-KR" altLang="en-US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본교에 등록금 납부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하고 </a:t>
            </a:r>
            <a:r>
              <a:rPr lang="ko-KR" altLang="en-US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재학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상태로 파견을 통해 교환학생 자유학점으로 최대 </a:t>
            </a:r>
            <a:r>
              <a:rPr lang="en-US" altLang="ko-KR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12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학점 인정</a:t>
            </a:r>
            <a:endParaRPr lang="en-US" altLang="ko-KR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2" name="부제목 2">
            <a:extLst>
              <a:ext uri="{FF2B5EF4-FFF2-40B4-BE49-F238E27FC236}">
                <a16:creationId xmlns:a16="http://schemas.microsoft.com/office/drawing/2014/main" id="{157AD5F7-C335-4ED2-8A07-7C72FD33ED4D}"/>
              </a:ext>
            </a:extLst>
          </p:cNvPr>
          <p:cNvSpPr txBox="1">
            <a:spLocks/>
          </p:cNvSpPr>
          <p:nvPr/>
        </p:nvSpPr>
        <p:spPr>
          <a:xfrm>
            <a:off x="289025" y="221231"/>
            <a:ext cx="3844436" cy="2715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2. </a:t>
            </a:r>
            <a:r>
              <a:rPr lang="ko-KR" altLang="en-US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국제교류프로그램 소개</a:t>
            </a:r>
            <a:r>
              <a:rPr lang="en-US" altLang="ko-KR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_</a:t>
            </a:r>
            <a:r>
              <a:rPr lang="ko-KR" altLang="en-US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해외인턴십</a:t>
            </a:r>
          </a:p>
        </p:txBody>
      </p:sp>
    </p:spTree>
    <p:extLst>
      <p:ext uri="{BB962C8B-B14F-4D97-AF65-F5344CB8AC3E}">
        <p14:creationId xmlns:p14="http://schemas.microsoft.com/office/powerpoint/2010/main" val="674109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541825" y="1354404"/>
            <a:ext cx="8058880" cy="765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rgbClr val="CEFF61"/>
                </a:solidFill>
              </a:rPr>
              <a:t>WEST(</a:t>
            </a:r>
            <a:r>
              <a:rPr lang="ko-KR" altLang="en-US" dirty="0">
                <a:solidFill>
                  <a:srgbClr val="CEFF61"/>
                </a:solidFill>
              </a:rPr>
              <a:t>한미대학생연수</a:t>
            </a:r>
            <a:r>
              <a:rPr lang="en-US" altLang="ko-KR" dirty="0">
                <a:solidFill>
                  <a:srgbClr val="CEFF61"/>
                </a:solidFill>
              </a:rPr>
              <a:t>)</a:t>
            </a:r>
            <a:endParaRPr lang="ko-KR" altLang="en-US" dirty="0">
              <a:solidFill>
                <a:srgbClr val="CEFF6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5650" y="2210571"/>
            <a:ext cx="9698850" cy="469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어학연수</a:t>
            </a:r>
            <a:r>
              <a:rPr lang="en-US" altLang="ko-KR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인턴십</a:t>
            </a:r>
            <a:r>
              <a:rPr lang="en-US" altLang="ko-KR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여행을 한꺼번에 경험할 수 있는 </a:t>
            </a:r>
            <a:r>
              <a:rPr lang="ko-KR" altLang="en-US" dirty="0" err="1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정부해외</a:t>
            </a:r>
            <a:r>
              <a:rPr lang="en-US" altLang="ko-KR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미국</a:t>
            </a:r>
            <a:r>
              <a:rPr lang="en-US" altLang="ko-KR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인턴 프로그램</a:t>
            </a:r>
            <a:endParaRPr lang="en-US" altLang="ko-KR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125881"/>
              </p:ext>
            </p:extLst>
          </p:nvPr>
        </p:nvGraphicFramePr>
        <p:xfrm>
          <a:off x="2829900" y="3374868"/>
          <a:ext cx="8047650" cy="220002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529579">
                  <a:extLst>
                    <a:ext uri="{9D8B030D-6E8A-4147-A177-3AD203B41FA5}">
                      <a16:colId xmlns:a16="http://schemas.microsoft.com/office/drawing/2014/main" val="1016773566"/>
                    </a:ext>
                  </a:extLst>
                </a:gridCol>
                <a:gridCol w="2332518">
                  <a:extLst>
                    <a:ext uri="{9D8B030D-6E8A-4147-A177-3AD203B41FA5}">
                      <a16:colId xmlns:a16="http://schemas.microsoft.com/office/drawing/2014/main" val="1286935491"/>
                    </a:ext>
                  </a:extLst>
                </a:gridCol>
                <a:gridCol w="4185553">
                  <a:extLst>
                    <a:ext uri="{9D8B030D-6E8A-4147-A177-3AD203B41FA5}">
                      <a16:colId xmlns:a16="http://schemas.microsoft.com/office/drawing/2014/main" val="706756055"/>
                    </a:ext>
                  </a:extLst>
                </a:gridCol>
              </a:tblGrid>
              <a:tr h="789734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장기 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WEST(18</a:t>
                      </a:r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개월</a:t>
                      </a:r>
                      <a:r>
                        <a:rPr lang="en-US" altLang="ko-KR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)</a:t>
                      </a:r>
                      <a:endParaRPr lang="en-US" altLang="ko-KR" sz="1050" b="1" dirty="0">
                        <a:solidFill>
                          <a:schemeClr val="bg1"/>
                        </a:solidFill>
                        <a:effectLst/>
                        <a:latin typeface="메이플스토리" panose="02000300000000000000" pitchFamily="2" charset="-127"/>
                        <a:ea typeface="메이플스토리" panose="02000300000000000000" pitchFamily="2" charset="-127"/>
                      </a:endParaRPr>
                    </a:p>
                  </a:txBody>
                  <a:tcPr marL="139765" marR="139765" marT="139765" marB="13976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F6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어학연수</a:t>
                      </a:r>
                      <a:r>
                        <a:rPr lang="en-US" altLang="ko-KR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(4</a:t>
                      </a:r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개월</a:t>
                      </a:r>
                      <a:r>
                        <a:rPr lang="en-US" altLang="ko-KR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), </a:t>
                      </a:r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인턴십</a:t>
                      </a:r>
                      <a:r>
                        <a:rPr lang="en-US" altLang="ko-KR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(8~12</a:t>
                      </a:r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개월</a:t>
                      </a:r>
                      <a:r>
                        <a:rPr lang="en-US" altLang="ko-KR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)</a:t>
                      </a:r>
                    </a:p>
                    <a:p>
                      <a:pPr fontAlgn="ctr"/>
                      <a:r>
                        <a:rPr lang="en-US" altLang="ko-KR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 + </a:t>
                      </a:r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여행</a:t>
                      </a:r>
                      <a:r>
                        <a:rPr lang="en-US" altLang="ko-KR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(1</a:t>
                      </a:r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개월</a:t>
                      </a:r>
                      <a:r>
                        <a:rPr lang="en-US" altLang="ko-KR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)</a:t>
                      </a:r>
                    </a:p>
                  </a:txBody>
                  <a:tcPr marL="155294" marR="155294" marT="54353" marB="543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① TOEIC 750</a:t>
                      </a:r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점 이상 또는 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G-TELP Level2 70</a:t>
                      </a:r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점 이상</a:t>
                      </a:r>
                    </a:p>
                    <a:p>
                      <a:pPr fontAlgn="ctr"/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② </a:t>
                      </a:r>
                      <a:r>
                        <a:rPr lang="en-US" sz="1050" dirty="0" err="1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OPIc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 IL </a:t>
                      </a:r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이상 또는 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TOEIC Speaking 5</a:t>
                      </a:r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등급</a:t>
                      </a:r>
                      <a:r>
                        <a:rPr lang="en-US" altLang="ko-KR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(110</a:t>
                      </a:r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점</a:t>
                      </a:r>
                      <a:r>
                        <a:rPr lang="en-US" altLang="ko-KR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) </a:t>
                      </a:r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이상 또는 </a:t>
                      </a:r>
                      <a:endParaRPr lang="en-US" altLang="ko-KR" sz="1050" dirty="0">
                        <a:solidFill>
                          <a:schemeClr val="bg1"/>
                        </a:solidFill>
                        <a:effectLst/>
                        <a:latin typeface="메이플스토리" panose="02000300000000000000" pitchFamily="2" charset="-127"/>
                        <a:ea typeface="메이플스토리" panose="02000300000000000000" pitchFamily="2" charset="-127"/>
                      </a:endParaRPr>
                    </a:p>
                    <a:p>
                      <a:pPr fontAlgn="ctr"/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    G-TELP Speaking Level6 </a:t>
                      </a:r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이상</a:t>
                      </a:r>
                    </a:p>
                  </a:txBody>
                  <a:tcPr marL="155294" marR="155294" marT="54353" marB="54353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F61">
                        <a:alpha val="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466811"/>
                  </a:ext>
                </a:extLst>
              </a:tr>
              <a:tr h="705144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중기 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WEST(12</a:t>
                      </a:r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개월</a:t>
                      </a:r>
                      <a:r>
                        <a:rPr lang="en-US" altLang="ko-KR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)</a:t>
                      </a:r>
                      <a:endParaRPr lang="en-US" altLang="ko-KR" sz="1050" b="1" dirty="0">
                        <a:solidFill>
                          <a:schemeClr val="bg1"/>
                        </a:solidFill>
                        <a:effectLst/>
                        <a:latin typeface="메이플스토리" panose="02000300000000000000" pitchFamily="2" charset="-127"/>
                        <a:ea typeface="메이플스토리" panose="02000300000000000000" pitchFamily="2" charset="-127"/>
                      </a:endParaRPr>
                    </a:p>
                  </a:txBody>
                  <a:tcPr marL="139765" marR="139765" marT="139765" marB="13976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F6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어학연수</a:t>
                      </a:r>
                      <a:r>
                        <a:rPr lang="en-US" altLang="ko-KR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(3</a:t>
                      </a:r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개월</a:t>
                      </a:r>
                      <a:r>
                        <a:rPr lang="en-US" altLang="ko-KR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), </a:t>
                      </a:r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인턴십</a:t>
                      </a:r>
                      <a:r>
                        <a:rPr lang="en-US" altLang="ko-KR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(6~8</a:t>
                      </a:r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개월</a:t>
                      </a:r>
                      <a:r>
                        <a:rPr lang="en-US" altLang="ko-KR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)</a:t>
                      </a:r>
                    </a:p>
                    <a:p>
                      <a:pPr fontAlgn="ctr"/>
                      <a:r>
                        <a:rPr lang="en-US" altLang="ko-KR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 + </a:t>
                      </a:r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여행</a:t>
                      </a:r>
                      <a:r>
                        <a:rPr lang="en-US" altLang="ko-KR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(1</a:t>
                      </a:r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개월</a:t>
                      </a:r>
                      <a:r>
                        <a:rPr lang="en-US" altLang="ko-KR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)</a:t>
                      </a:r>
                    </a:p>
                  </a:txBody>
                  <a:tcPr marL="155294" marR="155294" marT="54353" marB="543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① TOEIC 800</a:t>
                      </a:r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점 이상 또는 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G-TELP Level2 76</a:t>
                      </a:r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점 이상</a:t>
                      </a:r>
                    </a:p>
                    <a:p>
                      <a:pPr fontAlgn="ctr"/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② </a:t>
                      </a:r>
                      <a:r>
                        <a:rPr lang="en-US" sz="1050" dirty="0" err="1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OPIc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 IL </a:t>
                      </a:r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이상 또는 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TOEIC Speaking 5</a:t>
                      </a:r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등급</a:t>
                      </a:r>
                      <a:r>
                        <a:rPr lang="en-US" altLang="ko-KR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(110</a:t>
                      </a:r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점</a:t>
                      </a:r>
                      <a:r>
                        <a:rPr lang="en-US" altLang="ko-KR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) </a:t>
                      </a:r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이상 또는 </a:t>
                      </a:r>
                      <a:endParaRPr lang="en-US" altLang="ko-KR" sz="1050" dirty="0">
                        <a:solidFill>
                          <a:schemeClr val="bg1"/>
                        </a:solidFill>
                        <a:effectLst/>
                        <a:latin typeface="메이플스토리" panose="02000300000000000000" pitchFamily="2" charset="-127"/>
                        <a:ea typeface="메이플스토리" panose="02000300000000000000" pitchFamily="2" charset="-127"/>
                      </a:endParaRPr>
                    </a:p>
                    <a:p>
                      <a:pPr fontAlgn="ctr"/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    G-TELP Speaking Level6 </a:t>
                      </a:r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이상</a:t>
                      </a:r>
                    </a:p>
                  </a:txBody>
                  <a:tcPr marL="155294" marR="155294" marT="54353" marB="54353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F61">
                        <a:alpha val="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77796"/>
                  </a:ext>
                </a:extLst>
              </a:tr>
              <a:tr h="705144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단기 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WEST(6</a:t>
                      </a:r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개월</a:t>
                      </a:r>
                      <a:r>
                        <a:rPr lang="en-US" altLang="ko-KR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)</a:t>
                      </a:r>
                      <a:endParaRPr lang="en-US" altLang="ko-KR" sz="1050" b="1" dirty="0">
                        <a:solidFill>
                          <a:schemeClr val="bg1"/>
                        </a:solidFill>
                        <a:effectLst/>
                        <a:latin typeface="메이플스토리" panose="02000300000000000000" pitchFamily="2" charset="-127"/>
                        <a:ea typeface="메이플스토리" panose="02000300000000000000" pitchFamily="2" charset="-127"/>
                      </a:endParaRPr>
                    </a:p>
                  </a:txBody>
                  <a:tcPr marL="139765" marR="139765" marT="139765" marB="13976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F6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어학연수</a:t>
                      </a:r>
                      <a:r>
                        <a:rPr lang="en-US" altLang="ko-KR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(2</a:t>
                      </a:r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개월</a:t>
                      </a:r>
                      <a:r>
                        <a:rPr lang="en-US" altLang="ko-KR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), </a:t>
                      </a:r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인턴십</a:t>
                      </a:r>
                      <a:r>
                        <a:rPr lang="en-US" altLang="ko-KR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(3~4</a:t>
                      </a:r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개월</a:t>
                      </a:r>
                      <a:r>
                        <a:rPr lang="en-US" altLang="ko-KR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) </a:t>
                      </a:r>
                    </a:p>
                    <a:p>
                      <a:pPr fontAlgn="ctr"/>
                      <a:r>
                        <a:rPr lang="en-US" altLang="ko-KR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+ </a:t>
                      </a:r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여행</a:t>
                      </a:r>
                      <a:r>
                        <a:rPr lang="en-US" altLang="ko-KR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(1</a:t>
                      </a:r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개월</a:t>
                      </a:r>
                      <a:r>
                        <a:rPr lang="en-US" altLang="ko-KR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)</a:t>
                      </a:r>
                    </a:p>
                  </a:txBody>
                  <a:tcPr marL="155294" marR="155294" marT="54353" marB="5435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① TOEIC 850</a:t>
                      </a:r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점 이상 또는 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G-TELP Level2 83</a:t>
                      </a:r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점 이상</a:t>
                      </a:r>
                    </a:p>
                    <a:p>
                      <a:pPr fontAlgn="ctr"/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② </a:t>
                      </a:r>
                      <a:r>
                        <a:rPr lang="en-US" sz="1050" dirty="0" err="1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OPIc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 IM1 </a:t>
                      </a:r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이상 또는 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TOEIC Speaking 6</a:t>
                      </a:r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등급</a:t>
                      </a:r>
                      <a:r>
                        <a:rPr lang="en-US" altLang="ko-KR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(130</a:t>
                      </a:r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점</a:t>
                      </a:r>
                      <a:r>
                        <a:rPr lang="en-US" altLang="ko-KR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) </a:t>
                      </a:r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이상 또는 </a:t>
                      </a:r>
                      <a:endParaRPr lang="en-US" altLang="ko-KR" sz="1050" dirty="0">
                        <a:solidFill>
                          <a:schemeClr val="bg1"/>
                        </a:solidFill>
                        <a:effectLst/>
                        <a:latin typeface="메이플스토리" panose="02000300000000000000" pitchFamily="2" charset="-127"/>
                        <a:ea typeface="메이플스토리" panose="02000300000000000000" pitchFamily="2" charset="-127"/>
                      </a:endParaRPr>
                    </a:p>
                    <a:p>
                      <a:pPr fontAlgn="ctr"/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    G-TELP Speaking Level5 </a:t>
                      </a:r>
                      <a:r>
                        <a:rPr lang="ko-KR" altLang="en-US" sz="1050" dirty="0">
                          <a:solidFill>
                            <a:schemeClr val="bg1"/>
                          </a:solidFill>
                          <a:effectLst/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이상</a:t>
                      </a:r>
                    </a:p>
                  </a:txBody>
                  <a:tcPr marL="155294" marR="155294" marT="54353" marB="54353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F61">
                        <a:alpha val="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539862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648075" y="5574890"/>
            <a:ext cx="7229475" cy="322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11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*</a:t>
            </a:r>
            <a:r>
              <a:rPr lang="ko-KR" altLang="en-US" sz="11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졸업생 대상의 플러스 프로그램도 있음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E869CB-BC1A-471F-AD4F-E8574CBF0CC3}"/>
              </a:ext>
            </a:extLst>
          </p:cNvPr>
          <p:cNvSpPr txBox="1"/>
          <p:nvPr/>
        </p:nvSpPr>
        <p:spPr>
          <a:xfrm>
            <a:off x="1665650" y="956124"/>
            <a:ext cx="2328500" cy="307777"/>
          </a:xfrm>
          <a:prstGeom prst="rect">
            <a:avLst/>
          </a:prstGeom>
          <a:solidFill>
            <a:srgbClr val="102940"/>
          </a:solidFill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난이도 상 </a:t>
            </a:r>
            <a:r>
              <a:rPr lang="en-US" altLang="ko-KR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/ </a:t>
            </a:r>
            <a:r>
              <a:rPr lang="ko-KR" altLang="en-US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해외파견 </a:t>
            </a:r>
            <a:r>
              <a:rPr lang="en-US" altLang="ko-KR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/ </a:t>
            </a:r>
            <a:r>
              <a:rPr lang="ko-KR" altLang="en-US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인턴십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0348E148-7EE2-4DC5-A21F-4D022331840F}"/>
              </a:ext>
            </a:extLst>
          </p:cNvPr>
          <p:cNvSpPr/>
          <p:nvPr/>
        </p:nvSpPr>
        <p:spPr>
          <a:xfrm>
            <a:off x="1860722" y="2909368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E4DDF5-11FC-4737-81D9-B4A8C6F7E6EA}"/>
              </a:ext>
            </a:extLst>
          </p:cNvPr>
          <p:cNvSpPr txBox="1"/>
          <p:nvPr/>
        </p:nvSpPr>
        <p:spPr>
          <a:xfrm>
            <a:off x="1860722" y="2811006"/>
            <a:ext cx="9698850" cy="40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지원자격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  4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학기 이상 이수한 </a:t>
            </a:r>
            <a:r>
              <a:rPr lang="ko-KR" altLang="en-US" sz="1500" dirty="0" err="1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재</a:t>
            </a:r>
            <a:r>
              <a:rPr lang="ko-KR" altLang="en-US" sz="1500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KoPubWorld돋움체 Bold" panose="00000800000000000000" pitchFamily="2" charset="-127"/>
              </a:rPr>
              <a:t>〮</a:t>
            </a:r>
            <a:r>
              <a:rPr lang="ko-KR" altLang="en-US" sz="1500" dirty="0" err="1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휴학생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C21ECA0F-3BBE-4299-8F41-513371DA79AA}"/>
              </a:ext>
            </a:extLst>
          </p:cNvPr>
          <p:cNvSpPr/>
          <p:nvPr/>
        </p:nvSpPr>
        <p:spPr>
          <a:xfrm>
            <a:off x="1860722" y="3326100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459508-FBC2-407C-B82D-572E770194F8}"/>
              </a:ext>
            </a:extLst>
          </p:cNvPr>
          <p:cNvSpPr txBox="1"/>
          <p:nvPr/>
        </p:nvSpPr>
        <p:spPr>
          <a:xfrm>
            <a:off x="1860722" y="3218213"/>
            <a:ext cx="837016" cy="40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  구   분 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2" name="부제목 2">
            <a:extLst>
              <a:ext uri="{FF2B5EF4-FFF2-40B4-BE49-F238E27FC236}">
                <a16:creationId xmlns:a16="http://schemas.microsoft.com/office/drawing/2014/main" id="{9705C320-7E7C-4C18-9133-3263E426EB5F}"/>
              </a:ext>
            </a:extLst>
          </p:cNvPr>
          <p:cNvSpPr txBox="1">
            <a:spLocks/>
          </p:cNvSpPr>
          <p:nvPr/>
        </p:nvSpPr>
        <p:spPr>
          <a:xfrm>
            <a:off x="289025" y="221231"/>
            <a:ext cx="3844436" cy="2715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2. </a:t>
            </a:r>
            <a:r>
              <a:rPr lang="ko-KR" altLang="en-US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국제교류프로그램 소개</a:t>
            </a:r>
            <a:r>
              <a:rPr lang="en-US" altLang="ko-KR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_</a:t>
            </a:r>
            <a:r>
              <a:rPr lang="ko-KR" altLang="en-US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해외인턴십</a:t>
            </a:r>
          </a:p>
        </p:txBody>
      </p:sp>
    </p:spTree>
    <p:extLst>
      <p:ext uri="{BB962C8B-B14F-4D97-AF65-F5344CB8AC3E}">
        <p14:creationId xmlns:p14="http://schemas.microsoft.com/office/powerpoint/2010/main" val="2475805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4A661C61-E2A4-4B4E-8CE1-34DB3216562F}"/>
              </a:ext>
            </a:extLst>
          </p:cNvPr>
          <p:cNvSpPr/>
          <p:nvPr/>
        </p:nvSpPr>
        <p:spPr>
          <a:xfrm>
            <a:off x="1750493" y="4409967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294D8C3A-1AF9-4041-A752-13170C5CA82A}"/>
              </a:ext>
            </a:extLst>
          </p:cNvPr>
          <p:cNvSpPr/>
          <p:nvPr/>
        </p:nvSpPr>
        <p:spPr>
          <a:xfrm>
            <a:off x="1750493" y="3375141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38A06092-3268-4F8D-8991-FB5034E42464}"/>
              </a:ext>
            </a:extLst>
          </p:cNvPr>
          <p:cNvSpPr/>
          <p:nvPr/>
        </p:nvSpPr>
        <p:spPr>
          <a:xfrm>
            <a:off x="1750493" y="4065838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1FE874F-1C01-47B6-AA73-14CBB2480C0E}"/>
              </a:ext>
            </a:extLst>
          </p:cNvPr>
          <p:cNvSpPr/>
          <p:nvPr/>
        </p:nvSpPr>
        <p:spPr>
          <a:xfrm>
            <a:off x="1750493" y="3716596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637481" y="1554186"/>
            <a:ext cx="61228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rgbClr val="CEFF61"/>
                </a:solidFill>
              </a:rPr>
              <a:t>K-MOVE(</a:t>
            </a:r>
            <a:r>
              <a:rPr lang="ko-KR" altLang="en-US" dirty="0" err="1">
                <a:solidFill>
                  <a:srgbClr val="CEFF61"/>
                </a:solidFill>
              </a:rPr>
              <a:t>상경계</a:t>
            </a:r>
            <a:r>
              <a:rPr lang="en-US" altLang="ko-KR" dirty="0">
                <a:solidFill>
                  <a:srgbClr val="CEFF61"/>
                </a:solidFill>
              </a:rPr>
              <a:t>/</a:t>
            </a:r>
            <a:r>
              <a:rPr lang="ko-KR" altLang="en-US" dirty="0">
                <a:solidFill>
                  <a:srgbClr val="CEFF61"/>
                </a:solidFill>
              </a:rPr>
              <a:t>이공계</a:t>
            </a:r>
            <a:r>
              <a:rPr lang="en-US" altLang="ko-KR" dirty="0">
                <a:solidFill>
                  <a:srgbClr val="CEFF61"/>
                </a:solidFill>
              </a:rPr>
              <a:t>)</a:t>
            </a:r>
            <a:endParaRPr lang="ko-KR" altLang="en-US" dirty="0">
              <a:solidFill>
                <a:srgbClr val="CEFF6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0493" y="3276174"/>
            <a:ext cx="8691014" cy="1708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지원자격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졸업예정자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모집시기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3-6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월 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선발방법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단국대학교에서 학생 추천 후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ICN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그룹에서 면접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비   고       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대략적으로 개인 부담금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600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만원 내외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1500" dirty="0" err="1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국내연수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80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만원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+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비자발급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520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만원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</a:p>
          <a:p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             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미국 인턴십으로 파견 나가는 시점은 졸업생이어야함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8E69DC-411A-4B41-8F38-06DB0183FBF8}"/>
              </a:ext>
            </a:extLst>
          </p:cNvPr>
          <p:cNvSpPr txBox="1"/>
          <p:nvPr/>
        </p:nvSpPr>
        <p:spPr>
          <a:xfrm>
            <a:off x="1637481" y="1400298"/>
            <a:ext cx="2328500" cy="307777"/>
          </a:xfrm>
          <a:prstGeom prst="rect">
            <a:avLst/>
          </a:prstGeom>
          <a:solidFill>
            <a:srgbClr val="102940"/>
          </a:solidFill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난이도 상 </a:t>
            </a:r>
            <a:r>
              <a:rPr lang="en-US" altLang="ko-KR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/ </a:t>
            </a:r>
            <a:r>
              <a:rPr lang="ko-KR" altLang="en-US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해외파견 </a:t>
            </a:r>
            <a:r>
              <a:rPr lang="en-US" altLang="ko-KR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/ </a:t>
            </a:r>
            <a:r>
              <a:rPr lang="ko-KR" altLang="en-US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인턴십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867DA3-2B3D-4867-85E6-DF6AA0DD022F}"/>
              </a:ext>
            </a:extLst>
          </p:cNvPr>
          <p:cNvSpPr txBox="1"/>
          <p:nvPr/>
        </p:nvSpPr>
        <p:spPr>
          <a:xfrm>
            <a:off x="1637481" y="2615595"/>
            <a:ext cx="869101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국내에서 직무 및 어학연수과정 </a:t>
            </a:r>
            <a:r>
              <a:rPr lang="en-US" altLang="ko-KR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6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개월 수강 후 </a:t>
            </a:r>
            <a:r>
              <a:rPr lang="en-US" altLang="ko-KR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년 동안 미국 유급 인턴십에 참가하는 프로그램</a:t>
            </a:r>
            <a:endParaRPr lang="en-US" altLang="ko-KR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8" name="부제목 2">
            <a:extLst>
              <a:ext uri="{FF2B5EF4-FFF2-40B4-BE49-F238E27FC236}">
                <a16:creationId xmlns:a16="http://schemas.microsoft.com/office/drawing/2014/main" id="{444C0F47-9062-452D-B3CD-9AD17C1B6E69}"/>
              </a:ext>
            </a:extLst>
          </p:cNvPr>
          <p:cNvSpPr txBox="1">
            <a:spLocks/>
          </p:cNvSpPr>
          <p:nvPr/>
        </p:nvSpPr>
        <p:spPr>
          <a:xfrm>
            <a:off x="289025" y="221231"/>
            <a:ext cx="3844436" cy="2715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2. </a:t>
            </a:r>
            <a:r>
              <a:rPr lang="ko-KR" altLang="en-US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국제교류프로그램 소개</a:t>
            </a:r>
            <a:r>
              <a:rPr lang="en-US" altLang="ko-KR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_</a:t>
            </a:r>
            <a:r>
              <a:rPr lang="ko-KR" altLang="en-US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해외인턴십</a:t>
            </a:r>
          </a:p>
        </p:txBody>
      </p:sp>
    </p:spTree>
    <p:extLst>
      <p:ext uri="{BB962C8B-B14F-4D97-AF65-F5344CB8AC3E}">
        <p14:creationId xmlns:p14="http://schemas.microsoft.com/office/powerpoint/2010/main" val="1460667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C3179C7C-8EA5-4533-A932-1ED4B79D86DF}"/>
              </a:ext>
            </a:extLst>
          </p:cNvPr>
          <p:cNvSpPr/>
          <p:nvPr/>
        </p:nvSpPr>
        <p:spPr>
          <a:xfrm>
            <a:off x="1759349" y="5383408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0EFCAB86-C010-4C90-BA0F-15394FD27478}"/>
              </a:ext>
            </a:extLst>
          </p:cNvPr>
          <p:cNvSpPr/>
          <p:nvPr/>
        </p:nvSpPr>
        <p:spPr>
          <a:xfrm>
            <a:off x="1759349" y="5025086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DED783FB-488A-4FC4-943F-3BFE27A7A1F7}"/>
              </a:ext>
            </a:extLst>
          </p:cNvPr>
          <p:cNvSpPr/>
          <p:nvPr/>
        </p:nvSpPr>
        <p:spPr>
          <a:xfrm>
            <a:off x="1759349" y="3998053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A868A4B9-294D-4D70-8B14-A9FC2E7EC11F}"/>
              </a:ext>
            </a:extLst>
          </p:cNvPr>
          <p:cNvSpPr/>
          <p:nvPr/>
        </p:nvSpPr>
        <p:spPr>
          <a:xfrm>
            <a:off x="1759349" y="4353773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BEBDDCEF-1AD3-4A32-856C-E9AD72F075A4}"/>
              </a:ext>
            </a:extLst>
          </p:cNvPr>
          <p:cNvSpPr/>
          <p:nvPr/>
        </p:nvSpPr>
        <p:spPr>
          <a:xfrm>
            <a:off x="1759349" y="3655033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1555568" y="1692108"/>
            <a:ext cx="5257800" cy="923517"/>
          </a:xfrm>
        </p:spPr>
        <p:txBody>
          <a:bodyPr>
            <a:normAutofit/>
          </a:bodyPr>
          <a:lstStyle/>
          <a:p>
            <a:r>
              <a:rPr lang="ko-KR" altLang="en-US" sz="4900" dirty="0" err="1">
                <a:solidFill>
                  <a:srgbClr val="CEFF6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원어민튜터링</a:t>
            </a:r>
            <a:endParaRPr lang="ko-KR" altLang="en-US" dirty="0">
              <a:solidFill>
                <a:srgbClr val="CEFF61"/>
              </a:solidFill>
              <a:latin typeface="CookieRunOTF Regular" panose="020B0600000101010101" pitchFamily="34" charset="-127"/>
              <a:ea typeface="CookieRunOTF Regular" panose="020B0600000101010101" pitchFamily="34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0842" y="2725655"/>
            <a:ext cx="8303759" cy="33153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학기 중 원어민 교환학생들과 언어</a:t>
            </a:r>
            <a:r>
              <a:rPr lang="en-US" altLang="ko-KR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∙</a:t>
            </a:r>
            <a:r>
              <a:rPr lang="ko-KR" altLang="en-US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문화 교환 프로그램</a:t>
            </a:r>
            <a:endParaRPr lang="en-US" altLang="ko-KR" dirty="0">
              <a:solidFill>
                <a:srgbClr val="1F4E79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r>
              <a:rPr lang="ko-KR" altLang="en-US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영어</a:t>
            </a:r>
            <a:r>
              <a:rPr lang="en-US" altLang="ko-KR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중국어</a:t>
            </a:r>
            <a:r>
              <a:rPr lang="en-US" altLang="ko-KR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일본어</a:t>
            </a:r>
            <a:r>
              <a:rPr lang="en-US" altLang="ko-KR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프랑스어</a:t>
            </a:r>
            <a:r>
              <a:rPr lang="en-US" altLang="ko-KR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독일어 등</a:t>
            </a:r>
            <a:endParaRPr lang="en-US" altLang="ko-KR" dirty="0">
              <a:solidFill>
                <a:srgbClr val="1F4E79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endParaRPr lang="en-US" altLang="ko-KR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_Pro Medium" panose="00000600000000000000" pitchFamily="50" charset="-127"/>
              </a:rPr>
              <a:t>모집시기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_Pro Medium" panose="00000600000000000000" pitchFamily="50" charset="-127"/>
              </a:rPr>
              <a:t>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_Pro Medium" panose="00000600000000000000" pitchFamily="50" charset="-127"/>
              </a:rPr>
              <a:t>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학기 초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(3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월 초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/ 9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월 초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수업시기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학기 중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– </a:t>
            </a:r>
            <a:r>
              <a:rPr lang="ko-KR" altLang="en-US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주 </a:t>
            </a:r>
            <a:r>
              <a:rPr lang="en-US" altLang="ko-KR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ko-KR" altLang="en-US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회 </a:t>
            </a:r>
            <a:r>
              <a:rPr lang="en-US" altLang="ko-KR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3</a:t>
            </a:r>
            <a:r>
              <a:rPr lang="ko-KR" altLang="en-US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시간씩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13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주 동안 총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40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시간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수업구성  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외국인 교환학생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명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+ </a:t>
            </a:r>
            <a:r>
              <a:rPr lang="ko-KR" altLang="en-US" sz="150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단국대학교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재학생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3~5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명 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           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입문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초급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중급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고급 </a:t>
            </a:r>
            <a:r>
              <a:rPr lang="ko-KR" altLang="en-US" sz="1500" dirty="0" err="1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레</a:t>
            </a:r>
            <a:r>
              <a:rPr lang="ko-KR" altLang="en-US" sz="1500" dirty="0" err="1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벨</a:t>
            </a:r>
            <a:r>
              <a:rPr lang="ko-KR" altLang="en-US" sz="1500" dirty="0" err="1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별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외국어 회화 수업</a:t>
            </a:r>
            <a:endParaRPr lang="en-US" altLang="ko-KR" sz="1500" dirty="0">
              <a:solidFill>
                <a:srgbClr val="1F4E79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신청방법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이메일을 통한 선착순 접수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비    고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캠퍼스 별로 별도 모집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/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개설 언어는 </a:t>
            </a:r>
            <a:r>
              <a:rPr lang="ko-KR" altLang="en-US" sz="1500" dirty="0" err="1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매학기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상이함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            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수료생에 한해 수료증 발급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추후 </a:t>
            </a:r>
            <a:r>
              <a:rPr lang="ko-KR" altLang="en-US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국제교류프로그램 </a:t>
            </a:r>
            <a:r>
              <a:rPr lang="ko-KR" altLang="en-US" sz="1500" dirty="0" err="1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지원시</a:t>
            </a:r>
            <a:r>
              <a:rPr lang="ko-KR" altLang="en-US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가산점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부여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/ </a:t>
            </a:r>
            <a:r>
              <a:rPr lang="ko-KR" altLang="en-US" sz="1500" dirty="0" err="1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비교과마일리지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부여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5568" y="1436555"/>
            <a:ext cx="2470332" cy="307777"/>
          </a:xfrm>
          <a:prstGeom prst="rect">
            <a:avLst/>
          </a:prstGeom>
          <a:solidFill>
            <a:srgbClr val="102940"/>
          </a:solidFill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난이도 하 </a:t>
            </a:r>
            <a:r>
              <a:rPr lang="en-US" altLang="ko-KR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/ </a:t>
            </a:r>
            <a:r>
              <a:rPr lang="ko-KR" altLang="en-US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어학 </a:t>
            </a:r>
            <a:r>
              <a:rPr lang="en-US" altLang="ko-KR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/ </a:t>
            </a:r>
            <a:r>
              <a:rPr lang="ko-KR" altLang="en-US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학기 중</a:t>
            </a:r>
            <a:r>
              <a:rPr lang="en-US" altLang="ko-KR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/</a:t>
            </a:r>
            <a:r>
              <a:rPr lang="ko-KR" altLang="en-US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교내</a:t>
            </a:r>
            <a:r>
              <a:rPr lang="en-US" altLang="ko-KR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ko-KR" altLang="en-US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387A1BC-E98B-49E9-B3DE-2189903F918B}"/>
              </a:ext>
            </a:extLst>
          </p:cNvPr>
          <p:cNvSpPr/>
          <p:nvPr/>
        </p:nvSpPr>
        <p:spPr>
          <a:xfrm>
            <a:off x="1555567" y="2725655"/>
            <a:ext cx="6963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학기 중 교내에서 외국인 교환학생들과 언어</a:t>
            </a:r>
            <a:r>
              <a:rPr lang="en-US" altLang="ko-KR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∙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문화 교환 프로그램</a:t>
            </a:r>
            <a:endParaRPr lang="en-US" altLang="ko-KR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영어</a:t>
            </a:r>
            <a:r>
              <a:rPr lang="en-US" altLang="ko-KR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중국어</a:t>
            </a:r>
            <a:r>
              <a:rPr lang="en-US" altLang="ko-KR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일본어</a:t>
            </a:r>
            <a:r>
              <a:rPr lang="en-US" altLang="ko-KR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프랑스어</a:t>
            </a:r>
            <a:r>
              <a:rPr lang="en-US" altLang="ko-KR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독일어</a:t>
            </a:r>
            <a:r>
              <a:rPr lang="en-US" altLang="ko-KR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스페인어 등 약 </a:t>
            </a:r>
            <a:r>
              <a:rPr lang="en-US" altLang="ko-KR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30</a:t>
            </a:r>
            <a:r>
              <a:rPr lang="ko-KR" altLang="en-US" dirty="0" err="1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개반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운영</a:t>
            </a:r>
            <a:endParaRPr lang="en-US" altLang="ko-KR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7" name="부제목 2">
            <a:extLst>
              <a:ext uri="{FF2B5EF4-FFF2-40B4-BE49-F238E27FC236}">
                <a16:creationId xmlns:a16="http://schemas.microsoft.com/office/drawing/2014/main" id="{0495761A-CB3A-4480-91B9-4DC09871AD93}"/>
              </a:ext>
            </a:extLst>
          </p:cNvPr>
          <p:cNvSpPr txBox="1">
            <a:spLocks/>
          </p:cNvSpPr>
          <p:nvPr/>
        </p:nvSpPr>
        <p:spPr>
          <a:xfrm>
            <a:off x="289025" y="221231"/>
            <a:ext cx="3844436" cy="2715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2. </a:t>
            </a:r>
            <a:r>
              <a:rPr lang="ko-KR" altLang="en-US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국제교류프로그램 소개</a:t>
            </a:r>
            <a:r>
              <a:rPr lang="en-US" altLang="ko-KR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_</a:t>
            </a:r>
            <a:r>
              <a:rPr lang="ko-KR" altLang="en-US" sz="1600" b="1" dirty="0" err="1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원어민튜터링</a:t>
            </a:r>
            <a:endParaRPr lang="ko-KR" altLang="en-US" sz="1600" b="1" dirty="0">
              <a:solidFill>
                <a:schemeClr val="bg1"/>
              </a:solidFill>
              <a:latin typeface="CookieRunOTF Regular" panose="020B0600000101010101" pitchFamily="34" charset="-127"/>
              <a:ea typeface="CookieRunOTF Regular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4465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직사각형 77">
            <a:extLst>
              <a:ext uri="{FF2B5EF4-FFF2-40B4-BE49-F238E27FC236}">
                <a16:creationId xmlns:a16="http://schemas.microsoft.com/office/drawing/2014/main" id="{56A27FC2-BB2C-4C3B-992C-4FBD2430126E}"/>
              </a:ext>
            </a:extLst>
          </p:cNvPr>
          <p:cNvSpPr/>
          <p:nvPr/>
        </p:nvSpPr>
        <p:spPr>
          <a:xfrm>
            <a:off x="2521266" y="3477869"/>
            <a:ext cx="2265693" cy="368663"/>
          </a:xfrm>
          <a:prstGeom prst="rect">
            <a:avLst/>
          </a:prstGeom>
          <a:solidFill>
            <a:srgbClr val="CEFF6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3E3A5C74-8229-4CCA-A636-6FFA6A23DA81}"/>
              </a:ext>
            </a:extLst>
          </p:cNvPr>
          <p:cNvSpPr/>
          <p:nvPr/>
        </p:nvSpPr>
        <p:spPr>
          <a:xfrm>
            <a:off x="2521266" y="3916231"/>
            <a:ext cx="2259185" cy="1303366"/>
          </a:xfrm>
          <a:prstGeom prst="rect">
            <a:avLst/>
          </a:prstGeom>
          <a:solidFill>
            <a:srgbClr val="CEFF6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3F260A5-C43C-4EA7-B437-8D8FF194AA55}"/>
              </a:ext>
            </a:extLst>
          </p:cNvPr>
          <p:cNvSpPr/>
          <p:nvPr/>
        </p:nvSpPr>
        <p:spPr>
          <a:xfrm>
            <a:off x="2521266" y="2091080"/>
            <a:ext cx="2274799" cy="1303366"/>
          </a:xfrm>
          <a:prstGeom prst="rect">
            <a:avLst/>
          </a:prstGeom>
          <a:solidFill>
            <a:srgbClr val="CEFF61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895840" y="982733"/>
            <a:ext cx="4587241" cy="8819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Step by Step</a:t>
            </a:r>
            <a:endParaRPr lang="ko-KR" altLang="en-US" dirty="0">
              <a:solidFill>
                <a:schemeClr val="bg1"/>
              </a:solidFill>
              <a:latin typeface="CookieRunOTF Regular" panose="020B0600000101010101" pitchFamily="34" charset="-127"/>
              <a:ea typeface="CookieRunOTF Regular" panose="020B0600000101010101" pitchFamily="34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420377" y="1403860"/>
            <a:ext cx="1328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600" dirty="0">
                <a:solidFill>
                  <a:schemeClr val="bg1">
                    <a:alpha val="60000"/>
                  </a:schemeClr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파견학기 기준</a:t>
            </a:r>
          </a:p>
        </p:txBody>
      </p:sp>
      <p:grpSp>
        <p:nvGrpSpPr>
          <p:cNvPr id="214" name="그룹 213"/>
          <p:cNvGrpSpPr/>
          <p:nvPr/>
        </p:nvGrpSpPr>
        <p:grpSpPr>
          <a:xfrm>
            <a:off x="2287534" y="1919792"/>
            <a:ext cx="8547607" cy="4282175"/>
            <a:chOff x="433181" y="1910178"/>
            <a:chExt cx="10091055" cy="4470227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3409357" y="1910178"/>
              <a:ext cx="0" cy="3731586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>
              <a:off x="3394116" y="5611347"/>
              <a:ext cx="710331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 flipV="1">
              <a:off x="5194140" y="2087428"/>
              <a:ext cx="0" cy="3553164"/>
            </a:xfrm>
            <a:prstGeom prst="line">
              <a:avLst/>
            </a:prstGeom>
            <a:ln w="381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 flipV="1">
              <a:off x="5626710" y="2087428"/>
              <a:ext cx="0" cy="3553164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 flipV="1">
              <a:off x="6059280" y="2087428"/>
              <a:ext cx="0" cy="3553164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 flipV="1">
              <a:off x="6491850" y="2087428"/>
              <a:ext cx="0" cy="3553164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 flipV="1">
              <a:off x="6924420" y="2087428"/>
              <a:ext cx="0" cy="3553164"/>
            </a:xfrm>
            <a:prstGeom prst="line">
              <a:avLst/>
            </a:prstGeom>
            <a:ln w="381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 flipV="1">
              <a:off x="7356990" y="2087428"/>
              <a:ext cx="0" cy="3553164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/>
            <p:nvPr/>
          </p:nvCxnSpPr>
          <p:spPr>
            <a:xfrm flipV="1">
              <a:off x="7789560" y="2087428"/>
              <a:ext cx="0" cy="3553164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/>
            <p:nvPr/>
          </p:nvCxnSpPr>
          <p:spPr>
            <a:xfrm flipV="1">
              <a:off x="8222130" y="2087428"/>
              <a:ext cx="0" cy="3553164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/>
            <p:nvPr/>
          </p:nvCxnSpPr>
          <p:spPr>
            <a:xfrm flipV="1">
              <a:off x="8654700" y="2087428"/>
              <a:ext cx="0" cy="3553164"/>
            </a:xfrm>
            <a:prstGeom prst="line">
              <a:avLst/>
            </a:prstGeom>
            <a:ln w="381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 flipV="1">
              <a:off x="4761570" y="2087428"/>
              <a:ext cx="0" cy="3553164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 flipV="1">
              <a:off x="4329000" y="2087428"/>
              <a:ext cx="0" cy="3553164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/>
            <p:cNvCxnSpPr/>
            <p:nvPr/>
          </p:nvCxnSpPr>
          <p:spPr>
            <a:xfrm flipV="1">
              <a:off x="3896430" y="2087428"/>
              <a:ext cx="0" cy="3553164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/>
            <p:nvPr/>
          </p:nvCxnSpPr>
          <p:spPr>
            <a:xfrm flipV="1">
              <a:off x="9087270" y="2087428"/>
              <a:ext cx="0" cy="3553164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/>
            <p:cNvCxnSpPr/>
            <p:nvPr/>
          </p:nvCxnSpPr>
          <p:spPr>
            <a:xfrm flipV="1">
              <a:off x="9519840" y="2087428"/>
              <a:ext cx="0" cy="3553164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 flipV="1">
              <a:off x="9952414" y="2087428"/>
              <a:ext cx="0" cy="3553164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3915252" y="5770627"/>
              <a:ext cx="827495" cy="321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1</a:t>
              </a:r>
              <a:r>
                <a:rPr lang="ko-KR" altLang="en-US" sz="14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학년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664354" y="5761823"/>
              <a:ext cx="827495" cy="321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2</a:t>
              </a:r>
              <a:r>
                <a:rPr lang="ko-KR" altLang="en-US" sz="14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학년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478595" y="5771413"/>
              <a:ext cx="827495" cy="321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3</a:t>
              </a:r>
              <a:r>
                <a:rPr lang="ko-KR" altLang="en-US" sz="14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학년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106092" y="5723080"/>
              <a:ext cx="827495" cy="321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4</a:t>
              </a:r>
              <a:r>
                <a:rPr lang="ko-KR" altLang="en-US" sz="14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학년</a:t>
              </a:r>
            </a:p>
          </p:txBody>
        </p:sp>
        <p:sp>
          <p:nvSpPr>
            <p:cNvPr id="16" name="오른쪽 화살표 15"/>
            <p:cNvSpPr/>
            <p:nvPr/>
          </p:nvSpPr>
          <p:spPr>
            <a:xfrm>
              <a:off x="3442888" y="2060794"/>
              <a:ext cx="3499818" cy="4572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메이플스토리" panose="02000300000000000000" pitchFamily="2" charset="-127"/>
                <a:ea typeface="메이플스토리" panose="02000300000000000000" pitchFamily="2" charset="-127"/>
              </a:endParaRPr>
            </a:p>
          </p:txBody>
        </p:sp>
        <p:sp>
          <p:nvSpPr>
            <p:cNvPr id="32" name="오른쪽 화살표 31"/>
            <p:cNvSpPr/>
            <p:nvPr/>
          </p:nvSpPr>
          <p:spPr>
            <a:xfrm>
              <a:off x="5215096" y="3028796"/>
              <a:ext cx="3027992" cy="4572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latin typeface="메이플스토리" panose="02000300000000000000" pitchFamily="2" charset="-127"/>
                <a:ea typeface="메이플스토리" panose="02000300000000000000" pitchFamily="2" charset="-127"/>
              </a:endParaRPr>
            </a:p>
          </p:txBody>
        </p:sp>
        <p:sp>
          <p:nvSpPr>
            <p:cNvPr id="33" name="오른쪽 화살표 32"/>
            <p:cNvSpPr/>
            <p:nvPr/>
          </p:nvSpPr>
          <p:spPr>
            <a:xfrm>
              <a:off x="5213946" y="3500482"/>
              <a:ext cx="2595418" cy="4572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latin typeface="메이플스토리" panose="02000300000000000000" pitchFamily="2" charset="-127"/>
                <a:ea typeface="메이플스토리" panose="02000300000000000000" pitchFamily="2" charset="-127"/>
              </a:endParaRPr>
            </a:p>
          </p:txBody>
        </p:sp>
        <p:sp>
          <p:nvSpPr>
            <p:cNvPr id="35" name="오른쪽 화살표 34"/>
            <p:cNvSpPr/>
            <p:nvPr/>
          </p:nvSpPr>
          <p:spPr>
            <a:xfrm>
              <a:off x="5217363" y="4460274"/>
              <a:ext cx="3888729" cy="4572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메이플스토리" panose="02000300000000000000" pitchFamily="2" charset="-127"/>
                <a:ea typeface="메이플스토리" panose="02000300000000000000" pitchFamily="2" charset="-127"/>
              </a:endParaRPr>
            </a:p>
          </p:txBody>
        </p:sp>
        <p:sp>
          <p:nvSpPr>
            <p:cNvPr id="36" name="오른쪽 화살표 35"/>
            <p:cNvSpPr/>
            <p:nvPr/>
          </p:nvSpPr>
          <p:spPr>
            <a:xfrm>
              <a:off x="8681508" y="4940170"/>
              <a:ext cx="1842728" cy="4572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메이플스토리" panose="02000300000000000000" pitchFamily="2" charset="-127"/>
                <a:ea typeface="메이플스토리" panose="02000300000000000000" pitchFamily="2" charset="-127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33181" y="2157545"/>
              <a:ext cx="2897939" cy="321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400" dirty="0" err="1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원어민튜터링</a:t>
              </a:r>
              <a:r>
                <a:rPr lang="ko-KR" altLang="en-US" sz="14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 </a:t>
              </a:r>
              <a:r>
                <a:rPr lang="en-US" altLang="ko-KR" sz="14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/ </a:t>
              </a:r>
              <a:r>
                <a:rPr lang="ko-KR" altLang="en-US" sz="1400" dirty="0" err="1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글로벌빌리지</a:t>
              </a:r>
              <a:endParaRPr lang="ko-KR" altLang="en-US" sz="14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45560" y="2628824"/>
              <a:ext cx="2685560" cy="321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4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교비어학연수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45560" y="3571386"/>
              <a:ext cx="2685560" cy="321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400" dirty="0" err="1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아카데믹프로그램</a:t>
              </a:r>
              <a:endParaRPr lang="ko-KR" altLang="en-US" sz="14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45560" y="4042665"/>
              <a:ext cx="2685560" cy="321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4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전공 교환학생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45560" y="4513946"/>
              <a:ext cx="2685560" cy="321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4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디즈니인턴십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45560" y="4985223"/>
              <a:ext cx="2685560" cy="321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400" dirty="0" err="1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해외인턴십</a:t>
              </a:r>
              <a:endParaRPr lang="ko-KR" altLang="en-US" sz="14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endParaRPr>
            </a:p>
          </p:txBody>
        </p:sp>
        <p:sp>
          <p:nvSpPr>
            <p:cNvPr id="37" name="오른쪽 화살표 36"/>
            <p:cNvSpPr/>
            <p:nvPr/>
          </p:nvSpPr>
          <p:spPr>
            <a:xfrm>
              <a:off x="6489808" y="3492283"/>
              <a:ext cx="4007618" cy="457200"/>
            </a:xfrm>
            <a:prstGeom prst="rightArrow">
              <a:avLst/>
            </a:prstGeom>
            <a:solidFill>
              <a:srgbClr val="FFC000">
                <a:alpha val="30196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메이플스토리" panose="02000300000000000000" pitchFamily="2" charset="-127"/>
                <a:ea typeface="메이플스토리" panose="02000300000000000000" pitchFamily="2" charset="-127"/>
              </a:endParaRPr>
            </a:p>
          </p:txBody>
        </p:sp>
        <p:sp>
          <p:nvSpPr>
            <p:cNvPr id="34" name="오른쪽 화살표 33"/>
            <p:cNvSpPr/>
            <p:nvPr/>
          </p:nvSpPr>
          <p:spPr>
            <a:xfrm>
              <a:off x="5217363" y="3980378"/>
              <a:ext cx="3458522" cy="4572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메이플스토리" panose="02000300000000000000" pitchFamily="2" charset="-127"/>
                <a:ea typeface="메이플스토리" panose="02000300000000000000" pitchFamily="2" charset="-127"/>
              </a:endParaRPr>
            </a:p>
          </p:txBody>
        </p:sp>
        <p:sp>
          <p:nvSpPr>
            <p:cNvPr id="53" name="오른쪽 화살표 52"/>
            <p:cNvSpPr/>
            <p:nvPr/>
          </p:nvSpPr>
          <p:spPr>
            <a:xfrm>
              <a:off x="6491850" y="2544628"/>
              <a:ext cx="3027990" cy="457200"/>
            </a:xfrm>
            <a:prstGeom prst="rightArrow">
              <a:avLst/>
            </a:prstGeom>
            <a:solidFill>
              <a:srgbClr val="FFC000">
                <a:alpha val="30196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메이플스토리" panose="02000300000000000000" pitchFamily="2" charset="-127"/>
                <a:ea typeface="메이플스토리" panose="02000300000000000000" pitchFamily="2" charset="-127"/>
              </a:endParaRPr>
            </a:p>
          </p:txBody>
        </p:sp>
        <p:sp>
          <p:nvSpPr>
            <p:cNvPr id="54" name="오른쪽 화살표 53"/>
            <p:cNvSpPr/>
            <p:nvPr/>
          </p:nvSpPr>
          <p:spPr>
            <a:xfrm>
              <a:off x="6491850" y="2071626"/>
              <a:ext cx="4005576" cy="457200"/>
            </a:xfrm>
            <a:prstGeom prst="rightArrow">
              <a:avLst/>
            </a:prstGeom>
            <a:solidFill>
              <a:srgbClr val="FFC000">
                <a:alpha val="30196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메이플스토리" panose="02000300000000000000" pitchFamily="2" charset="-127"/>
                <a:ea typeface="메이플스토리" panose="02000300000000000000" pitchFamily="2" charset="-127"/>
              </a:endParaRPr>
            </a:p>
          </p:txBody>
        </p:sp>
        <p:sp>
          <p:nvSpPr>
            <p:cNvPr id="55" name="오른쪽 화살표 54"/>
            <p:cNvSpPr/>
            <p:nvPr/>
          </p:nvSpPr>
          <p:spPr>
            <a:xfrm>
              <a:off x="7038904" y="3030837"/>
              <a:ext cx="3458522" cy="457200"/>
            </a:xfrm>
            <a:prstGeom prst="rightArrow">
              <a:avLst/>
            </a:prstGeom>
            <a:solidFill>
              <a:srgbClr val="FFC000">
                <a:alpha val="30196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메이플스토리" panose="02000300000000000000" pitchFamily="2" charset="-127"/>
                <a:ea typeface="메이플스토리" panose="02000300000000000000" pitchFamily="2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45560" y="3100105"/>
              <a:ext cx="2685560" cy="321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4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연수 교환학생</a:t>
              </a:r>
            </a:p>
          </p:txBody>
        </p:sp>
        <p:sp>
          <p:nvSpPr>
            <p:cNvPr id="58" name="오른쪽 화살표 57"/>
            <p:cNvSpPr/>
            <p:nvPr/>
          </p:nvSpPr>
          <p:spPr>
            <a:xfrm>
              <a:off x="4763589" y="2540690"/>
              <a:ext cx="3053252" cy="4572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latin typeface="메이플스토리" panose="02000300000000000000" pitchFamily="2" charset="-127"/>
                <a:ea typeface="메이플스토리" panose="02000300000000000000" pitchFamily="2" charset="-127"/>
              </a:endParaRPr>
            </a:p>
          </p:txBody>
        </p:sp>
        <p:sp>
          <p:nvSpPr>
            <p:cNvPr id="61" name="오른쪽 화살표 60"/>
            <p:cNvSpPr/>
            <p:nvPr/>
          </p:nvSpPr>
          <p:spPr>
            <a:xfrm>
              <a:off x="7038904" y="3976143"/>
              <a:ext cx="3458522" cy="457200"/>
            </a:xfrm>
            <a:prstGeom prst="rightArrow">
              <a:avLst/>
            </a:prstGeom>
            <a:solidFill>
              <a:srgbClr val="FFC000">
                <a:alpha val="30196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메이플스토리" panose="02000300000000000000" pitchFamily="2" charset="-127"/>
                <a:ea typeface="메이플스토리" panose="02000300000000000000" pitchFamily="2" charset="-127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283477" y="6091242"/>
              <a:ext cx="2015027" cy="289163"/>
            </a:xfrm>
            <a:prstGeom prst="rect">
              <a:avLst/>
            </a:prstGeom>
            <a:solidFill>
              <a:srgbClr val="1F4E79">
                <a:alpha val="50196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200" dirty="0">
                  <a:solidFill>
                    <a:srgbClr val="FFC000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어학실력을 쌓는 시기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953974" y="6072797"/>
              <a:ext cx="2306664" cy="289163"/>
            </a:xfrm>
            <a:prstGeom prst="rect">
              <a:avLst/>
            </a:prstGeom>
            <a:solidFill>
              <a:srgbClr val="1F4E79">
                <a:alpha val="8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err="1">
                  <a:solidFill>
                    <a:srgbClr val="FFC000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해외경험을</a:t>
              </a:r>
              <a:r>
                <a:rPr lang="ko-KR" altLang="en-US" sz="1200" dirty="0">
                  <a:solidFill>
                    <a:srgbClr val="FFC000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 해보는 시기</a:t>
              </a:r>
            </a:p>
          </p:txBody>
        </p:sp>
        <p:cxnSp>
          <p:nvCxnSpPr>
            <p:cNvPr id="5" name="구부러진 연결선 4"/>
            <p:cNvCxnSpPr/>
            <p:nvPr/>
          </p:nvCxnSpPr>
          <p:spPr>
            <a:xfrm rot="10800000" flipV="1">
              <a:off x="3896430" y="5939351"/>
              <a:ext cx="154744" cy="160472"/>
            </a:xfrm>
            <a:prstGeom prst="curvedConnector2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구부러진 연결선 62"/>
            <p:cNvCxnSpPr/>
            <p:nvPr/>
          </p:nvCxnSpPr>
          <p:spPr>
            <a:xfrm rot="10800000" flipV="1">
              <a:off x="7401223" y="5910666"/>
              <a:ext cx="154744" cy="160472"/>
            </a:xfrm>
            <a:prstGeom prst="curvedConnector2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구부러진 연결선 13"/>
            <p:cNvCxnSpPr/>
            <p:nvPr/>
          </p:nvCxnSpPr>
          <p:spPr>
            <a:xfrm>
              <a:off x="6396056" y="5901856"/>
              <a:ext cx="109371" cy="178082"/>
            </a:xfrm>
            <a:prstGeom prst="curvedConnector2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A90C576D-6000-40EE-8578-99E64BD8FE3E}"/>
              </a:ext>
            </a:extLst>
          </p:cNvPr>
          <p:cNvSpPr txBox="1"/>
          <p:nvPr/>
        </p:nvSpPr>
        <p:spPr>
          <a:xfrm>
            <a:off x="876705" y="2564430"/>
            <a:ext cx="1641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어학실력 상관없이 </a:t>
            </a:r>
            <a:endParaRPr lang="en-US" altLang="ko-KR" sz="1200" dirty="0">
              <a:solidFill>
                <a:srgbClr val="CEFF6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r"/>
            <a:r>
              <a:rPr lang="ko-KR" altLang="en-US" sz="12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참가</a:t>
            </a:r>
            <a:r>
              <a:rPr lang="en-US" altLang="ko-KR" sz="12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/</a:t>
            </a:r>
            <a:r>
              <a:rPr lang="ko-KR" altLang="en-US" sz="12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지원 가능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51AA5C3-76DE-41CE-BA61-B001D9CCEF33}"/>
              </a:ext>
            </a:extLst>
          </p:cNvPr>
          <p:cNvSpPr txBox="1"/>
          <p:nvPr/>
        </p:nvSpPr>
        <p:spPr>
          <a:xfrm>
            <a:off x="876705" y="4350761"/>
            <a:ext cx="1641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어학점수 없으면</a:t>
            </a:r>
            <a:endParaRPr lang="en-US" altLang="ko-KR" sz="1200" dirty="0">
              <a:solidFill>
                <a:srgbClr val="CEFF6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r"/>
            <a:r>
              <a:rPr lang="ko-KR" altLang="en-US" sz="12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참가</a:t>
            </a:r>
            <a:r>
              <a:rPr lang="en-US" altLang="ko-KR" sz="12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/</a:t>
            </a:r>
            <a:r>
              <a:rPr lang="ko-KR" altLang="en-US" sz="12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지원 불가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0A8C0C3-EACA-4CE3-92B0-D06849407ABB}"/>
              </a:ext>
            </a:extLst>
          </p:cNvPr>
          <p:cNvSpPr txBox="1"/>
          <p:nvPr/>
        </p:nvSpPr>
        <p:spPr>
          <a:xfrm>
            <a:off x="685295" y="3475389"/>
            <a:ext cx="1832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어학점수가 없어도 </a:t>
            </a:r>
            <a:endParaRPr lang="en-US" altLang="ko-KR" sz="1000" dirty="0">
              <a:solidFill>
                <a:srgbClr val="CEFF6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r"/>
            <a:r>
              <a:rPr lang="ko-KR" altLang="en-US" sz="10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참가는 가능 </a:t>
            </a:r>
            <a:r>
              <a:rPr lang="en-US" altLang="ko-KR" sz="10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but </a:t>
            </a:r>
            <a:r>
              <a:rPr lang="ko-KR" altLang="en-US" sz="10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어려움</a:t>
            </a:r>
          </a:p>
        </p:txBody>
      </p:sp>
      <p:sp>
        <p:nvSpPr>
          <p:cNvPr id="59" name="부제목 2">
            <a:extLst>
              <a:ext uri="{FF2B5EF4-FFF2-40B4-BE49-F238E27FC236}">
                <a16:creationId xmlns:a16="http://schemas.microsoft.com/office/drawing/2014/main" id="{511C6535-D533-4D05-AD1F-6B53C259B691}"/>
              </a:ext>
            </a:extLst>
          </p:cNvPr>
          <p:cNvSpPr txBox="1">
            <a:spLocks/>
          </p:cNvSpPr>
          <p:nvPr/>
        </p:nvSpPr>
        <p:spPr>
          <a:xfrm>
            <a:off x="289025" y="221231"/>
            <a:ext cx="2995351" cy="2715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3. </a:t>
            </a:r>
            <a:r>
              <a:rPr lang="ko-KR" altLang="en-US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국제교류 프로그램 로드맵</a:t>
            </a:r>
          </a:p>
        </p:txBody>
      </p:sp>
    </p:spTree>
    <p:extLst>
      <p:ext uri="{BB962C8B-B14F-4D97-AF65-F5344CB8AC3E}">
        <p14:creationId xmlns:p14="http://schemas.microsoft.com/office/powerpoint/2010/main" val="3828827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부제목 2"/>
          <p:cNvSpPr txBox="1">
            <a:spLocks/>
          </p:cNvSpPr>
          <p:nvPr/>
        </p:nvSpPr>
        <p:spPr>
          <a:xfrm>
            <a:off x="6341959" y="1213601"/>
            <a:ext cx="1327349" cy="280219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600" dirty="0">
                <a:solidFill>
                  <a:srgbClr val="CEFF6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1. </a:t>
            </a:r>
            <a:r>
              <a:rPr lang="ko-KR" altLang="en-US" sz="1600" dirty="0">
                <a:solidFill>
                  <a:srgbClr val="CEFF6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국제처 소개</a:t>
            </a:r>
          </a:p>
          <a:p>
            <a:pPr algn="l"/>
            <a:endParaRPr lang="ko-KR" altLang="en-US" sz="16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9" name="제목 1"/>
          <p:cNvSpPr txBox="1">
            <a:spLocks/>
          </p:cNvSpPr>
          <p:nvPr/>
        </p:nvSpPr>
        <p:spPr>
          <a:xfrm>
            <a:off x="1433259" y="690464"/>
            <a:ext cx="2708383" cy="11717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ko-KR" altLang="en-US" sz="13500" b="1" dirty="0">
                <a:solidFill>
                  <a:srgbClr val="CEFF6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목차</a:t>
            </a:r>
            <a:endParaRPr lang="en-US" altLang="ko-KR" sz="12000" b="1" dirty="0">
              <a:solidFill>
                <a:srgbClr val="CEFF61"/>
              </a:solidFill>
              <a:latin typeface="CookieRunOTF Regular" panose="020B0600000101010101" pitchFamily="34" charset="-127"/>
              <a:ea typeface="CookieRunOTF Regular" panose="020B0600000101010101" pitchFamily="34" charset="-127"/>
            </a:endParaRPr>
          </a:p>
        </p:txBody>
      </p:sp>
      <p:sp>
        <p:nvSpPr>
          <p:cNvPr id="16" name="부제목 2">
            <a:extLst>
              <a:ext uri="{FF2B5EF4-FFF2-40B4-BE49-F238E27FC236}">
                <a16:creationId xmlns:a16="http://schemas.microsoft.com/office/drawing/2014/main" id="{39A32BD3-0759-422D-AEA5-CF632B5B3AE8}"/>
              </a:ext>
            </a:extLst>
          </p:cNvPr>
          <p:cNvSpPr txBox="1">
            <a:spLocks/>
          </p:cNvSpPr>
          <p:nvPr/>
        </p:nvSpPr>
        <p:spPr>
          <a:xfrm>
            <a:off x="6528571" y="1564604"/>
            <a:ext cx="2909463" cy="577789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ko-KR" altLang="en-US" sz="1400" dirty="0" err="1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국제처</a:t>
            </a:r>
            <a:r>
              <a:rPr lang="ko-KR" altLang="en-US" sz="1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기본정보</a:t>
            </a:r>
            <a:endParaRPr lang="en-US" altLang="ko-KR" sz="14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관련 사이트</a:t>
            </a:r>
            <a:endParaRPr lang="en-US" altLang="ko-KR" sz="14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5" name="부제목 2">
            <a:extLst>
              <a:ext uri="{FF2B5EF4-FFF2-40B4-BE49-F238E27FC236}">
                <a16:creationId xmlns:a16="http://schemas.microsoft.com/office/drawing/2014/main" id="{88031670-1E77-452F-B81D-69B52C33F496}"/>
              </a:ext>
            </a:extLst>
          </p:cNvPr>
          <p:cNvSpPr txBox="1">
            <a:spLocks/>
          </p:cNvSpPr>
          <p:nvPr/>
        </p:nvSpPr>
        <p:spPr>
          <a:xfrm>
            <a:off x="6341959" y="2422612"/>
            <a:ext cx="2325302" cy="28021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600" dirty="0">
                <a:solidFill>
                  <a:srgbClr val="CEFF6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2. </a:t>
            </a:r>
            <a:r>
              <a:rPr lang="ko-KR" altLang="en-US" sz="1600" dirty="0">
                <a:solidFill>
                  <a:srgbClr val="CEFF6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국제교류 프로그램 소개</a:t>
            </a:r>
            <a:endParaRPr lang="en-US" altLang="ko-KR" sz="1600" dirty="0">
              <a:solidFill>
                <a:srgbClr val="CEFF6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7" name="부제목 2">
            <a:extLst>
              <a:ext uri="{FF2B5EF4-FFF2-40B4-BE49-F238E27FC236}">
                <a16:creationId xmlns:a16="http://schemas.microsoft.com/office/drawing/2014/main" id="{DCB6FE31-20AC-4B54-BDCD-7C4591CB8BF2}"/>
              </a:ext>
            </a:extLst>
          </p:cNvPr>
          <p:cNvSpPr txBox="1">
            <a:spLocks/>
          </p:cNvSpPr>
          <p:nvPr/>
        </p:nvSpPr>
        <p:spPr>
          <a:xfrm>
            <a:off x="6528571" y="2773615"/>
            <a:ext cx="3697780" cy="24515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교환학생 </a:t>
            </a:r>
            <a:endParaRPr lang="en-US" altLang="ko-KR" sz="14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복수학위 </a:t>
            </a:r>
            <a:r>
              <a:rPr lang="en-US" altLang="ko-KR" sz="1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: </a:t>
            </a:r>
            <a:r>
              <a:rPr lang="ko-KR" altLang="en-US" sz="1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무역학과</a:t>
            </a:r>
            <a:r>
              <a:rPr lang="en-US" altLang="ko-KR" sz="1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/ </a:t>
            </a:r>
            <a:r>
              <a:rPr lang="ko-KR" altLang="en-US" sz="1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국제경영학전공</a:t>
            </a:r>
            <a:endParaRPr lang="en-US" altLang="ko-KR" sz="14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어학연수</a:t>
            </a:r>
            <a:endParaRPr lang="en-US" altLang="ko-KR" sz="14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국제계절학기</a:t>
            </a:r>
            <a:endParaRPr lang="en-US" altLang="ko-KR" sz="14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해외인턴십</a:t>
            </a:r>
            <a:endParaRPr lang="en-US" altLang="ko-KR" sz="14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ko-KR" altLang="en-US" sz="1400" dirty="0" err="1">
                <a:solidFill>
                  <a:schemeClr val="bg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원어민튜터링</a:t>
            </a:r>
            <a:endParaRPr lang="en-US" altLang="ko-KR" sz="1400" dirty="0">
              <a:solidFill>
                <a:schemeClr val="bg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7" name="부제목 2">
            <a:extLst>
              <a:ext uri="{FF2B5EF4-FFF2-40B4-BE49-F238E27FC236}">
                <a16:creationId xmlns:a16="http://schemas.microsoft.com/office/drawing/2014/main" id="{CB6FEFDA-9099-4531-BD67-F607EE14FFB8}"/>
              </a:ext>
            </a:extLst>
          </p:cNvPr>
          <p:cNvSpPr txBox="1">
            <a:spLocks/>
          </p:cNvSpPr>
          <p:nvPr/>
        </p:nvSpPr>
        <p:spPr>
          <a:xfrm>
            <a:off x="6341959" y="4944923"/>
            <a:ext cx="2802041" cy="28021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600" dirty="0">
                <a:solidFill>
                  <a:srgbClr val="CEFF6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3. </a:t>
            </a:r>
            <a:r>
              <a:rPr lang="ko-KR" altLang="en-US" sz="1600" dirty="0">
                <a:solidFill>
                  <a:srgbClr val="CEFF61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국제교류 프로그램 로드맵</a:t>
            </a:r>
            <a:endParaRPr lang="en-US" altLang="ko-KR" sz="1600" dirty="0">
              <a:solidFill>
                <a:srgbClr val="CEFF61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3888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DDE54B23-0E8D-4C1C-BB4B-391253B01FCC}"/>
              </a:ext>
            </a:extLst>
          </p:cNvPr>
          <p:cNvSpPr txBox="1">
            <a:spLocks/>
          </p:cNvSpPr>
          <p:nvPr/>
        </p:nvSpPr>
        <p:spPr>
          <a:xfrm>
            <a:off x="1389541" y="1065952"/>
            <a:ext cx="6465486" cy="111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국제교류 프로그램 </a:t>
            </a:r>
            <a:r>
              <a:rPr lang="ko-KR" altLang="en-US" dirty="0" err="1">
                <a:solidFill>
                  <a:srgbClr val="CEFF6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꿀팁</a:t>
            </a:r>
            <a:r>
              <a:rPr lang="en-US" altLang="ko-KR" dirty="0">
                <a:solidFill>
                  <a:srgbClr val="CEFF6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!</a:t>
            </a:r>
            <a:endParaRPr lang="ko-KR" altLang="en-US" dirty="0">
              <a:solidFill>
                <a:srgbClr val="CEFF61"/>
              </a:solidFill>
              <a:latin typeface="CookieRunOTF Regular" panose="020B0600000101010101" pitchFamily="34" charset="-127"/>
              <a:ea typeface="CookieRunOTF Regular" panose="020B0600000101010101" pitchFamily="34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530187B0-600A-4F61-AA69-F0A8C6266214}"/>
              </a:ext>
            </a:extLst>
          </p:cNvPr>
          <p:cNvGrpSpPr/>
          <p:nvPr/>
        </p:nvGrpSpPr>
        <p:grpSpPr>
          <a:xfrm>
            <a:off x="1607255" y="2420121"/>
            <a:ext cx="9855952" cy="3046988"/>
            <a:chOff x="1607255" y="2304007"/>
            <a:chExt cx="9855952" cy="304698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A5F21A-1E75-4BFA-AF8A-357E91E44672}"/>
                </a:ext>
              </a:extLst>
            </p:cNvPr>
            <p:cNvSpPr txBox="1"/>
            <p:nvPr/>
          </p:nvSpPr>
          <p:spPr>
            <a:xfrm>
              <a:off x="1797688" y="2304007"/>
              <a:ext cx="9665519" cy="30469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2400" dirty="0">
                  <a:solidFill>
                    <a:srgbClr val="CEFF6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공지사항</a:t>
              </a:r>
              <a:r>
                <a:rPr lang="ko-KR" altLang="en-US" sz="24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을 자주 확인하자</a:t>
              </a:r>
              <a:r>
                <a:rPr lang="en-US" altLang="ko-KR" sz="24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!!</a:t>
              </a:r>
            </a:p>
            <a:p>
              <a:r>
                <a:rPr lang="en-US" altLang="ko-KR" sz="16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  </a:t>
              </a:r>
              <a:r>
                <a:rPr lang="ko-KR" altLang="en-US" sz="16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특히 </a:t>
              </a:r>
              <a:r>
                <a:rPr lang="en-US" altLang="ko-KR" sz="1600" dirty="0">
                  <a:solidFill>
                    <a:srgbClr val="CEFF6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3</a:t>
              </a:r>
              <a:r>
                <a:rPr lang="ko-KR" altLang="en-US" sz="1600" dirty="0">
                  <a:solidFill>
                    <a:srgbClr val="CEFF6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월</a:t>
              </a:r>
              <a:r>
                <a:rPr lang="en-US" altLang="ko-KR" sz="1600" dirty="0">
                  <a:solidFill>
                    <a:srgbClr val="CEFF6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/9</a:t>
              </a:r>
              <a:r>
                <a:rPr lang="ko-KR" altLang="en-US" sz="1600" dirty="0">
                  <a:solidFill>
                    <a:srgbClr val="CEFF6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월 학기 초</a:t>
              </a:r>
              <a:r>
                <a:rPr lang="ko-KR" altLang="en-US" sz="16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에는 유용한 공지들이 많이 올라오니</a:t>
              </a:r>
              <a:r>
                <a:rPr lang="en-US" altLang="ko-KR" sz="16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,</a:t>
              </a:r>
              <a:r>
                <a:rPr lang="ko-KR" altLang="en-US" sz="16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 하루에 한번은 꼭꼭 확인하기</a:t>
              </a:r>
              <a:r>
                <a:rPr lang="en-US" altLang="ko-KR" sz="16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!</a:t>
              </a:r>
            </a:p>
            <a:p>
              <a:endParaRPr lang="en-US" altLang="ko-KR" sz="20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endParaRPr>
            </a:p>
            <a:p>
              <a:r>
                <a:rPr lang="ko-KR" altLang="en-US" sz="2400" dirty="0">
                  <a:solidFill>
                    <a:srgbClr val="CEFF6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공인어학성적</a:t>
              </a:r>
              <a:r>
                <a:rPr lang="ko-KR" altLang="en-US" sz="24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을 미리미리 만들어 놓자</a:t>
              </a:r>
              <a:r>
                <a:rPr lang="en-US" altLang="ko-KR" sz="24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!!</a:t>
              </a:r>
            </a:p>
            <a:p>
              <a:r>
                <a:rPr lang="en-US" altLang="ko-KR" sz="16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 </a:t>
              </a:r>
              <a:r>
                <a:rPr lang="ko-KR" altLang="en-US" sz="16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프로그램에 지원하려면 기본적으로 필요한 부분</a:t>
              </a:r>
              <a:r>
                <a:rPr lang="en-US" altLang="ko-KR" sz="16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! </a:t>
              </a:r>
              <a:r>
                <a:rPr lang="ko-KR" altLang="en-US" sz="16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미리 만들어 놓으면 기회가 있을 때 놓치지 않을 수 있음</a:t>
              </a:r>
              <a:r>
                <a:rPr lang="en-US" altLang="ko-KR" sz="16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!</a:t>
              </a:r>
            </a:p>
            <a:p>
              <a:endParaRPr lang="en-US" altLang="ko-KR" sz="20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endParaRPr>
            </a:p>
            <a:p>
              <a:r>
                <a:rPr lang="ko-KR" altLang="en-US" sz="2400" dirty="0">
                  <a:solidFill>
                    <a:srgbClr val="CEFF6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교내 프로그램</a:t>
              </a:r>
              <a:r>
                <a:rPr lang="ko-KR" altLang="en-US" sz="24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을 적극 활용하자</a:t>
              </a:r>
              <a:r>
                <a:rPr lang="en-US" altLang="ko-KR" sz="24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!!</a:t>
              </a:r>
            </a:p>
            <a:p>
              <a:r>
                <a:rPr lang="en-US" altLang="ko-KR" sz="16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 </a:t>
              </a:r>
              <a:r>
                <a:rPr lang="ko-KR" altLang="en-US" sz="1600" dirty="0" err="1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원어민튜터링</a:t>
              </a:r>
              <a:r>
                <a:rPr lang="en-US" altLang="ko-KR" sz="16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, </a:t>
              </a:r>
              <a:r>
                <a:rPr lang="ko-KR" altLang="en-US" sz="1600" dirty="0" err="1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글로벌빌리지</a:t>
              </a:r>
              <a:r>
                <a:rPr lang="ko-KR" altLang="en-US" sz="16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 등 수강하면 교비어학연수 및 교환학생 지원 시 </a:t>
              </a:r>
              <a:r>
                <a:rPr lang="ko-KR" altLang="en-US" sz="1600" u="sng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가산점</a:t>
              </a:r>
              <a:r>
                <a:rPr lang="ko-KR" altLang="en-US" sz="16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 받을 수 있음</a:t>
              </a:r>
              <a:r>
                <a:rPr lang="en-US" altLang="ko-KR" sz="16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!</a:t>
              </a:r>
            </a:p>
            <a:p>
              <a:r>
                <a:rPr lang="ko-KR" altLang="en-US" sz="16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 뿐만 아니라 교내 프로그램을 적극 활용하면 학기 중</a:t>
              </a:r>
              <a:r>
                <a:rPr lang="en-US" altLang="ko-KR" sz="16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/</a:t>
              </a:r>
              <a:r>
                <a:rPr lang="ko-KR" altLang="en-US" sz="16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방학 기간 모두 알차게 보낼 수 있음</a:t>
              </a:r>
              <a:r>
                <a:rPr lang="en-US" altLang="ko-KR" sz="16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!</a:t>
              </a:r>
            </a:p>
            <a:p>
              <a:endParaRPr lang="en-US" altLang="ko-KR" sz="16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endParaRPr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C91263AE-AAF4-4CF9-B44A-C0ED50E9F6AD}"/>
                </a:ext>
              </a:extLst>
            </p:cNvPr>
            <p:cNvSpPr/>
            <p:nvPr/>
          </p:nvSpPr>
          <p:spPr>
            <a:xfrm>
              <a:off x="1607255" y="2399257"/>
              <a:ext cx="168208" cy="190141"/>
            </a:xfrm>
            <a:custGeom>
              <a:avLst/>
              <a:gdLst>
                <a:gd name="connsiteX0" fmla="*/ 0 w 220980"/>
                <a:gd name="connsiteY0" fmla="*/ 0 h 251624"/>
                <a:gd name="connsiteX1" fmla="*/ 99060 w 220980"/>
                <a:gd name="connsiteY1" fmla="*/ 251460 h 251624"/>
                <a:gd name="connsiteX2" fmla="*/ 220980 w 220980"/>
                <a:gd name="connsiteY2" fmla="*/ 38100 h 25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0980" h="251624">
                  <a:moveTo>
                    <a:pt x="0" y="0"/>
                  </a:moveTo>
                  <a:cubicBezTo>
                    <a:pt x="31115" y="122555"/>
                    <a:pt x="62230" y="245110"/>
                    <a:pt x="99060" y="251460"/>
                  </a:cubicBezTo>
                  <a:cubicBezTo>
                    <a:pt x="135890" y="257810"/>
                    <a:pt x="181610" y="78740"/>
                    <a:pt x="220980" y="38100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83102863-0CAE-4483-8AE9-44F15A9DC485}"/>
                </a:ext>
              </a:extLst>
            </p:cNvPr>
            <p:cNvSpPr/>
            <p:nvPr/>
          </p:nvSpPr>
          <p:spPr>
            <a:xfrm>
              <a:off x="1607255" y="3359700"/>
              <a:ext cx="168208" cy="190141"/>
            </a:xfrm>
            <a:custGeom>
              <a:avLst/>
              <a:gdLst>
                <a:gd name="connsiteX0" fmla="*/ 0 w 220980"/>
                <a:gd name="connsiteY0" fmla="*/ 0 h 251624"/>
                <a:gd name="connsiteX1" fmla="*/ 99060 w 220980"/>
                <a:gd name="connsiteY1" fmla="*/ 251460 h 251624"/>
                <a:gd name="connsiteX2" fmla="*/ 220980 w 220980"/>
                <a:gd name="connsiteY2" fmla="*/ 38100 h 25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0980" h="251624">
                  <a:moveTo>
                    <a:pt x="0" y="0"/>
                  </a:moveTo>
                  <a:cubicBezTo>
                    <a:pt x="31115" y="122555"/>
                    <a:pt x="62230" y="245110"/>
                    <a:pt x="99060" y="251460"/>
                  </a:cubicBezTo>
                  <a:cubicBezTo>
                    <a:pt x="135890" y="257810"/>
                    <a:pt x="181610" y="78740"/>
                    <a:pt x="220980" y="38100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005222A2-0AAC-4BFE-8A99-79DA41A0F860}"/>
                </a:ext>
              </a:extLst>
            </p:cNvPr>
            <p:cNvSpPr/>
            <p:nvPr/>
          </p:nvSpPr>
          <p:spPr>
            <a:xfrm>
              <a:off x="1607255" y="4225072"/>
              <a:ext cx="168208" cy="190141"/>
            </a:xfrm>
            <a:custGeom>
              <a:avLst/>
              <a:gdLst>
                <a:gd name="connsiteX0" fmla="*/ 0 w 220980"/>
                <a:gd name="connsiteY0" fmla="*/ 0 h 251624"/>
                <a:gd name="connsiteX1" fmla="*/ 99060 w 220980"/>
                <a:gd name="connsiteY1" fmla="*/ 251460 h 251624"/>
                <a:gd name="connsiteX2" fmla="*/ 220980 w 220980"/>
                <a:gd name="connsiteY2" fmla="*/ 38100 h 25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0980" h="251624">
                  <a:moveTo>
                    <a:pt x="0" y="0"/>
                  </a:moveTo>
                  <a:cubicBezTo>
                    <a:pt x="31115" y="122555"/>
                    <a:pt x="62230" y="245110"/>
                    <a:pt x="99060" y="251460"/>
                  </a:cubicBezTo>
                  <a:cubicBezTo>
                    <a:pt x="135890" y="257810"/>
                    <a:pt x="181610" y="78740"/>
                    <a:pt x="220980" y="38100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3172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1FEE50C1-D5C4-471F-9DFE-ED6A949FC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160620"/>
              </p:ext>
            </p:extLst>
          </p:nvPr>
        </p:nvGraphicFramePr>
        <p:xfrm>
          <a:off x="1549492" y="2177755"/>
          <a:ext cx="8970821" cy="288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4027">
                  <a:extLst>
                    <a:ext uri="{9D8B030D-6E8A-4147-A177-3AD203B41FA5}">
                      <a16:colId xmlns:a16="http://schemas.microsoft.com/office/drawing/2014/main" val="2275189061"/>
                    </a:ext>
                  </a:extLst>
                </a:gridCol>
                <a:gridCol w="3411129">
                  <a:extLst>
                    <a:ext uri="{9D8B030D-6E8A-4147-A177-3AD203B41FA5}">
                      <a16:colId xmlns:a16="http://schemas.microsoft.com/office/drawing/2014/main" val="15058217"/>
                    </a:ext>
                  </a:extLst>
                </a:gridCol>
                <a:gridCol w="2755665">
                  <a:extLst>
                    <a:ext uri="{9D8B030D-6E8A-4147-A177-3AD203B41FA5}">
                      <a16:colId xmlns:a16="http://schemas.microsoft.com/office/drawing/2014/main" val="553328445"/>
                    </a:ext>
                  </a:extLst>
                </a:gridCol>
              </a:tblGrid>
              <a:tr h="3605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구분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F6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이메일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F6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전화번호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F6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93695"/>
                  </a:ext>
                </a:extLst>
              </a:tr>
              <a:tr h="3605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교환학생</a:t>
                      </a:r>
                      <a:r>
                        <a:rPr lang="en-US" altLang="ko-KR" sz="160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(</a:t>
                      </a:r>
                      <a:r>
                        <a:rPr lang="ko-KR" altLang="en-US" sz="160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영어권</a:t>
                      </a:r>
                      <a:r>
                        <a:rPr lang="en-US" altLang="ko-KR" sz="160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/</a:t>
                      </a:r>
                      <a:r>
                        <a:rPr lang="ko-KR" altLang="en-US" sz="1600" dirty="0" err="1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일어권</a:t>
                      </a:r>
                      <a:r>
                        <a:rPr lang="en-US" altLang="ko-KR" sz="160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/</a:t>
                      </a:r>
                      <a:r>
                        <a:rPr lang="ko-KR" altLang="en-US" sz="1600" dirty="0" err="1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중어권</a:t>
                      </a:r>
                      <a:r>
                        <a:rPr lang="en-US" altLang="ko-KR" sz="160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)</a:t>
                      </a:r>
                      <a:endParaRPr lang="ko-KR" altLang="en-US" sz="1600" b="0" dirty="0">
                        <a:solidFill>
                          <a:schemeClr val="bg1"/>
                        </a:solidFill>
                        <a:latin typeface="메이플스토리" panose="02000300000000000000" pitchFamily="2" charset="-127"/>
                        <a:ea typeface="메이플스토리" panose="020003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u="none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12191977@dankook.ac.kr</a:t>
                      </a:r>
                      <a:endParaRPr lang="ko-KR" altLang="en-US" sz="1600" b="0" u="none" dirty="0">
                        <a:solidFill>
                          <a:schemeClr val="bg1"/>
                        </a:solidFill>
                        <a:latin typeface="메이플스토리" panose="02000300000000000000" pitchFamily="2" charset="-127"/>
                        <a:ea typeface="메이플스토리" panose="020003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031-8005-2606</a:t>
                      </a:r>
                      <a:endParaRPr lang="ko-KR" altLang="en-US" sz="1600" b="0" dirty="0">
                        <a:solidFill>
                          <a:schemeClr val="bg1"/>
                        </a:solidFill>
                        <a:latin typeface="메이플스토리" panose="02000300000000000000" pitchFamily="2" charset="-127"/>
                        <a:ea typeface="메이플스토리" panose="020003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6019222"/>
                  </a:ext>
                </a:extLst>
              </a:tr>
              <a:tr h="3605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교환학생</a:t>
                      </a:r>
                      <a:r>
                        <a:rPr lang="en-US" altLang="ko-KR" sz="160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(</a:t>
                      </a:r>
                      <a:r>
                        <a:rPr lang="ko-KR" altLang="en-US" sz="160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기타언어권</a:t>
                      </a:r>
                      <a:r>
                        <a:rPr lang="en-US" altLang="ko-KR" sz="160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)</a:t>
                      </a:r>
                      <a:endParaRPr lang="ko-KR" altLang="en-US" sz="1600" b="0" dirty="0">
                        <a:solidFill>
                          <a:schemeClr val="bg1"/>
                        </a:solidFill>
                        <a:latin typeface="메이플스토리" panose="02000300000000000000" pitchFamily="2" charset="-127"/>
                        <a:ea typeface="메이플스토리" panose="020003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u="none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sharp30@dankook.ac.kr</a:t>
                      </a:r>
                      <a:endParaRPr lang="ko-KR" altLang="en-US" sz="1600" b="0" u="none" dirty="0">
                        <a:solidFill>
                          <a:schemeClr val="bg1"/>
                        </a:solidFill>
                        <a:latin typeface="메이플스토리" panose="02000300000000000000" pitchFamily="2" charset="-127"/>
                        <a:ea typeface="메이플스토리" panose="020003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041-550-1071</a:t>
                      </a:r>
                      <a:endParaRPr lang="ko-KR" altLang="en-US" sz="1600" b="0" dirty="0">
                        <a:solidFill>
                          <a:schemeClr val="bg1"/>
                        </a:solidFill>
                        <a:latin typeface="메이플스토리" panose="02000300000000000000" pitchFamily="2" charset="-127"/>
                        <a:ea typeface="메이플스토리" panose="020003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696559"/>
                  </a:ext>
                </a:extLst>
              </a:tr>
              <a:tr h="3605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복수학위</a:t>
                      </a:r>
                      <a:endParaRPr lang="ko-KR" altLang="en-US" sz="1600" b="0" dirty="0">
                        <a:solidFill>
                          <a:schemeClr val="bg1"/>
                        </a:solidFill>
                        <a:latin typeface="메이플스토리" panose="02000300000000000000" pitchFamily="2" charset="-127"/>
                        <a:ea typeface="메이플스토리" panose="020003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u="none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peterwoo@dankook.ac.kr</a:t>
                      </a:r>
                      <a:endParaRPr lang="ko-KR" altLang="en-US" sz="1600" b="0" u="none" dirty="0">
                        <a:solidFill>
                          <a:schemeClr val="bg1"/>
                        </a:solidFill>
                        <a:latin typeface="메이플스토리" panose="02000300000000000000" pitchFamily="2" charset="-127"/>
                        <a:ea typeface="메이플스토리" panose="020003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031-8005-2607</a:t>
                      </a:r>
                      <a:endParaRPr lang="ko-KR" altLang="en-US" sz="1600" b="0" dirty="0">
                        <a:solidFill>
                          <a:schemeClr val="bg1"/>
                        </a:solidFill>
                        <a:latin typeface="메이플스토리" panose="02000300000000000000" pitchFamily="2" charset="-127"/>
                        <a:ea typeface="메이플스토리" panose="020003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983697"/>
                  </a:ext>
                </a:extLst>
              </a:tr>
              <a:tr h="3605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어학연수</a:t>
                      </a:r>
                      <a:endParaRPr lang="ko-KR" altLang="en-US" sz="1600" b="0" dirty="0">
                        <a:solidFill>
                          <a:schemeClr val="bg1"/>
                        </a:solidFill>
                        <a:latin typeface="메이플스토리" panose="02000300000000000000" pitchFamily="2" charset="-127"/>
                        <a:ea typeface="메이플스토리" panose="020003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u="none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sharp30@dankook.ac.kr</a:t>
                      </a:r>
                      <a:endParaRPr lang="ko-KR" altLang="en-US" sz="1600" b="0" u="none" dirty="0">
                        <a:solidFill>
                          <a:schemeClr val="bg1"/>
                        </a:solidFill>
                        <a:latin typeface="메이플스토리" panose="02000300000000000000" pitchFamily="2" charset="-127"/>
                        <a:ea typeface="메이플스토리" panose="020003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041-550-1071</a:t>
                      </a:r>
                      <a:endParaRPr lang="ko-KR" altLang="en-US" sz="1600" b="0" dirty="0">
                        <a:solidFill>
                          <a:schemeClr val="bg1"/>
                        </a:solidFill>
                        <a:latin typeface="메이플스토리" panose="02000300000000000000" pitchFamily="2" charset="-127"/>
                        <a:ea typeface="메이플스토리" panose="020003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413257"/>
                  </a:ext>
                </a:extLst>
              </a:tr>
              <a:tr h="3605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국제계절학기</a:t>
                      </a:r>
                      <a:r>
                        <a:rPr lang="en-US" altLang="ko-KR" sz="160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 </a:t>
                      </a:r>
                      <a:endParaRPr lang="ko-KR" altLang="en-US" sz="1600" b="0" dirty="0">
                        <a:solidFill>
                          <a:schemeClr val="bg1"/>
                        </a:solidFill>
                        <a:latin typeface="메이플스토리" panose="02000300000000000000" pitchFamily="2" charset="-127"/>
                        <a:ea typeface="메이플스토리" panose="020003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u="none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peterwoo@dankook.ac.kr</a:t>
                      </a:r>
                      <a:endParaRPr lang="ko-KR" altLang="en-US" sz="1600" b="0" u="none" dirty="0">
                        <a:solidFill>
                          <a:schemeClr val="bg1"/>
                        </a:solidFill>
                        <a:latin typeface="메이플스토리" panose="02000300000000000000" pitchFamily="2" charset="-127"/>
                        <a:ea typeface="메이플스토리" panose="020003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031-8005-2607</a:t>
                      </a:r>
                      <a:endParaRPr lang="ko-KR" altLang="en-US" sz="1600" b="0" dirty="0">
                        <a:solidFill>
                          <a:schemeClr val="bg1"/>
                        </a:solidFill>
                        <a:latin typeface="메이플스토리" panose="02000300000000000000" pitchFamily="2" charset="-127"/>
                        <a:ea typeface="메이플스토리" panose="020003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930020"/>
                  </a:ext>
                </a:extLst>
              </a:tr>
              <a:tr h="3605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해외인턴십</a:t>
                      </a:r>
                      <a:endParaRPr lang="ko-KR" altLang="en-US" sz="1600" b="0" dirty="0">
                        <a:solidFill>
                          <a:schemeClr val="bg1"/>
                        </a:solidFill>
                        <a:latin typeface="메이플스토리" panose="02000300000000000000" pitchFamily="2" charset="-127"/>
                        <a:ea typeface="메이플스토리" panose="020003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u="none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12191977@dankook.ac.kr</a:t>
                      </a:r>
                      <a:endParaRPr lang="ko-KR" altLang="en-US" sz="1600" b="0" u="none" dirty="0">
                        <a:solidFill>
                          <a:schemeClr val="bg1"/>
                        </a:solidFill>
                        <a:latin typeface="메이플스토리" panose="02000300000000000000" pitchFamily="2" charset="-127"/>
                        <a:ea typeface="메이플스토리" panose="020003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031-8005-2606</a:t>
                      </a:r>
                      <a:endParaRPr lang="ko-KR" altLang="en-US" sz="1600" b="0" dirty="0">
                        <a:solidFill>
                          <a:schemeClr val="bg1"/>
                        </a:solidFill>
                        <a:latin typeface="메이플스토리" panose="02000300000000000000" pitchFamily="2" charset="-127"/>
                        <a:ea typeface="메이플스토리" panose="020003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897015"/>
                  </a:ext>
                </a:extLst>
              </a:tr>
              <a:tr h="3605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원어민튜터링</a:t>
                      </a:r>
                      <a:endParaRPr lang="ko-KR" altLang="en-US" sz="1600" b="0" dirty="0">
                        <a:solidFill>
                          <a:schemeClr val="bg1"/>
                        </a:solidFill>
                        <a:latin typeface="메이플스토리" panose="02000300000000000000" pitchFamily="2" charset="-127"/>
                        <a:ea typeface="메이플스토리" panose="020003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u="none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12140883@dankook.ac.kr</a:t>
                      </a:r>
                      <a:endParaRPr lang="ko-KR" altLang="en-US" sz="1600" b="0" u="none" dirty="0">
                        <a:solidFill>
                          <a:schemeClr val="bg1"/>
                        </a:solidFill>
                        <a:latin typeface="메이플스토리" panose="02000300000000000000" pitchFamily="2" charset="-127"/>
                        <a:ea typeface="메이플스토리" panose="020003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031-8005-2603</a:t>
                      </a:r>
                      <a:endParaRPr lang="ko-KR" altLang="en-US" sz="1600" b="0" dirty="0">
                        <a:solidFill>
                          <a:schemeClr val="bg1"/>
                        </a:solidFill>
                        <a:latin typeface="메이플스토리" panose="02000300000000000000" pitchFamily="2" charset="-127"/>
                        <a:ea typeface="메이플스토리" panose="020003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3719156"/>
                  </a:ext>
                </a:extLst>
              </a:tr>
            </a:tbl>
          </a:graphicData>
        </a:graphic>
      </p:graphicFrame>
      <p:sp>
        <p:nvSpPr>
          <p:cNvPr id="5" name="제목 1">
            <a:extLst>
              <a:ext uri="{FF2B5EF4-FFF2-40B4-BE49-F238E27FC236}">
                <a16:creationId xmlns:a16="http://schemas.microsoft.com/office/drawing/2014/main" id="{FC66B278-2647-49A3-BB5D-D93EDA37140B}"/>
              </a:ext>
            </a:extLst>
          </p:cNvPr>
          <p:cNvSpPr txBox="1">
            <a:spLocks/>
          </p:cNvSpPr>
          <p:nvPr/>
        </p:nvSpPr>
        <p:spPr>
          <a:xfrm>
            <a:off x="1389541" y="1065952"/>
            <a:ext cx="6465486" cy="111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문의사항</a:t>
            </a:r>
            <a:endParaRPr lang="ko-KR" altLang="en-US" dirty="0">
              <a:solidFill>
                <a:srgbClr val="CEFF61"/>
              </a:solidFill>
              <a:latin typeface="CookieRunOTF Regular" panose="020B0600000101010101" pitchFamily="34" charset="-127"/>
              <a:ea typeface="CookieRunOTF Regular" panose="020B0600000101010101" pitchFamily="34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3FB8535A-FC23-4EF7-9618-A1A4008B2BE6}"/>
              </a:ext>
            </a:extLst>
          </p:cNvPr>
          <p:cNvGrpSpPr/>
          <p:nvPr/>
        </p:nvGrpSpPr>
        <p:grpSpPr>
          <a:xfrm>
            <a:off x="1599092" y="5268361"/>
            <a:ext cx="8399151" cy="753155"/>
            <a:chOff x="1759349" y="5277786"/>
            <a:chExt cx="8399151" cy="753155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4B9164DF-21AF-4FD5-BB79-46F53E59F5B1}"/>
                </a:ext>
              </a:extLst>
            </p:cNvPr>
            <p:cNvSpPr/>
            <p:nvPr/>
          </p:nvSpPr>
          <p:spPr>
            <a:xfrm>
              <a:off x="1759349" y="5383408"/>
              <a:ext cx="837016" cy="271547"/>
            </a:xfrm>
            <a:prstGeom prst="roundRect">
              <a:avLst/>
            </a:prstGeom>
            <a:solidFill>
              <a:srgbClr val="CEF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77AEB084-2837-40F5-8369-26FB89882A73}"/>
                </a:ext>
              </a:extLst>
            </p:cNvPr>
            <p:cNvSpPr/>
            <p:nvPr/>
          </p:nvSpPr>
          <p:spPr>
            <a:xfrm>
              <a:off x="1759349" y="5735486"/>
              <a:ext cx="837016" cy="271547"/>
            </a:xfrm>
            <a:prstGeom prst="roundRect">
              <a:avLst/>
            </a:prstGeom>
            <a:solidFill>
              <a:srgbClr val="CEFF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3B8268-4891-4667-8C3D-0835FBE4E5C3}"/>
                </a:ext>
              </a:extLst>
            </p:cNvPr>
            <p:cNvSpPr txBox="1"/>
            <p:nvPr/>
          </p:nvSpPr>
          <p:spPr>
            <a:xfrm>
              <a:off x="1854741" y="5277786"/>
              <a:ext cx="8303759" cy="7531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500" dirty="0">
                  <a:solidFill>
                    <a:srgbClr val="1F4E79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죽  전</a:t>
              </a:r>
              <a:r>
                <a:rPr lang="ko-KR" altLang="en-US" sz="15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       국제관 </a:t>
              </a:r>
              <a:r>
                <a:rPr lang="en-US" altLang="ko-KR" sz="15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314</a:t>
              </a:r>
              <a:r>
                <a:rPr lang="ko-KR" altLang="en-US" sz="15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호</a:t>
              </a:r>
              <a:r>
                <a:rPr lang="en-US" altLang="ko-KR" sz="15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(</a:t>
              </a:r>
              <a:r>
                <a:rPr lang="ko-KR" altLang="en-US" sz="15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국제교류팀</a:t>
              </a:r>
              <a:r>
                <a:rPr lang="en-US" altLang="ko-KR" sz="15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)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500" dirty="0">
                  <a:solidFill>
                    <a:srgbClr val="1F4E79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천  안</a:t>
              </a:r>
              <a:r>
                <a:rPr lang="ko-KR" altLang="en-US" sz="15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       인문과학관 </a:t>
              </a:r>
              <a:r>
                <a:rPr lang="en-US" altLang="ko-KR" sz="15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234</a:t>
              </a:r>
              <a:r>
                <a:rPr lang="ko-KR" altLang="en-US" sz="15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호</a:t>
              </a:r>
              <a:r>
                <a:rPr lang="en-US" altLang="ko-KR" sz="15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(</a:t>
              </a:r>
              <a:r>
                <a:rPr lang="ko-KR" altLang="en-US" sz="15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국제교육</a:t>
              </a:r>
              <a:r>
                <a:rPr lang="en-US" altLang="ko-KR" sz="15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2</a:t>
              </a:r>
              <a:r>
                <a:rPr lang="ko-KR" altLang="en-US" sz="15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팀</a:t>
              </a:r>
              <a:r>
                <a:rPr lang="en-US" altLang="ko-KR" sz="15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8506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부제목 2"/>
          <p:cNvSpPr txBox="1">
            <a:spLocks/>
          </p:cNvSpPr>
          <p:nvPr/>
        </p:nvSpPr>
        <p:spPr>
          <a:xfrm>
            <a:off x="502794" y="570568"/>
            <a:ext cx="2926600" cy="38313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ko-KR" altLang="en-US" sz="17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8335" y="2551837"/>
            <a:ext cx="81353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BFF6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메이플스토리" panose="02000300000000000000" pitchFamily="2" charset="-127"/>
                <a:ea typeface="메이플스토리" panose="02000300000000000000" pitchFamily="2" charset="-127"/>
              </a:rPr>
              <a:t>앞으로도 국제교류프로그램에</a:t>
            </a:r>
            <a:endParaRPr lang="en-US" altLang="ko-KR" sz="5400" b="1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BFF6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 algn="ctr"/>
            <a:r>
              <a:rPr lang="ko-KR" altLang="en-US" sz="5400" b="1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BFF6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메이플스토리" panose="02000300000000000000" pitchFamily="2" charset="-127"/>
                <a:ea typeface="메이플스토리" panose="02000300000000000000" pitchFamily="2" charset="-127"/>
              </a:rPr>
              <a:t>많은 관심 바랍니다</a:t>
            </a:r>
            <a:r>
              <a:rPr lang="en-US" altLang="ko-KR" sz="5400" b="1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BFF6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메이플스토리" panose="02000300000000000000" pitchFamily="2" charset="-127"/>
                <a:ea typeface="메이플스토리" panose="02000300000000000000" pitchFamily="2" charset="-127"/>
              </a:rPr>
              <a:t>!</a:t>
            </a:r>
            <a:endParaRPr lang="ko-KR" altLang="en-US" sz="5400" b="1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BFF6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4371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14928" y="3358317"/>
            <a:ext cx="45112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교환학생</a:t>
            </a:r>
            <a:r>
              <a:rPr lang="en-US" altLang="ko-KR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교비어학연수</a:t>
            </a:r>
            <a:r>
              <a:rPr lang="en-US" altLang="ko-KR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국제계</a:t>
            </a:r>
            <a:r>
              <a:rPr lang="ko-KR" altLang="en-US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절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학기 등</a:t>
            </a:r>
            <a:endParaRPr lang="en-US" altLang="ko-KR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r>
              <a:rPr lang="ko-KR" altLang="en-US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다양한 국제교류프로그램을 운영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하는 부서입니다</a:t>
            </a:r>
            <a:r>
              <a:rPr lang="en-US" altLang="ko-KR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.</a:t>
            </a:r>
          </a:p>
          <a:p>
            <a:endParaRPr lang="en-US" altLang="ko-KR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국제교류팀</a:t>
            </a:r>
            <a:r>
              <a:rPr lang="en-US" altLang="ko-KR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죽전</a:t>
            </a:r>
            <a:r>
              <a:rPr lang="en-US" altLang="ko-KR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) : </a:t>
            </a:r>
            <a:r>
              <a:rPr lang="ko-KR" altLang="en-US" dirty="0" err="1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국제관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314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호</a:t>
            </a:r>
            <a:endParaRPr lang="en-US" altLang="ko-KR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국제교육</a:t>
            </a:r>
            <a:r>
              <a:rPr lang="en-US" altLang="ko-KR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팀</a:t>
            </a:r>
            <a:r>
              <a:rPr lang="en-US" altLang="ko-KR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천안</a:t>
            </a:r>
            <a:r>
              <a:rPr lang="en-US" altLang="ko-KR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) : </a:t>
            </a:r>
            <a:r>
              <a:rPr lang="ko-KR" altLang="en-US" dirty="0" err="1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인문과학관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234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호</a:t>
            </a:r>
          </a:p>
        </p:txBody>
      </p:sp>
      <p:sp>
        <p:nvSpPr>
          <p:cNvPr id="33" name="부제목 2"/>
          <p:cNvSpPr txBox="1">
            <a:spLocks/>
          </p:cNvSpPr>
          <p:nvPr/>
        </p:nvSpPr>
        <p:spPr>
          <a:xfrm>
            <a:off x="250925" y="297847"/>
            <a:ext cx="1521891" cy="280219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1. </a:t>
            </a:r>
            <a:r>
              <a:rPr lang="ko-KR" altLang="en-US" sz="1600" b="1" dirty="0" err="1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국제처</a:t>
            </a:r>
            <a:r>
              <a:rPr lang="ko-KR" altLang="en-US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 소개</a:t>
            </a:r>
          </a:p>
        </p:txBody>
      </p:sp>
      <p:sp>
        <p:nvSpPr>
          <p:cNvPr id="41" name="제목 1"/>
          <p:cNvSpPr txBox="1">
            <a:spLocks/>
          </p:cNvSpPr>
          <p:nvPr/>
        </p:nvSpPr>
        <p:spPr>
          <a:xfrm>
            <a:off x="6714928" y="2132830"/>
            <a:ext cx="5257800" cy="928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4400" dirty="0" err="1">
                <a:solidFill>
                  <a:srgbClr val="CEFF6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국제처</a:t>
            </a:r>
            <a:endParaRPr lang="ko-KR" altLang="en-US" sz="4400" dirty="0">
              <a:solidFill>
                <a:schemeClr val="bg1"/>
              </a:solidFill>
              <a:latin typeface="CookieRunOTF Regular" panose="020B0600000101010101" pitchFamily="34" charset="-127"/>
              <a:ea typeface="CookieRunOTF Regular" panose="020B0600000101010101" pitchFamily="34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286" y="3535988"/>
            <a:ext cx="3897070" cy="2599315"/>
          </a:xfrm>
          <a:prstGeom prst="rect">
            <a:avLst/>
          </a:prstGeom>
        </p:spPr>
      </p:pic>
      <p:pic>
        <p:nvPicPr>
          <p:cNvPr id="2050" name="Picture 2" descr="http://www.agroup.co.kr/data/file/project/1025609956_WElw3oOi_re_LDH26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775" y="1315339"/>
            <a:ext cx="3848261" cy="256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49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500146" y="5482021"/>
            <a:ext cx="2287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학교 홈페이지 </a:t>
            </a:r>
            <a:r>
              <a:rPr lang="en-US" altLang="ko-KR" sz="12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&gt; </a:t>
            </a:r>
            <a:r>
              <a:rPr lang="ko-KR" altLang="en-US" sz="12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교육</a:t>
            </a:r>
            <a:r>
              <a:rPr lang="en-US" altLang="ko-KR" sz="12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&gt; </a:t>
            </a:r>
            <a:r>
              <a:rPr lang="ko-KR" altLang="en-US" sz="12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글로벌교육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44B1CE-49EC-4191-8827-AC2E04AD8C9C}"/>
              </a:ext>
            </a:extLst>
          </p:cNvPr>
          <p:cNvSpPr txBox="1"/>
          <p:nvPr/>
        </p:nvSpPr>
        <p:spPr>
          <a:xfrm>
            <a:off x="895803" y="2105298"/>
            <a:ext cx="4012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1. </a:t>
            </a:r>
            <a:r>
              <a:rPr lang="ko-KR" altLang="en-US" sz="16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학교 홈페이지 </a:t>
            </a:r>
            <a:r>
              <a:rPr lang="en-US" altLang="ko-KR" sz="16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: </a:t>
            </a:r>
            <a:r>
              <a:rPr lang="ko-KR" altLang="en-US" sz="1600" dirty="0" err="1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국제처</a:t>
            </a:r>
            <a:r>
              <a:rPr lang="ko-KR" altLang="en-US" sz="16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프로그램 기본 정보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EB2BF1-3DBF-4848-958C-5E92CAF622D8}"/>
              </a:ext>
            </a:extLst>
          </p:cNvPr>
          <p:cNvSpPr txBox="1"/>
          <p:nvPr/>
        </p:nvSpPr>
        <p:spPr>
          <a:xfrm>
            <a:off x="8936461" y="5490383"/>
            <a:ext cx="2287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포털 </a:t>
            </a:r>
            <a:r>
              <a:rPr lang="en-US" altLang="ko-KR" sz="12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&gt; </a:t>
            </a:r>
            <a:r>
              <a:rPr lang="ko-KR" altLang="en-US" sz="12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커뮤니티 </a:t>
            </a:r>
            <a:r>
              <a:rPr lang="en-US" altLang="ko-KR" sz="12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&gt; </a:t>
            </a:r>
            <a:r>
              <a:rPr lang="ko-KR" altLang="en-US" sz="12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공지 </a:t>
            </a:r>
            <a:r>
              <a:rPr lang="en-US" altLang="ko-KR" sz="12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&gt; </a:t>
            </a:r>
            <a:r>
              <a:rPr lang="ko-KR" altLang="en-US" sz="12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국제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8B3B04-9DFD-47C6-BDBF-E4BCBEF1E90A}"/>
              </a:ext>
            </a:extLst>
          </p:cNvPr>
          <p:cNvSpPr txBox="1"/>
          <p:nvPr/>
        </p:nvSpPr>
        <p:spPr>
          <a:xfrm>
            <a:off x="6392028" y="2092891"/>
            <a:ext cx="4012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2. </a:t>
            </a:r>
            <a:r>
              <a:rPr lang="ko-KR" altLang="en-US" sz="16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포털 국제 공지 </a:t>
            </a:r>
            <a:r>
              <a:rPr lang="en-US" altLang="ko-KR" sz="16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: </a:t>
            </a:r>
            <a:r>
              <a:rPr lang="ko-KR" altLang="en-US" sz="16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주요 모집공지 업로드</a:t>
            </a:r>
          </a:p>
        </p:txBody>
      </p:sp>
      <p:sp>
        <p:nvSpPr>
          <p:cNvPr id="21" name="제목 1">
            <a:extLst>
              <a:ext uri="{FF2B5EF4-FFF2-40B4-BE49-F238E27FC236}">
                <a16:creationId xmlns:a16="http://schemas.microsoft.com/office/drawing/2014/main" id="{FE278ABF-B0F0-4DF6-A77E-6147071E5BA0}"/>
              </a:ext>
            </a:extLst>
          </p:cNvPr>
          <p:cNvSpPr txBox="1">
            <a:spLocks/>
          </p:cNvSpPr>
          <p:nvPr/>
        </p:nvSpPr>
        <p:spPr>
          <a:xfrm>
            <a:off x="538750" y="1094253"/>
            <a:ext cx="9169400" cy="794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600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관련 </a:t>
            </a:r>
            <a:r>
              <a:rPr lang="ko-KR" altLang="en-US" sz="3600" dirty="0">
                <a:solidFill>
                  <a:srgbClr val="CEFF6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사이트</a:t>
            </a:r>
            <a:endParaRPr lang="ko-KR" altLang="en-US" sz="3600" dirty="0">
              <a:solidFill>
                <a:schemeClr val="bg1"/>
              </a:solidFill>
              <a:latin typeface="CookieRunOTF Regular" panose="020B0600000101010101" pitchFamily="34" charset="-127"/>
              <a:ea typeface="CookieRunOTF Regular" panose="020B0600000101010101" pitchFamily="34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A269AB4-7A8E-45AB-9BF9-F00E2E895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0531" y="2443851"/>
            <a:ext cx="4788000" cy="3044719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44DCF5A0-36FE-40BC-A600-79EF171ABE11}"/>
              </a:ext>
            </a:extLst>
          </p:cNvPr>
          <p:cNvSpPr/>
          <p:nvPr/>
        </p:nvSpPr>
        <p:spPr>
          <a:xfrm>
            <a:off x="561975" y="3568610"/>
            <a:ext cx="5638800" cy="276999"/>
          </a:xfrm>
          <a:prstGeom prst="rect">
            <a:avLst/>
          </a:prstGeom>
          <a:solidFill>
            <a:srgbClr val="003399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글로벌교육                    </a:t>
            </a:r>
            <a:r>
              <a:rPr lang="en-US" altLang="ko-KR" sz="9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       </a:t>
            </a:r>
            <a:r>
              <a:rPr lang="ko-KR" altLang="en-US" sz="9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현황 </a:t>
            </a:r>
            <a:r>
              <a:rPr lang="en-US" altLang="ko-KR" sz="9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l</a:t>
            </a:r>
            <a:r>
              <a:rPr lang="ko-KR" altLang="en-US" sz="9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교환학생 </a:t>
            </a:r>
            <a:r>
              <a:rPr lang="en-US" altLang="ko-KR" sz="9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l</a:t>
            </a:r>
            <a:r>
              <a:rPr lang="ko-KR" altLang="en-US" sz="9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어학연수 </a:t>
            </a:r>
            <a:r>
              <a:rPr lang="en-US" altLang="ko-KR" sz="9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l</a:t>
            </a:r>
            <a:r>
              <a:rPr lang="ko-KR" altLang="en-US" sz="9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공동</a:t>
            </a:r>
            <a:r>
              <a:rPr lang="en-US" altLang="ko-KR" sz="9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9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복수학위 </a:t>
            </a:r>
            <a:r>
              <a:rPr lang="en-US" altLang="ko-KR" sz="9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l</a:t>
            </a:r>
            <a:r>
              <a:rPr lang="ko-KR" altLang="en-US" sz="9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인턴십 </a:t>
            </a:r>
            <a:r>
              <a:rPr lang="en-US" altLang="ko-KR" sz="9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l</a:t>
            </a:r>
            <a:r>
              <a:rPr lang="ko-KR" altLang="en-US" sz="9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국제계절학기 </a:t>
            </a:r>
            <a:r>
              <a:rPr lang="en-US" altLang="ko-KR" sz="9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ISS/IWS</a:t>
            </a:r>
            <a:endParaRPr lang="ko-KR" altLang="en-US" sz="9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F2C050BF-B445-4255-923B-44FA3FCF4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8197" y="2443851"/>
            <a:ext cx="4788000" cy="3044719"/>
          </a:xfrm>
          <a:prstGeom prst="rect">
            <a:avLst/>
          </a:prstGeom>
        </p:spPr>
      </p:pic>
      <p:sp>
        <p:nvSpPr>
          <p:cNvPr id="11" name="부제목 2">
            <a:extLst>
              <a:ext uri="{FF2B5EF4-FFF2-40B4-BE49-F238E27FC236}">
                <a16:creationId xmlns:a16="http://schemas.microsoft.com/office/drawing/2014/main" id="{F4F8CD40-2289-46B2-98C7-6FF4A435AB5F}"/>
              </a:ext>
            </a:extLst>
          </p:cNvPr>
          <p:cNvSpPr txBox="1">
            <a:spLocks/>
          </p:cNvSpPr>
          <p:nvPr/>
        </p:nvSpPr>
        <p:spPr>
          <a:xfrm>
            <a:off x="250925" y="297847"/>
            <a:ext cx="1521891" cy="280219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1. </a:t>
            </a:r>
            <a:r>
              <a:rPr lang="ko-KR" altLang="en-US" sz="1600" b="1" dirty="0" err="1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국제처</a:t>
            </a:r>
            <a:r>
              <a:rPr lang="ko-KR" altLang="en-US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 소개</a:t>
            </a:r>
          </a:p>
        </p:txBody>
      </p:sp>
    </p:spTree>
    <p:extLst>
      <p:ext uri="{BB962C8B-B14F-4D97-AF65-F5344CB8AC3E}">
        <p14:creationId xmlns:p14="http://schemas.microsoft.com/office/powerpoint/2010/main" val="1711705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35DE373A-0940-4BAD-99E9-E7DE204A8A22}"/>
              </a:ext>
            </a:extLst>
          </p:cNvPr>
          <p:cNvGrpSpPr/>
          <p:nvPr/>
        </p:nvGrpSpPr>
        <p:grpSpPr>
          <a:xfrm>
            <a:off x="9012876" y="1563561"/>
            <a:ext cx="2520901" cy="2767987"/>
            <a:chOff x="4753545" y="2727649"/>
            <a:chExt cx="3299409" cy="3622800"/>
          </a:xfrm>
        </p:grpSpPr>
        <p:pic>
          <p:nvPicPr>
            <p:cNvPr id="1026" name="Picture 2" descr="https://ci6.googleusercontent.com/proxy/1U1yeMYQY3Dyv-yhP5Gz-npZbRn3FqBJT_S7uFIyywnsWnSBDGbkh6TmENtLDroAgDkPDrMEgs-PH2jGB87bVTkTIwRbWyLmYL5cDOlwIRqFzKQz7Q=s0-d-e1-ft#http://mmsd.dankook.ac.kr/html/mail_image/20210614111810433178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3545" y="2727649"/>
              <a:ext cx="3299409" cy="2139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ci4.googleusercontent.com/proxy/WofX0j2IL89BTkrOhmAkpGTG43JxSR4Hq-DT-nDjLXLExflaOWWMXw03vM5xHzgOGDsz9SFPPTypE1nt086ZKoIiwo9UVV9os8Rg5NIXRbtfutESlg=s0-d-e1-ft#http://mmsd.dankook.ac.kr/html/mail_image/20210614114433147183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276"/>
            <a:stretch/>
          </p:blipFill>
          <p:spPr bwMode="auto">
            <a:xfrm>
              <a:off x="4753545" y="4865337"/>
              <a:ext cx="3299409" cy="1485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5A22B079-7AD6-49B9-A550-26796B975E2D}"/>
              </a:ext>
            </a:extLst>
          </p:cNvPr>
          <p:cNvGrpSpPr/>
          <p:nvPr/>
        </p:nvGrpSpPr>
        <p:grpSpPr>
          <a:xfrm>
            <a:off x="6795344" y="1609752"/>
            <a:ext cx="2109490" cy="2721796"/>
            <a:chOff x="3213994" y="3017520"/>
            <a:chExt cx="2460122" cy="3174204"/>
          </a:xfrm>
        </p:grpSpPr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DDB11789-6FDA-43DC-960D-193C1A9199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6204" b="59531"/>
            <a:stretch/>
          </p:blipFill>
          <p:spPr>
            <a:xfrm>
              <a:off x="3213994" y="3017520"/>
              <a:ext cx="2460122" cy="1539818"/>
            </a:xfrm>
            <a:prstGeom prst="rect">
              <a:avLst/>
            </a:prstGeom>
          </p:spPr>
        </p:pic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2CEA027B-D79B-44C7-8590-5D8E5346F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50269" b="19052"/>
            <a:stretch/>
          </p:blipFill>
          <p:spPr>
            <a:xfrm>
              <a:off x="3213994" y="4557340"/>
              <a:ext cx="2460122" cy="1634384"/>
            </a:xfrm>
            <a:prstGeom prst="rect">
              <a:avLst/>
            </a:prstGeom>
          </p:spPr>
        </p:pic>
      </p:grpSp>
      <p:sp>
        <p:nvSpPr>
          <p:cNvPr id="29" name="제목 1">
            <a:extLst>
              <a:ext uri="{FF2B5EF4-FFF2-40B4-BE49-F238E27FC236}">
                <a16:creationId xmlns:a16="http://schemas.microsoft.com/office/drawing/2014/main" id="{988E4BC7-60C6-4EB0-B3DA-4E8D8A61A970}"/>
              </a:ext>
            </a:extLst>
          </p:cNvPr>
          <p:cNvSpPr txBox="1">
            <a:spLocks/>
          </p:cNvSpPr>
          <p:nvPr/>
        </p:nvSpPr>
        <p:spPr>
          <a:xfrm>
            <a:off x="653050" y="1475598"/>
            <a:ext cx="9169400" cy="794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600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관련 </a:t>
            </a:r>
            <a:r>
              <a:rPr lang="ko-KR" altLang="en-US" sz="3600" dirty="0">
                <a:solidFill>
                  <a:srgbClr val="CEFF6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사이트</a:t>
            </a:r>
            <a:endParaRPr lang="ko-KR" altLang="en-US" sz="3600" dirty="0">
              <a:solidFill>
                <a:schemeClr val="bg1"/>
              </a:solidFill>
              <a:latin typeface="CookieRunOTF Regular" panose="020B0600000101010101" pitchFamily="34" charset="-127"/>
              <a:ea typeface="CookieRunOTF Regular" panose="020B0600000101010101" pitchFamily="34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22FEE62-3FAA-4E82-B4E1-DB0C0DB729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0517" y="4390068"/>
            <a:ext cx="4738433" cy="160172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A01333A-E6E6-41D2-B8E1-E645856EB560}"/>
              </a:ext>
            </a:extLst>
          </p:cNvPr>
          <p:cNvSpPr txBox="1"/>
          <p:nvPr/>
        </p:nvSpPr>
        <p:spPr>
          <a:xfrm>
            <a:off x="780050" y="2591551"/>
            <a:ext cx="5820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3. </a:t>
            </a:r>
            <a:r>
              <a:rPr lang="ko-KR" altLang="en-US" sz="1600" dirty="0" err="1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국제처</a:t>
            </a:r>
            <a:r>
              <a:rPr lang="ko-KR" altLang="en-US" sz="16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공식 </a:t>
            </a:r>
            <a:r>
              <a:rPr lang="ko-KR" altLang="en-US" sz="1600" dirty="0" err="1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인스타그램</a:t>
            </a:r>
            <a:r>
              <a:rPr lang="ko-KR" altLang="en-US" sz="16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6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(@</a:t>
            </a:r>
            <a:r>
              <a:rPr lang="en-US" altLang="ko-KR" sz="1600" dirty="0" err="1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dankook_global</a:t>
            </a:r>
            <a:r>
              <a:rPr lang="en-US" altLang="ko-KR" sz="16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  <a:endParaRPr lang="ko-KR" altLang="en-US" sz="16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9BCD0B-3990-4649-809E-C46088F43BE6}"/>
              </a:ext>
            </a:extLst>
          </p:cNvPr>
          <p:cNvSpPr txBox="1"/>
          <p:nvPr/>
        </p:nvSpPr>
        <p:spPr>
          <a:xfrm>
            <a:off x="780050" y="3570858"/>
            <a:ext cx="5103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5. [</a:t>
            </a:r>
            <a:r>
              <a:rPr lang="ko-KR" altLang="en-US" sz="16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단국대학교 교환학생</a:t>
            </a:r>
            <a:r>
              <a:rPr lang="en-US" altLang="ko-KR" sz="16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]</a:t>
            </a:r>
            <a:r>
              <a:rPr lang="ko-KR" altLang="en-US" sz="16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네이버카페 </a:t>
            </a:r>
            <a:r>
              <a:rPr lang="en-US" altLang="ko-KR" sz="16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: </a:t>
            </a:r>
            <a:r>
              <a:rPr lang="ko-KR" altLang="en-US" sz="16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교환학생 파견후기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74F130-5573-41F7-B0BF-3CBB59BACDB6}"/>
              </a:ext>
            </a:extLst>
          </p:cNvPr>
          <p:cNvSpPr txBox="1"/>
          <p:nvPr/>
        </p:nvSpPr>
        <p:spPr>
          <a:xfrm>
            <a:off x="780050" y="3081205"/>
            <a:ext cx="4870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4. </a:t>
            </a:r>
            <a:r>
              <a:rPr lang="ko-KR" altLang="en-US" sz="1600" dirty="0" err="1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국제처</a:t>
            </a:r>
            <a:r>
              <a:rPr lang="ko-KR" altLang="en-US" sz="16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프로그램 홍보 이메일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9BCD0B-3990-4649-809E-C46088F43BE6}"/>
              </a:ext>
            </a:extLst>
          </p:cNvPr>
          <p:cNvSpPr txBox="1"/>
          <p:nvPr/>
        </p:nvSpPr>
        <p:spPr>
          <a:xfrm>
            <a:off x="1152432" y="3891234"/>
            <a:ext cx="4358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https://cafe.naver.com/dankookexchange</a:t>
            </a:r>
            <a:endParaRPr lang="ko-KR" altLang="en-US" sz="16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16" name="부제목 2">
            <a:extLst>
              <a:ext uri="{FF2B5EF4-FFF2-40B4-BE49-F238E27FC236}">
                <a16:creationId xmlns:a16="http://schemas.microsoft.com/office/drawing/2014/main" id="{92EC7993-0ECD-4321-93AB-B00931A93058}"/>
              </a:ext>
            </a:extLst>
          </p:cNvPr>
          <p:cNvSpPr txBox="1">
            <a:spLocks/>
          </p:cNvSpPr>
          <p:nvPr/>
        </p:nvSpPr>
        <p:spPr>
          <a:xfrm>
            <a:off x="250925" y="297847"/>
            <a:ext cx="1521891" cy="280219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1. </a:t>
            </a:r>
            <a:r>
              <a:rPr lang="ko-KR" altLang="en-US" sz="1600" b="1" dirty="0" err="1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국제처</a:t>
            </a:r>
            <a:r>
              <a:rPr lang="ko-KR" altLang="en-US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 소개</a:t>
            </a:r>
          </a:p>
        </p:txBody>
      </p:sp>
    </p:spTree>
    <p:extLst>
      <p:ext uri="{BB962C8B-B14F-4D97-AF65-F5344CB8AC3E}">
        <p14:creationId xmlns:p14="http://schemas.microsoft.com/office/powerpoint/2010/main" val="234912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CA49944E-18E2-4F01-ABD9-C87617F3123A}"/>
              </a:ext>
            </a:extLst>
          </p:cNvPr>
          <p:cNvSpPr/>
          <p:nvPr/>
        </p:nvSpPr>
        <p:spPr>
          <a:xfrm>
            <a:off x="4683765" y="3227500"/>
            <a:ext cx="969063" cy="235785"/>
          </a:xfrm>
          <a:prstGeom prst="rect">
            <a:avLst/>
          </a:prstGeom>
          <a:solidFill>
            <a:srgbClr val="FF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256C58D1-99D3-4382-9B6A-8A70643CB2D3}"/>
              </a:ext>
            </a:extLst>
          </p:cNvPr>
          <p:cNvSpPr/>
          <p:nvPr/>
        </p:nvSpPr>
        <p:spPr>
          <a:xfrm>
            <a:off x="1549663" y="5653268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14B62E28-6FCD-4568-8F1F-C1D52B20485D}"/>
              </a:ext>
            </a:extLst>
          </p:cNvPr>
          <p:cNvSpPr/>
          <p:nvPr/>
        </p:nvSpPr>
        <p:spPr>
          <a:xfrm>
            <a:off x="1549663" y="4972483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25908DE8-8027-4750-9FA3-FD0A2B0B6CB2}"/>
              </a:ext>
            </a:extLst>
          </p:cNvPr>
          <p:cNvSpPr/>
          <p:nvPr/>
        </p:nvSpPr>
        <p:spPr>
          <a:xfrm>
            <a:off x="1549663" y="3776953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63FD99FC-920C-462D-8B1A-794CC20D9A7F}"/>
              </a:ext>
            </a:extLst>
          </p:cNvPr>
          <p:cNvSpPr/>
          <p:nvPr/>
        </p:nvSpPr>
        <p:spPr>
          <a:xfrm>
            <a:off x="1549663" y="3236247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533356" y="3198499"/>
            <a:ext cx="10256384" cy="32778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지원자격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 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신청학기 기준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학년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학기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~ 4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학년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학기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편입생의 경우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학기 이상 이수자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) </a:t>
            </a:r>
          </a:p>
          <a:p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	 + </a:t>
            </a:r>
            <a:r>
              <a:rPr lang="ko-KR" altLang="en-US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공인어학성적 소지자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+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직전학기 혹은 </a:t>
            </a:r>
            <a:r>
              <a:rPr lang="ko-KR" altLang="en-US" sz="1500" dirty="0" err="1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전체학기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ko-KR" altLang="en-US" sz="1500" dirty="0" err="1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평점평균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3.0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이상인 자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선발시기</a:t>
            </a:r>
            <a:endParaRPr lang="en-US" altLang="ko-KR" sz="1500" dirty="0">
              <a:solidFill>
                <a:srgbClr val="1F4E79"/>
              </a:solidFill>
              <a:latin typeface="메이플스토리" panose="02000300000000000000" pitchFamily="2" charset="-127"/>
              <a:ea typeface="메이플스토리" panose="020003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500" dirty="0">
              <a:solidFill>
                <a:srgbClr val="1F4E79"/>
              </a:solidFill>
              <a:latin typeface="메이플스토리" panose="02000300000000000000" pitchFamily="2" charset="-127"/>
              <a:ea typeface="메이플스토리" panose="020003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8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선발기준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평점평균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(40) +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면접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(30) +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어학교육수강내역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(10) +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자기소개서 및 학업계획서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(15) +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학교공헌활동내역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(5)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  비   고</a:t>
            </a: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 </a:t>
            </a:r>
            <a:r>
              <a:rPr lang="ko-KR" altLang="en-US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최대 세 개 학기 파견 가능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/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다른 언어권 지원 혹은 동일언어권 </a:t>
            </a:r>
            <a:r>
              <a:rPr lang="ko-KR" altLang="en-US" sz="1500" dirty="0" err="1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재지원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가능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             4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학년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학기 재학생 지원 시 교환 파견기간이 한학기인 학교만 지원 가능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            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영어권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중국어권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일본어권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기타언어권으로 구분하여 언어권별 선발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graphicFrame>
        <p:nvGraphicFramePr>
          <p:cNvPr id="28" name="표 27">
            <a:extLst>
              <a:ext uri="{FF2B5EF4-FFF2-40B4-BE49-F238E27FC236}">
                <a16:creationId xmlns:a16="http://schemas.microsoft.com/office/drawing/2014/main" id="{5DF3E632-EDAE-4E36-ABC1-995C97A01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102877"/>
              </p:ext>
            </p:extLst>
          </p:nvPr>
        </p:nvGraphicFramePr>
        <p:xfrm>
          <a:off x="2582153" y="3820516"/>
          <a:ext cx="815879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7210">
                  <a:extLst>
                    <a:ext uri="{9D8B030D-6E8A-4147-A177-3AD203B41FA5}">
                      <a16:colId xmlns:a16="http://schemas.microsoft.com/office/drawing/2014/main" val="2275189061"/>
                    </a:ext>
                  </a:extLst>
                </a:gridCol>
                <a:gridCol w="4581580">
                  <a:extLst>
                    <a:ext uri="{9D8B030D-6E8A-4147-A177-3AD203B41FA5}">
                      <a16:colId xmlns:a16="http://schemas.microsoft.com/office/drawing/2014/main" val="553328445"/>
                    </a:ext>
                  </a:extLst>
                </a:gridCol>
              </a:tblGrid>
              <a:tr h="2415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선발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F6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파견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F6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93695"/>
                  </a:ext>
                </a:extLst>
              </a:tr>
              <a:tr h="2415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1</a:t>
                      </a:r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학기 </a:t>
                      </a: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: 3</a:t>
                      </a:r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월 초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2</a:t>
                      </a:r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학기 </a:t>
                      </a: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: 8</a:t>
                      </a:r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월 </a:t>
                      </a: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~ 2</a:t>
                      </a:r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월 중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6019222"/>
                  </a:ext>
                </a:extLst>
              </a:tr>
              <a:tr h="2415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2</a:t>
                      </a:r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학기 </a:t>
                      </a: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: 9</a:t>
                      </a:r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월 초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다음해 </a:t>
                      </a: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1</a:t>
                      </a:r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학기 </a:t>
                      </a: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: 1</a:t>
                      </a:r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월 </a:t>
                      </a: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~ 7</a:t>
                      </a:r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월 중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696559"/>
                  </a:ext>
                </a:extLst>
              </a:tr>
            </a:tbl>
          </a:graphicData>
        </a:graphic>
      </p:graphicFrame>
      <p:sp>
        <p:nvSpPr>
          <p:cNvPr id="29" name="화살표: 오른쪽 28">
            <a:extLst>
              <a:ext uri="{FF2B5EF4-FFF2-40B4-BE49-F238E27FC236}">
                <a16:creationId xmlns:a16="http://schemas.microsoft.com/office/drawing/2014/main" id="{03A781EC-02E2-4DB9-98E1-B89B8BB91C76}"/>
              </a:ext>
            </a:extLst>
          </p:cNvPr>
          <p:cNvSpPr/>
          <p:nvPr/>
        </p:nvSpPr>
        <p:spPr>
          <a:xfrm>
            <a:off x="5699733" y="4195027"/>
            <a:ext cx="906780" cy="342900"/>
          </a:xfrm>
          <a:prstGeom prst="rightArrow">
            <a:avLst>
              <a:gd name="adj1" fmla="val 40476"/>
              <a:gd name="adj2" fmla="val 82532"/>
            </a:avLst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EF627D-CBF5-4989-B3CD-F3E021554492}"/>
              </a:ext>
            </a:extLst>
          </p:cNvPr>
          <p:cNvSpPr txBox="1"/>
          <p:nvPr/>
        </p:nvSpPr>
        <p:spPr>
          <a:xfrm>
            <a:off x="5761514" y="4640597"/>
            <a:ext cx="5112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*파견 일정은 국가별</a:t>
            </a:r>
            <a:r>
              <a:rPr lang="en-US" altLang="ko-KR" sz="12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파견 대학별로 차이가 있음</a:t>
            </a: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1357408" y="1390838"/>
            <a:ext cx="5257800" cy="8274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>
                <a:solidFill>
                  <a:srgbClr val="CEFF6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교환학생프로그램</a:t>
            </a:r>
          </a:p>
        </p:txBody>
      </p:sp>
      <p:sp>
        <p:nvSpPr>
          <p:cNvPr id="16" name="부제목 2">
            <a:extLst>
              <a:ext uri="{FF2B5EF4-FFF2-40B4-BE49-F238E27FC236}">
                <a16:creationId xmlns:a16="http://schemas.microsoft.com/office/drawing/2014/main" id="{9DEF0045-C290-437C-8945-F5BC8BA9D168}"/>
              </a:ext>
            </a:extLst>
          </p:cNvPr>
          <p:cNvSpPr txBox="1">
            <a:spLocks/>
          </p:cNvSpPr>
          <p:nvPr/>
        </p:nvSpPr>
        <p:spPr>
          <a:xfrm>
            <a:off x="289025" y="221231"/>
            <a:ext cx="3844436" cy="2715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2. </a:t>
            </a:r>
            <a:r>
              <a:rPr lang="ko-KR" altLang="en-US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국제교류프로그램 소개</a:t>
            </a:r>
            <a:r>
              <a:rPr lang="en-US" altLang="ko-KR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_</a:t>
            </a:r>
            <a:r>
              <a:rPr lang="ko-KR" altLang="en-US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교환학생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9BC28B-CC16-44D4-82C6-9CF7541A4757}"/>
              </a:ext>
            </a:extLst>
          </p:cNvPr>
          <p:cNvSpPr txBox="1"/>
          <p:nvPr/>
        </p:nvSpPr>
        <p:spPr>
          <a:xfrm>
            <a:off x="1357408" y="2295791"/>
            <a:ext cx="9843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학기 중 </a:t>
            </a:r>
            <a:r>
              <a:rPr lang="ko-KR" altLang="en-US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본교에 등록금을 납부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하고 재학 상태로 </a:t>
            </a:r>
            <a:r>
              <a:rPr lang="ko-KR" altLang="en-US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해외 자매대학에 </a:t>
            </a:r>
            <a:r>
              <a:rPr lang="ko-KR" altLang="en-US" dirty="0" err="1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파견가서</a:t>
            </a:r>
            <a:r>
              <a:rPr lang="ko-KR" altLang="en-US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ko-KR" altLang="en-US" sz="2400" b="1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전공수업</a:t>
            </a:r>
            <a:r>
              <a:rPr lang="ko-KR" altLang="en-US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을 수강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하는 프로그램</a:t>
            </a:r>
            <a:endParaRPr lang="en-US" altLang="ko-KR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자매대학에서 취득한 학점은 학과장 심의를 거쳐 본교 전공 혹은 자유선택 학점으로 인정</a:t>
            </a:r>
            <a:endParaRPr lang="en-US" altLang="ko-KR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E8DCE141-0977-49A0-BD73-5A78E4BEF842}"/>
              </a:ext>
            </a:extLst>
          </p:cNvPr>
          <p:cNvCxnSpPr>
            <a:cxnSpLocks/>
          </p:cNvCxnSpPr>
          <p:nvPr/>
        </p:nvCxnSpPr>
        <p:spPr>
          <a:xfrm>
            <a:off x="4614447" y="5234304"/>
            <a:ext cx="166505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연결선: 구부러짐 23">
            <a:extLst>
              <a:ext uri="{FF2B5EF4-FFF2-40B4-BE49-F238E27FC236}">
                <a16:creationId xmlns:a16="http://schemas.microsoft.com/office/drawing/2014/main" id="{062D2FAB-1692-4A2D-B4C6-4D7EEFF2F198}"/>
              </a:ext>
            </a:extLst>
          </p:cNvPr>
          <p:cNvCxnSpPr>
            <a:cxnSpLocks/>
          </p:cNvCxnSpPr>
          <p:nvPr/>
        </p:nvCxnSpPr>
        <p:spPr>
          <a:xfrm>
            <a:off x="5085954" y="5238855"/>
            <a:ext cx="135649" cy="117595"/>
          </a:xfrm>
          <a:prstGeom prst="curvedConnector3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6265495-D5DF-463E-8B42-45D3891AC454}"/>
              </a:ext>
            </a:extLst>
          </p:cNvPr>
          <p:cNvSpPr txBox="1"/>
          <p:nvPr/>
        </p:nvSpPr>
        <p:spPr>
          <a:xfrm>
            <a:off x="5138361" y="5297652"/>
            <a:ext cx="2861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err="1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글로벌빌리지</a:t>
            </a:r>
            <a:r>
              <a:rPr lang="en-US" altLang="ko-KR" sz="11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1100" dirty="0" err="1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원어민튜터링</a:t>
            </a:r>
            <a:r>
              <a:rPr lang="en-US" altLang="ko-KR" sz="11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11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아카데믹프로그램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108ADEE-E718-4E23-A1DD-99B438056858}"/>
              </a:ext>
            </a:extLst>
          </p:cNvPr>
          <p:cNvSpPr/>
          <p:nvPr/>
        </p:nvSpPr>
        <p:spPr>
          <a:xfrm>
            <a:off x="6670574" y="1428513"/>
            <a:ext cx="4881346" cy="485681"/>
          </a:xfrm>
          <a:prstGeom prst="rect">
            <a:avLst/>
          </a:prstGeom>
          <a:solidFill>
            <a:srgbClr val="FF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FBAC2B-B932-491D-BE7D-5A9DDBAE6260}"/>
              </a:ext>
            </a:extLst>
          </p:cNvPr>
          <p:cNvSpPr txBox="1"/>
          <p:nvPr/>
        </p:nvSpPr>
        <p:spPr>
          <a:xfrm>
            <a:off x="6640043" y="1452529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※ </a:t>
            </a:r>
            <a:r>
              <a:rPr lang="ko-KR" altLang="en-US" sz="12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교환학생 지원자격 특이사항</a:t>
            </a:r>
            <a:endParaRPr lang="en-US" altLang="ko-KR" sz="12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r>
              <a:rPr lang="en-US" altLang="ko-KR" sz="12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 </a:t>
            </a:r>
            <a:r>
              <a:rPr lang="ko-KR" altLang="en-US" sz="12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잔여 학점 수와 상관없이 모든 </a:t>
            </a:r>
            <a:r>
              <a:rPr lang="en-US" altLang="ko-KR" sz="12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8</a:t>
            </a:r>
            <a:r>
              <a:rPr lang="ko-KR" altLang="en-US" sz="12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학기 교환학생 파견자는 </a:t>
            </a:r>
            <a:r>
              <a:rPr lang="en-US" altLang="ko-KR" sz="12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9</a:t>
            </a:r>
            <a:r>
              <a:rPr lang="ko-KR" altLang="en-US" sz="12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학기 등록을 해야함</a:t>
            </a:r>
            <a:endParaRPr lang="en-US" altLang="ko-KR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CD21B8-D9D7-4D71-B27E-126C2191E7CA}"/>
              </a:ext>
            </a:extLst>
          </p:cNvPr>
          <p:cNvSpPr txBox="1"/>
          <p:nvPr/>
        </p:nvSpPr>
        <p:spPr>
          <a:xfrm>
            <a:off x="8886463" y="5333385"/>
            <a:ext cx="3131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국제교류팀 관련 활동</a:t>
            </a:r>
            <a:r>
              <a:rPr lang="en-US" altLang="ko-KR" sz="11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5</a:t>
            </a:r>
            <a:r>
              <a:rPr lang="ko-KR" altLang="en-US" sz="11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점 그 외 활동내역 </a:t>
            </a:r>
            <a:r>
              <a:rPr lang="en-US" altLang="ko-KR" sz="11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3</a:t>
            </a:r>
            <a:r>
              <a:rPr lang="ko-KR" altLang="en-US" sz="11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점</a:t>
            </a: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0E920F1B-4D67-44B1-90E1-F0ED2C10D39F}"/>
              </a:ext>
            </a:extLst>
          </p:cNvPr>
          <p:cNvCxnSpPr>
            <a:cxnSpLocks/>
          </p:cNvCxnSpPr>
          <p:nvPr/>
        </p:nvCxnSpPr>
        <p:spPr>
          <a:xfrm>
            <a:off x="8886463" y="5252677"/>
            <a:ext cx="166505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연결선: 구부러짐 32">
            <a:extLst>
              <a:ext uri="{FF2B5EF4-FFF2-40B4-BE49-F238E27FC236}">
                <a16:creationId xmlns:a16="http://schemas.microsoft.com/office/drawing/2014/main" id="{2B8F4368-CA7E-46DD-B29B-FD439E8DA154}"/>
              </a:ext>
            </a:extLst>
          </p:cNvPr>
          <p:cNvCxnSpPr>
            <a:cxnSpLocks/>
          </p:cNvCxnSpPr>
          <p:nvPr/>
        </p:nvCxnSpPr>
        <p:spPr>
          <a:xfrm>
            <a:off x="9357970" y="5257228"/>
            <a:ext cx="135649" cy="117595"/>
          </a:xfrm>
          <a:prstGeom prst="curvedConnector3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D23FC97F-7635-47A6-A0B7-325FCFE54BDB}"/>
              </a:ext>
            </a:extLst>
          </p:cNvPr>
          <p:cNvSpPr/>
          <p:nvPr/>
        </p:nvSpPr>
        <p:spPr>
          <a:xfrm>
            <a:off x="1382762" y="971889"/>
            <a:ext cx="1463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해외파견</a:t>
            </a:r>
          </a:p>
        </p:txBody>
      </p:sp>
    </p:spTree>
    <p:extLst>
      <p:ext uri="{BB962C8B-B14F-4D97-AF65-F5344CB8AC3E}">
        <p14:creationId xmlns:p14="http://schemas.microsoft.com/office/powerpoint/2010/main" val="2837995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>
            <a:extLst>
              <a:ext uri="{FF2B5EF4-FFF2-40B4-BE49-F238E27FC236}">
                <a16:creationId xmlns:a16="http://schemas.microsoft.com/office/drawing/2014/main" id="{CA49944E-18E2-4F01-ABD9-C87617F3123A}"/>
              </a:ext>
            </a:extLst>
          </p:cNvPr>
          <p:cNvSpPr/>
          <p:nvPr/>
        </p:nvSpPr>
        <p:spPr>
          <a:xfrm>
            <a:off x="4683765" y="3227500"/>
            <a:ext cx="969063" cy="235785"/>
          </a:xfrm>
          <a:prstGeom prst="rect">
            <a:avLst/>
          </a:prstGeom>
          <a:solidFill>
            <a:srgbClr val="FF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256C58D1-99D3-4382-9B6A-8A70643CB2D3}"/>
              </a:ext>
            </a:extLst>
          </p:cNvPr>
          <p:cNvSpPr/>
          <p:nvPr/>
        </p:nvSpPr>
        <p:spPr>
          <a:xfrm>
            <a:off x="1549663" y="5653268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14B62E28-6FCD-4568-8F1F-C1D52B20485D}"/>
              </a:ext>
            </a:extLst>
          </p:cNvPr>
          <p:cNvSpPr/>
          <p:nvPr/>
        </p:nvSpPr>
        <p:spPr>
          <a:xfrm>
            <a:off x="1549663" y="4972483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25908DE8-8027-4750-9FA3-FD0A2B0B6CB2}"/>
              </a:ext>
            </a:extLst>
          </p:cNvPr>
          <p:cNvSpPr/>
          <p:nvPr/>
        </p:nvSpPr>
        <p:spPr>
          <a:xfrm>
            <a:off x="1549663" y="3776953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63FD99FC-920C-462D-8B1A-794CC20D9A7F}"/>
              </a:ext>
            </a:extLst>
          </p:cNvPr>
          <p:cNvSpPr/>
          <p:nvPr/>
        </p:nvSpPr>
        <p:spPr>
          <a:xfrm>
            <a:off x="1549663" y="3236247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533356" y="3198499"/>
            <a:ext cx="10256384" cy="32778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지원자격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 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신청학기 기준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학년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학기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~ 4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학년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학기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편입생의 경우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학기 이상 이수자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) </a:t>
            </a:r>
          </a:p>
          <a:p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	 +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직전학기 혹은 전체학기 평점평균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3.0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이상인 자 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선발시기</a:t>
            </a:r>
            <a:endParaRPr lang="en-US" altLang="ko-KR" sz="1500" dirty="0">
              <a:solidFill>
                <a:srgbClr val="1F4E79"/>
              </a:solidFill>
              <a:latin typeface="메이플스토리" panose="02000300000000000000" pitchFamily="2" charset="-127"/>
              <a:ea typeface="메이플스토리" panose="020003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500" dirty="0">
              <a:solidFill>
                <a:srgbClr val="1F4E79"/>
              </a:solidFill>
              <a:latin typeface="메이플스토리" panose="02000300000000000000" pitchFamily="2" charset="-127"/>
              <a:ea typeface="메이플스토리" panose="020003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8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선발기준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평점평균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(40) +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면접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(30) +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어학교육수강내역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(10) +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자기소개서 및 학업계획서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(15) +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학교공헌활동내역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(5)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  비   고</a:t>
            </a: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 </a:t>
            </a:r>
            <a:r>
              <a:rPr lang="ko-KR" altLang="en-US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최대 세 개 학기 파견 가능</a:t>
            </a:r>
            <a:endParaRPr lang="en-US" altLang="ko-KR" sz="1500" dirty="0">
              <a:solidFill>
                <a:srgbClr val="CEFF6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r>
              <a:rPr lang="en-US" altLang="ko-KR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             </a:t>
            </a:r>
            <a:r>
              <a:rPr lang="ko-KR" altLang="en-US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주로 </a:t>
            </a:r>
            <a:r>
              <a:rPr lang="ko-KR" altLang="en-US" sz="1500" dirty="0" err="1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공인어학성적없이</a:t>
            </a:r>
            <a:r>
              <a:rPr lang="ko-KR" altLang="en-US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지원 가능 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            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외국어대학 중국학 및 일본학전공은 해당 언어권으로 파견 시 전공학점으로 인정가능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graphicFrame>
        <p:nvGraphicFramePr>
          <p:cNvPr id="28" name="표 27">
            <a:extLst>
              <a:ext uri="{FF2B5EF4-FFF2-40B4-BE49-F238E27FC236}">
                <a16:creationId xmlns:a16="http://schemas.microsoft.com/office/drawing/2014/main" id="{5DF3E632-EDAE-4E36-ABC1-995C97A01EA8}"/>
              </a:ext>
            </a:extLst>
          </p:cNvPr>
          <p:cNvGraphicFramePr>
            <a:graphicFrameLocks noGrp="1"/>
          </p:cNvGraphicFramePr>
          <p:nvPr/>
        </p:nvGraphicFramePr>
        <p:xfrm>
          <a:off x="2582153" y="3820516"/>
          <a:ext cx="815879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7210">
                  <a:extLst>
                    <a:ext uri="{9D8B030D-6E8A-4147-A177-3AD203B41FA5}">
                      <a16:colId xmlns:a16="http://schemas.microsoft.com/office/drawing/2014/main" val="2275189061"/>
                    </a:ext>
                  </a:extLst>
                </a:gridCol>
                <a:gridCol w="4581580">
                  <a:extLst>
                    <a:ext uri="{9D8B030D-6E8A-4147-A177-3AD203B41FA5}">
                      <a16:colId xmlns:a16="http://schemas.microsoft.com/office/drawing/2014/main" val="553328445"/>
                    </a:ext>
                  </a:extLst>
                </a:gridCol>
              </a:tblGrid>
              <a:tr h="2415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선발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F6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파견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FF6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93695"/>
                  </a:ext>
                </a:extLst>
              </a:tr>
              <a:tr h="2415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1</a:t>
                      </a:r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학기 </a:t>
                      </a: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: 3</a:t>
                      </a:r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월 초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2</a:t>
                      </a:r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학기 </a:t>
                      </a: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: 8</a:t>
                      </a:r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월 </a:t>
                      </a: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~ 2</a:t>
                      </a:r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월 중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6019222"/>
                  </a:ext>
                </a:extLst>
              </a:tr>
              <a:tr h="2415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2</a:t>
                      </a:r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학기 </a:t>
                      </a: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: 9</a:t>
                      </a:r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월 초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다음해 </a:t>
                      </a: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1</a:t>
                      </a:r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학기 </a:t>
                      </a: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: 1</a:t>
                      </a:r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월 </a:t>
                      </a: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~ 7</a:t>
                      </a:r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메이플스토리" panose="02000300000000000000" pitchFamily="2" charset="-127"/>
                          <a:ea typeface="메이플스토리" panose="02000300000000000000" pitchFamily="2" charset="-127"/>
                        </a:rPr>
                        <a:t>월 중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EF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696559"/>
                  </a:ext>
                </a:extLst>
              </a:tr>
            </a:tbl>
          </a:graphicData>
        </a:graphic>
      </p:graphicFrame>
      <p:sp>
        <p:nvSpPr>
          <p:cNvPr id="29" name="화살표: 오른쪽 28">
            <a:extLst>
              <a:ext uri="{FF2B5EF4-FFF2-40B4-BE49-F238E27FC236}">
                <a16:creationId xmlns:a16="http://schemas.microsoft.com/office/drawing/2014/main" id="{03A781EC-02E2-4DB9-98E1-B89B8BB91C76}"/>
              </a:ext>
            </a:extLst>
          </p:cNvPr>
          <p:cNvSpPr/>
          <p:nvPr/>
        </p:nvSpPr>
        <p:spPr>
          <a:xfrm>
            <a:off x="5699733" y="4195027"/>
            <a:ext cx="906780" cy="342900"/>
          </a:xfrm>
          <a:prstGeom prst="rightArrow">
            <a:avLst>
              <a:gd name="adj1" fmla="val 40476"/>
              <a:gd name="adj2" fmla="val 82532"/>
            </a:avLst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EF627D-CBF5-4989-B3CD-F3E021554492}"/>
              </a:ext>
            </a:extLst>
          </p:cNvPr>
          <p:cNvSpPr txBox="1"/>
          <p:nvPr/>
        </p:nvSpPr>
        <p:spPr>
          <a:xfrm>
            <a:off x="5761514" y="4640597"/>
            <a:ext cx="5112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*파견 일정은 국가별</a:t>
            </a:r>
            <a:r>
              <a:rPr lang="en-US" altLang="ko-KR" sz="12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파견 대학별로 차이가 있음</a:t>
            </a: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1357408" y="1390838"/>
            <a:ext cx="5257800" cy="8274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>
                <a:solidFill>
                  <a:srgbClr val="CEFF6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연수교환학생</a:t>
            </a:r>
          </a:p>
        </p:txBody>
      </p:sp>
      <p:sp>
        <p:nvSpPr>
          <p:cNvPr id="16" name="부제목 2">
            <a:extLst>
              <a:ext uri="{FF2B5EF4-FFF2-40B4-BE49-F238E27FC236}">
                <a16:creationId xmlns:a16="http://schemas.microsoft.com/office/drawing/2014/main" id="{9DEF0045-C290-437C-8945-F5BC8BA9D168}"/>
              </a:ext>
            </a:extLst>
          </p:cNvPr>
          <p:cNvSpPr txBox="1">
            <a:spLocks/>
          </p:cNvSpPr>
          <p:nvPr/>
        </p:nvSpPr>
        <p:spPr>
          <a:xfrm>
            <a:off x="289025" y="221231"/>
            <a:ext cx="3844436" cy="2715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2. </a:t>
            </a:r>
            <a:r>
              <a:rPr lang="ko-KR" altLang="en-US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국제교류프로그램 소개</a:t>
            </a:r>
            <a:r>
              <a:rPr lang="en-US" altLang="ko-KR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_</a:t>
            </a:r>
            <a:r>
              <a:rPr lang="ko-KR" altLang="en-US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교환학생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9BC28B-CC16-44D4-82C6-9CF7541A4757}"/>
              </a:ext>
            </a:extLst>
          </p:cNvPr>
          <p:cNvSpPr txBox="1"/>
          <p:nvPr/>
        </p:nvSpPr>
        <p:spPr>
          <a:xfrm>
            <a:off x="1357408" y="2249136"/>
            <a:ext cx="9843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학기 중 </a:t>
            </a:r>
            <a:r>
              <a:rPr lang="ko-KR" altLang="en-US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본교에 등록금을 납부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하고 재학 상태로 </a:t>
            </a:r>
            <a:r>
              <a:rPr lang="ko-KR" altLang="en-US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해외 자매대학에 </a:t>
            </a:r>
            <a:r>
              <a:rPr lang="ko-KR" altLang="en-US" dirty="0" err="1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파견가서</a:t>
            </a:r>
            <a:r>
              <a:rPr lang="ko-KR" altLang="en-US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ko-KR" altLang="en-US" sz="2400" b="1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어학수업</a:t>
            </a:r>
            <a:r>
              <a:rPr lang="ko-KR" altLang="en-US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을 수강</a:t>
            </a:r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하는 프로그램</a:t>
            </a:r>
            <a:endParaRPr lang="en-US" altLang="ko-KR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자매대학에서 취득한 학점은 학과장 심의를 거쳐 본교 전공 혹은 자유선택 학점으로 인정</a:t>
            </a:r>
            <a:endParaRPr lang="en-US" altLang="ko-KR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E8DCE141-0977-49A0-BD73-5A78E4BEF842}"/>
              </a:ext>
            </a:extLst>
          </p:cNvPr>
          <p:cNvCxnSpPr>
            <a:cxnSpLocks/>
          </p:cNvCxnSpPr>
          <p:nvPr/>
        </p:nvCxnSpPr>
        <p:spPr>
          <a:xfrm>
            <a:off x="4614447" y="5234304"/>
            <a:ext cx="166505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연결선: 구부러짐 23">
            <a:extLst>
              <a:ext uri="{FF2B5EF4-FFF2-40B4-BE49-F238E27FC236}">
                <a16:creationId xmlns:a16="http://schemas.microsoft.com/office/drawing/2014/main" id="{062D2FAB-1692-4A2D-B4C6-4D7EEFF2F198}"/>
              </a:ext>
            </a:extLst>
          </p:cNvPr>
          <p:cNvCxnSpPr>
            <a:cxnSpLocks/>
          </p:cNvCxnSpPr>
          <p:nvPr/>
        </p:nvCxnSpPr>
        <p:spPr>
          <a:xfrm>
            <a:off x="5085954" y="5238855"/>
            <a:ext cx="135649" cy="117595"/>
          </a:xfrm>
          <a:prstGeom prst="curvedConnector3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6265495-D5DF-463E-8B42-45D3891AC454}"/>
              </a:ext>
            </a:extLst>
          </p:cNvPr>
          <p:cNvSpPr txBox="1"/>
          <p:nvPr/>
        </p:nvSpPr>
        <p:spPr>
          <a:xfrm>
            <a:off x="5138361" y="5297652"/>
            <a:ext cx="2861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err="1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글로벌빌리지</a:t>
            </a:r>
            <a:r>
              <a:rPr lang="en-US" altLang="ko-KR" sz="11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1100" dirty="0" err="1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원어민튜터링</a:t>
            </a:r>
            <a:r>
              <a:rPr lang="en-US" altLang="ko-KR" sz="11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11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아카데믹프로그램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108ADEE-E718-4E23-A1DD-99B438056858}"/>
              </a:ext>
            </a:extLst>
          </p:cNvPr>
          <p:cNvSpPr/>
          <p:nvPr/>
        </p:nvSpPr>
        <p:spPr>
          <a:xfrm>
            <a:off x="6670574" y="1428513"/>
            <a:ext cx="4881346" cy="485681"/>
          </a:xfrm>
          <a:prstGeom prst="rect">
            <a:avLst/>
          </a:prstGeom>
          <a:solidFill>
            <a:srgbClr val="FF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FBAC2B-B932-491D-BE7D-5A9DDBAE6260}"/>
              </a:ext>
            </a:extLst>
          </p:cNvPr>
          <p:cNvSpPr txBox="1"/>
          <p:nvPr/>
        </p:nvSpPr>
        <p:spPr>
          <a:xfrm>
            <a:off x="6640043" y="1452529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※ </a:t>
            </a:r>
            <a:r>
              <a:rPr lang="ko-KR" altLang="en-US" sz="12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교환학생 지원자격 특이사항</a:t>
            </a:r>
            <a:endParaRPr lang="en-US" altLang="ko-KR" sz="12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r>
              <a:rPr lang="en-US" altLang="ko-KR" sz="12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 </a:t>
            </a:r>
            <a:r>
              <a:rPr lang="ko-KR" altLang="en-US" sz="12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잔여 학점 수와 상관없이 모든 </a:t>
            </a:r>
            <a:r>
              <a:rPr lang="en-US" altLang="ko-KR" sz="12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8</a:t>
            </a:r>
            <a:r>
              <a:rPr lang="ko-KR" altLang="en-US" sz="12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학기 교환학생 파견자는 </a:t>
            </a:r>
            <a:r>
              <a:rPr lang="en-US" altLang="ko-KR" sz="12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9</a:t>
            </a:r>
            <a:r>
              <a:rPr lang="ko-KR" altLang="en-US" sz="12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학기 등록을 해야함</a:t>
            </a:r>
            <a:endParaRPr lang="en-US" altLang="ko-KR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CD21B8-D9D7-4D71-B27E-126C2191E7CA}"/>
              </a:ext>
            </a:extLst>
          </p:cNvPr>
          <p:cNvSpPr txBox="1"/>
          <p:nvPr/>
        </p:nvSpPr>
        <p:spPr>
          <a:xfrm>
            <a:off x="8886463" y="5333385"/>
            <a:ext cx="3131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국제교류팀 관련 활동</a:t>
            </a:r>
            <a:r>
              <a:rPr lang="en-US" altLang="ko-KR" sz="11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5</a:t>
            </a:r>
            <a:r>
              <a:rPr lang="ko-KR" altLang="en-US" sz="11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점 그 외 활동내역 </a:t>
            </a:r>
            <a:r>
              <a:rPr lang="en-US" altLang="ko-KR" sz="11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3</a:t>
            </a:r>
            <a:r>
              <a:rPr lang="ko-KR" altLang="en-US" sz="11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점</a:t>
            </a: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0E920F1B-4D67-44B1-90E1-F0ED2C10D39F}"/>
              </a:ext>
            </a:extLst>
          </p:cNvPr>
          <p:cNvCxnSpPr>
            <a:cxnSpLocks/>
          </p:cNvCxnSpPr>
          <p:nvPr/>
        </p:nvCxnSpPr>
        <p:spPr>
          <a:xfrm>
            <a:off x="8886463" y="5252677"/>
            <a:ext cx="166505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연결선: 구부러짐 32">
            <a:extLst>
              <a:ext uri="{FF2B5EF4-FFF2-40B4-BE49-F238E27FC236}">
                <a16:creationId xmlns:a16="http://schemas.microsoft.com/office/drawing/2014/main" id="{2B8F4368-CA7E-46DD-B29B-FD439E8DA154}"/>
              </a:ext>
            </a:extLst>
          </p:cNvPr>
          <p:cNvCxnSpPr>
            <a:cxnSpLocks/>
          </p:cNvCxnSpPr>
          <p:nvPr/>
        </p:nvCxnSpPr>
        <p:spPr>
          <a:xfrm>
            <a:off x="9357970" y="5257228"/>
            <a:ext cx="135649" cy="117595"/>
          </a:xfrm>
          <a:prstGeom prst="curvedConnector3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D23FC97F-7635-47A6-A0B7-325FCFE54BDB}"/>
              </a:ext>
            </a:extLst>
          </p:cNvPr>
          <p:cNvSpPr/>
          <p:nvPr/>
        </p:nvSpPr>
        <p:spPr>
          <a:xfrm>
            <a:off x="1382762" y="971889"/>
            <a:ext cx="1463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해외파견</a:t>
            </a:r>
          </a:p>
        </p:txBody>
      </p:sp>
    </p:spTree>
    <p:extLst>
      <p:ext uri="{BB962C8B-B14F-4D97-AF65-F5344CB8AC3E}">
        <p14:creationId xmlns:p14="http://schemas.microsoft.com/office/powerpoint/2010/main" val="2621856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부제목 2">
            <a:extLst>
              <a:ext uri="{FF2B5EF4-FFF2-40B4-BE49-F238E27FC236}">
                <a16:creationId xmlns:a16="http://schemas.microsoft.com/office/drawing/2014/main" id="{9DEF0045-C290-437C-8945-F5BC8BA9D168}"/>
              </a:ext>
            </a:extLst>
          </p:cNvPr>
          <p:cNvSpPr txBox="1">
            <a:spLocks/>
          </p:cNvSpPr>
          <p:nvPr/>
        </p:nvSpPr>
        <p:spPr>
          <a:xfrm>
            <a:off x="289025" y="221231"/>
            <a:ext cx="3844436" cy="2715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2. </a:t>
            </a:r>
            <a:r>
              <a:rPr lang="ko-KR" altLang="en-US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국제교류프로그램 소개</a:t>
            </a:r>
            <a:r>
              <a:rPr lang="en-US" altLang="ko-KR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_</a:t>
            </a:r>
            <a:r>
              <a:rPr lang="ko-KR" altLang="en-US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교환학생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B44844-D0A4-4FBB-91B5-C0D36D2C999D}"/>
              </a:ext>
            </a:extLst>
          </p:cNvPr>
          <p:cNvSpPr txBox="1"/>
          <p:nvPr/>
        </p:nvSpPr>
        <p:spPr>
          <a:xfrm>
            <a:off x="1533356" y="1509651"/>
            <a:ext cx="10256384" cy="16450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지원자격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 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현지 자매대학 재학생과 함께 전공 및 교양과목 수강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일부 수업 수강 제한 있음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             영어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중국어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,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일본어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등 외국어로 진행되는 수업을 수강함으로</a:t>
            </a:r>
            <a:r>
              <a:rPr lang="ko-KR" altLang="en-US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써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외국어 능력 </a:t>
            </a:r>
            <a:r>
              <a:rPr lang="ko-KR" altLang="en-US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향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상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            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동아리 활동 등 자매대학에서 제공하는 문화행사에 참여함으로</a:t>
            </a:r>
            <a:r>
              <a:rPr lang="ko-KR" altLang="en-US" sz="15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써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해외 대학생과의 문화교류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            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일부 교환학생을 위한 외부 기관 및 해외 정부 장학금 지원 혜택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  <a:cs typeface="KoPubWorld돋움체 Bold" panose="000008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8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9D82ABBB-4B74-4583-8606-23B49A6BBD08}"/>
              </a:ext>
            </a:extLst>
          </p:cNvPr>
          <p:cNvSpPr/>
          <p:nvPr/>
        </p:nvSpPr>
        <p:spPr>
          <a:xfrm>
            <a:off x="1549663" y="1612716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6A9A305-9FE2-4B93-B304-82D421EC267A}"/>
              </a:ext>
            </a:extLst>
          </p:cNvPr>
          <p:cNvSpPr/>
          <p:nvPr/>
        </p:nvSpPr>
        <p:spPr>
          <a:xfrm>
            <a:off x="1533356" y="1579212"/>
            <a:ext cx="8246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장    점</a:t>
            </a:r>
            <a:endParaRPr lang="ko-KR" altLang="en-US" sz="1500" dirty="0"/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C8F7F95C-3B65-40F3-9B25-70E7E26EC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502" y="3052076"/>
            <a:ext cx="8559799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87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F6B99901-222B-437C-8221-45EE2E0A2DCA}"/>
              </a:ext>
            </a:extLst>
          </p:cNvPr>
          <p:cNvSpPr/>
          <p:nvPr/>
        </p:nvSpPr>
        <p:spPr>
          <a:xfrm>
            <a:off x="1591859" y="4881223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E6533459-BB14-477A-ACF3-17E68731E50A}"/>
              </a:ext>
            </a:extLst>
          </p:cNvPr>
          <p:cNvSpPr/>
          <p:nvPr/>
        </p:nvSpPr>
        <p:spPr>
          <a:xfrm>
            <a:off x="1591859" y="3836872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43D48193-1D75-4A8A-B4A0-D4291231506C}"/>
              </a:ext>
            </a:extLst>
          </p:cNvPr>
          <p:cNvSpPr/>
          <p:nvPr/>
        </p:nvSpPr>
        <p:spPr>
          <a:xfrm>
            <a:off x="1591859" y="3490797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20473A04-DB55-469D-96BC-9E5D0EE662FB}"/>
              </a:ext>
            </a:extLst>
          </p:cNvPr>
          <p:cNvSpPr/>
          <p:nvPr/>
        </p:nvSpPr>
        <p:spPr>
          <a:xfrm>
            <a:off x="1591859" y="2969141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8DC574C4-4B36-4FA3-9A26-B0DCA5363C06}"/>
              </a:ext>
            </a:extLst>
          </p:cNvPr>
          <p:cNvSpPr/>
          <p:nvPr/>
        </p:nvSpPr>
        <p:spPr>
          <a:xfrm>
            <a:off x="1591859" y="4537094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0BC1BF9B-927C-46D2-8082-5CE09ABA8EBD}"/>
              </a:ext>
            </a:extLst>
          </p:cNvPr>
          <p:cNvSpPr/>
          <p:nvPr/>
        </p:nvSpPr>
        <p:spPr>
          <a:xfrm>
            <a:off x="1591859" y="4187852"/>
            <a:ext cx="837016" cy="271547"/>
          </a:xfrm>
          <a:prstGeom prst="roundRect">
            <a:avLst/>
          </a:prstGeom>
          <a:solidFill>
            <a:srgbClr val="CEF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2163" y="1602002"/>
            <a:ext cx="5620657" cy="10137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>
                <a:solidFill>
                  <a:srgbClr val="CEFF6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난징대학 복수학위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2163" y="2895296"/>
            <a:ext cx="9183592" cy="27930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지원자격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     </a:t>
            </a:r>
            <a:r>
              <a:rPr lang="en-US" altLang="ko-KR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ko-KR" altLang="en-US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무역학과 전공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으로</a:t>
            </a:r>
            <a:r>
              <a:rPr lang="ko-KR" altLang="en-US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학년까지의 필수 이수과목을 이수하여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4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학기까지 최소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65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학점을 이수한자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</a:p>
          <a:p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	+ </a:t>
            </a:r>
            <a:r>
              <a:rPr lang="en-US" altLang="ko-KR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HSK 5</a:t>
            </a:r>
            <a:r>
              <a:rPr lang="ko-KR" altLang="en-US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급 </a:t>
            </a:r>
            <a:r>
              <a:rPr lang="en-US" altLang="ko-KR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210</a:t>
            </a:r>
            <a:r>
              <a:rPr lang="ko-KR" altLang="en-US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점이상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혹은 </a:t>
            </a:r>
            <a:r>
              <a:rPr lang="ko-KR" altLang="en-US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조건부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로 </a:t>
            </a:r>
            <a:r>
              <a:rPr lang="en-US" altLang="ko-KR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HSK4</a:t>
            </a:r>
            <a:r>
              <a:rPr lang="ko-KR" altLang="en-US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급 </a:t>
            </a:r>
            <a:r>
              <a:rPr lang="en-US" altLang="ko-KR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180</a:t>
            </a:r>
            <a:r>
              <a:rPr lang="ko-KR" altLang="en-US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점이상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을 소지한자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+ </a:t>
            </a:r>
            <a:r>
              <a:rPr lang="ko-KR" altLang="en-US" sz="1500" dirty="0" err="1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전체학기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ko-KR" altLang="en-US" sz="1500" dirty="0" err="1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평점평균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3.0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이상인 자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모집시기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    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매년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10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월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파견기간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   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2.5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년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(5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개 학기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선발기준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학과성적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(40) +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학과면접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(30) +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어학면접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(30)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파견인원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   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ko-KR" altLang="en-US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매년 </a:t>
            </a:r>
            <a:r>
              <a:rPr lang="en-US" altLang="ko-KR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8</a:t>
            </a:r>
            <a:r>
              <a:rPr lang="ko-KR" altLang="en-US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명 내외</a:t>
            </a:r>
            <a:endParaRPr lang="en-US" altLang="ko-KR" sz="1500" dirty="0">
              <a:solidFill>
                <a:srgbClr val="CEFF6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  <a:cs typeface="KoPubWorld돋움체 Bold" panose="00000800000000000000" pitchFamily="2" charset="-127"/>
              </a:rPr>
              <a:t> 비    고</a:t>
            </a:r>
            <a:r>
              <a:rPr lang="ko-KR" altLang="en-US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</a:t>
            </a:r>
            <a:r>
              <a:rPr lang="en-US" altLang="ko-KR" sz="1500" dirty="0">
                <a:solidFill>
                  <a:srgbClr val="1F4E79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 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최대 네 학기 동안 </a:t>
            </a:r>
            <a:r>
              <a:rPr lang="ko-KR" altLang="en-US" sz="1500" dirty="0" err="1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상대교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등록금은 국제화장학금 지급 </a:t>
            </a:r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/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한 학기는 본인이 </a:t>
            </a:r>
            <a:r>
              <a:rPr lang="ko-KR" altLang="en-US" sz="1500" dirty="0" err="1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상대교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등록금 납부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             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파견기간동안 반드시 </a:t>
            </a:r>
            <a:r>
              <a:rPr lang="ko-KR" altLang="en-US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본교에 등록금을 납부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하고 재학상태를 유지하여야 함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  <a:p>
            <a:r>
              <a:rPr lang="en-US" altLang="ko-KR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                  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조건부 자격으로 참가한 대상자는 </a:t>
            </a:r>
            <a:r>
              <a:rPr lang="ko-KR" altLang="en-US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파견 후 </a:t>
            </a:r>
            <a:r>
              <a:rPr lang="en-US" altLang="ko-KR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3</a:t>
            </a:r>
            <a:r>
              <a:rPr lang="ko-KR" altLang="en-US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개월 내 </a:t>
            </a:r>
            <a:r>
              <a:rPr lang="en-US" altLang="ko-KR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HSK 5</a:t>
            </a:r>
            <a:r>
              <a:rPr lang="ko-KR" altLang="en-US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급 </a:t>
            </a:r>
            <a:r>
              <a:rPr lang="en-US" altLang="ko-KR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210</a:t>
            </a:r>
            <a:r>
              <a:rPr lang="ko-KR" altLang="en-US" sz="15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점 이상</a:t>
            </a:r>
            <a:r>
              <a:rPr lang="ko-KR" altLang="en-US" sz="1500" dirty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을 필수로 취득하여야 함</a:t>
            </a:r>
            <a:endParaRPr lang="en-US" altLang="ko-KR" sz="15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019F8A-F612-42F7-9872-4E6F7F8309B4}"/>
              </a:ext>
            </a:extLst>
          </p:cNvPr>
          <p:cNvSpPr txBox="1"/>
          <p:nvPr/>
        </p:nvSpPr>
        <p:spPr>
          <a:xfrm>
            <a:off x="1602163" y="1343823"/>
            <a:ext cx="3308709" cy="307777"/>
          </a:xfrm>
          <a:prstGeom prst="rect">
            <a:avLst/>
          </a:prstGeom>
          <a:solidFill>
            <a:srgbClr val="102940"/>
          </a:solidFill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난이도 중상 </a:t>
            </a:r>
            <a:r>
              <a:rPr lang="en-US" altLang="ko-KR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/ </a:t>
            </a:r>
            <a:r>
              <a:rPr lang="ko-KR" altLang="en-US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전공 </a:t>
            </a:r>
            <a:r>
              <a:rPr lang="en-US" altLang="ko-KR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/ </a:t>
            </a:r>
            <a:r>
              <a:rPr lang="ko-KR" altLang="en-US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학기 중 </a:t>
            </a:r>
            <a:r>
              <a:rPr lang="en-US" altLang="ko-KR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/ </a:t>
            </a:r>
            <a:r>
              <a:rPr lang="ko-KR" altLang="en-US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해외파견 </a:t>
            </a:r>
            <a:r>
              <a:rPr lang="en-US" altLang="ko-KR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/ </a:t>
            </a:r>
            <a:r>
              <a:rPr lang="ko-KR" altLang="en-US" sz="14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중국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C88F7-A953-4435-9EDE-E2131BFBAB91}"/>
              </a:ext>
            </a:extLst>
          </p:cNvPr>
          <p:cNvSpPr txBox="1"/>
          <p:nvPr/>
        </p:nvSpPr>
        <p:spPr>
          <a:xfrm>
            <a:off x="4957527" y="2374641"/>
            <a:ext cx="163610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CEFF6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Nanjing University</a:t>
            </a:r>
          </a:p>
        </p:txBody>
      </p:sp>
      <p:sp>
        <p:nvSpPr>
          <p:cNvPr id="17" name="부제목 2">
            <a:extLst>
              <a:ext uri="{FF2B5EF4-FFF2-40B4-BE49-F238E27FC236}">
                <a16:creationId xmlns:a16="http://schemas.microsoft.com/office/drawing/2014/main" id="{EA364BC7-D274-4B71-9B0D-02B31B9451AF}"/>
              </a:ext>
            </a:extLst>
          </p:cNvPr>
          <p:cNvSpPr txBox="1">
            <a:spLocks/>
          </p:cNvSpPr>
          <p:nvPr/>
        </p:nvSpPr>
        <p:spPr>
          <a:xfrm>
            <a:off x="289024" y="221231"/>
            <a:ext cx="4404273" cy="2715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2. </a:t>
            </a:r>
            <a:r>
              <a:rPr lang="ko-KR" altLang="en-US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국제교류프로그램 소개</a:t>
            </a:r>
            <a:r>
              <a:rPr lang="en-US" altLang="ko-KR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_</a:t>
            </a:r>
            <a:r>
              <a:rPr lang="ko-KR" altLang="en-US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복수학위</a:t>
            </a:r>
            <a:r>
              <a:rPr lang="en-US" altLang="ko-KR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(</a:t>
            </a:r>
            <a:r>
              <a:rPr lang="ko-KR" altLang="en-US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무역학과</a:t>
            </a:r>
            <a:r>
              <a:rPr lang="en-US" altLang="ko-KR" sz="1600" b="1" dirty="0">
                <a:solidFill>
                  <a:schemeClr val="bg1"/>
                </a:solidFill>
                <a:latin typeface="CookieRunOTF Regular" panose="020B0600000101010101" pitchFamily="34" charset="-127"/>
                <a:ea typeface="CookieRunOTF Regular" panose="020B0600000101010101" pitchFamily="34" charset="-127"/>
              </a:rPr>
              <a:t>)</a:t>
            </a:r>
            <a:endParaRPr lang="ko-KR" altLang="en-US" sz="1600" b="1" dirty="0">
              <a:solidFill>
                <a:schemeClr val="bg1"/>
              </a:solidFill>
              <a:latin typeface="CookieRunOTF Regular" panose="020B0600000101010101" pitchFamily="34" charset="-127"/>
              <a:ea typeface="CookieRunOTF Regular" panose="020B0600000101010101" pitchFamily="34" charset="-127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E28DBF6E-A78E-4BE5-A191-98998D58C27C}"/>
              </a:ext>
            </a:extLst>
          </p:cNvPr>
          <p:cNvGrpSpPr/>
          <p:nvPr/>
        </p:nvGrpSpPr>
        <p:grpSpPr>
          <a:xfrm>
            <a:off x="457191" y="640909"/>
            <a:ext cx="4945233" cy="570942"/>
            <a:chOff x="6531420" y="1572404"/>
            <a:chExt cx="4945233" cy="570942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0D83E416-CAC8-4A35-B8A3-D5B1187A4C76}"/>
                </a:ext>
              </a:extLst>
            </p:cNvPr>
            <p:cNvSpPr/>
            <p:nvPr/>
          </p:nvSpPr>
          <p:spPr>
            <a:xfrm>
              <a:off x="6531420" y="1572404"/>
              <a:ext cx="4730629" cy="570942"/>
            </a:xfrm>
            <a:prstGeom prst="rect">
              <a:avLst/>
            </a:prstGeom>
            <a:solidFill>
              <a:srgbClr val="FF00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3104217-CD38-4A35-8696-F389A04BEBCE}"/>
                </a:ext>
              </a:extLst>
            </p:cNvPr>
            <p:cNvSpPr txBox="1"/>
            <p:nvPr/>
          </p:nvSpPr>
          <p:spPr>
            <a:xfrm>
              <a:off x="6531420" y="1620126"/>
              <a:ext cx="494523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[</a:t>
              </a:r>
              <a:r>
                <a:rPr lang="ko-KR" altLang="en-US" sz="12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복수학위</a:t>
              </a:r>
              <a:r>
                <a:rPr lang="en-US" altLang="ko-KR" sz="12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]</a:t>
              </a:r>
            </a:p>
            <a:p>
              <a:r>
                <a:rPr lang="ko-KR" altLang="en-US" sz="1200" dirty="0" err="1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양교의</a:t>
              </a:r>
              <a:r>
                <a:rPr lang="ko-KR" altLang="en-US" sz="12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 학위 취득 요건 충족 시</a:t>
              </a:r>
              <a:r>
                <a:rPr lang="en-US" altLang="ko-KR" sz="12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 </a:t>
              </a:r>
              <a:r>
                <a:rPr lang="ko-KR" altLang="en-US" sz="1200" dirty="0">
                  <a:solidFill>
                    <a:schemeClr val="bg1"/>
                  </a:solidFill>
                  <a:latin typeface="메이플스토리" panose="02000300000000000000" pitchFamily="2" charset="-127"/>
                  <a:ea typeface="메이플스토리" panose="02000300000000000000" pitchFamily="2" charset="-127"/>
                </a:rPr>
                <a:t>두 대학의 학위를 모두 취득할 수 있는 프로그램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6533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1">
      <a:majorFont>
        <a:latin typeface="KoPubWorld돋움체 Bold"/>
        <a:ea typeface="KoPubWorld돋움체 Bold"/>
        <a:cs typeface=""/>
      </a:majorFont>
      <a:minorFont>
        <a:latin typeface="KoPubWorld돋움체 Light"/>
        <a:ea typeface="KoPubWorld돋움체 Light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12554</TotalTime>
  <Words>2459</Words>
  <Application>Microsoft Office PowerPoint</Application>
  <PresentationFormat>와이드스크린</PresentationFormat>
  <Paragraphs>369</Paragraphs>
  <Slides>22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3" baseType="lpstr">
      <vt:lpstr>Arial</vt:lpstr>
      <vt:lpstr>KoPubWorld돋움체 Bold</vt:lpstr>
      <vt:lpstr>메이플스토리</vt:lpstr>
      <vt:lpstr>경기천년제목 Bold</vt:lpstr>
      <vt:lpstr>CookieRunOTF Regular</vt:lpstr>
      <vt:lpstr>나눔스퀘어 Bold</vt:lpstr>
      <vt:lpstr>맑은 고딕</vt:lpstr>
      <vt:lpstr>함초롬돋움</vt:lpstr>
      <vt:lpstr>KoPubWorld돋움체 Light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교환학생프로그램</vt:lpstr>
      <vt:lpstr>연수교환학생</vt:lpstr>
      <vt:lpstr>PowerPoint 프레젠테이션</vt:lpstr>
      <vt:lpstr>난징대학 복수학위</vt:lpstr>
      <vt:lpstr>독일 NGU 복수학위</vt:lpstr>
      <vt:lpstr>교비어학연수</vt:lpstr>
      <vt:lpstr>자비어학연수 학점인정</vt:lpstr>
      <vt:lpstr>글로벌빌리지</vt:lpstr>
      <vt:lpstr>아카데믹프로그램</vt:lpstr>
      <vt:lpstr>FSU-DISNEY</vt:lpstr>
      <vt:lpstr>PowerPoint 프레젠테이션</vt:lpstr>
      <vt:lpstr>PowerPoint 프레젠테이션</vt:lpstr>
      <vt:lpstr>원어민튜터링</vt:lpstr>
      <vt:lpstr>Step by Step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DKU</dc:creator>
  <cp:lastModifiedBy>김선교</cp:lastModifiedBy>
  <cp:revision>328</cp:revision>
  <dcterms:created xsi:type="dcterms:W3CDTF">2021-06-15T05:57:42Z</dcterms:created>
  <dcterms:modified xsi:type="dcterms:W3CDTF">2024-01-30T01:52:44Z</dcterms:modified>
</cp:coreProperties>
</file>