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9"/>
  </p:notesMasterIdLst>
  <p:sldIdLst>
    <p:sldId id="256" r:id="rId2"/>
    <p:sldId id="315" r:id="rId3"/>
    <p:sldId id="316" r:id="rId4"/>
    <p:sldId id="313" r:id="rId5"/>
    <p:sldId id="303" r:id="rId6"/>
    <p:sldId id="308" r:id="rId7"/>
    <p:sldId id="309" r:id="rId8"/>
  </p:sldIdLst>
  <p:sldSz cx="12192000" cy="6858000"/>
  <p:notesSz cx="6858000" cy="9144000"/>
  <p:embeddedFontLst>
    <p:embeddedFont>
      <p:font typeface="맑은 고딕" panose="020B0503020000020004" pitchFamily="50" charset="-127"/>
      <p:regular r:id="rId10"/>
      <p:bold r:id="rId11"/>
    </p:embeddedFont>
    <p:embeddedFont>
      <p:font typeface="강원교육튼튼" panose="02020603020101020101" pitchFamily="18" charset="-127"/>
      <p:regular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930" autoAdjust="0"/>
  </p:normalViewPr>
  <p:slideViewPr>
    <p:cSldViewPr snapToGrid="0">
      <p:cViewPr varScale="1">
        <p:scale>
          <a:sx n="100" d="100"/>
          <a:sy n="100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1A6B4-65AD-4214-ADA9-DB414F3ACC29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DDE27-2F98-4244-95D5-1F26C4EE6C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974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(</a:t>
            </a:r>
            <a:r>
              <a:rPr lang="ko-KR" altLang="en-US"/>
              <a:t>김난옥</a:t>
            </a:r>
            <a:r>
              <a:rPr lang="en-US" altLang="ko-KR"/>
              <a:t>/24.01.25)</a:t>
            </a:r>
            <a:r>
              <a:rPr lang="ko-KR" altLang="en-US"/>
              <a:t>참여대상은 아직 수요조사 전이므로</a:t>
            </a:r>
            <a:r>
              <a:rPr lang="en-US" altLang="ko-KR"/>
              <a:t>, 2023</a:t>
            </a:r>
            <a:r>
              <a:rPr lang="ko-KR" altLang="en-US"/>
              <a:t>학년도 참여대상으로 작성해두었음</a:t>
            </a:r>
            <a:r>
              <a:rPr lang="en-US" altLang="ko-KR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DDE27-2F98-4244-95D5-1F26C4EE6C8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3329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(</a:t>
            </a:r>
            <a:r>
              <a:rPr lang="ko-KR" altLang="en-US"/>
              <a:t>김난옥</a:t>
            </a:r>
            <a:r>
              <a:rPr lang="en-US" altLang="ko-KR"/>
              <a:t>/24.01.25)</a:t>
            </a:r>
            <a:r>
              <a:rPr lang="ko-KR" altLang="en-US"/>
              <a:t>참여대상은 아직 수요조사 전이므로</a:t>
            </a:r>
            <a:r>
              <a:rPr lang="en-US" altLang="ko-KR"/>
              <a:t>, 2023</a:t>
            </a:r>
            <a:r>
              <a:rPr lang="ko-KR" altLang="en-US"/>
              <a:t>학년도 참여대상으로 작성해두었음</a:t>
            </a:r>
            <a:r>
              <a:rPr lang="en-US" altLang="ko-KR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DDE27-2F98-4244-95D5-1F26C4EE6C82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2611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DDE27-2F98-4244-95D5-1F26C4EE6C82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9773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(</a:t>
            </a:r>
            <a:r>
              <a:rPr lang="ko-KR" altLang="en-US" dirty="0" err="1"/>
              <a:t>조혜인</a:t>
            </a:r>
            <a:r>
              <a:rPr lang="en-US" altLang="ko-KR" dirty="0"/>
              <a:t>) </a:t>
            </a:r>
            <a:r>
              <a:rPr lang="ko-KR" altLang="en-US" dirty="0"/>
              <a:t>진단 평가 응시 가능 시간 수정했습니다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DDE27-2F98-4244-95D5-1F26C4EE6C82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3402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DDE27-2F98-4244-95D5-1F26C4EE6C82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4557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FDDE27-2F98-4244-95D5-1F26C4EE6C82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751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44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68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156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399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989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326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993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1837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6577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199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2367-A384-4263-9337-886C776F197B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2084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A2367-A384-4263-9337-886C776F197B}" type="datetimeFigureOut">
              <a:rPr lang="ko-KR" altLang="en-US" smtClean="0"/>
              <a:t>2024-02-19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C7A4B-7AD3-4C54-A93E-FE23EA49F8D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0856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ooc.dankook.ac.kr/oe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003499-4DA2-4D61-AAF8-4312C4C554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5357" y="587999"/>
            <a:ext cx="9981282" cy="2897574"/>
          </a:xfrm>
        </p:spPr>
        <p:txBody>
          <a:bodyPr>
            <a:noAutofit/>
          </a:bodyPr>
          <a:lstStyle/>
          <a:p>
            <a:r>
              <a:rPr lang="en-US" altLang="ko-KR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2024</a:t>
            </a:r>
            <a:r>
              <a:rPr lang="ko-KR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학년도 </a:t>
            </a:r>
            <a:r>
              <a:rPr lang="ko-KR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제</a:t>
            </a:r>
            <a:r>
              <a:rPr lang="en-US" altLang="ko-KR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1</a:t>
            </a:r>
            <a:r>
              <a:rPr lang="ko-KR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차 </a:t>
            </a:r>
            <a:r>
              <a:rPr lang="en-US" altLang="ko-KR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/>
            </a:r>
            <a:br>
              <a:rPr lang="en-US" altLang="ko-KR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</a:br>
            <a:r>
              <a:rPr lang="en-US" altLang="ko-KR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[</a:t>
            </a:r>
            <a:r>
              <a:rPr lang="ko-KR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신입생 기본역량진단 프로그램</a:t>
            </a:r>
            <a:r>
              <a:rPr lang="en-US" altLang="ko-KR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] </a:t>
            </a:r>
            <a:r>
              <a:rPr lang="en-US" altLang="ko-KR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/>
            </a:r>
            <a:br>
              <a:rPr lang="en-US" altLang="ko-KR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</a:br>
            <a:r>
              <a:rPr lang="ko-KR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안내자료</a:t>
            </a:r>
            <a:r>
              <a:rPr lang="en-US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/>
            </a:r>
            <a:br>
              <a:rPr lang="en-US" altLang="ko-KR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</a:br>
            <a:r>
              <a:rPr lang="en-US" altLang="ko-KR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/>
            </a:r>
            <a:br>
              <a:rPr lang="en-US" altLang="ko-KR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</a:br>
            <a:r>
              <a:rPr lang="ko-KR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이공계</a:t>
            </a:r>
            <a:r>
              <a:rPr lang="en-US" altLang="ko-K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/</a:t>
            </a:r>
            <a:r>
              <a:rPr lang="ko-KR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자연계</a:t>
            </a:r>
            <a:r>
              <a:rPr lang="en-US" altLang="ko-K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/</a:t>
            </a:r>
            <a:r>
              <a:rPr lang="ko-KR" alt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사범계</a:t>
            </a:r>
            <a:r>
              <a:rPr lang="en-US" altLang="ko-KR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/</a:t>
            </a:r>
            <a:r>
              <a:rPr lang="ko-KR" altLang="en-US" sz="3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상경계</a:t>
            </a:r>
            <a:r>
              <a:rPr lang="ko-KR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신입생 대상</a:t>
            </a:r>
            <a:endParaRPr lang="ko-KR" altLang="en-US" sz="3200" dirty="0">
              <a:solidFill>
                <a:srgbClr val="FFC000"/>
              </a:solidFill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FE00A80-617F-400C-B93E-6EB5FE587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45538"/>
            <a:ext cx="9144000" cy="672858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2024.02.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85D9CD-F277-4458-A3B0-7F9467FACF0A}"/>
              </a:ext>
            </a:extLst>
          </p:cNvPr>
          <p:cNvSpPr txBox="1"/>
          <p:nvPr/>
        </p:nvSpPr>
        <p:spPr>
          <a:xfrm>
            <a:off x="1879923" y="3823168"/>
            <a:ext cx="8617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본 프로그램은 학과</a:t>
            </a:r>
            <a:r>
              <a:rPr lang="en-US" altLang="ko-KR" sz="20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/</a:t>
            </a:r>
            <a:r>
              <a:rPr lang="ko-KR" altLang="en-US" sz="20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학부</a:t>
            </a:r>
            <a:r>
              <a:rPr lang="en-US" altLang="ko-KR" sz="20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(</a:t>
            </a:r>
            <a:r>
              <a:rPr lang="ko-KR" altLang="en-US" sz="20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전공</a:t>
            </a:r>
            <a:r>
              <a:rPr lang="en-US" altLang="ko-KR" sz="20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)</a:t>
            </a:r>
            <a:r>
              <a:rPr lang="ko-KR" altLang="en-US" sz="20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별로 진단 과목이 다르므로 </a:t>
            </a:r>
            <a:endParaRPr lang="en-US" altLang="ko-KR" sz="2000" dirty="0">
              <a:solidFill>
                <a:srgbClr val="C00000"/>
              </a:solidFill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  <a:p>
            <a:pPr algn="ctr"/>
            <a:r>
              <a:rPr lang="ko-KR" altLang="en-US" sz="20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반드시 본인의 학과</a:t>
            </a:r>
            <a:r>
              <a:rPr lang="en-US" altLang="ko-KR" sz="20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/</a:t>
            </a:r>
            <a:r>
              <a:rPr lang="ko-KR" altLang="en-US" sz="20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학부</a:t>
            </a:r>
            <a:r>
              <a:rPr lang="en-US" altLang="ko-KR" sz="20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(</a:t>
            </a:r>
            <a:r>
              <a:rPr lang="ko-KR" altLang="en-US" sz="20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전공</a:t>
            </a:r>
            <a:r>
              <a:rPr lang="en-US" altLang="ko-KR" sz="20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)</a:t>
            </a:r>
            <a:r>
              <a:rPr lang="ko-KR" altLang="en-US" sz="20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의 진단 과목을 확인해 </a:t>
            </a:r>
            <a:r>
              <a:rPr lang="ko-KR" altLang="en-US" sz="2000" dirty="0" err="1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주시길</a:t>
            </a:r>
            <a:r>
              <a:rPr lang="ko-KR" altLang="en-US" sz="20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바랍니다</a:t>
            </a:r>
            <a:r>
              <a:rPr lang="en-US" altLang="ko-KR" sz="20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.</a:t>
            </a:r>
            <a:endParaRPr lang="ko-KR" altLang="en-US" sz="2000" dirty="0">
              <a:solidFill>
                <a:srgbClr val="C00000"/>
              </a:solidFill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</p:txBody>
      </p:sp>
      <p:pic>
        <p:nvPicPr>
          <p:cNvPr id="1026" name="Picture 2" descr="단국대학교 죽전캠퍼스 2021학년도 수시 신입생 모집요강">
            <a:extLst>
              <a:ext uri="{FF2B5EF4-FFF2-40B4-BE49-F238E27FC236}">
                <a16:creationId xmlns:a16="http://schemas.microsoft.com/office/drawing/2014/main" id="{911BFC8D-487E-4C17-B8AD-BD1CCA2CF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390" y="5473303"/>
            <a:ext cx="2867205" cy="64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3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545058EF-87E5-4119-9D3F-8C4CC84B33A6}"/>
              </a:ext>
            </a:extLst>
          </p:cNvPr>
          <p:cNvSpPr/>
          <p:nvPr/>
        </p:nvSpPr>
        <p:spPr>
          <a:xfrm>
            <a:off x="907832" y="1250630"/>
            <a:ext cx="2302093" cy="379558"/>
          </a:xfrm>
          <a:prstGeom prst="roundRect">
            <a:avLst>
              <a:gd name="adj" fmla="val 2742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-150" dirty="0">
                <a:solidFill>
                  <a:schemeClr val="bg1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학과</a:t>
            </a:r>
            <a:r>
              <a:rPr lang="en-US" altLang="ko-KR" spc="-150" dirty="0">
                <a:solidFill>
                  <a:schemeClr val="bg1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/</a:t>
            </a:r>
            <a:r>
              <a:rPr lang="ko-KR" altLang="en-US" spc="-150" dirty="0">
                <a:solidFill>
                  <a:schemeClr val="bg1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진단 과목</a:t>
            </a:r>
            <a:r>
              <a:rPr lang="en-US" altLang="ko-KR" spc="-150" dirty="0">
                <a:solidFill>
                  <a:schemeClr val="bg1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/</a:t>
            </a:r>
            <a:r>
              <a:rPr lang="ko-KR" altLang="en-US" spc="-150" dirty="0">
                <a:solidFill>
                  <a:schemeClr val="bg1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일시</a:t>
            </a: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BD957AA0-E49D-4736-AF88-C19D43F48E06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209925" y="1440409"/>
            <a:ext cx="812184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22B60095-A5B7-49D7-8192-94346DFF5AC0}"/>
              </a:ext>
            </a:extLst>
          </p:cNvPr>
          <p:cNvSpPr txBox="1">
            <a:spLocks/>
          </p:cNvSpPr>
          <p:nvPr/>
        </p:nvSpPr>
        <p:spPr>
          <a:xfrm>
            <a:off x="3209925" y="1451582"/>
            <a:ext cx="9204913" cy="37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457200" latinLnBrk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ko-KR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(</a:t>
            </a:r>
            <a:r>
              <a:rPr lang="ko-KR" altLang="en-US" sz="1600" dirty="0" err="1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진단기간</a:t>
            </a:r>
            <a:r>
              <a:rPr lang="en-US" altLang="ko-KR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) 2024. 2. 27.(</a:t>
            </a:r>
            <a:r>
              <a:rPr lang="ko-KR" altLang="en-US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화</a:t>
            </a:r>
            <a:r>
              <a:rPr lang="en-US" altLang="ko-KR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) 10:00 ~ 3. 4.(</a:t>
            </a:r>
            <a:r>
              <a:rPr lang="ko-KR" altLang="en-US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월</a:t>
            </a:r>
            <a:r>
              <a:rPr lang="en-US" altLang="ko-KR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) 23:59 ※ </a:t>
            </a:r>
            <a:r>
              <a:rPr lang="ko-KR" altLang="en-US" sz="1600" dirty="0" err="1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진단기간</a:t>
            </a:r>
            <a:r>
              <a:rPr lang="ko-KR" altLang="en-US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내에 </a:t>
            </a:r>
            <a:r>
              <a:rPr lang="en-US" altLang="ko-KR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24</a:t>
            </a:r>
            <a:r>
              <a:rPr lang="ko-KR" altLang="en-US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시간 응시 가능</a:t>
            </a:r>
            <a:endParaRPr lang="en-US" altLang="ko-KR" sz="1600" dirty="0" smtClean="0">
              <a:solidFill>
                <a:srgbClr val="C00000"/>
              </a:solidFill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  <a:p>
            <a:pPr marL="0" indent="0" algn="just" defTabSz="457200" latinLnBrk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ko-KR" sz="1200" dirty="0">
              <a:solidFill>
                <a:srgbClr val="FF0000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18C0913D-6079-4869-A42D-703F682A6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332"/>
          </a:xfrm>
        </p:spPr>
        <p:txBody>
          <a:bodyPr>
            <a:normAutofit/>
          </a:bodyPr>
          <a:lstStyle/>
          <a:p>
            <a:r>
              <a:rPr lang="en-US" altLang="ko-KR" sz="35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[</a:t>
            </a:r>
            <a:r>
              <a:rPr lang="ko-KR" altLang="en-US" sz="35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기본역량진단 프로그램</a:t>
            </a:r>
            <a:r>
              <a:rPr lang="en-US" altLang="ko-KR" sz="35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] </a:t>
            </a:r>
            <a:r>
              <a:rPr lang="ko-KR" altLang="en-US" sz="35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</a:t>
            </a:r>
            <a:r>
              <a:rPr lang="ko-KR" altLang="en-US" sz="35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진단 참여 </a:t>
            </a:r>
            <a:r>
              <a:rPr lang="ko-KR" altLang="en-US" sz="35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대상</a:t>
            </a: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371777"/>
              </p:ext>
            </p:extLst>
          </p:nvPr>
        </p:nvGraphicFramePr>
        <p:xfrm>
          <a:off x="838200" y="1827213"/>
          <a:ext cx="10515599" cy="48307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28258125"/>
                    </a:ext>
                  </a:extLst>
                </a:gridCol>
                <a:gridCol w="1319134">
                  <a:extLst>
                    <a:ext uri="{9D8B030D-6E8A-4147-A177-3AD203B41FA5}">
                      <a16:colId xmlns:a16="http://schemas.microsoft.com/office/drawing/2014/main" val="1169223420"/>
                    </a:ext>
                  </a:extLst>
                </a:gridCol>
                <a:gridCol w="1595516">
                  <a:extLst>
                    <a:ext uri="{9D8B030D-6E8A-4147-A177-3AD203B41FA5}">
                      <a16:colId xmlns:a16="http://schemas.microsoft.com/office/drawing/2014/main" val="2959265783"/>
                    </a:ext>
                  </a:extLst>
                </a:gridCol>
                <a:gridCol w="1792261">
                  <a:extLst>
                    <a:ext uri="{9D8B030D-6E8A-4147-A177-3AD203B41FA5}">
                      <a16:colId xmlns:a16="http://schemas.microsoft.com/office/drawing/2014/main" val="3641876451"/>
                    </a:ext>
                  </a:extLst>
                </a:gridCol>
                <a:gridCol w="1109272">
                  <a:extLst>
                    <a:ext uri="{9D8B030D-6E8A-4147-A177-3AD203B41FA5}">
                      <a16:colId xmlns:a16="http://schemas.microsoft.com/office/drawing/2014/main" val="901196374"/>
                    </a:ext>
                  </a:extLst>
                </a:gridCol>
                <a:gridCol w="1109272">
                  <a:extLst>
                    <a:ext uri="{9D8B030D-6E8A-4147-A177-3AD203B41FA5}">
                      <a16:colId xmlns:a16="http://schemas.microsoft.com/office/drawing/2014/main" val="640801052"/>
                    </a:ext>
                  </a:extLst>
                </a:gridCol>
                <a:gridCol w="1109272">
                  <a:extLst>
                    <a:ext uri="{9D8B030D-6E8A-4147-A177-3AD203B41FA5}">
                      <a16:colId xmlns:a16="http://schemas.microsoft.com/office/drawing/2014/main" val="2313592258"/>
                    </a:ext>
                  </a:extLst>
                </a:gridCol>
                <a:gridCol w="1109272">
                  <a:extLst>
                    <a:ext uri="{9D8B030D-6E8A-4147-A177-3AD203B41FA5}">
                      <a16:colId xmlns:a16="http://schemas.microsoft.com/office/drawing/2014/main" val="1840485096"/>
                    </a:ext>
                  </a:extLst>
                </a:gridCol>
              </a:tblGrid>
              <a:tr h="2841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캠퍼스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단과대학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학과</a:t>
                      </a:r>
                      <a:r>
                        <a:rPr lang="en-US" altLang="ko-KR" sz="1400" b="0" u="none" strike="noStrike" dirty="0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/</a:t>
                      </a:r>
                      <a:r>
                        <a:rPr lang="ko-KR" altLang="en-US" sz="1400" b="0" u="none" strike="noStrike" dirty="0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학부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진단과목현황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573676"/>
                  </a:ext>
                </a:extLst>
              </a:tr>
              <a:tr h="2841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수학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물리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화학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생명과학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660139"/>
                  </a:ext>
                </a:extLst>
              </a:tr>
              <a:tr h="284162"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죽전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경영경제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ko-KR" altLang="en-US" sz="1400" b="0" u="none" strike="noStrike" dirty="0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경제학과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extLst>
                  <a:ext uri="{0D108BD9-81ED-4DB2-BD59-A6C34878D82A}">
                    <a16:rowId xmlns:a16="http://schemas.microsoft.com/office/drawing/2014/main" val="4066573286"/>
                  </a:ext>
                </a:extLst>
              </a:tr>
              <a:tr h="2841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공과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u="none" strike="noStrike" dirty="0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전자전기공학과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extLst>
                  <a:ext uri="{0D108BD9-81ED-4DB2-BD59-A6C34878D82A}">
                    <a16:rowId xmlns:a16="http://schemas.microsoft.com/office/drawing/2014/main" val="1928412586"/>
                  </a:ext>
                </a:extLst>
              </a:tr>
              <a:tr h="2841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u="none" strike="noStrike" dirty="0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융합반도체공학과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extLst>
                  <a:ext uri="{0D108BD9-81ED-4DB2-BD59-A6C34878D82A}">
                    <a16:rowId xmlns:a16="http://schemas.microsoft.com/office/drawing/2014/main" val="3446571442"/>
                  </a:ext>
                </a:extLst>
              </a:tr>
              <a:tr h="2841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u="none" strike="noStrike" dirty="0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고분자시스템공학부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u="none" strike="noStrike" dirty="0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고분자공학전공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extLst>
                  <a:ext uri="{0D108BD9-81ED-4DB2-BD59-A6C34878D82A}">
                    <a16:rowId xmlns:a16="http://schemas.microsoft.com/office/drawing/2014/main" val="2376962705"/>
                  </a:ext>
                </a:extLst>
              </a:tr>
              <a:tr h="2841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u="none" strike="noStrike" dirty="0" err="1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파이버융합소재공학전공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extLst>
                  <a:ext uri="{0D108BD9-81ED-4DB2-BD59-A6C34878D82A}">
                    <a16:rowId xmlns:a16="http://schemas.microsoft.com/office/drawing/2014/main" val="797468794"/>
                  </a:ext>
                </a:extLst>
              </a:tr>
              <a:tr h="2841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u="none" strike="noStrike" dirty="0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토목환경공학과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extLst>
                  <a:ext uri="{0D108BD9-81ED-4DB2-BD59-A6C34878D82A}">
                    <a16:rowId xmlns:a16="http://schemas.microsoft.com/office/drawing/2014/main" val="771037792"/>
                  </a:ext>
                </a:extLst>
              </a:tr>
              <a:tr h="2841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u="none" strike="noStrike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기계공학과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extLst>
                  <a:ext uri="{0D108BD9-81ED-4DB2-BD59-A6C34878D82A}">
                    <a16:rowId xmlns:a16="http://schemas.microsoft.com/office/drawing/2014/main" val="2310002480"/>
                  </a:ext>
                </a:extLst>
              </a:tr>
              <a:tr h="2841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u="none" strike="noStrike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화학공학과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extLst>
                  <a:ext uri="{0D108BD9-81ED-4DB2-BD59-A6C34878D82A}">
                    <a16:rowId xmlns:a16="http://schemas.microsoft.com/office/drawing/2014/main" val="3420044388"/>
                  </a:ext>
                </a:extLst>
              </a:tr>
              <a:tr h="2841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u="none" strike="noStrike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건축학부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u="none" strike="noStrike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건축학전공</a:t>
                      </a:r>
                      <a:r>
                        <a:rPr lang="en-US" altLang="ko-KR" sz="1400" b="0" u="none" strike="noStrike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(5</a:t>
                      </a:r>
                      <a:r>
                        <a:rPr lang="ko-KR" altLang="en-US" sz="1400" b="0" u="none" strike="noStrike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년제</a:t>
                      </a:r>
                      <a:r>
                        <a:rPr lang="en-US" altLang="ko-KR" sz="1400" b="0" u="none" strike="noStrike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)</a:t>
                      </a:r>
                      <a:endParaRPr lang="en-US" altLang="ko-KR" sz="1400" b="0" i="0" u="none" strike="noStrike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extLst>
                  <a:ext uri="{0D108BD9-81ED-4DB2-BD59-A6C34878D82A}">
                    <a16:rowId xmlns:a16="http://schemas.microsoft.com/office/drawing/2014/main" val="2426905990"/>
                  </a:ext>
                </a:extLst>
              </a:tr>
              <a:tr h="2841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u="none" strike="noStrike" dirty="0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건축공학전공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extLst>
                  <a:ext uri="{0D108BD9-81ED-4DB2-BD59-A6C34878D82A}">
                    <a16:rowId xmlns:a16="http://schemas.microsoft.com/office/drawing/2014/main" val="3132809206"/>
                  </a:ext>
                </a:extLst>
              </a:tr>
              <a:tr h="2841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u="none" strike="noStrike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SW</a:t>
                      </a:r>
                      <a:r>
                        <a:rPr lang="ko-KR" altLang="en-US" sz="1400" b="0" u="none" strike="noStrike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융합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ko-KR" altLang="en-US" sz="1400" b="0" u="none" strike="noStrike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소프트웨어학과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extLst>
                  <a:ext uri="{0D108BD9-81ED-4DB2-BD59-A6C34878D82A}">
                    <a16:rowId xmlns:a16="http://schemas.microsoft.com/office/drawing/2014/main" val="2769971629"/>
                  </a:ext>
                </a:extLst>
              </a:tr>
              <a:tr h="2841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ko-KR" altLang="en-US" sz="1400" b="0" u="none" strike="noStrike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컴퓨터공학과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extLst>
                  <a:ext uri="{0D108BD9-81ED-4DB2-BD59-A6C34878D82A}">
                    <a16:rowId xmlns:a16="http://schemas.microsoft.com/office/drawing/2014/main" val="521830273"/>
                  </a:ext>
                </a:extLst>
              </a:tr>
              <a:tr h="2841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ko-KR" altLang="en-US" sz="1400" b="0" u="none" strike="noStrike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모바일시스템공학과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extLst>
                  <a:ext uri="{0D108BD9-81ED-4DB2-BD59-A6C34878D82A}">
                    <a16:rowId xmlns:a16="http://schemas.microsoft.com/office/drawing/2014/main" val="4202493596"/>
                  </a:ext>
                </a:extLst>
              </a:tr>
              <a:tr h="2841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사범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ko-KR" altLang="en-US" sz="1400" b="0" u="none" strike="noStrike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수학교육과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extLst>
                  <a:ext uri="{0D108BD9-81ED-4DB2-BD59-A6C34878D82A}">
                    <a16:rowId xmlns:a16="http://schemas.microsoft.com/office/drawing/2014/main" val="1591710546"/>
                  </a:ext>
                </a:extLst>
              </a:tr>
              <a:tr h="28416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ko-KR" altLang="en-US" sz="1400" b="0" u="none" strike="noStrike" dirty="0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과학교육과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extLst>
                  <a:ext uri="{0D108BD9-81ED-4DB2-BD59-A6C34878D82A}">
                    <a16:rowId xmlns:a16="http://schemas.microsoft.com/office/drawing/2014/main" val="12800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93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545058EF-87E5-4119-9D3F-8C4CC84B33A6}"/>
              </a:ext>
            </a:extLst>
          </p:cNvPr>
          <p:cNvSpPr/>
          <p:nvPr/>
        </p:nvSpPr>
        <p:spPr>
          <a:xfrm>
            <a:off x="907832" y="1250630"/>
            <a:ext cx="2302093" cy="379558"/>
          </a:xfrm>
          <a:prstGeom prst="roundRect">
            <a:avLst>
              <a:gd name="adj" fmla="val 2742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-150" dirty="0">
                <a:solidFill>
                  <a:schemeClr val="bg1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학과</a:t>
            </a:r>
            <a:r>
              <a:rPr lang="en-US" altLang="ko-KR" spc="-150" dirty="0">
                <a:solidFill>
                  <a:schemeClr val="bg1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/</a:t>
            </a:r>
            <a:r>
              <a:rPr lang="ko-KR" altLang="en-US" spc="-150" dirty="0">
                <a:solidFill>
                  <a:schemeClr val="bg1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진단 과목</a:t>
            </a:r>
            <a:r>
              <a:rPr lang="en-US" altLang="ko-KR" spc="-150" dirty="0">
                <a:solidFill>
                  <a:schemeClr val="bg1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/</a:t>
            </a:r>
            <a:r>
              <a:rPr lang="ko-KR" altLang="en-US" spc="-150" dirty="0">
                <a:solidFill>
                  <a:schemeClr val="bg1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일시</a:t>
            </a: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BD957AA0-E49D-4736-AF88-C19D43F48E06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209925" y="1440409"/>
            <a:ext cx="8121841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384592"/>
              </p:ext>
            </p:extLst>
          </p:nvPr>
        </p:nvGraphicFramePr>
        <p:xfrm>
          <a:off x="838200" y="1822312"/>
          <a:ext cx="10515600" cy="48642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3975">
                  <a:extLst>
                    <a:ext uri="{9D8B030D-6E8A-4147-A177-3AD203B41FA5}">
                      <a16:colId xmlns:a16="http://schemas.microsoft.com/office/drawing/2014/main" val="2240619051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968419676"/>
                    </a:ext>
                  </a:extLst>
                </a:gridCol>
                <a:gridCol w="1666875">
                  <a:extLst>
                    <a:ext uri="{9D8B030D-6E8A-4147-A177-3AD203B41FA5}">
                      <a16:colId xmlns:a16="http://schemas.microsoft.com/office/drawing/2014/main" val="3999027066"/>
                    </a:ext>
                  </a:extLst>
                </a:gridCol>
                <a:gridCol w="1675319">
                  <a:extLst>
                    <a:ext uri="{9D8B030D-6E8A-4147-A177-3AD203B41FA5}">
                      <a16:colId xmlns:a16="http://schemas.microsoft.com/office/drawing/2014/main" val="3912390953"/>
                    </a:ext>
                  </a:extLst>
                </a:gridCol>
                <a:gridCol w="1026589">
                  <a:extLst>
                    <a:ext uri="{9D8B030D-6E8A-4147-A177-3AD203B41FA5}">
                      <a16:colId xmlns:a16="http://schemas.microsoft.com/office/drawing/2014/main" val="528099997"/>
                    </a:ext>
                  </a:extLst>
                </a:gridCol>
                <a:gridCol w="1026589">
                  <a:extLst>
                    <a:ext uri="{9D8B030D-6E8A-4147-A177-3AD203B41FA5}">
                      <a16:colId xmlns:a16="http://schemas.microsoft.com/office/drawing/2014/main" val="586626617"/>
                    </a:ext>
                  </a:extLst>
                </a:gridCol>
                <a:gridCol w="1026589">
                  <a:extLst>
                    <a:ext uri="{9D8B030D-6E8A-4147-A177-3AD203B41FA5}">
                      <a16:colId xmlns:a16="http://schemas.microsoft.com/office/drawing/2014/main" val="3398196804"/>
                    </a:ext>
                  </a:extLst>
                </a:gridCol>
                <a:gridCol w="1026589">
                  <a:extLst>
                    <a:ext uri="{9D8B030D-6E8A-4147-A177-3AD203B41FA5}">
                      <a16:colId xmlns:a16="http://schemas.microsoft.com/office/drawing/2014/main" val="208986883"/>
                    </a:ext>
                  </a:extLst>
                </a:gridCol>
              </a:tblGrid>
              <a:tr h="25601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캠퍼스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단과대학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학과</a:t>
                      </a:r>
                      <a:r>
                        <a:rPr lang="en-US" altLang="ko-KR" sz="1400" b="0" u="none" strike="noStrike" dirty="0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/</a:t>
                      </a:r>
                      <a:r>
                        <a:rPr lang="ko-KR" altLang="en-US" sz="1400" b="0" u="none" strike="noStrike" dirty="0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학부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진단과목현황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830769"/>
                  </a:ext>
                </a:extLst>
              </a:tr>
              <a:tr h="2560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수학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물리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화학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생명과학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30572"/>
                  </a:ext>
                </a:extLst>
              </a:tr>
              <a:tr h="256013">
                <a:tc rowSpan="17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천안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과학기술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ko-KR" altLang="en-US" sz="1400" b="0" u="none" strike="noStrike" dirty="0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수학과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extLst>
                  <a:ext uri="{0D108BD9-81ED-4DB2-BD59-A6C34878D82A}">
                    <a16:rowId xmlns:a16="http://schemas.microsoft.com/office/drawing/2014/main" val="280275043"/>
                  </a:ext>
                </a:extLst>
              </a:tr>
              <a:tr h="2560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ko-KR" altLang="en-US" sz="1400" b="0" u="none" strike="noStrike" dirty="0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물리학과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extLst>
                  <a:ext uri="{0D108BD9-81ED-4DB2-BD59-A6C34878D82A}">
                    <a16:rowId xmlns:a16="http://schemas.microsoft.com/office/drawing/2014/main" val="1481538065"/>
                  </a:ext>
                </a:extLst>
              </a:tr>
              <a:tr h="2560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ko-KR" altLang="en-US" sz="1400" b="0" u="none" strike="noStrike" dirty="0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화학과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extLst>
                  <a:ext uri="{0D108BD9-81ED-4DB2-BD59-A6C34878D82A}">
                    <a16:rowId xmlns:a16="http://schemas.microsoft.com/office/drawing/2014/main" val="604381055"/>
                  </a:ext>
                </a:extLst>
              </a:tr>
              <a:tr h="2560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ko-KR" altLang="en-US" sz="1400" b="0" u="none" strike="noStrike" dirty="0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식품영양학과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extLst>
                  <a:ext uri="{0D108BD9-81ED-4DB2-BD59-A6C34878D82A}">
                    <a16:rowId xmlns:a16="http://schemas.microsoft.com/office/drawing/2014/main" val="1701718060"/>
                  </a:ext>
                </a:extLst>
              </a:tr>
              <a:tr h="2560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ko-KR" altLang="en-US" sz="1400" b="0" u="none" strike="noStrike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에너지공학과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extLst>
                  <a:ext uri="{0D108BD9-81ED-4DB2-BD59-A6C34878D82A}">
                    <a16:rowId xmlns:a16="http://schemas.microsoft.com/office/drawing/2014/main" val="1958238789"/>
                  </a:ext>
                </a:extLst>
              </a:tr>
              <a:tr h="2560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ko-KR" altLang="en-US" sz="1400" b="0" u="none" strike="noStrike" dirty="0" err="1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경영공학과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extLst>
                  <a:ext uri="{0D108BD9-81ED-4DB2-BD59-A6C34878D82A}">
                    <a16:rowId xmlns:a16="http://schemas.microsoft.com/office/drawing/2014/main" val="4071796064"/>
                  </a:ext>
                </a:extLst>
              </a:tr>
              <a:tr h="2560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바이오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u="none" strike="noStrike" dirty="0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생명자원학부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1400" b="0" u="none" strike="noStrike" dirty="0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환경원예학전공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extLst>
                  <a:ext uri="{0D108BD9-81ED-4DB2-BD59-A6C34878D82A}">
                    <a16:rowId xmlns:a16="http://schemas.microsoft.com/office/drawing/2014/main" val="2032926003"/>
                  </a:ext>
                </a:extLst>
              </a:tr>
              <a:tr h="2560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ko-KR" altLang="en-US" sz="1400" b="0" u="none" strike="noStrike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의생명과학부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1400" b="0" u="none" strike="noStrike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의생명시스템학전공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extLst>
                  <a:ext uri="{0D108BD9-81ED-4DB2-BD59-A6C34878D82A}">
                    <a16:rowId xmlns:a16="http://schemas.microsoft.com/office/drawing/2014/main" val="1188177103"/>
                  </a:ext>
                </a:extLst>
              </a:tr>
              <a:tr h="2560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1400" b="0" u="none" strike="noStrike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생명과학전공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extLst>
                  <a:ext uri="{0D108BD9-81ED-4DB2-BD59-A6C34878D82A}">
                    <a16:rowId xmlns:a16="http://schemas.microsoft.com/office/drawing/2014/main" val="3300065572"/>
                  </a:ext>
                </a:extLst>
              </a:tr>
              <a:tr h="2560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ko-KR" altLang="en-US" sz="1400" b="0" u="none" strike="noStrike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미생물학전공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extLst>
                  <a:ext uri="{0D108BD9-81ED-4DB2-BD59-A6C34878D82A}">
                    <a16:rowId xmlns:a16="http://schemas.microsoft.com/office/drawing/2014/main" val="3476682025"/>
                  </a:ext>
                </a:extLst>
              </a:tr>
              <a:tr h="2560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ko-KR" altLang="en-US" sz="1400" b="0" u="none" strike="noStrike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식품공학과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extLst>
                  <a:ext uri="{0D108BD9-81ED-4DB2-BD59-A6C34878D82A}">
                    <a16:rowId xmlns:a16="http://schemas.microsoft.com/office/drawing/2014/main" val="3141266360"/>
                  </a:ext>
                </a:extLst>
              </a:tr>
              <a:tr h="2560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ko-KR" altLang="en-US" sz="1400" b="0" u="none" strike="noStrike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코스메디컬소재학과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extLst>
                  <a:ext uri="{0D108BD9-81ED-4DB2-BD59-A6C34878D82A}">
                    <a16:rowId xmlns:a16="http://schemas.microsoft.com/office/drawing/2014/main" val="2078585738"/>
                  </a:ext>
                </a:extLst>
              </a:tr>
              <a:tr h="2560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보건과학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ko-KR" altLang="en-US" sz="1400" b="0" u="none" strike="noStrike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임상병리학과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extLst>
                  <a:ext uri="{0D108BD9-81ED-4DB2-BD59-A6C34878D82A}">
                    <a16:rowId xmlns:a16="http://schemas.microsoft.com/office/drawing/2014/main" val="2777811245"/>
                  </a:ext>
                </a:extLst>
              </a:tr>
              <a:tr h="2560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ko-KR" altLang="en-US" sz="1400" b="0" u="none" strike="noStrike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치위생학과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extLst>
                  <a:ext uri="{0D108BD9-81ED-4DB2-BD59-A6C34878D82A}">
                    <a16:rowId xmlns:a16="http://schemas.microsoft.com/office/drawing/2014/main" val="334918434"/>
                  </a:ext>
                </a:extLst>
              </a:tr>
              <a:tr h="2560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간호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ko-KR" altLang="en-US" sz="1400" b="0" u="none" strike="noStrike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간호학과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extLst>
                  <a:ext uri="{0D108BD9-81ED-4DB2-BD59-A6C34878D82A}">
                    <a16:rowId xmlns:a16="http://schemas.microsoft.com/office/drawing/2014/main" val="4015850088"/>
                  </a:ext>
                </a:extLst>
              </a:tr>
              <a:tr h="2560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치과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ko-KR" altLang="en-US" sz="1400" b="0" u="none" strike="noStrike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치의예과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extLst>
                  <a:ext uri="{0D108BD9-81ED-4DB2-BD59-A6C34878D82A}">
                    <a16:rowId xmlns:a16="http://schemas.microsoft.com/office/drawing/2014/main" val="3567817897"/>
                  </a:ext>
                </a:extLst>
              </a:tr>
              <a:tr h="25601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약학</a:t>
                      </a:r>
                      <a:endParaRPr lang="ko-KR" altLang="en-US" sz="1400" b="0" i="0" u="none" strike="noStrike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 gridSpan="2">
                  <a:txBody>
                    <a:bodyPr/>
                    <a:lstStyle/>
                    <a:p>
                      <a:pPr algn="just" fontAlgn="ctr"/>
                      <a:r>
                        <a:rPr lang="ko-KR" altLang="en-US" sz="1400" b="0" u="none" strike="noStrike" dirty="0"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약학과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　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강원교육튼튼" panose="02020603020101020101" pitchFamily="18" charset="-127"/>
                          <a:ea typeface="강원교육튼튼" panose="02020603020101020101" pitchFamily="18" charset="-127"/>
                        </a:rPr>
                        <a:t>●</a:t>
                      </a:r>
                      <a:endParaRPr lang="ko-KR" altLang="en-US" sz="14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강원교육튼튼" panose="02020603020101020101" pitchFamily="18" charset="-127"/>
                        <a:ea typeface="강원교육튼튼" panose="02020603020101020101" pitchFamily="18" charset="-127"/>
                      </a:endParaRPr>
                    </a:p>
                  </a:txBody>
                  <a:tcPr marL="8363" marR="8363" marT="8363" marB="0" anchor="ctr"/>
                </a:tc>
                <a:extLst>
                  <a:ext uri="{0D108BD9-81ED-4DB2-BD59-A6C34878D82A}">
                    <a16:rowId xmlns:a16="http://schemas.microsoft.com/office/drawing/2014/main" val="2684249353"/>
                  </a:ext>
                </a:extLst>
              </a:tr>
            </a:tbl>
          </a:graphicData>
        </a:graphic>
      </p:graphicFrame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22B60095-A5B7-49D7-8192-94346DFF5AC0}"/>
              </a:ext>
            </a:extLst>
          </p:cNvPr>
          <p:cNvSpPr txBox="1">
            <a:spLocks/>
          </p:cNvSpPr>
          <p:nvPr/>
        </p:nvSpPr>
        <p:spPr>
          <a:xfrm>
            <a:off x="3209925" y="1451582"/>
            <a:ext cx="9204913" cy="379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457200" latinLnBrk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ko-KR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(</a:t>
            </a:r>
            <a:r>
              <a:rPr lang="ko-KR" altLang="en-US" sz="1600" dirty="0" err="1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진단기간</a:t>
            </a:r>
            <a:r>
              <a:rPr lang="en-US" altLang="ko-KR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) 2024. 2. 27.(</a:t>
            </a:r>
            <a:r>
              <a:rPr lang="ko-KR" altLang="en-US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화</a:t>
            </a:r>
            <a:r>
              <a:rPr lang="en-US" altLang="ko-KR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) 10:00 ~ 3. 4.(</a:t>
            </a:r>
            <a:r>
              <a:rPr lang="ko-KR" altLang="en-US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월</a:t>
            </a:r>
            <a:r>
              <a:rPr lang="en-US" altLang="ko-KR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) 23:59 ※ </a:t>
            </a:r>
            <a:r>
              <a:rPr lang="ko-KR" altLang="en-US" sz="1600" dirty="0" err="1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진단기간</a:t>
            </a:r>
            <a:r>
              <a:rPr lang="ko-KR" altLang="en-US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내에 </a:t>
            </a:r>
            <a:r>
              <a:rPr lang="en-US" altLang="ko-KR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24</a:t>
            </a:r>
            <a:r>
              <a:rPr lang="ko-KR" altLang="en-US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시간 응시 가능</a:t>
            </a:r>
            <a:endParaRPr lang="en-US" altLang="ko-KR" sz="1600" dirty="0" smtClean="0">
              <a:solidFill>
                <a:srgbClr val="C00000"/>
              </a:solidFill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  <a:p>
            <a:pPr marL="0" indent="0" algn="just" defTabSz="457200" latinLnBrk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ko-KR" sz="1200" dirty="0">
              <a:solidFill>
                <a:srgbClr val="FF0000"/>
              </a:solidFill>
              <a:latin typeface="맑은 고딕" panose="020B0503020000020004" pitchFamily="50" charset="-127"/>
            </a:endParaRPr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18C0913D-6079-4869-A42D-703F682A6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332"/>
          </a:xfrm>
        </p:spPr>
        <p:txBody>
          <a:bodyPr>
            <a:normAutofit/>
          </a:bodyPr>
          <a:lstStyle/>
          <a:p>
            <a:r>
              <a:rPr lang="en-US" altLang="ko-KR" sz="35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[</a:t>
            </a:r>
            <a:r>
              <a:rPr lang="ko-KR" altLang="en-US" sz="35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기본역량진단 프로그램</a:t>
            </a:r>
            <a:r>
              <a:rPr lang="en-US" altLang="ko-KR" sz="35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] </a:t>
            </a:r>
            <a:r>
              <a:rPr lang="ko-KR" altLang="en-US" sz="35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</a:t>
            </a:r>
            <a:r>
              <a:rPr lang="ko-KR" altLang="en-US" sz="35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진단 참여 </a:t>
            </a:r>
            <a:r>
              <a:rPr lang="ko-KR" altLang="en-US" sz="35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대상</a:t>
            </a:r>
          </a:p>
        </p:txBody>
      </p:sp>
    </p:spTree>
    <p:extLst>
      <p:ext uri="{BB962C8B-B14F-4D97-AF65-F5344CB8AC3E}">
        <p14:creationId xmlns:p14="http://schemas.microsoft.com/office/powerpoint/2010/main" val="310389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C0913D-6079-4869-A42D-703F682A6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332"/>
          </a:xfrm>
        </p:spPr>
        <p:txBody>
          <a:bodyPr>
            <a:normAutofit/>
          </a:bodyPr>
          <a:lstStyle/>
          <a:p>
            <a:r>
              <a:rPr lang="en-US" altLang="ko-KR" sz="35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[</a:t>
            </a:r>
            <a:r>
              <a:rPr lang="ko-KR" altLang="en-US" sz="35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기본역량진단 프로그램</a:t>
            </a:r>
            <a:r>
              <a:rPr lang="en-US" altLang="ko-KR" sz="35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] </a:t>
            </a:r>
            <a:r>
              <a:rPr lang="ko-KR" altLang="en-US" sz="35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</a:t>
            </a:r>
            <a:r>
              <a:rPr lang="ko-KR" altLang="en-US" sz="35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진단 참여 방법 안내</a:t>
            </a:r>
            <a:endParaRPr lang="ko-KR" altLang="en-US" sz="3500" dirty="0"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545058EF-87E5-4119-9D3F-8C4CC84B33A6}"/>
              </a:ext>
            </a:extLst>
          </p:cNvPr>
          <p:cNvSpPr/>
          <p:nvPr/>
        </p:nvSpPr>
        <p:spPr>
          <a:xfrm>
            <a:off x="907832" y="1242011"/>
            <a:ext cx="1896375" cy="379558"/>
          </a:xfrm>
          <a:prstGeom prst="roundRect">
            <a:avLst>
              <a:gd name="adj" fmla="val 2742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pc="-150" dirty="0" smtClean="0">
                <a:solidFill>
                  <a:schemeClr val="bg1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진단</a:t>
            </a:r>
            <a:r>
              <a:rPr lang="ko-KR" altLang="en-US" spc="-150" dirty="0">
                <a:solidFill>
                  <a:schemeClr val="bg1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</a:t>
            </a:r>
            <a:r>
              <a:rPr lang="ko-KR" altLang="en-US" spc="-150" dirty="0" smtClean="0">
                <a:solidFill>
                  <a:schemeClr val="bg1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참여 방법</a:t>
            </a:r>
            <a:endParaRPr lang="ko-KR" altLang="en-US" spc="-150" dirty="0">
              <a:solidFill>
                <a:schemeClr val="bg1"/>
              </a:solidFill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BD957AA0-E49D-4736-AF88-C19D43F48E06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804207" y="1431790"/>
            <a:ext cx="8527559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1D764D75-166A-4ECD-9B52-EBD7EE180A52}"/>
              </a:ext>
            </a:extLst>
          </p:cNvPr>
          <p:cNvSpPr/>
          <p:nvPr/>
        </p:nvSpPr>
        <p:spPr>
          <a:xfrm>
            <a:off x="745201" y="2754104"/>
            <a:ext cx="1526849" cy="1556881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  <a:cs typeface="+mj-cs"/>
              </a:rPr>
              <a:t>차세대</a:t>
            </a:r>
            <a:endParaRPr lang="en-US" altLang="ko-KR" sz="2000" dirty="0">
              <a:solidFill>
                <a:schemeClr val="tx1"/>
              </a:solidFill>
              <a:latin typeface="강원교육튼튼" panose="02020603020101020101" pitchFamily="18" charset="-127"/>
              <a:ea typeface="강원교육튼튼" panose="02020603020101020101" pitchFamily="18" charset="-127"/>
              <a:cs typeface="+mj-cs"/>
            </a:endParaRPr>
          </a:p>
          <a:p>
            <a:pPr algn="ctr"/>
            <a:r>
              <a:rPr lang="ko-KR" altLang="en-US" sz="2000" dirty="0" err="1">
                <a:solidFill>
                  <a:schemeClr val="tx1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  <a:cs typeface="+mj-cs"/>
              </a:rPr>
              <a:t>영웅스토리</a:t>
            </a:r>
            <a:endParaRPr lang="en-US" altLang="ko-KR" sz="2000" dirty="0">
              <a:solidFill>
                <a:schemeClr val="tx1"/>
              </a:solidFill>
              <a:latin typeface="강원교육튼튼" panose="02020603020101020101" pitchFamily="18" charset="-127"/>
              <a:ea typeface="강원교육튼튼" panose="02020603020101020101" pitchFamily="18" charset="-127"/>
              <a:cs typeface="+mj-cs"/>
            </a:endParaRPr>
          </a:p>
          <a:p>
            <a:pPr algn="ctr"/>
            <a:r>
              <a:rPr lang="ko-KR" altLang="en-US" sz="2000" dirty="0">
                <a:solidFill>
                  <a:schemeClr val="tx1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  <a:cs typeface="+mj-cs"/>
              </a:rPr>
              <a:t>접속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A8273680-04FE-4226-AB83-FC1100DB6D45}"/>
              </a:ext>
            </a:extLst>
          </p:cNvPr>
          <p:cNvSpPr/>
          <p:nvPr/>
        </p:nvSpPr>
        <p:spPr>
          <a:xfrm>
            <a:off x="2698233" y="2754100"/>
            <a:ext cx="1526849" cy="1556881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>
                <a:solidFill>
                  <a:schemeClr val="tx1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  <a:cs typeface="+mj-cs"/>
              </a:rPr>
              <a:t>비교과 프로그램 클릭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CD08765B-BE92-41E7-8B88-4C8DDC1317C3}"/>
              </a:ext>
            </a:extLst>
          </p:cNvPr>
          <p:cNvSpPr/>
          <p:nvPr/>
        </p:nvSpPr>
        <p:spPr>
          <a:xfrm>
            <a:off x="4680812" y="2754100"/>
            <a:ext cx="1526849" cy="1556881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  <a:cs typeface="+mj-cs"/>
              </a:rPr>
              <a:t>본인이 </a:t>
            </a:r>
            <a:r>
              <a:rPr lang="ko-KR" altLang="en-US" sz="2000" dirty="0" err="1">
                <a:solidFill>
                  <a:schemeClr val="tx1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  <a:cs typeface="+mj-cs"/>
              </a:rPr>
              <a:t>응시해야할</a:t>
            </a:r>
            <a:r>
              <a:rPr lang="ko-KR" altLang="en-US" sz="2000" dirty="0">
                <a:solidFill>
                  <a:schemeClr val="tx1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  <a:cs typeface="+mj-cs"/>
              </a:rPr>
              <a:t> </a:t>
            </a:r>
            <a:r>
              <a:rPr lang="ko-KR" altLang="en-US" sz="2000" dirty="0" err="1">
                <a:solidFill>
                  <a:schemeClr val="tx1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  <a:cs typeface="+mj-cs"/>
              </a:rPr>
              <a:t>프로그램명</a:t>
            </a:r>
            <a:r>
              <a:rPr lang="ko-KR" altLang="en-US" sz="2000" dirty="0">
                <a:solidFill>
                  <a:schemeClr val="tx1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  <a:cs typeface="+mj-cs"/>
              </a:rPr>
              <a:t> </a:t>
            </a:r>
            <a:r>
              <a:rPr lang="en-US" altLang="ko-KR" sz="2000" dirty="0">
                <a:solidFill>
                  <a:schemeClr val="tx1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  <a:cs typeface="+mj-cs"/>
              </a:rPr>
              <a:t/>
            </a:r>
            <a:br>
              <a:rPr lang="en-US" altLang="ko-KR" sz="2000" dirty="0">
                <a:solidFill>
                  <a:schemeClr val="tx1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  <a:cs typeface="+mj-cs"/>
              </a:rPr>
            </a:br>
            <a:r>
              <a:rPr lang="ko-KR" altLang="en-US" sz="2000" dirty="0">
                <a:solidFill>
                  <a:schemeClr val="tx1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  <a:cs typeface="+mj-cs"/>
              </a:rPr>
              <a:t>검색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667C15A1-28D8-4680-BBF5-9AAC6B60EBB9}"/>
              </a:ext>
            </a:extLst>
          </p:cNvPr>
          <p:cNvSpPr/>
          <p:nvPr/>
        </p:nvSpPr>
        <p:spPr>
          <a:xfrm>
            <a:off x="6639915" y="2757606"/>
            <a:ext cx="1627220" cy="1556881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  <a:cs typeface="+mj-cs"/>
              </a:rPr>
              <a:t>신청하기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D2FD434-A230-4FC9-B06C-E270D00B269C}"/>
              </a:ext>
            </a:extLst>
          </p:cNvPr>
          <p:cNvSpPr/>
          <p:nvPr/>
        </p:nvSpPr>
        <p:spPr>
          <a:xfrm>
            <a:off x="4749100" y="4710223"/>
            <a:ext cx="40062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1) </a:t>
            </a:r>
            <a:r>
              <a:rPr lang="en-US" altLang="ko-KR" sz="16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2024-1</a:t>
            </a:r>
            <a:r>
              <a:rPr lang="ko-KR" altLang="en-US" sz="16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학기 신입생 기본역량진단</a:t>
            </a:r>
            <a:r>
              <a:rPr lang="en-US" altLang="ko-KR" sz="16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-</a:t>
            </a:r>
            <a:r>
              <a:rPr lang="ko-KR" altLang="en-US" sz="16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생명과학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B1741F42-50CA-4F81-B3BB-E484954D3327}"/>
              </a:ext>
            </a:extLst>
          </p:cNvPr>
          <p:cNvSpPr/>
          <p:nvPr/>
        </p:nvSpPr>
        <p:spPr>
          <a:xfrm>
            <a:off x="4749100" y="4983546"/>
            <a:ext cx="36615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2) 2024-1</a:t>
            </a:r>
            <a:r>
              <a:rPr lang="ko-KR" altLang="en-US" sz="16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학기 </a:t>
            </a:r>
            <a:r>
              <a:rPr lang="ko-KR" altLang="en-US" sz="16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신입생 기본역량진단</a:t>
            </a:r>
            <a:r>
              <a:rPr lang="en-US" altLang="ko-KR" sz="16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-</a:t>
            </a:r>
            <a:r>
              <a:rPr lang="ko-KR" altLang="en-US" sz="16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물리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3C305AD1-6942-4728-B186-D0A9252522B9}"/>
              </a:ext>
            </a:extLst>
          </p:cNvPr>
          <p:cNvSpPr/>
          <p:nvPr/>
        </p:nvSpPr>
        <p:spPr>
          <a:xfrm>
            <a:off x="4752308" y="5258570"/>
            <a:ext cx="36776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3) 2024-1</a:t>
            </a:r>
            <a:r>
              <a:rPr lang="ko-KR" altLang="en-US" sz="16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학기 </a:t>
            </a:r>
            <a:r>
              <a:rPr lang="ko-KR" altLang="en-US" sz="16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신입생 기본역량진단</a:t>
            </a:r>
            <a:r>
              <a:rPr lang="en-US" altLang="ko-KR" sz="16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-</a:t>
            </a:r>
            <a:r>
              <a:rPr lang="ko-KR" altLang="en-US" sz="16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수학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D411D3B-0727-4DB2-9C37-A88B18E63F76}"/>
              </a:ext>
            </a:extLst>
          </p:cNvPr>
          <p:cNvSpPr/>
          <p:nvPr/>
        </p:nvSpPr>
        <p:spPr>
          <a:xfrm>
            <a:off x="4749099" y="5524187"/>
            <a:ext cx="36920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4) 2024-1</a:t>
            </a:r>
            <a:r>
              <a:rPr lang="ko-KR" altLang="en-US" sz="16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학기 </a:t>
            </a:r>
            <a:r>
              <a:rPr lang="ko-KR" altLang="en-US" sz="16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신입생 기본역량진단</a:t>
            </a:r>
            <a:r>
              <a:rPr lang="en-US" altLang="ko-KR" sz="16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-</a:t>
            </a:r>
            <a:r>
              <a:rPr lang="ko-KR" altLang="en-US" sz="16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화학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99391C0A-1072-4167-B250-AF9A3CA0F8F6}"/>
              </a:ext>
            </a:extLst>
          </p:cNvPr>
          <p:cNvSpPr/>
          <p:nvPr/>
        </p:nvSpPr>
        <p:spPr>
          <a:xfrm>
            <a:off x="4481710" y="4442905"/>
            <a:ext cx="13372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※ </a:t>
            </a:r>
            <a:r>
              <a:rPr lang="ko-KR" altLang="en-US" sz="1600" dirty="0" err="1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프로그램명</a:t>
            </a:r>
            <a:endParaRPr lang="ko-KR" altLang="en-US" sz="1600" dirty="0"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A323E282-7272-4C47-8602-0DD9F731B05E}"/>
              </a:ext>
            </a:extLst>
          </p:cNvPr>
          <p:cNvSpPr/>
          <p:nvPr/>
        </p:nvSpPr>
        <p:spPr>
          <a:xfrm>
            <a:off x="4481710" y="5945028"/>
            <a:ext cx="4775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※ 2</a:t>
            </a:r>
            <a:r>
              <a:rPr lang="ko-KR" altLang="en-US" sz="16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개 이상 교과목에 응시하는 경우 각각 검색하여 신청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D546349C-3AB5-41C1-9B82-0FFB2233C52B}"/>
              </a:ext>
            </a:extLst>
          </p:cNvPr>
          <p:cNvSpPr/>
          <p:nvPr/>
        </p:nvSpPr>
        <p:spPr>
          <a:xfrm>
            <a:off x="745200" y="4519906"/>
            <a:ext cx="28541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※ </a:t>
            </a:r>
            <a:r>
              <a:rPr lang="ko-KR" altLang="en-US" sz="1600" dirty="0" err="1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영웅스토리</a:t>
            </a:r>
            <a:r>
              <a:rPr lang="ko-KR" altLang="en-US" sz="16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사이트는 </a:t>
            </a:r>
            <a:r>
              <a:rPr lang="en-US" altLang="ko-KR" sz="16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/>
            </a:r>
            <a:br>
              <a:rPr lang="en-US" altLang="ko-KR" sz="16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</a:br>
            <a:r>
              <a:rPr lang="en-US" altLang="ko-KR" sz="16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   </a:t>
            </a:r>
            <a:r>
              <a:rPr lang="en-US" altLang="ko-KR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2024</a:t>
            </a:r>
            <a:r>
              <a:rPr lang="en-US" altLang="ko-KR" sz="16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.</a:t>
            </a:r>
            <a:r>
              <a:rPr lang="ko-KR" altLang="en-US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</a:t>
            </a:r>
            <a:r>
              <a:rPr lang="en-US" altLang="ko-KR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2</a:t>
            </a:r>
            <a:r>
              <a:rPr lang="en-US" altLang="ko-KR" sz="16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.</a:t>
            </a:r>
            <a:r>
              <a:rPr lang="ko-KR" altLang="en-US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</a:t>
            </a:r>
            <a:r>
              <a:rPr lang="en-US" altLang="ko-KR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27.(</a:t>
            </a:r>
            <a:r>
              <a:rPr lang="ko-KR" altLang="en-US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화</a:t>
            </a:r>
            <a:r>
              <a:rPr lang="en-US" altLang="ko-KR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)</a:t>
            </a:r>
            <a:r>
              <a:rPr lang="ko-KR" altLang="en-US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오전 </a:t>
            </a:r>
            <a:r>
              <a:rPr lang="en-US" altLang="ko-KR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10:00</a:t>
            </a:r>
            <a:r>
              <a:rPr lang="ko-KR" altLang="en-US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</a:t>
            </a:r>
            <a:endParaRPr lang="en-US" altLang="ko-KR" sz="1600" dirty="0" smtClean="0">
              <a:solidFill>
                <a:srgbClr val="C00000"/>
              </a:solidFill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  <a:p>
            <a:r>
              <a:rPr lang="en-US" altLang="ko-KR" sz="16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</a:t>
            </a:r>
            <a:r>
              <a:rPr lang="en-US" altLang="ko-KR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  </a:t>
            </a:r>
            <a:r>
              <a:rPr lang="ko-KR" altLang="en-US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이후 </a:t>
            </a:r>
            <a:r>
              <a:rPr lang="ko-KR" altLang="en-US" sz="16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접속</a:t>
            </a:r>
            <a:r>
              <a:rPr lang="en-US" altLang="ko-KR" sz="16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/</a:t>
            </a:r>
            <a:r>
              <a:rPr lang="ko-KR" altLang="en-US" sz="16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신청 가능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F8AD0940-B0B1-4C73-B003-D79DB90AE413}"/>
              </a:ext>
            </a:extLst>
          </p:cNvPr>
          <p:cNvSpPr/>
          <p:nvPr/>
        </p:nvSpPr>
        <p:spPr>
          <a:xfrm>
            <a:off x="745199" y="5467491"/>
            <a:ext cx="28457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※ </a:t>
            </a:r>
            <a:r>
              <a:rPr lang="ko-KR" altLang="en-US" sz="16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영웅스토리는 단국대학생을 </a:t>
            </a:r>
            <a:r>
              <a:rPr lang="ko-KR" altLang="en-US" sz="16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  </a:t>
            </a:r>
            <a:endParaRPr lang="en-US" altLang="ko-KR" sz="1600" dirty="0" smtClean="0"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  <a:p>
            <a:r>
              <a:rPr lang="en-US" altLang="ko-KR" sz="16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</a:t>
            </a:r>
            <a:r>
              <a:rPr lang="en-US" altLang="ko-KR" sz="16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  </a:t>
            </a:r>
            <a:r>
              <a:rPr lang="ko-KR" altLang="en-US" sz="16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위한 </a:t>
            </a:r>
            <a:r>
              <a:rPr lang="ko-KR" altLang="en-US" sz="16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역량관리시스템으로 </a:t>
            </a:r>
            <a:endParaRPr lang="en-US" altLang="ko-KR" sz="1600" dirty="0" smtClean="0"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  <a:p>
            <a:r>
              <a:rPr lang="en-US" altLang="ko-KR" sz="16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</a:t>
            </a:r>
            <a:r>
              <a:rPr lang="en-US" altLang="ko-KR" sz="16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  </a:t>
            </a:r>
            <a:r>
              <a:rPr lang="ko-KR" altLang="en-US" sz="1600" dirty="0" err="1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단국대포털</a:t>
            </a:r>
            <a:r>
              <a:rPr lang="ko-KR" altLang="en-US" sz="16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</a:t>
            </a:r>
            <a:r>
              <a:rPr lang="ko-KR" altLang="en-US" sz="16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또는 홈페이지를 </a:t>
            </a:r>
            <a:endParaRPr lang="en-US" altLang="ko-KR" sz="1600" dirty="0" smtClean="0"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  <a:p>
            <a:r>
              <a:rPr lang="en-US" altLang="ko-KR" sz="16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</a:t>
            </a:r>
            <a:r>
              <a:rPr lang="en-US" altLang="ko-KR" sz="16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  </a:t>
            </a:r>
            <a:r>
              <a:rPr lang="ko-KR" altLang="en-US" sz="16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통해 </a:t>
            </a:r>
            <a:r>
              <a:rPr lang="ko-KR" altLang="en-US" sz="16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접속 가능</a:t>
            </a: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F070ADAE-B4B5-4126-9B05-1EE00BE70071}"/>
              </a:ext>
            </a:extLst>
          </p:cNvPr>
          <p:cNvSpPr/>
          <p:nvPr/>
        </p:nvSpPr>
        <p:spPr>
          <a:xfrm>
            <a:off x="8995146" y="2754100"/>
            <a:ext cx="1895369" cy="1556881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solidFill>
                  <a:schemeClr val="tx1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  <a:cs typeface="+mj-cs"/>
              </a:rPr>
              <a:t>카카오톡</a:t>
            </a:r>
            <a:r>
              <a:rPr lang="en-US" altLang="ko-KR" sz="2000" dirty="0">
                <a:solidFill>
                  <a:schemeClr val="tx1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  <a:cs typeface="+mj-cs"/>
              </a:rPr>
              <a:t>(</a:t>
            </a:r>
            <a:r>
              <a:rPr lang="ko-KR" altLang="en-US" sz="2000" dirty="0">
                <a:solidFill>
                  <a:schemeClr val="tx1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  <a:cs typeface="+mj-cs"/>
              </a:rPr>
              <a:t>또는 문자</a:t>
            </a:r>
            <a:r>
              <a:rPr lang="en-US" altLang="ko-KR" sz="2000" dirty="0">
                <a:solidFill>
                  <a:schemeClr val="tx1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  <a:cs typeface="+mj-cs"/>
              </a:rPr>
              <a:t>)</a:t>
            </a:r>
            <a:r>
              <a:rPr lang="ko-KR" altLang="en-US" sz="2000" dirty="0">
                <a:solidFill>
                  <a:schemeClr val="tx1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  <a:cs typeface="+mj-cs"/>
              </a:rPr>
              <a:t>로 접속 링크 및 안내에 따라 진단 실시</a:t>
            </a:r>
          </a:p>
        </p:txBody>
      </p:sp>
      <p:sp>
        <p:nvSpPr>
          <p:cNvPr id="24" name="왼쪽 중괄호 23">
            <a:extLst>
              <a:ext uri="{FF2B5EF4-FFF2-40B4-BE49-F238E27FC236}">
                <a16:creationId xmlns:a16="http://schemas.microsoft.com/office/drawing/2014/main" id="{74C5849B-1595-4025-A748-A6FCCAA3F6C9}"/>
              </a:ext>
            </a:extLst>
          </p:cNvPr>
          <p:cNvSpPr/>
          <p:nvPr/>
        </p:nvSpPr>
        <p:spPr>
          <a:xfrm rot="5400000">
            <a:off x="4231454" y="-1428955"/>
            <a:ext cx="500513" cy="7865598"/>
          </a:xfrm>
          <a:prstGeom prst="leftBrace">
            <a:avLst>
              <a:gd name="adj1" fmla="val 42949"/>
              <a:gd name="adj2" fmla="val 5012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19EB2ED5-357B-4672-8954-BBCF1B50E38E}"/>
              </a:ext>
            </a:extLst>
          </p:cNvPr>
          <p:cNvSpPr/>
          <p:nvPr/>
        </p:nvSpPr>
        <p:spPr>
          <a:xfrm>
            <a:off x="907832" y="1648339"/>
            <a:ext cx="73593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16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(</a:t>
            </a:r>
            <a:r>
              <a:rPr lang="ko-KR" altLang="en-US" sz="1600" dirty="0" err="1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진단응시전</a:t>
            </a:r>
            <a:r>
              <a:rPr lang="en-US" altLang="ko-KR" sz="16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) 2024. 2. 27.(</a:t>
            </a:r>
            <a:r>
              <a:rPr lang="ko-KR" altLang="en-US" sz="16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화</a:t>
            </a:r>
            <a:r>
              <a:rPr lang="en-US" altLang="ko-KR" sz="16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) </a:t>
            </a:r>
            <a:r>
              <a:rPr lang="ko-KR" altLang="en-US" sz="16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오전 </a:t>
            </a:r>
            <a:r>
              <a:rPr lang="en-US" altLang="ko-KR" sz="16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10:00 </a:t>
            </a:r>
            <a:r>
              <a:rPr lang="ko-KR" altLang="en-US" sz="16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이후 진단 응시 전 </a:t>
            </a:r>
            <a:r>
              <a:rPr lang="ko-KR" altLang="en-US" sz="1600" dirty="0" err="1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영웅스토리</a:t>
            </a:r>
            <a:r>
              <a:rPr lang="en-US" altLang="ko-KR" sz="16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(</a:t>
            </a:r>
            <a:r>
              <a:rPr lang="en-US" altLang="ko-KR" sz="16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youngwoong.dankook.ac.kr</a:t>
            </a:r>
            <a:r>
              <a:rPr lang="en-US" altLang="ko-KR" sz="16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)</a:t>
            </a:r>
            <a:r>
              <a:rPr lang="ko-KR" altLang="en-US" sz="16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에서 </a:t>
            </a:r>
            <a:r>
              <a:rPr lang="ko-KR" altLang="en-US" sz="16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기본역량진단 프로그램 중 본인 해당 프로그램 신청하기</a:t>
            </a:r>
            <a:r>
              <a:rPr lang="en-US" altLang="ko-KR" sz="16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</a:t>
            </a:r>
            <a:r>
              <a:rPr lang="en-US" altLang="ko-KR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※ </a:t>
            </a:r>
            <a:r>
              <a:rPr lang="ko-KR" altLang="en-US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마일리지 지급을 위해 신청 필수</a:t>
            </a:r>
            <a:r>
              <a:rPr lang="en-US" altLang="ko-KR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, </a:t>
            </a:r>
            <a:r>
              <a:rPr lang="ko-KR" altLang="en-US" sz="1600" dirty="0" err="1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미신청시</a:t>
            </a:r>
            <a:r>
              <a:rPr lang="ko-KR" altLang="en-US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제공 불가</a:t>
            </a:r>
            <a:endParaRPr lang="en-US" altLang="ko-KR" sz="1600" dirty="0" smtClean="0">
              <a:solidFill>
                <a:srgbClr val="C00000"/>
              </a:solidFill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F2817B12-A675-4DCF-8AFF-91B5CE93688D}"/>
              </a:ext>
            </a:extLst>
          </p:cNvPr>
          <p:cNvSpPr/>
          <p:nvPr/>
        </p:nvSpPr>
        <p:spPr>
          <a:xfrm>
            <a:off x="8504731" y="1650092"/>
            <a:ext cx="32380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2. (</a:t>
            </a:r>
            <a:r>
              <a:rPr lang="ko-KR" altLang="en-US" sz="1600" dirty="0" err="1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진단응시</a:t>
            </a:r>
            <a:r>
              <a:rPr lang="en-US" altLang="ko-KR" sz="16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) 2024. 2. 27. (</a:t>
            </a:r>
            <a:r>
              <a:rPr lang="ko-KR" altLang="en-US" sz="16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화</a:t>
            </a:r>
            <a:r>
              <a:rPr lang="en-US" altLang="ko-KR" sz="16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) </a:t>
            </a:r>
          </a:p>
          <a:p>
            <a:r>
              <a:rPr lang="en-US" altLang="ko-KR" sz="16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</a:t>
            </a:r>
            <a:r>
              <a:rPr lang="en-US" altLang="ko-KR" sz="16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   </a:t>
            </a:r>
            <a:r>
              <a:rPr lang="ko-KR" altLang="en-US" sz="16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오전 </a:t>
            </a:r>
            <a:r>
              <a:rPr lang="en-US" altLang="ko-KR" sz="16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9:30</a:t>
            </a:r>
            <a:r>
              <a:rPr lang="ko-KR" altLang="en-US" sz="16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발송 문자의 응시 </a:t>
            </a:r>
            <a:r>
              <a:rPr lang="en-US" altLang="ko-KR" sz="16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URL </a:t>
            </a:r>
          </a:p>
          <a:p>
            <a:r>
              <a:rPr lang="en-US" altLang="ko-KR" sz="16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</a:t>
            </a:r>
            <a:r>
              <a:rPr lang="en-US" altLang="ko-KR" sz="16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   </a:t>
            </a:r>
            <a:r>
              <a:rPr lang="ko-KR" altLang="en-US" sz="16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클릭 후 진단 응시하기</a:t>
            </a:r>
            <a:endParaRPr lang="ko-KR" altLang="en-US" sz="1600" dirty="0"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</p:txBody>
      </p:sp>
      <p:sp>
        <p:nvSpPr>
          <p:cNvPr id="27" name="왼쪽 중괄호 26">
            <a:extLst>
              <a:ext uri="{FF2B5EF4-FFF2-40B4-BE49-F238E27FC236}">
                <a16:creationId xmlns:a16="http://schemas.microsoft.com/office/drawing/2014/main" id="{B4F81162-C175-45C4-A236-14645A8ABACD}"/>
              </a:ext>
            </a:extLst>
          </p:cNvPr>
          <p:cNvSpPr/>
          <p:nvPr/>
        </p:nvSpPr>
        <p:spPr>
          <a:xfrm rot="5400000">
            <a:off x="9692575" y="1337811"/>
            <a:ext cx="500513" cy="2348434"/>
          </a:xfrm>
          <a:prstGeom prst="leftBrace">
            <a:avLst>
              <a:gd name="adj1" fmla="val 42949"/>
              <a:gd name="adj2" fmla="val 5012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이등변 삼각형 27">
            <a:extLst>
              <a:ext uri="{FF2B5EF4-FFF2-40B4-BE49-F238E27FC236}">
                <a16:creationId xmlns:a16="http://schemas.microsoft.com/office/drawing/2014/main" id="{832641D1-B473-4739-BCAB-65718A708C25}"/>
              </a:ext>
            </a:extLst>
          </p:cNvPr>
          <p:cNvSpPr/>
          <p:nvPr/>
        </p:nvSpPr>
        <p:spPr>
          <a:xfrm rot="5400000">
            <a:off x="2354202" y="3433168"/>
            <a:ext cx="288758" cy="19465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이등변 삼각형 28">
            <a:extLst>
              <a:ext uri="{FF2B5EF4-FFF2-40B4-BE49-F238E27FC236}">
                <a16:creationId xmlns:a16="http://schemas.microsoft.com/office/drawing/2014/main" id="{934F65A7-8109-48A5-A6EA-CD4EB26D7D3A}"/>
              </a:ext>
            </a:extLst>
          </p:cNvPr>
          <p:cNvSpPr/>
          <p:nvPr/>
        </p:nvSpPr>
        <p:spPr>
          <a:xfrm rot="5400000">
            <a:off x="4316320" y="3433169"/>
            <a:ext cx="288758" cy="19465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이등변 삼각형 29">
            <a:extLst>
              <a:ext uri="{FF2B5EF4-FFF2-40B4-BE49-F238E27FC236}">
                <a16:creationId xmlns:a16="http://schemas.microsoft.com/office/drawing/2014/main" id="{41F58F00-19FA-429A-AF1B-115DAA791185}"/>
              </a:ext>
            </a:extLst>
          </p:cNvPr>
          <p:cNvSpPr/>
          <p:nvPr/>
        </p:nvSpPr>
        <p:spPr>
          <a:xfrm rot="5400000">
            <a:off x="6284941" y="3444973"/>
            <a:ext cx="288758" cy="19465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이등변 삼각형 30">
            <a:extLst>
              <a:ext uri="{FF2B5EF4-FFF2-40B4-BE49-F238E27FC236}">
                <a16:creationId xmlns:a16="http://schemas.microsoft.com/office/drawing/2014/main" id="{8D600C43-E6BD-434C-BA96-58174BDF1F78}"/>
              </a:ext>
            </a:extLst>
          </p:cNvPr>
          <p:cNvSpPr/>
          <p:nvPr/>
        </p:nvSpPr>
        <p:spPr>
          <a:xfrm rot="5400000">
            <a:off x="8457681" y="3451443"/>
            <a:ext cx="288758" cy="19465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6ABC2BB6-90F8-4073-A515-B754851A5714}"/>
              </a:ext>
            </a:extLst>
          </p:cNvPr>
          <p:cNvSpPr/>
          <p:nvPr/>
        </p:nvSpPr>
        <p:spPr>
          <a:xfrm>
            <a:off x="1301485" y="2568316"/>
            <a:ext cx="327259" cy="3349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1</a:t>
            </a:r>
            <a:endParaRPr lang="ko-KR" altLang="en-US"/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75BB105F-1679-49BA-BB38-90392556EA4C}"/>
              </a:ext>
            </a:extLst>
          </p:cNvPr>
          <p:cNvSpPr/>
          <p:nvPr/>
        </p:nvSpPr>
        <p:spPr>
          <a:xfrm>
            <a:off x="3300497" y="2568316"/>
            <a:ext cx="327259" cy="3349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2</a:t>
            </a:r>
            <a:endParaRPr lang="ko-KR" altLang="en-US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478668E2-1914-46E2-A893-9261CB5F3E0F}"/>
              </a:ext>
            </a:extLst>
          </p:cNvPr>
          <p:cNvSpPr/>
          <p:nvPr/>
        </p:nvSpPr>
        <p:spPr>
          <a:xfrm>
            <a:off x="5280606" y="2568316"/>
            <a:ext cx="327259" cy="3349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3</a:t>
            </a:r>
            <a:endParaRPr lang="ko-KR" altLang="en-US"/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7945F077-265B-499A-B8C1-75D731C156DD}"/>
              </a:ext>
            </a:extLst>
          </p:cNvPr>
          <p:cNvSpPr/>
          <p:nvPr/>
        </p:nvSpPr>
        <p:spPr>
          <a:xfrm>
            <a:off x="7280544" y="2586636"/>
            <a:ext cx="327259" cy="3349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4</a:t>
            </a:r>
            <a:endParaRPr lang="ko-KR" altLang="en-US"/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56D69A1E-3194-42CA-A857-D21A085832C1}"/>
              </a:ext>
            </a:extLst>
          </p:cNvPr>
          <p:cNvSpPr/>
          <p:nvPr/>
        </p:nvSpPr>
        <p:spPr>
          <a:xfrm>
            <a:off x="9812100" y="2572093"/>
            <a:ext cx="327259" cy="3349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5</a:t>
            </a:r>
            <a:endParaRPr lang="ko-KR" altLang="en-US"/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4BF4DE64-726B-4462-89AC-CE502A12E679}"/>
              </a:ext>
            </a:extLst>
          </p:cNvPr>
          <p:cNvSpPr/>
          <p:nvPr/>
        </p:nvSpPr>
        <p:spPr>
          <a:xfrm>
            <a:off x="9095474" y="4546310"/>
            <a:ext cx="327259" cy="3349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5</a:t>
            </a:r>
            <a:endParaRPr lang="ko-KR" altLang="en-US"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FE8233E1-9BD1-4248-8298-C45B9465DA63}"/>
              </a:ext>
            </a:extLst>
          </p:cNvPr>
          <p:cNvSpPr/>
          <p:nvPr/>
        </p:nvSpPr>
        <p:spPr>
          <a:xfrm>
            <a:off x="9374607" y="4575274"/>
            <a:ext cx="25631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에 대한 상세 안내는 다음슬라이드 참조</a:t>
            </a:r>
          </a:p>
        </p:txBody>
      </p:sp>
    </p:spTree>
    <p:extLst>
      <p:ext uri="{BB962C8B-B14F-4D97-AF65-F5344CB8AC3E}">
        <p14:creationId xmlns:p14="http://schemas.microsoft.com/office/powerpoint/2010/main" val="364232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C0913D-6079-4869-A42D-703F682A6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332"/>
          </a:xfrm>
        </p:spPr>
        <p:txBody>
          <a:bodyPr>
            <a:normAutofit/>
          </a:bodyPr>
          <a:lstStyle/>
          <a:p>
            <a:r>
              <a:rPr lang="en-US" altLang="ko-KR" sz="35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[</a:t>
            </a:r>
            <a:r>
              <a:rPr lang="ko-KR" altLang="en-US" sz="35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기본역량진단 프로그램</a:t>
            </a:r>
            <a:r>
              <a:rPr lang="en-US" altLang="ko-KR" sz="35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] </a:t>
            </a:r>
            <a:r>
              <a:rPr lang="ko-KR" altLang="en-US" sz="35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진단 참여 방법 안내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B60095-A5B7-49D7-8192-94346DFF5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5377" y="2077892"/>
            <a:ext cx="9005992" cy="4406260"/>
          </a:xfrm>
        </p:spPr>
        <p:txBody>
          <a:bodyPr>
            <a:normAutofit/>
          </a:bodyPr>
          <a:lstStyle/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ko-KR" altLang="en-US" sz="2300" dirty="0">
                <a:solidFill>
                  <a:prstClr val="black"/>
                </a:solidFill>
                <a:highlight>
                  <a:srgbClr val="FFFF00"/>
                </a:highlight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진단 평가 응시 가능 시간</a:t>
            </a:r>
            <a:endParaRPr lang="en-US" altLang="ko-KR" sz="2300" dirty="0">
              <a:solidFill>
                <a:prstClr val="black"/>
              </a:solidFill>
              <a:highlight>
                <a:srgbClr val="FFFF00"/>
              </a:highlight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ko-KR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2024. 2. 27.(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화</a:t>
            </a:r>
            <a:r>
              <a:rPr lang="en-US" altLang="ko-KR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) 10:00 ~ 3. 4.(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월</a:t>
            </a:r>
            <a:r>
              <a:rPr lang="en-US" altLang="ko-KR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) 23:59 </a:t>
            </a:r>
            <a:r>
              <a:rPr lang="ko-KR" altLang="en-US" sz="1600" dirty="0" err="1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진단기간</a:t>
            </a:r>
            <a:r>
              <a:rPr lang="ko-KR" altLang="en-US" sz="1600" dirty="0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중 </a:t>
            </a:r>
            <a:r>
              <a:rPr lang="en-US" altLang="ko-KR" sz="1600" dirty="0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24</a:t>
            </a:r>
            <a:r>
              <a:rPr lang="ko-KR" altLang="en-US" sz="1600" dirty="0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시간 응시 가능</a:t>
            </a:r>
            <a:endParaRPr kumimoji="0" lang="en-US" altLang="ko-KR" sz="2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endParaRPr lang="en-US" altLang="ko-KR" sz="2300" dirty="0">
              <a:solidFill>
                <a:prstClr val="black"/>
              </a:solidFill>
              <a:highlight>
                <a:srgbClr val="FFFF00"/>
              </a:highlight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ko-KR" alt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응시 </a:t>
            </a:r>
            <a:r>
              <a:rPr kumimoji="0" lang="ko-KR" alt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방법</a:t>
            </a:r>
            <a:endParaRPr kumimoji="0" lang="en-US" altLang="ko-KR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ko-KR" altLang="en-US" sz="1600" dirty="0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응시 대상자에게는 </a:t>
            </a:r>
            <a:r>
              <a:rPr lang="ko-KR" altLang="en-US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진단 시작일 </a:t>
            </a:r>
            <a:r>
              <a:rPr lang="en-US" altLang="ko-KR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2024. 2. 27.(</a:t>
            </a:r>
            <a:r>
              <a:rPr lang="ko-KR" altLang="en-US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화</a:t>
            </a:r>
            <a:r>
              <a:rPr lang="en-US" altLang="ko-KR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) </a:t>
            </a:r>
            <a:r>
              <a:rPr lang="ko-KR" altLang="en-US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오전 </a:t>
            </a:r>
            <a:r>
              <a:rPr lang="en-US" altLang="ko-KR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9:30</a:t>
            </a:r>
            <a:r>
              <a:rPr lang="ko-KR" altLang="en-US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경 </a:t>
            </a:r>
            <a:r>
              <a:rPr lang="ko-KR" altLang="en-US" sz="1600" dirty="0" err="1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카카오톡</a:t>
            </a:r>
            <a:r>
              <a:rPr lang="en-US" altLang="ko-KR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(</a:t>
            </a:r>
            <a:r>
              <a:rPr lang="ko-KR" altLang="en-US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또는 문자</a:t>
            </a:r>
            <a:r>
              <a:rPr lang="en-US" altLang="ko-KR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)</a:t>
            </a:r>
            <a:r>
              <a:rPr lang="ko-KR" altLang="en-US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로 </a:t>
            </a:r>
            <a:r>
              <a:rPr lang="ko-KR" altLang="en-US" sz="1600" dirty="0" err="1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진단과목</a:t>
            </a:r>
            <a:r>
              <a:rPr lang="en-US" altLang="ko-KR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, </a:t>
            </a:r>
          </a:p>
          <a:p>
            <a:pPr marL="457200" lvl="1" indent="0" algn="just" defTabSz="457200" latinLnBrk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ko-KR" sz="16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</a:t>
            </a:r>
            <a:r>
              <a:rPr lang="en-US" altLang="ko-KR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  </a:t>
            </a:r>
            <a:r>
              <a:rPr lang="ko-KR" altLang="en-US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안내 사항 전송</a:t>
            </a:r>
            <a:endParaRPr lang="en-US" altLang="ko-KR" sz="1600" dirty="0">
              <a:solidFill>
                <a:srgbClr val="C00000"/>
              </a:solidFill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ko-KR" altLang="en-US" sz="16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당일 안내되는 메시지에 </a:t>
            </a:r>
            <a:r>
              <a:rPr lang="ko-KR" altLang="en-US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접속</a:t>
            </a:r>
            <a:r>
              <a:rPr lang="en-US" altLang="ko-KR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</a:t>
            </a:r>
            <a:r>
              <a:rPr lang="ko-KR" altLang="en-US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아이디</a:t>
            </a:r>
            <a:r>
              <a:rPr lang="en-US" altLang="ko-KR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/</a:t>
            </a:r>
            <a:r>
              <a:rPr lang="ko-KR" altLang="en-US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비밀번호</a:t>
            </a:r>
            <a:r>
              <a:rPr lang="en-US" altLang="ko-KR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, </a:t>
            </a:r>
            <a:r>
              <a:rPr lang="ko-KR" altLang="en-US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접속 </a:t>
            </a:r>
            <a:r>
              <a:rPr lang="en-US" altLang="ko-KR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URL </a:t>
            </a:r>
            <a:r>
              <a:rPr lang="ko-KR" altLang="en-US" sz="16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정보가 전송</a:t>
            </a:r>
            <a:endParaRPr lang="en-US" altLang="ko-KR" sz="1600" dirty="0" smtClean="0"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ko-KR" altLang="en-US" sz="16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본인의 </a:t>
            </a:r>
            <a:r>
              <a:rPr lang="ko-KR" altLang="en-US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진단 과목</a:t>
            </a:r>
            <a:r>
              <a:rPr lang="ko-KR" altLang="en-US" sz="16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을 확인하여 응시</a:t>
            </a:r>
            <a:endParaRPr lang="en-US" altLang="ko-KR" sz="1600" dirty="0" smtClean="0"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  <a:p>
            <a:pPr marL="457200" lvl="1" indent="0" algn="just" defTabSz="457200" latinLnBrk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ko-KR" sz="1800" dirty="0">
              <a:solidFill>
                <a:prstClr val="black"/>
              </a:solidFill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ko-KR" alt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진단 과목</a:t>
            </a:r>
            <a:r>
              <a:rPr kumimoji="0" lang="en-US" altLang="ko-KR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강원교육튼튼" panose="02020603020101020101" pitchFamily="18" charset="-127"/>
                <a:ea typeface="강원교육튼튼" panose="02020603020101020101" pitchFamily="18" charset="-127"/>
              </a:rPr>
              <a:t>/</a:t>
            </a:r>
            <a:r>
              <a:rPr kumimoji="0" lang="ko-KR" alt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출제범위</a:t>
            </a:r>
            <a:r>
              <a:rPr kumimoji="0" lang="en-US" altLang="ko-KR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강원교육튼튼" panose="02020603020101020101" pitchFamily="18" charset="-127"/>
                <a:ea typeface="강원교육튼튼" panose="02020603020101020101" pitchFamily="18" charset="-127"/>
              </a:rPr>
              <a:t>/</a:t>
            </a:r>
            <a:r>
              <a:rPr kumimoji="0" lang="ko-KR" alt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문항수</a:t>
            </a:r>
            <a:r>
              <a:rPr kumimoji="0" lang="en-US" altLang="ko-KR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강원교육튼튼" panose="02020603020101020101" pitchFamily="18" charset="-127"/>
                <a:ea typeface="강원교육튼튼" panose="02020603020101020101" pitchFamily="18" charset="-127"/>
              </a:rPr>
              <a:t>/</a:t>
            </a:r>
            <a:r>
              <a:rPr kumimoji="0" lang="ko-KR" alt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시간</a:t>
            </a:r>
            <a:endParaRPr kumimoji="0" lang="en-US" altLang="ko-KR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  <a:p>
            <a:pPr marL="457200" lvl="1" indent="0" algn="just" defTabSz="457200" latinLnBrk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ko-KR" sz="1600" dirty="0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- </a:t>
            </a:r>
            <a:r>
              <a:rPr lang="ko-KR" altLang="en-US" sz="1600" dirty="0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진단 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과목</a:t>
            </a:r>
            <a:r>
              <a:rPr lang="en-US" altLang="ko-KR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: 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수학</a:t>
            </a:r>
            <a:r>
              <a:rPr lang="en-US" altLang="ko-KR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, 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물리</a:t>
            </a:r>
            <a:r>
              <a:rPr lang="en-US" altLang="ko-KR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, 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화학</a:t>
            </a:r>
            <a:r>
              <a:rPr lang="en-US" altLang="ko-KR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, </a:t>
            </a:r>
            <a:r>
              <a:rPr lang="ko-KR" altLang="en-US" sz="1600" dirty="0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생명과학</a:t>
            </a:r>
            <a:r>
              <a:rPr lang="en-US" altLang="ko-KR" sz="1600" dirty="0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(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학과에 따라 진단 과목 다름</a:t>
            </a:r>
            <a:r>
              <a:rPr lang="en-US" altLang="ko-KR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)</a:t>
            </a:r>
          </a:p>
          <a:p>
            <a:pPr marL="457200" lvl="1" indent="0" algn="just" defTabSz="457200" latinLnBrk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ko-KR" sz="1600" dirty="0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- </a:t>
            </a:r>
            <a:r>
              <a:rPr lang="ko-KR" altLang="en-US" sz="1600" dirty="0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과목별 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출제범위</a:t>
            </a:r>
            <a:r>
              <a:rPr lang="en-US" altLang="ko-KR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: 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고등학교 교육과정 </a:t>
            </a:r>
            <a:endParaRPr lang="en-US" altLang="ko-KR" sz="1600" dirty="0">
              <a:solidFill>
                <a:prstClr val="black"/>
              </a:solidFill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  <a:p>
            <a:pPr marL="457200" lvl="1" indent="0" algn="just" defTabSz="457200" latinLnBrk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ko-KR" sz="1600" dirty="0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- </a:t>
            </a:r>
            <a:r>
              <a:rPr lang="ko-KR" altLang="en-US" sz="1600" dirty="0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과목별 </a:t>
            </a:r>
            <a:r>
              <a:rPr lang="ko-KR" altLang="en-US" sz="1600" dirty="0" err="1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문항수</a:t>
            </a:r>
            <a:r>
              <a:rPr lang="en-US" altLang="ko-KR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: 20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개</a:t>
            </a:r>
            <a:endParaRPr lang="en-US" altLang="ko-KR" sz="1600" dirty="0">
              <a:solidFill>
                <a:prstClr val="black"/>
              </a:solidFill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  <a:p>
            <a:pPr marL="457200" lvl="1" indent="0" algn="just" defTabSz="457200" latinLnBrk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ko-KR" sz="1600" dirty="0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- </a:t>
            </a:r>
            <a:r>
              <a:rPr lang="ko-KR" altLang="en-US" sz="1600" dirty="0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평가 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시간</a:t>
            </a:r>
            <a:r>
              <a:rPr lang="en-US" altLang="ko-KR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: 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과목별 </a:t>
            </a:r>
            <a:r>
              <a:rPr lang="en-US" altLang="ko-KR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80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분 </a:t>
            </a:r>
            <a:r>
              <a:rPr lang="ko-KR" altLang="en-US" sz="1600" dirty="0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이내</a:t>
            </a:r>
            <a:r>
              <a:rPr lang="en-US" altLang="ko-KR" sz="1600" dirty="0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(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진단 시스템에 접속하여 해당 과목에 응시하면 남은 시간 확인 가능</a:t>
            </a:r>
            <a:r>
              <a:rPr lang="en-US" altLang="ko-KR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)</a:t>
            </a:r>
          </a:p>
          <a:p>
            <a:pPr marL="457200" lvl="1" indent="0" algn="just" defTabSz="457200" latinLnBrk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ko-KR" sz="1600" dirty="0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- </a:t>
            </a:r>
            <a:r>
              <a:rPr lang="ko-KR" altLang="en-US" sz="1600" dirty="0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준비물</a:t>
            </a:r>
            <a:r>
              <a:rPr lang="en-US" altLang="ko-KR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: </a:t>
            </a:r>
            <a:r>
              <a:rPr lang="en-US" altLang="ko-KR" sz="16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PC, *</a:t>
            </a:r>
            <a:r>
              <a:rPr lang="ko-KR" altLang="en-US" sz="16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계산기</a:t>
            </a:r>
            <a:r>
              <a:rPr lang="en-US" altLang="ko-KR" sz="16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(</a:t>
            </a:r>
            <a:r>
              <a:rPr lang="ko-KR" altLang="en-US" sz="16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물리 및</a:t>
            </a:r>
            <a:r>
              <a:rPr lang="en-US" altLang="ko-KR" sz="16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</a:t>
            </a:r>
            <a:r>
              <a:rPr lang="ko-KR" altLang="en-US" sz="16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화학 과목의 경우 계산기 사용하여 푸는 문제가 있으므로 계산기 준비</a:t>
            </a:r>
            <a:r>
              <a:rPr lang="en-US" altLang="ko-KR" sz="16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)</a:t>
            </a: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endParaRPr lang="en-US" altLang="ko-KR" sz="1400" dirty="0">
              <a:solidFill>
                <a:prstClr val="black"/>
              </a:solidFill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545058EF-87E5-4119-9D3F-8C4CC84B33A6}"/>
              </a:ext>
            </a:extLst>
          </p:cNvPr>
          <p:cNvSpPr/>
          <p:nvPr/>
        </p:nvSpPr>
        <p:spPr>
          <a:xfrm>
            <a:off x="467163" y="1344730"/>
            <a:ext cx="3195588" cy="379558"/>
          </a:xfrm>
          <a:prstGeom prst="roundRect">
            <a:avLst>
              <a:gd name="adj" fmla="val 2742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진단 실시 </a:t>
            </a:r>
            <a:r>
              <a:rPr lang="en-US" altLang="ko-KR" dirty="0">
                <a:solidFill>
                  <a:schemeClr val="bg1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5</a:t>
            </a:r>
            <a:r>
              <a:rPr lang="ko-KR" altLang="en-US" dirty="0">
                <a:solidFill>
                  <a:schemeClr val="bg1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에 대한 상세 안내</a:t>
            </a: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BD957AA0-E49D-4736-AF88-C19D43F48E06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662751" y="1534509"/>
            <a:ext cx="753941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87068D52-560E-4D9F-A2FF-C52828A96ED1}"/>
              </a:ext>
            </a:extLst>
          </p:cNvPr>
          <p:cNvSpPr/>
          <p:nvPr/>
        </p:nvSpPr>
        <p:spPr>
          <a:xfrm>
            <a:off x="467163" y="2400302"/>
            <a:ext cx="1895369" cy="1556881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solidFill>
                  <a:schemeClr val="tx1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  <a:cs typeface="+mj-cs"/>
              </a:rPr>
              <a:t>카카오톡</a:t>
            </a:r>
            <a:r>
              <a:rPr lang="en-US" altLang="ko-KR" sz="2000" dirty="0">
                <a:solidFill>
                  <a:schemeClr val="tx1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  <a:cs typeface="+mj-cs"/>
              </a:rPr>
              <a:t>(</a:t>
            </a:r>
            <a:r>
              <a:rPr lang="ko-KR" altLang="en-US" sz="2000" dirty="0">
                <a:solidFill>
                  <a:schemeClr val="tx1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  <a:cs typeface="+mj-cs"/>
              </a:rPr>
              <a:t>또는 문자</a:t>
            </a:r>
            <a:r>
              <a:rPr lang="en-US" altLang="ko-KR" sz="2000" dirty="0">
                <a:solidFill>
                  <a:schemeClr val="tx1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  <a:cs typeface="+mj-cs"/>
              </a:rPr>
              <a:t>)</a:t>
            </a:r>
            <a:r>
              <a:rPr lang="ko-KR" altLang="en-US" sz="2000" dirty="0">
                <a:solidFill>
                  <a:schemeClr val="tx1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  <a:cs typeface="+mj-cs"/>
              </a:rPr>
              <a:t>로 접속 링크 및 안내에 따라 진단 실시</a:t>
            </a:r>
          </a:p>
        </p:txBody>
      </p:sp>
      <p:sp>
        <p:nvSpPr>
          <p:cNvPr id="10" name="왼쪽 중괄호 9">
            <a:extLst>
              <a:ext uri="{FF2B5EF4-FFF2-40B4-BE49-F238E27FC236}">
                <a16:creationId xmlns:a16="http://schemas.microsoft.com/office/drawing/2014/main" id="{15E440E9-A2C9-41F2-8FC0-4A1B7A1877D9}"/>
              </a:ext>
            </a:extLst>
          </p:cNvPr>
          <p:cNvSpPr/>
          <p:nvPr/>
        </p:nvSpPr>
        <p:spPr>
          <a:xfrm rot="5400000">
            <a:off x="1164592" y="984013"/>
            <a:ext cx="500513" cy="2348434"/>
          </a:xfrm>
          <a:prstGeom prst="leftBrace">
            <a:avLst>
              <a:gd name="adj1" fmla="val 42949"/>
              <a:gd name="adj2" fmla="val 5012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BD2A9AD5-41AA-453F-B8A7-AFDCF81CACC0}"/>
              </a:ext>
            </a:extLst>
          </p:cNvPr>
          <p:cNvSpPr/>
          <p:nvPr/>
        </p:nvSpPr>
        <p:spPr>
          <a:xfrm>
            <a:off x="1284117" y="2218295"/>
            <a:ext cx="327259" cy="33492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/>
              <a:t>5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812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C0913D-6079-4869-A42D-703F682A6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1008807" cy="894332"/>
          </a:xfrm>
        </p:spPr>
        <p:txBody>
          <a:bodyPr>
            <a:normAutofit/>
          </a:bodyPr>
          <a:lstStyle/>
          <a:p>
            <a:r>
              <a:rPr lang="en-US" altLang="ko-KR" sz="35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[</a:t>
            </a:r>
            <a:r>
              <a:rPr lang="ko-KR" altLang="en-US" sz="35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기본역량진단 프로그램</a:t>
            </a:r>
            <a:r>
              <a:rPr lang="en-US" altLang="ko-KR" sz="35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] </a:t>
            </a:r>
            <a:r>
              <a:rPr lang="ko-KR" altLang="en-US" sz="35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진단 당일 주의 사항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B60095-A5B7-49D7-8192-94346DFF5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249" y="1630192"/>
            <a:ext cx="10180517" cy="4406260"/>
          </a:xfrm>
        </p:spPr>
        <p:txBody>
          <a:bodyPr>
            <a:noAutofit/>
          </a:bodyPr>
          <a:lstStyle/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강원교육튼튼" panose="02020603020101020101" pitchFamily="18" charset="-127"/>
                <a:ea typeface="강원교육튼튼" panose="02020603020101020101" pitchFamily="18" charset="-127"/>
              </a:rPr>
              <a:t>[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강원교육튼튼" panose="02020603020101020101" pitchFamily="18" charset="-127"/>
                <a:ea typeface="강원교육튼튼" panose="02020603020101020101" pitchFamily="18" charset="-127"/>
              </a:rPr>
              <a:t>기본역량 진단 및 증진 프로그램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강원교육튼튼" panose="02020603020101020101" pitchFamily="18" charset="-127"/>
                <a:ea typeface="강원교육튼튼" panose="02020603020101020101" pitchFamily="18" charset="-127"/>
              </a:rPr>
              <a:t>]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은 온라인으로 진행됩니다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강원교육튼튼" panose="02020603020101020101" pitchFamily="18" charset="-127"/>
                <a:ea typeface="강원교육튼튼" panose="02020603020101020101" pitchFamily="18" charset="-127"/>
              </a:rPr>
              <a:t>.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endParaRPr lang="en-US" altLang="ko-KR" sz="1600" dirty="0">
              <a:solidFill>
                <a:prstClr val="black"/>
              </a:solidFill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응시 가능 디바이스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강원교육튼튼" panose="02020603020101020101" pitchFamily="18" charset="-127"/>
                <a:ea typeface="강원교육튼튼" panose="02020603020101020101" pitchFamily="18" charset="-127"/>
              </a:rPr>
              <a:t>: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강원교육튼튼" panose="02020603020101020101" pitchFamily="18" charset="-127"/>
                <a:ea typeface="강원교육튼튼" panose="02020603020101020101" pitchFamily="18" charset="-127"/>
              </a:rPr>
              <a:t>PC(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데스크톱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강원교육튼튼" panose="02020603020101020101" pitchFamily="18" charset="-127"/>
                <a:ea typeface="강원교육튼튼" panose="02020603020101020101" pitchFamily="18" charset="-127"/>
              </a:rPr>
              <a:t>,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노트북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강원교육튼튼" panose="02020603020101020101" pitchFamily="18" charset="-127"/>
                <a:ea typeface="강원교육튼튼" panose="02020603020101020101" pitchFamily="18" charset="-127"/>
              </a:rPr>
              <a:t>)</a:t>
            </a: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ko-KR" altLang="en-US" sz="1600" dirty="0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스마트폰</a:t>
            </a:r>
            <a:r>
              <a:rPr lang="en-US" altLang="ko-KR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(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태블릿 포함</a:t>
            </a:r>
            <a:r>
              <a:rPr lang="en-US" altLang="ko-KR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)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으로 응시할 수 없으며</a:t>
            </a:r>
            <a:r>
              <a:rPr lang="en-US" altLang="ko-KR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, </a:t>
            </a:r>
            <a:r>
              <a:rPr lang="en-US" altLang="ko-KR" sz="16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PC</a:t>
            </a:r>
            <a:r>
              <a:rPr lang="ko-KR" altLang="en-US" sz="16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에서만 응시가 가능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합니다</a:t>
            </a:r>
            <a:r>
              <a:rPr lang="en-US" altLang="ko-KR" sz="1600" dirty="0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.</a:t>
            </a: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ko-KR" altLang="en-US" sz="1600" dirty="0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온라인으로 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진행되는 만큼 최소한의 부정행위 방지를 위하여 </a:t>
            </a:r>
            <a:r>
              <a:rPr lang="en-US" altLang="ko-KR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PC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응시만 가능합니다</a:t>
            </a:r>
            <a:r>
              <a:rPr lang="en-US" altLang="ko-KR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.</a:t>
            </a:r>
          </a:p>
          <a:p>
            <a:pPr marL="457200" lvl="1" indent="0" algn="just" defTabSz="457200" latinLnBrk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응시 방법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강원교육튼튼" panose="02020603020101020101" pitchFamily="18" charset="-127"/>
                <a:ea typeface="강원교육튼튼" panose="02020603020101020101" pitchFamily="18" charset="-127"/>
              </a:rPr>
              <a:t>: </a:t>
            </a:r>
            <a:r>
              <a:rPr lang="ko-KR" altLang="en-US" sz="20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개별 문자 안내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  <a:p>
            <a:pPr marL="0" indent="0" algn="just" defTabSz="457200" latinLnBrk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  <a:p>
            <a:pPr algn="just" defTabSz="457200" latinLnBrk="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시범 진단 평가 당일 안내 사항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강원교육튼튼" panose="02020603020101020101" pitchFamily="18" charset="-127"/>
                <a:ea typeface="강원교육튼튼" panose="02020603020101020101" pitchFamily="18" charset="-127"/>
              </a:rPr>
              <a:t>(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아이비김영에서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당일 운영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강원교육튼튼" panose="02020603020101020101" pitchFamily="18" charset="-127"/>
                <a:ea typeface="강원교육튼튼" panose="02020603020101020101" pitchFamily="18" charset="-127"/>
              </a:rPr>
              <a:t>)</a:t>
            </a:r>
          </a:p>
          <a:p>
            <a:pPr marL="457200" lvl="1" indent="0" algn="just" defTabSz="457200" latinLnBrk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ko-KR" sz="1600" dirty="0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- </a:t>
            </a:r>
            <a:r>
              <a:rPr lang="ko-KR" altLang="en-US" sz="1600" dirty="0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안내 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메시지</a:t>
            </a:r>
            <a:r>
              <a:rPr lang="en-US" altLang="ko-KR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(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카카오톡</a:t>
            </a:r>
            <a:r>
              <a:rPr lang="en-US" altLang="ko-KR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/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문자</a:t>
            </a:r>
            <a:r>
              <a:rPr lang="en-US" altLang="ko-KR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)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가 </a:t>
            </a:r>
            <a:r>
              <a:rPr lang="ko-KR" altLang="en-US" sz="1600" dirty="0" err="1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진단시작일</a:t>
            </a:r>
            <a:r>
              <a:rPr lang="ko-KR" altLang="en-US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</a:t>
            </a:r>
            <a:r>
              <a:rPr lang="en-US" altLang="ko-KR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2024. 2. 27.(</a:t>
            </a:r>
            <a:r>
              <a:rPr lang="ko-KR" altLang="en-US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화</a:t>
            </a:r>
            <a:r>
              <a:rPr lang="en-US" altLang="ko-KR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)</a:t>
            </a:r>
            <a:r>
              <a:rPr lang="ko-KR" altLang="en-US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오전 </a:t>
            </a:r>
            <a:r>
              <a:rPr lang="en-US" altLang="ko-KR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9:30</a:t>
            </a:r>
            <a:r>
              <a:rPr lang="ko-KR" altLang="en-US" sz="16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경</a:t>
            </a:r>
            <a:r>
              <a:rPr lang="ko-KR" altLang="en-US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</a:t>
            </a:r>
            <a:r>
              <a:rPr lang="ko-KR" altLang="en-US" sz="16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개별 학생에게 전달될 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예정입니다</a:t>
            </a:r>
            <a:r>
              <a:rPr lang="en-US" altLang="ko-KR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. </a:t>
            </a:r>
          </a:p>
          <a:p>
            <a:pPr marL="914400" lvl="2" indent="0" algn="just" defTabSz="457200" latinLnBrk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ko-KR" sz="16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* </a:t>
            </a:r>
            <a:r>
              <a:rPr lang="ko-KR" altLang="en-US" sz="1600" dirty="0" err="1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학생별</a:t>
            </a:r>
            <a:r>
              <a:rPr lang="ko-KR" altLang="en-US" sz="16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</a:t>
            </a:r>
            <a:r>
              <a:rPr lang="ko-KR" altLang="en-US" sz="16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접속 링크</a:t>
            </a:r>
            <a:r>
              <a:rPr lang="en-US" altLang="ko-KR" sz="16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, </a:t>
            </a:r>
            <a:r>
              <a:rPr lang="ko-KR" altLang="en-US" sz="16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개인 아이디 및 비밀번호가 안내 메시지에 있습니다</a:t>
            </a:r>
            <a:r>
              <a:rPr lang="en-US" altLang="ko-KR" sz="16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.</a:t>
            </a:r>
          </a:p>
          <a:p>
            <a:pPr marL="914400" lvl="2" indent="0" algn="just" defTabSz="457200" latinLnBrk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ko-KR" sz="1600" dirty="0" err="1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*</a:t>
            </a:r>
            <a:r>
              <a:rPr lang="ko-KR" altLang="en-US" sz="16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</a:t>
            </a:r>
            <a:r>
              <a:rPr lang="ko-KR" altLang="en-US" sz="1600" dirty="0" err="1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카톡</a:t>
            </a:r>
            <a:r>
              <a:rPr lang="ko-KR" altLang="en-US" sz="16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</a:t>
            </a:r>
            <a:r>
              <a:rPr lang="ko-KR" altLang="en-US" sz="16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수신 차단 및 </a:t>
            </a:r>
            <a:r>
              <a:rPr lang="ko-KR" altLang="en-US" sz="1600" dirty="0" err="1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미설치</a:t>
            </a:r>
            <a:r>
              <a:rPr lang="ko-KR" altLang="en-US" sz="16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학생은 문자 메시지를 받게 됩니다</a:t>
            </a:r>
            <a:r>
              <a:rPr lang="en-US" altLang="ko-KR" sz="16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.</a:t>
            </a:r>
          </a:p>
          <a:p>
            <a:pPr marL="914400" lvl="2" indent="0" algn="just" defTabSz="457200" latinLnBrk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ko-KR" sz="16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*</a:t>
            </a:r>
            <a:r>
              <a:rPr lang="en-US" altLang="ko-KR" sz="16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</a:t>
            </a:r>
            <a:r>
              <a:rPr lang="ko-KR" altLang="en-US" sz="16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상단의 </a:t>
            </a:r>
            <a:r>
              <a:rPr lang="ko-KR" altLang="en-US" sz="16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학생 매뉴얼 링크도 함께 전달됩니다</a:t>
            </a:r>
            <a:r>
              <a:rPr lang="en-US" altLang="ko-KR" sz="16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.</a:t>
            </a:r>
          </a:p>
          <a:p>
            <a:pPr marL="457200" lvl="1" indent="0" algn="just" defTabSz="457200" latinLnBrk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ko-KR" sz="1600" dirty="0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- </a:t>
            </a:r>
            <a:r>
              <a:rPr lang="ko-KR" altLang="en-US" sz="1600" dirty="0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시험 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시간은 </a:t>
            </a:r>
            <a:r>
              <a:rPr lang="ko-KR" altLang="en-US" sz="16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과목별로 </a:t>
            </a:r>
            <a:r>
              <a:rPr lang="en-US" altLang="ko-KR" sz="16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80</a:t>
            </a:r>
            <a:r>
              <a:rPr lang="ko-KR" altLang="en-US" sz="16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분 이내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이며</a:t>
            </a:r>
            <a:r>
              <a:rPr lang="en-US" altLang="ko-KR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, </a:t>
            </a:r>
            <a:r>
              <a:rPr lang="ko-KR" altLang="en-US" sz="1600" dirty="0" err="1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재응시</a:t>
            </a:r>
            <a:r>
              <a:rPr lang="ko-KR" altLang="en-US" sz="16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기회가 없습니다</a:t>
            </a:r>
            <a:r>
              <a:rPr lang="en-US" altLang="ko-KR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.</a:t>
            </a:r>
          </a:p>
          <a:p>
            <a:pPr marL="914400" lvl="2" indent="0" algn="just" defTabSz="457200" latinLnBrk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ko-KR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*</a:t>
            </a:r>
            <a:r>
              <a:rPr lang="en-US" altLang="ko-KR" sz="1600" dirty="0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</a:t>
            </a:r>
            <a:r>
              <a:rPr lang="ko-KR" altLang="en-US" sz="1600" dirty="0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시험 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응시 전에 유무선 네트워크 환경에 문제가 없는 지 확인해 주세요</a:t>
            </a:r>
            <a:r>
              <a:rPr lang="en-US" altLang="ko-KR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.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</a:t>
            </a:r>
            <a:endParaRPr lang="en-US" altLang="ko-KR" sz="1600" dirty="0">
              <a:solidFill>
                <a:prstClr val="black"/>
              </a:solidFill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  <a:p>
            <a:pPr marL="914400" lvl="2" indent="0" algn="just" defTabSz="457200" latinLnBrk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ko-KR" sz="1600" dirty="0" err="1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*</a:t>
            </a:r>
            <a:r>
              <a:rPr lang="ko-KR" altLang="en-US" sz="1600" dirty="0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만약 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실수로 응시하는 브라우저 창을 닫거나</a:t>
            </a:r>
            <a:r>
              <a:rPr lang="en-US" altLang="ko-KR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, 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시험 중 시스템에서 나간다면 최종 </a:t>
            </a:r>
            <a:r>
              <a:rPr lang="ko-KR" altLang="en-US" sz="1600" dirty="0" err="1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응시된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것으로 간주합니다</a:t>
            </a:r>
            <a:r>
              <a:rPr lang="en-US" altLang="ko-KR" sz="1600" dirty="0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.</a:t>
            </a:r>
          </a:p>
          <a:p>
            <a:pPr marL="914400" lvl="2" indent="0" algn="just" defTabSz="457200" latinLnBrk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ko-KR" sz="1600" dirty="0" err="1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*</a:t>
            </a:r>
            <a:r>
              <a:rPr lang="ko-KR" altLang="en-US" sz="1600" dirty="0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진단 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시간을 </a:t>
            </a:r>
            <a:r>
              <a:rPr lang="ko-KR" altLang="en-US" sz="1600" dirty="0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준 및 향후 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기본역량 증진에 도움을 주기 위한 프로그램이므로 진단에 성실히 임해주시길 바랍니다</a:t>
            </a:r>
            <a:r>
              <a:rPr lang="en-US" altLang="ko-KR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.</a:t>
            </a:r>
          </a:p>
          <a:p>
            <a:pPr marL="457200" lvl="1" indent="0" algn="just" defTabSz="457200" latinLnBrk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ko-KR" sz="1600" dirty="0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- </a:t>
            </a:r>
            <a:r>
              <a:rPr lang="ko-KR" altLang="en-US" sz="1600" dirty="0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그 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외 문의사항은 카카오톡으로 상담 및 처리가 가능합니다</a:t>
            </a:r>
            <a:r>
              <a:rPr lang="en-US" altLang="ko-KR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.</a:t>
            </a:r>
          </a:p>
          <a:p>
            <a:pPr marL="914400" lvl="2" indent="0" algn="just" defTabSz="457200" latinLnBrk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ko-KR" sz="1600" dirty="0" err="1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*</a:t>
            </a:r>
            <a:r>
              <a:rPr lang="ko-KR" altLang="en-US" sz="1600" dirty="0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이용상의 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문의는 카카오톡으로 빠르게 상담 및 처리가 가능합니다</a:t>
            </a:r>
            <a:r>
              <a:rPr lang="en-US" altLang="ko-KR" sz="1600" dirty="0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.</a:t>
            </a:r>
          </a:p>
          <a:p>
            <a:pPr marL="914400" lvl="2" indent="0" algn="just" defTabSz="457200" latinLnBrk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altLang="ko-KR" sz="1600" dirty="0" err="1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*</a:t>
            </a:r>
            <a:r>
              <a:rPr lang="ko-KR" altLang="en-US" sz="1600" dirty="0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</a:t>
            </a:r>
            <a:r>
              <a:rPr lang="ko-KR" altLang="en-US" sz="1600" dirty="0" err="1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카카오톡</a:t>
            </a:r>
            <a:r>
              <a:rPr lang="ko-KR" altLang="en-US" sz="1600" dirty="0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상담은 근무시간</a:t>
            </a:r>
            <a:r>
              <a:rPr lang="en-US" altLang="ko-KR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(10:00~18:00)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에만 가능합니다</a:t>
            </a:r>
            <a:r>
              <a:rPr lang="en-US" altLang="ko-KR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.</a:t>
            </a:r>
          </a:p>
          <a:p>
            <a:pPr marL="457200" lvl="1" indent="0" algn="just" defTabSz="457200" latinLnBrk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altLang="ko-KR" sz="1600" dirty="0">
              <a:solidFill>
                <a:prstClr val="black"/>
              </a:solidFill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545058EF-87E5-4119-9D3F-8C4CC84B33A6}"/>
              </a:ext>
            </a:extLst>
          </p:cNvPr>
          <p:cNvSpPr/>
          <p:nvPr/>
        </p:nvSpPr>
        <p:spPr>
          <a:xfrm>
            <a:off x="907832" y="1250634"/>
            <a:ext cx="2566888" cy="379558"/>
          </a:xfrm>
          <a:prstGeom prst="roundRect">
            <a:avLst>
              <a:gd name="adj" fmla="val 2742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진단 시 주의 사항</a:t>
            </a:r>
          </a:p>
        </p:txBody>
      </p: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BD957AA0-E49D-4736-AF88-C19D43F48E06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474720" y="1440413"/>
            <a:ext cx="785704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17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C0913D-6079-4869-A42D-703F682A6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4332"/>
          </a:xfrm>
        </p:spPr>
        <p:txBody>
          <a:bodyPr>
            <a:normAutofit/>
          </a:bodyPr>
          <a:lstStyle/>
          <a:p>
            <a:r>
              <a:rPr lang="en-US" altLang="ko-KR" sz="35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[</a:t>
            </a:r>
            <a:r>
              <a:rPr lang="ko-KR" altLang="en-US" sz="35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기본역량진단 프로그램</a:t>
            </a:r>
            <a:r>
              <a:rPr lang="en-US" altLang="ko-KR" sz="35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] </a:t>
            </a:r>
            <a:r>
              <a:rPr lang="ko-KR" altLang="en-US" sz="35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</a:t>
            </a:r>
            <a:r>
              <a:rPr lang="ko-KR" altLang="en-US" sz="35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진단결과 확인</a:t>
            </a:r>
            <a:r>
              <a:rPr lang="en-US" altLang="ko-KR" sz="35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</a:t>
            </a:r>
            <a:r>
              <a:rPr lang="ko-KR" altLang="en-US" sz="35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및 참여 혜택</a:t>
            </a:r>
            <a:endParaRPr lang="ko-KR" altLang="en-US" sz="3500" dirty="0"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B60095-A5B7-49D7-8192-94346DFF5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23" y="1995239"/>
            <a:ext cx="10515600" cy="1278904"/>
          </a:xfrm>
        </p:spPr>
        <p:txBody>
          <a:bodyPr>
            <a:noAutofit/>
          </a:bodyPr>
          <a:lstStyle/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ko-KR" altLang="en-US" sz="1600" dirty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진단 기간 종료</a:t>
            </a:r>
            <a:r>
              <a:rPr lang="en-US" altLang="ko-KR" sz="16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(2024.3.4(</a:t>
            </a:r>
            <a:r>
              <a:rPr lang="ko-KR" altLang="en-US" sz="16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월</a:t>
            </a:r>
            <a:r>
              <a:rPr lang="en-US" altLang="ko-KR" sz="16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)~)</a:t>
            </a:r>
            <a:r>
              <a:rPr lang="ko-KR" altLang="en-US" sz="1600" dirty="0" smtClean="0"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이후 </a:t>
            </a:r>
            <a:r>
              <a:rPr lang="ko-KR" altLang="en-US" sz="16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본인 성적 확인 방법을 </a:t>
            </a:r>
            <a:r>
              <a:rPr lang="ko-KR" altLang="en-US" sz="1600" dirty="0" err="1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카카오톡</a:t>
            </a:r>
            <a:r>
              <a:rPr lang="en-US" altLang="ko-KR" sz="16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</a:t>
            </a:r>
            <a:r>
              <a:rPr lang="ko-KR" altLang="en-US" sz="16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또는 문자로 전송</a:t>
            </a:r>
            <a:endParaRPr lang="en-US" altLang="ko-KR" sz="1600" dirty="0">
              <a:solidFill>
                <a:srgbClr val="C00000"/>
              </a:solidFill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진단검사 </a:t>
            </a:r>
            <a:r>
              <a:rPr lang="ko-KR" altLang="en-US" sz="16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문제풀이 동영상 </a:t>
            </a:r>
            <a:r>
              <a:rPr lang="en-US" altLang="ko-KR" sz="16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D-OER </a:t>
            </a:r>
            <a:r>
              <a:rPr lang="ko-KR" altLang="en-US" sz="16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제공 </a:t>
            </a:r>
            <a:r>
              <a:rPr lang="en-US" altLang="ko-KR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(</a:t>
            </a:r>
            <a:r>
              <a:rPr lang="en-US" altLang="ko-KR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  <a:hlinkClick r:id="rId3"/>
              </a:rPr>
              <a:t>https://</a:t>
            </a:r>
            <a:r>
              <a:rPr lang="en-US" altLang="ko-KR" sz="1600" dirty="0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  <a:hlinkClick r:id="rId3"/>
              </a:rPr>
              <a:t>mooc.dankook.ac.kr/oer</a:t>
            </a:r>
            <a:r>
              <a:rPr lang="en-US" altLang="ko-KR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)</a:t>
            </a: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ko-KR" altLang="en-US" sz="1600" dirty="0" err="1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기본역량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증진을 위한 </a:t>
            </a:r>
            <a:r>
              <a:rPr lang="ko-KR" altLang="en-US" sz="16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수준별 맞춤형 동영상 제공</a:t>
            </a:r>
            <a:endParaRPr lang="en-US" altLang="ko-KR" sz="1600" dirty="0">
              <a:solidFill>
                <a:srgbClr val="C00000"/>
              </a:solidFill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진단 평가 결과는 본인의 기본역량을 진단하여 맞춤형 추천 콘텐츠 제공</a:t>
            </a:r>
            <a:r>
              <a:rPr lang="en-US" altLang="ko-KR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, 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기본역량 증진을 위한 </a:t>
            </a:r>
            <a:r>
              <a:rPr lang="ko-KR" altLang="en-US" sz="1600" dirty="0" err="1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비교과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지원 등에 활용</a:t>
            </a:r>
            <a:endParaRPr lang="en-US" altLang="ko-KR" sz="1600" dirty="0">
              <a:solidFill>
                <a:prstClr val="black"/>
              </a:solidFill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04667524-748C-42FE-A08F-6ECDB7C2943F}"/>
              </a:ext>
            </a:extLst>
          </p:cNvPr>
          <p:cNvSpPr/>
          <p:nvPr/>
        </p:nvSpPr>
        <p:spPr>
          <a:xfrm>
            <a:off x="691923" y="1500569"/>
            <a:ext cx="2566888" cy="379558"/>
          </a:xfrm>
          <a:prstGeom prst="roundRect">
            <a:avLst>
              <a:gd name="adj" fmla="val 2742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진단 결과 확인</a:t>
            </a: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4B30325E-368D-41DE-B338-89FAA66DC444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3258811" y="1690348"/>
            <a:ext cx="785704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7E089D7E-96CA-4D3C-B917-BDA15A3AC462}"/>
              </a:ext>
            </a:extLst>
          </p:cNvPr>
          <p:cNvSpPr/>
          <p:nvPr/>
        </p:nvSpPr>
        <p:spPr>
          <a:xfrm>
            <a:off x="691923" y="3544843"/>
            <a:ext cx="2566888" cy="379558"/>
          </a:xfrm>
          <a:prstGeom prst="roundRect">
            <a:avLst>
              <a:gd name="adj" fmla="val 2742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참가자 혜택</a:t>
            </a: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B208AE80-FF49-420B-9D16-2DD0E92CE07A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258811" y="3734622"/>
            <a:ext cx="785704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2A296F00-D434-412E-890D-FDB0B85CE2FF}"/>
              </a:ext>
            </a:extLst>
          </p:cNvPr>
          <p:cNvSpPr txBox="1">
            <a:spLocks/>
          </p:cNvSpPr>
          <p:nvPr/>
        </p:nvSpPr>
        <p:spPr>
          <a:xfrm>
            <a:off x="1036052" y="4033796"/>
            <a:ext cx="10515600" cy="960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57200" latinLnBrk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ko-KR" sz="2000" dirty="0">
                <a:solidFill>
                  <a:prstClr val="black"/>
                </a:solidFill>
                <a:highlight>
                  <a:srgbClr val="FFFF00"/>
                </a:highlight>
                <a:latin typeface="강원교육튼튼" panose="02020603020101020101" pitchFamily="18" charset="-127"/>
                <a:ea typeface="강원교육튼튼" panose="02020603020101020101" pitchFamily="18" charset="-127"/>
              </a:rPr>
              <a:t>DKU </a:t>
            </a:r>
            <a:r>
              <a:rPr lang="ko-KR" altLang="en-US" sz="2000" dirty="0">
                <a:solidFill>
                  <a:prstClr val="black"/>
                </a:solidFill>
                <a:highlight>
                  <a:srgbClr val="FFFF00"/>
                </a:highlight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마일리지 과목별 </a:t>
            </a:r>
            <a:r>
              <a:rPr lang="en-US" altLang="ko-KR" sz="2000" dirty="0">
                <a:solidFill>
                  <a:prstClr val="black"/>
                </a:solidFill>
                <a:highlight>
                  <a:srgbClr val="FFFF00"/>
                </a:highlight>
                <a:latin typeface="강원교육튼튼" panose="02020603020101020101" pitchFamily="18" charset="-127"/>
                <a:ea typeface="강원교육튼튼" panose="02020603020101020101" pitchFamily="18" charset="-127"/>
              </a:rPr>
              <a:t>16</a:t>
            </a:r>
            <a:r>
              <a:rPr lang="ko-KR" altLang="en-US" sz="2000" dirty="0">
                <a:solidFill>
                  <a:prstClr val="black"/>
                </a:solidFill>
                <a:highlight>
                  <a:srgbClr val="FFFF00"/>
                </a:highlight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점 지급</a:t>
            </a:r>
            <a:endParaRPr lang="en-US" altLang="ko-KR" sz="2000" dirty="0">
              <a:solidFill>
                <a:prstClr val="black"/>
              </a:solidFill>
              <a:highlight>
                <a:srgbClr val="FFFF00"/>
              </a:highlight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  <a:p>
            <a:pPr lvl="1" defTabSz="457200" latinLnBrk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ko-KR" altLang="en-US" sz="1600" dirty="0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영웅스토리에서 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기본역량진단 </a:t>
            </a:r>
            <a:r>
              <a:rPr lang="ko-KR" altLang="en-US" sz="1600" dirty="0" err="1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진단과목별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</a:t>
            </a:r>
            <a:r>
              <a:rPr lang="ko-KR" altLang="en-US" sz="1600" dirty="0" err="1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비교과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신청 후 진단에 </a:t>
            </a:r>
            <a:r>
              <a:rPr lang="ko-KR" altLang="en-US" sz="1600" dirty="0" err="1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참여자한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자에게만 </a:t>
            </a:r>
            <a:r>
              <a:rPr lang="en-US" altLang="ko-KR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DKU 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마일리지 지급 </a:t>
            </a:r>
            <a:r>
              <a:rPr lang="en-US" altLang="ko-KR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/>
            </a:r>
            <a:br>
              <a:rPr lang="en-US" altLang="ko-KR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</a:br>
            <a:r>
              <a:rPr lang="en-US" altLang="ko-KR" sz="1600" dirty="0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(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①</a:t>
            </a:r>
            <a:r>
              <a:rPr lang="ko-KR" altLang="en-US" sz="1600" dirty="0" err="1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비교과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프로그램만 신청한 경우</a:t>
            </a:r>
            <a:r>
              <a:rPr lang="en-US" altLang="ko-KR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, </a:t>
            </a:r>
            <a:r>
              <a:rPr lang="ko-KR" altLang="en-US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②진단만 참여한 경우에는 마일리지 </a:t>
            </a:r>
            <a:r>
              <a:rPr lang="ko-KR" altLang="en-US" sz="1600" dirty="0" err="1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지급불가</a:t>
            </a:r>
            <a:r>
              <a:rPr lang="en-US" altLang="ko-KR" sz="16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)</a:t>
            </a:r>
          </a:p>
        </p:txBody>
      </p:sp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F9995FEF-EBE9-4DB6-BB9B-D11986168BAA}"/>
              </a:ext>
            </a:extLst>
          </p:cNvPr>
          <p:cNvSpPr txBox="1">
            <a:spLocks/>
          </p:cNvSpPr>
          <p:nvPr/>
        </p:nvSpPr>
        <p:spPr>
          <a:xfrm>
            <a:off x="1036052" y="4984977"/>
            <a:ext cx="10515600" cy="146959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457200" latinLnBrk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ko-KR" altLang="en-US" sz="2200" dirty="0" err="1">
                <a:solidFill>
                  <a:prstClr val="black"/>
                </a:solidFill>
                <a:highlight>
                  <a:srgbClr val="FFFF00"/>
                </a:highlight>
                <a:latin typeface="강원교육튼튼" panose="02020603020101020101" pitchFamily="18" charset="-127"/>
                <a:ea typeface="강원교육튼튼" panose="02020603020101020101" pitchFamily="18" charset="-127"/>
              </a:rPr>
              <a:t>기본역량</a:t>
            </a:r>
            <a:r>
              <a:rPr lang="ko-KR" altLang="en-US" sz="2200" dirty="0">
                <a:solidFill>
                  <a:prstClr val="black"/>
                </a:solidFill>
                <a:highlight>
                  <a:srgbClr val="FFFF00"/>
                </a:highlight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증진을 위한 추천 콘텐츠 무료 자유 수강</a:t>
            </a:r>
            <a:endParaRPr lang="en-US" altLang="ko-KR" sz="2200" dirty="0">
              <a:solidFill>
                <a:prstClr val="black"/>
              </a:solidFill>
              <a:highlight>
                <a:srgbClr val="FFFF00"/>
              </a:highlight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ko-KR" altLang="en-US" sz="1700" dirty="0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성적에 </a:t>
            </a:r>
            <a:r>
              <a:rPr lang="ko-KR" altLang="en-US" sz="17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따라 제공되는 인터넷 강좌</a:t>
            </a:r>
            <a:r>
              <a:rPr lang="en-US" altLang="ko-KR" sz="17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(</a:t>
            </a:r>
            <a:r>
              <a:rPr lang="ko-KR" altLang="en-US" sz="1700" dirty="0" err="1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기본역량</a:t>
            </a:r>
            <a:r>
              <a:rPr lang="ko-KR" altLang="en-US" sz="17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</a:t>
            </a:r>
            <a:r>
              <a:rPr lang="ko-KR" altLang="en-US" sz="1700" dirty="0" err="1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증진용</a:t>
            </a:r>
            <a:r>
              <a:rPr lang="ko-KR" altLang="en-US" sz="17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추천 콘텐츠</a:t>
            </a:r>
            <a:r>
              <a:rPr lang="en-US" altLang="ko-KR" sz="17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, </a:t>
            </a:r>
            <a:r>
              <a:rPr lang="ko-KR" altLang="en-US" sz="17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연관 콘텐츠</a:t>
            </a:r>
            <a:r>
              <a:rPr lang="en-US" altLang="ko-KR" sz="17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)</a:t>
            </a:r>
            <a:r>
              <a:rPr lang="ko-KR" altLang="en-US" sz="17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는 무료 수강 </a:t>
            </a:r>
            <a:r>
              <a:rPr lang="ko-KR" altLang="en-US" sz="1700" dirty="0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지원</a:t>
            </a:r>
            <a:endParaRPr lang="en-US" altLang="ko-KR" sz="1700" dirty="0">
              <a:solidFill>
                <a:prstClr val="black"/>
              </a:solidFill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  <a:p>
            <a:pPr marL="457200" lvl="1" indent="0" algn="just" defTabSz="457200" latinLnBrk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ko-KR" sz="1700" dirty="0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    </a:t>
            </a:r>
            <a:r>
              <a:rPr lang="ko-KR" altLang="en-US" sz="1700" dirty="0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진단 </a:t>
            </a:r>
            <a:r>
              <a:rPr lang="ko-KR" altLang="en-US" sz="17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후 학과</a:t>
            </a:r>
            <a:r>
              <a:rPr lang="en-US" altLang="ko-KR" sz="17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/</a:t>
            </a:r>
            <a:r>
              <a:rPr lang="ko-KR" altLang="en-US" sz="17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학부</a:t>
            </a:r>
            <a:r>
              <a:rPr lang="en-US" altLang="ko-KR" sz="17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(</a:t>
            </a:r>
            <a:r>
              <a:rPr lang="ko-KR" altLang="en-US" sz="17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전공</a:t>
            </a:r>
            <a:r>
              <a:rPr lang="en-US" altLang="ko-KR" sz="17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)</a:t>
            </a:r>
            <a:r>
              <a:rPr lang="ko-KR" altLang="en-US" sz="17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별 협의</a:t>
            </a:r>
            <a:r>
              <a:rPr lang="en-US" altLang="ko-KR" sz="17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/</a:t>
            </a:r>
            <a:r>
              <a:rPr lang="ko-KR" altLang="en-US" sz="17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검토가 완료된 콘텐츠를 개별적으로 안내</a:t>
            </a:r>
            <a:r>
              <a:rPr lang="en-US" altLang="ko-KR" sz="17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(</a:t>
            </a:r>
            <a:r>
              <a:rPr lang="ko-KR" altLang="en-US" sz="1700" dirty="0" err="1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카카오톡</a:t>
            </a:r>
            <a:r>
              <a:rPr lang="ko-KR" altLang="en-US" sz="17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알림</a:t>
            </a:r>
            <a:r>
              <a:rPr lang="en-US" altLang="ko-KR" sz="17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)</a:t>
            </a:r>
            <a:r>
              <a:rPr lang="ko-KR" altLang="en-US" sz="17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예정</a:t>
            </a:r>
            <a:endParaRPr lang="en-US" altLang="ko-KR" sz="1700" dirty="0">
              <a:solidFill>
                <a:prstClr val="black"/>
              </a:solidFill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  <a:p>
            <a:pPr lvl="1" algn="just" defTabSz="457200" latinLnBrk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ko-KR" altLang="en-US" sz="1700" dirty="0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무료 </a:t>
            </a:r>
            <a:r>
              <a:rPr lang="ko-KR" altLang="en-US" sz="17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수강 가능한 추천 콘텐츠는 </a:t>
            </a:r>
            <a:r>
              <a:rPr lang="ko-KR" altLang="en-US" sz="1700" dirty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교내에서 수강하는 교과목이 아니므로 학점 인정이 되지 </a:t>
            </a:r>
            <a:r>
              <a:rPr lang="ko-KR" altLang="en-US" sz="1700" dirty="0" smtClean="0">
                <a:solidFill>
                  <a:srgbClr val="C0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않음</a:t>
            </a:r>
            <a:endParaRPr lang="en-US" altLang="ko-KR" sz="1700" dirty="0">
              <a:solidFill>
                <a:srgbClr val="C00000"/>
              </a:solidFill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  <a:p>
            <a:pPr marL="457200" lvl="1" indent="0" algn="just" defTabSz="457200" latinLnBrk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ko-KR" sz="1700" dirty="0">
                <a:solidFill>
                  <a:srgbClr val="FF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</a:t>
            </a:r>
            <a:r>
              <a:rPr lang="en-US" altLang="ko-KR" sz="1700" dirty="0" smtClean="0">
                <a:solidFill>
                  <a:srgbClr val="FF0000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   </a:t>
            </a:r>
            <a:r>
              <a:rPr lang="ko-KR" altLang="en-US" sz="1700" dirty="0" smtClean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본인의 </a:t>
            </a:r>
            <a:r>
              <a:rPr lang="ko-KR" altLang="en-US" sz="17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학과</a:t>
            </a:r>
            <a:r>
              <a:rPr lang="en-US" altLang="ko-KR" sz="17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/</a:t>
            </a:r>
            <a:r>
              <a:rPr lang="ko-KR" altLang="en-US" sz="17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학부</a:t>
            </a:r>
            <a:r>
              <a:rPr lang="en-US" altLang="ko-KR" sz="17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/</a:t>
            </a:r>
            <a:r>
              <a:rPr lang="ko-KR" altLang="en-US" sz="17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전공에 필요한 </a:t>
            </a:r>
            <a:r>
              <a:rPr lang="ko-KR" altLang="en-US" sz="1700" dirty="0" err="1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기본역량을</a:t>
            </a:r>
            <a:r>
              <a:rPr lang="ko-KR" altLang="en-US" sz="1700" dirty="0">
                <a:solidFill>
                  <a:prstClr val="black"/>
                </a:solidFill>
                <a:latin typeface="강원교육튼튼" panose="02020603020101020101" pitchFamily="18" charset="-127"/>
                <a:ea typeface="강원교육튼튼" panose="02020603020101020101" pitchFamily="18" charset="-127"/>
              </a:rPr>
              <a:t> 증진하는 데 보조 학습 자료로 활용하는 콘텐츠임</a:t>
            </a:r>
            <a:endParaRPr lang="en-US" altLang="ko-KR" sz="1700" dirty="0">
              <a:solidFill>
                <a:prstClr val="black"/>
              </a:solidFill>
              <a:latin typeface="강원교육튼튼" panose="02020603020101020101" pitchFamily="18" charset="-127"/>
              <a:ea typeface="강원교육튼튼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6152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4185</TotalTime>
  <Words>1028</Words>
  <Application>Microsoft Office PowerPoint</Application>
  <PresentationFormat>와이드스크린</PresentationFormat>
  <Paragraphs>298</Paragraphs>
  <Slides>7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3" baseType="lpstr">
      <vt:lpstr>Arial</vt:lpstr>
      <vt:lpstr>맑은 고딕</vt:lpstr>
      <vt:lpstr>강원교육튼튼</vt:lpstr>
      <vt:lpstr>Calibri Light</vt:lpstr>
      <vt:lpstr>Calibri</vt:lpstr>
      <vt:lpstr>Office 테마</vt:lpstr>
      <vt:lpstr>2024학년도 제1차  [신입생 기본역량진단 프로그램]  안내자료  이공계/자연계/사범계/상경계 신입생 대상</vt:lpstr>
      <vt:lpstr>[기본역량진단 프로그램]  진단 참여 대상</vt:lpstr>
      <vt:lpstr>[기본역량진단 프로그램]  진단 참여 대상</vt:lpstr>
      <vt:lpstr>[기본역량진단 프로그램]  진단 참여 방법 안내</vt:lpstr>
      <vt:lpstr>[기본역량진단 프로그램]  진단 참여 방법 안내</vt:lpstr>
      <vt:lpstr>[기본역량진단 프로그램] 진단 당일 주의 사항</vt:lpstr>
      <vt:lpstr>[기본역량진단 프로그램]  진단결과 확인 및 참여 혜택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보이지 않는 것을 보이게 하는 노력 DKU EduAI</dc:title>
  <dc:creator>최호섭</dc:creator>
  <cp:lastModifiedBy>DKU</cp:lastModifiedBy>
  <cp:revision>184</cp:revision>
  <dcterms:created xsi:type="dcterms:W3CDTF">2021-12-27T01:11:09Z</dcterms:created>
  <dcterms:modified xsi:type="dcterms:W3CDTF">2024-02-19T02:12:19Z</dcterms:modified>
</cp:coreProperties>
</file>