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8F6"/>
    <a:srgbClr val="37B2AC"/>
    <a:srgbClr val="A5DDD9"/>
    <a:srgbClr val="FD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2559" autoAdjust="0"/>
  </p:normalViewPr>
  <p:slideViewPr>
    <p:cSldViewPr snapToGrid="0">
      <p:cViewPr varScale="1">
        <p:scale>
          <a:sx n="91" d="100"/>
          <a:sy n="91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B0A9D-72C4-486B-89CD-1C9B36230C2E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39D2C-1282-4B1F-A782-71087340E6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722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39D2C-1282-4B1F-A782-71087340E66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427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9EA2-55BD-42D9-A3B3-20D6D22715F0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FEC-B71F-4637-BA7F-AE62DE34B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260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9EA2-55BD-42D9-A3B3-20D6D22715F0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FEC-B71F-4637-BA7F-AE62DE34B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919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9EA2-55BD-42D9-A3B3-20D6D22715F0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FEC-B71F-4637-BA7F-AE62DE34B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904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9EA2-55BD-42D9-A3B3-20D6D22715F0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FEC-B71F-4637-BA7F-AE62DE34B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253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9EA2-55BD-42D9-A3B3-20D6D22715F0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FEC-B71F-4637-BA7F-AE62DE34B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116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9EA2-55BD-42D9-A3B3-20D6D22715F0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FEC-B71F-4637-BA7F-AE62DE34B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234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9EA2-55BD-42D9-A3B3-20D6D22715F0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FEC-B71F-4637-BA7F-AE62DE34B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557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9EA2-55BD-42D9-A3B3-20D6D22715F0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FEC-B71F-4637-BA7F-AE62DE34B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50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9EA2-55BD-42D9-A3B3-20D6D22715F0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FEC-B71F-4637-BA7F-AE62DE34B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288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9EA2-55BD-42D9-A3B3-20D6D22715F0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FEC-B71F-4637-BA7F-AE62DE34B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428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9EA2-55BD-42D9-A3B3-20D6D22715F0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2FEC-B71F-4637-BA7F-AE62DE34B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214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39EA2-55BD-42D9-A3B3-20D6D22715F0}" type="datetimeFigureOut">
              <a:rPr lang="ko-KR" altLang="en-US" smtClean="0"/>
              <a:t>2023-05-18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12FEC-B71F-4637-BA7F-AE62DE34B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576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578"/>
            <a:ext cx="12192000" cy="6869578"/>
          </a:xfrm>
          <a:prstGeom prst="rect">
            <a:avLst/>
          </a:prstGeom>
        </p:spPr>
      </p:pic>
      <p:sp>
        <p:nvSpPr>
          <p:cNvPr id="6" name="모서리가 둥근 직사각형 5"/>
          <p:cNvSpPr/>
          <p:nvPr/>
        </p:nvSpPr>
        <p:spPr>
          <a:xfrm>
            <a:off x="120769" y="619297"/>
            <a:ext cx="11909305" cy="6076778"/>
          </a:xfrm>
          <a:prstGeom prst="roundRect">
            <a:avLst>
              <a:gd name="adj" fmla="val 331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34654" y="101758"/>
            <a:ext cx="4123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4</a:t>
            </a:r>
            <a:r>
              <a:rPr lang="ko-KR" altLang="en-US" sz="24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기 모집</a:t>
            </a:r>
            <a:r>
              <a:rPr lang="en-US" altLang="ko-KR" sz="24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/</a:t>
            </a:r>
            <a:r>
              <a:rPr lang="ko-KR" altLang="en-US" sz="24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선발</a:t>
            </a:r>
            <a:endParaRPr lang="ko-KR" altLang="en-US" sz="2400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7766" y="156121"/>
            <a:ext cx="1313733" cy="301252"/>
          </a:xfrm>
          <a:prstGeom prst="rect">
            <a:avLst/>
          </a:prstGeom>
        </p:spPr>
      </p:pic>
      <p:sp>
        <p:nvSpPr>
          <p:cNvPr id="36" name="직사각형 35"/>
          <p:cNvSpPr/>
          <p:nvPr/>
        </p:nvSpPr>
        <p:spPr>
          <a:xfrm>
            <a:off x="391399" y="1279081"/>
            <a:ext cx="997602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0">
              <a:lnSpc>
                <a:spcPct val="150000"/>
              </a:lnSpc>
              <a:spcAft>
                <a:spcPts val="0"/>
              </a:spcAft>
            </a:pPr>
            <a:r>
              <a:rPr lang="ko-KR" altLang="ko-KR" sz="2000" kern="100" spc="-70" dirty="0">
                <a:latin typeface="맑은 고딕" panose="020B0503020000020004" pitchFamily="50" charset="-127"/>
                <a:ea typeface="나눔스퀘어 Bold" panose="020B0600000101010101" pitchFamily="50" charset="-127"/>
                <a:cs typeface="Times New Roman" panose="02020603050405020304" pitchFamily="18" charset="0"/>
              </a:rPr>
              <a:t>□ 지역추천제 개요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indent="120650" algn="just" latinLnBrk="0">
              <a:lnSpc>
                <a:spcPct val="150000"/>
              </a:lnSpc>
              <a:spcAft>
                <a:spcPts val="0"/>
              </a:spcAft>
            </a:pPr>
            <a:r>
              <a:rPr lang="ko-KR" altLang="ko-KR" kern="100" spc="-7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○ </a:t>
            </a:r>
            <a:r>
              <a:rPr lang="ko-KR" altLang="ko-KR" kern="100" spc="-10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목적·취지 </a:t>
            </a:r>
            <a:r>
              <a:rPr lang="en-US" altLang="ko-KR" kern="100" spc="-10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: </a:t>
            </a:r>
            <a:r>
              <a:rPr lang="ko-KR" altLang="ko-KR" kern="100" spc="-10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지역을 잘 이해하고 인적 네트워크가 있는 </a:t>
            </a:r>
            <a:r>
              <a:rPr lang="ko-KR" altLang="ko-KR" kern="100" spc="-100" dirty="0">
                <a:latin typeface="맑은 고딕" panose="020B0503020000020004" pitchFamily="50" charset="-127"/>
                <a:ea typeface="나눔스퀘어 Bold" panose="020B0600000101010101" pitchFamily="50" charset="-127"/>
                <a:cs typeface="Times New Roman" panose="02020603050405020304" pitchFamily="18" charset="0"/>
              </a:rPr>
              <a:t>우수한 지역인재를 대학</a:t>
            </a:r>
            <a:r>
              <a:rPr lang="en-US" altLang="ko-KR" kern="100" spc="-100" dirty="0">
                <a:latin typeface="맑은 고딕" panose="020B0503020000020004" pitchFamily="50" charset="-127"/>
                <a:ea typeface="나눔스퀘어 Bold" panose="020B0600000101010101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kern="100" spc="-100" dirty="0">
                <a:latin typeface="맑은 고딕" panose="020B0503020000020004" pitchFamily="50" charset="-127"/>
                <a:ea typeface="나눔스퀘어 Bold" panose="020B0600000101010101" pitchFamily="50" charset="-127"/>
                <a:cs typeface="Times New Roman" panose="02020603050405020304" pitchFamily="18" charset="0"/>
              </a:rPr>
              <a:t>지자체가 추천</a:t>
            </a:r>
            <a:r>
              <a:rPr lang="ko-KR" altLang="ko-KR" kern="100" spc="-10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하고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indent="967105" algn="just" latinLnBrk="0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spc="-70" dirty="0" smtClean="0">
                <a:latin typeface="나눔스퀘어 Bold" panose="020B0600000101010101" pitchFamily="50" charset="-127"/>
                <a:cs typeface="Times New Roman" panose="02020603050405020304" pitchFamily="18" charset="0"/>
              </a:rPr>
              <a:t>         KT</a:t>
            </a:r>
            <a:r>
              <a:rPr lang="ko-KR" altLang="ko-KR" kern="100" spc="-70" dirty="0">
                <a:latin typeface="맑은 고딕" panose="020B0503020000020004" pitchFamily="50" charset="-127"/>
                <a:ea typeface="나눔스퀘어 Bold" panose="020B0600000101010101" pitchFamily="50" charset="-127"/>
                <a:cs typeface="Times New Roman" panose="02020603050405020304" pitchFamily="18" charset="0"/>
              </a:rPr>
              <a:t>가 선발</a:t>
            </a:r>
            <a:r>
              <a:rPr lang="en-US" altLang="ko-KR" kern="100" spc="-70" dirty="0">
                <a:latin typeface="맑은 고딕" panose="020B0503020000020004" pitchFamily="50" charset="-127"/>
                <a:ea typeface="나눔스퀘어 Bold" panose="020B0600000101010101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kern="100" spc="-70" dirty="0">
                <a:latin typeface="맑은 고딕" panose="020B0503020000020004" pitchFamily="50" charset="-127"/>
                <a:ea typeface="나눔스퀘어 Bold" panose="020B0600000101010101" pitchFamily="50" charset="-127"/>
                <a:cs typeface="Times New Roman" panose="02020603050405020304" pitchFamily="18" charset="0"/>
              </a:rPr>
              <a:t>육성하여 지역 미래인재 양성 및 일자리 창출에 기여</a:t>
            </a:r>
            <a:r>
              <a:rPr lang="en-US" altLang="ko-KR" sz="1600" kern="100" spc="-70" dirty="0">
                <a:latin typeface="나눔스퀘어" panose="020B0600000101010101" pitchFamily="50" charset="-127"/>
                <a:cs typeface="Times New Roman" panose="02020603050405020304" pitchFamily="18" charset="0"/>
              </a:rPr>
              <a:t>(KT </a:t>
            </a:r>
            <a:r>
              <a:rPr lang="ko-KR" altLang="ko-KR" sz="1600" kern="100" spc="-7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직접 채용에 참여</a:t>
            </a:r>
            <a:r>
              <a:rPr lang="en-US" altLang="ko-KR" sz="1600" kern="100" spc="-7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)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50000"/>
              </a:lnSpc>
              <a:spcAft>
                <a:spcPts val="0"/>
              </a:spcAft>
            </a:pPr>
            <a:r>
              <a:rPr lang="en-US" altLang="ko-KR" kern="100" spc="-70" dirty="0">
                <a:latin typeface="나눔스퀘어" panose="020B0600000101010101" pitchFamily="50" charset="-127"/>
                <a:cs typeface="Times New Roman" panose="02020603050405020304" pitchFamily="18" charset="0"/>
              </a:rPr>
              <a:t>      </a:t>
            </a:r>
            <a:r>
              <a:rPr lang="ko-KR" altLang="ko-KR" kern="100" spc="-7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※ 지역 인재를 육성하는 </a:t>
            </a:r>
            <a:r>
              <a:rPr lang="en-US" altLang="ko-KR" kern="100" spc="-7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AIVLE</a:t>
            </a:r>
            <a:r>
              <a:rPr lang="ko-KR" altLang="ko-KR" kern="100" spc="-7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스쿨을 활용하여 지역 </a:t>
            </a:r>
            <a:r>
              <a:rPr lang="en-US" altLang="ko-KR" kern="100" spc="-7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B2B/B2G </a:t>
            </a:r>
            <a:r>
              <a:rPr lang="ko-KR" altLang="ko-KR" kern="100" spc="-7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사업기회 확대에 활용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indent="120650" algn="just" latinLnBrk="0">
              <a:lnSpc>
                <a:spcPct val="150000"/>
              </a:lnSpc>
              <a:spcAft>
                <a:spcPts val="0"/>
              </a:spcAft>
              <a:tabLst>
                <a:tab pos="702310" algn="l"/>
              </a:tabLst>
            </a:pPr>
            <a:r>
              <a:rPr lang="ko-KR" altLang="ko-KR" kern="100" spc="-7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○ </a:t>
            </a:r>
            <a:r>
              <a:rPr lang="ko-KR" altLang="ko-KR" kern="100" spc="-10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우대 사항 </a:t>
            </a:r>
            <a:r>
              <a:rPr lang="en-US" altLang="ko-KR" kern="100" spc="-10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: KT</a:t>
            </a:r>
            <a:r>
              <a:rPr lang="ko-KR" altLang="ko-KR" kern="100" spc="-100" dirty="0" err="1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광역본부</a:t>
            </a:r>
            <a:r>
              <a:rPr lang="en-US" altLang="ko-KR" kern="100" spc="-10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-</a:t>
            </a:r>
            <a:r>
              <a:rPr lang="ko-KR" altLang="ko-KR" kern="100" spc="-10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대학</a:t>
            </a:r>
            <a:r>
              <a:rPr lang="en-US" altLang="ko-KR" kern="100" spc="-10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/</a:t>
            </a:r>
            <a:r>
              <a:rPr lang="ko-KR" altLang="ko-KR" kern="100" spc="-10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지자체 간 협업하여 추천된 지원자는 </a:t>
            </a:r>
            <a:r>
              <a:rPr lang="ko-KR" altLang="ko-KR" kern="100" spc="-100" dirty="0">
                <a:latin typeface="맑은 고딕" panose="020B0503020000020004" pitchFamily="50" charset="-127"/>
                <a:ea typeface="나눔스퀘어 Bold" panose="020B0600000101010101" pitchFamily="50" charset="-127"/>
                <a:cs typeface="Times New Roman" panose="02020603050405020304" pitchFamily="18" charset="0"/>
              </a:rPr>
              <a:t>서류전형 면제 등 선발 시 우대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indent="120650" algn="just" latinLnBrk="0">
              <a:lnSpc>
                <a:spcPct val="150000"/>
              </a:lnSpc>
              <a:spcAft>
                <a:spcPts val="0"/>
              </a:spcAft>
              <a:tabLst>
                <a:tab pos="702310" algn="l"/>
              </a:tabLst>
            </a:pPr>
            <a:r>
              <a:rPr lang="ko-KR" altLang="ko-KR" kern="100" spc="-7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○ 대상 기관 </a:t>
            </a:r>
            <a:r>
              <a:rPr lang="en-US" altLang="ko-KR" kern="100" spc="-7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: </a:t>
            </a:r>
            <a:r>
              <a:rPr lang="ko-KR" altLang="ko-KR" kern="100" spc="-7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교육생 추천이 가능한 </a:t>
            </a:r>
            <a:r>
              <a:rPr lang="ko-KR" altLang="ko-KR" kern="100" spc="-70" dirty="0" err="1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고객사</a:t>
            </a:r>
            <a:r>
              <a:rPr lang="ko-KR" altLang="ko-KR" kern="100" spc="-70" dirty="0"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kern="100" spc="-70" dirty="0">
                <a:latin typeface="나눔스퀘어 Bold" panose="020B0600000101010101" pitchFamily="50" charset="-127"/>
                <a:cs typeface="Times New Roman" panose="02020603050405020304" pitchFamily="18" charset="0"/>
              </a:rPr>
              <a:t>(</a:t>
            </a:r>
            <a:r>
              <a:rPr lang="ko-KR" altLang="ko-KR" kern="100" spc="-70" dirty="0">
                <a:latin typeface="맑은 고딕" panose="020B0503020000020004" pitchFamily="50" charset="-127"/>
                <a:ea typeface="나눔스퀘어 Bold" panose="020B0600000101010101" pitchFamily="50" charset="-127"/>
                <a:cs typeface="Times New Roman" panose="02020603050405020304" pitchFamily="18" charset="0"/>
              </a:rPr>
              <a:t>대학교</a:t>
            </a:r>
            <a:r>
              <a:rPr lang="en-US" altLang="ko-KR" kern="100" spc="-70" dirty="0">
                <a:latin typeface="맑은 고딕" panose="020B0503020000020004" pitchFamily="50" charset="-127"/>
                <a:ea typeface="나눔스퀘어 Bold" panose="020B0600000101010101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kern="100" spc="-70" dirty="0">
                <a:latin typeface="맑은 고딕" panose="020B0503020000020004" pitchFamily="50" charset="-127"/>
                <a:ea typeface="나눔스퀘어 Bold" panose="020B0600000101010101" pitchFamily="50" charset="-127"/>
                <a:cs typeface="Times New Roman" panose="02020603050405020304" pitchFamily="18" charset="0"/>
              </a:rPr>
              <a:t>지자체</a:t>
            </a:r>
            <a:r>
              <a:rPr lang="en-US" altLang="ko-KR" kern="100" spc="-70" dirty="0">
                <a:latin typeface="맑은 고딕" panose="020B0503020000020004" pitchFamily="50" charset="-127"/>
                <a:ea typeface="나눔스퀘어 Bold" panose="020B0600000101010101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kern="100" spc="-70" dirty="0">
                <a:latin typeface="맑은 고딕" panose="020B0503020000020004" pitchFamily="50" charset="-127"/>
                <a:ea typeface="나눔스퀘어 Bold" panose="020B0600000101010101" pitchFamily="50" charset="-127"/>
                <a:cs typeface="Times New Roman" panose="02020603050405020304" pitchFamily="18" charset="0"/>
              </a:rPr>
              <a:t>군부대 전역 장병 등</a:t>
            </a:r>
            <a:r>
              <a:rPr lang="en-US" altLang="ko-KR" kern="100" spc="-70" dirty="0">
                <a:latin typeface="맑은 고딕" panose="020B0503020000020004" pitchFamily="50" charset="-127"/>
                <a:ea typeface="나눔스퀘어 Bold" panose="020B0600000101010101" pitchFamily="50" charset="-127"/>
                <a:cs typeface="Times New Roman" panose="02020603050405020304" pitchFamily="18" charset="0"/>
              </a:rPr>
              <a:t>)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382521" y="893181"/>
            <a:ext cx="1952906" cy="400110"/>
            <a:chOff x="382521" y="816015"/>
            <a:chExt cx="1952906" cy="400110"/>
          </a:xfrm>
        </p:grpSpPr>
        <p:sp>
          <p:nvSpPr>
            <p:cNvPr id="9" name="TextBox 8"/>
            <p:cNvSpPr txBox="1"/>
            <p:nvPr/>
          </p:nvSpPr>
          <p:spPr>
            <a:xfrm>
              <a:off x="391399" y="816015"/>
              <a:ext cx="19440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solidFill>
                    <a:srgbClr val="37B2AC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4</a:t>
              </a:r>
              <a:r>
                <a:rPr lang="ko-KR" altLang="en-US" sz="2000" dirty="0" smtClean="0">
                  <a:solidFill>
                    <a:srgbClr val="37B2AC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기 </a:t>
              </a:r>
              <a:r>
                <a:rPr lang="ko-KR" altLang="en-US" sz="2000" dirty="0" err="1" smtClean="0">
                  <a:solidFill>
                    <a:srgbClr val="37B2AC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지역추천제</a:t>
              </a:r>
              <a:endParaRPr lang="ko-KR" altLang="en-US" sz="2000" dirty="0">
                <a:solidFill>
                  <a:srgbClr val="37B2AC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endParaRPr>
            </a:p>
          </p:txBody>
        </p:sp>
        <p:cxnSp>
          <p:nvCxnSpPr>
            <p:cNvPr id="10" name="직선 연결선 9"/>
            <p:cNvCxnSpPr/>
            <p:nvPr/>
          </p:nvCxnSpPr>
          <p:spPr>
            <a:xfrm>
              <a:off x="382521" y="885825"/>
              <a:ext cx="0" cy="252413"/>
            </a:xfrm>
            <a:prstGeom prst="line">
              <a:avLst/>
            </a:prstGeom>
            <a:ln w="57150">
              <a:solidFill>
                <a:srgbClr val="37B2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그룹 10"/>
          <p:cNvGrpSpPr/>
          <p:nvPr/>
        </p:nvGrpSpPr>
        <p:grpSpPr>
          <a:xfrm>
            <a:off x="391399" y="3993535"/>
            <a:ext cx="1952906" cy="400110"/>
            <a:chOff x="382521" y="816015"/>
            <a:chExt cx="1952906" cy="400110"/>
          </a:xfrm>
        </p:grpSpPr>
        <p:sp>
          <p:nvSpPr>
            <p:cNvPr id="12" name="TextBox 11"/>
            <p:cNvSpPr txBox="1"/>
            <p:nvPr/>
          </p:nvSpPr>
          <p:spPr>
            <a:xfrm>
              <a:off x="391399" y="816015"/>
              <a:ext cx="19440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solidFill>
                    <a:srgbClr val="37B2AC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4</a:t>
              </a:r>
              <a:r>
                <a:rPr lang="ko-KR" altLang="en-US" sz="2000" dirty="0" smtClean="0">
                  <a:solidFill>
                    <a:srgbClr val="37B2AC"/>
                  </a:solidFill>
                  <a:latin typeface="나눔스퀘어 ExtraBold" panose="020B0600000101010101" pitchFamily="50" charset="-127"/>
                  <a:ea typeface="나눔스퀘어 ExtraBold" panose="020B0600000101010101" pitchFamily="50" charset="-127"/>
                </a:rPr>
                <a:t>기 주요 일정</a:t>
              </a:r>
              <a:endParaRPr lang="ko-KR" altLang="en-US" sz="2000" dirty="0">
                <a:solidFill>
                  <a:srgbClr val="37B2AC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endParaRPr>
            </a:p>
          </p:txBody>
        </p:sp>
        <p:cxnSp>
          <p:nvCxnSpPr>
            <p:cNvPr id="13" name="직선 연결선 12"/>
            <p:cNvCxnSpPr/>
            <p:nvPr/>
          </p:nvCxnSpPr>
          <p:spPr>
            <a:xfrm>
              <a:off x="382521" y="885825"/>
              <a:ext cx="0" cy="252413"/>
            </a:xfrm>
            <a:prstGeom prst="line">
              <a:avLst/>
            </a:prstGeom>
            <a:ln w="57150">
              <a:solidFill>
                <a:srgbClr val="37B2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그룹 14"/>
          <p:cNvGrpSpPr/>
          <p:nvPr/>
        </p:nvGrpSpPr>
        <p:grpSpPr>
          <a:xfrm>
            <a:off x="632498" y="4460197"/>
            <a:ext cx="9552792" cy="1799557"/>
            <a:chOff x="3352797" y="2471351"/>
            <a:chExt cx="8302751" cy="1564074"/>
          </a:xfrm>
        </p:grpSpPr>
        <p:sp>
          <p:nvSpPr>
            <p:cNvPr id="16" name="이등변 삼각형 15"/>
            <p:cNvSpPr/>
            <p:nvPr/>
          </p:nvSpPr>
          <p:spPr>
            <a:xfrm rot="5400000">
              <a:off x="4389282" y="3393331"/>
              <a:ext cx="162150" cy="148507"/>
            </a:xfrm>
            <a:prstGeom prst="triangle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3200"/>
            </a:p>
          </p:txBody>
        </p:sp>
        <p:sp>
          <p:nvSpPr>
            <p:cNvPr id="17" name="이등변 삼각형 16"/>
            <p:cNvSpPr/>
            <p:nvPr/>
          </p:nvSpPr>
          <p:spPr>
            <a:xfrm rot="5400000">
              <a:off x="5585460" y="3393047"/>
              <a:ext cx="162150" cy="148507"/>
            </a:xfrm>
            <a:prstGeom prst="triangle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3200"/>
            </a:p>
          </p:txBody>
        </p:sp>
        <p:sp>
          <p:nvSpPr>
            <p:cNvPr id="18" name="이등변 삼각형 17"/>
            <p:cNvSpPr/>
            <p:nvPr/>
          </p:nvSpPr>
          <p:spPr>
            <a:xfrm rot="5400000">
              <a:off x="6827611" y="3393047"/>
              <a:ext cx="162150" cy="148507"/>
            </a:xfrm>
            <a:prstGeom prst="triangle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3200"/>
            </a:p>
          </p:txBody>
        </p:sp>
        <p:sp>
          <p:nvSpPr>
            <p:cNvPr id="19" name="이등변 삼각형 18"/>
            <p:cNvSpPr/>
            <p:nvPr/>
          </p:nvSpPr>
          <p:spPr>
            <a:xfrm rot="5400000">
              <a:off x="8075100" y="3393329"/>
              <a:ext cx="162150" cy="148507"/>
            </a:xfrm>
            <a:prstGeom prst="triangle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3200"/>
            </a:p>
          </p:txBody>
        </p:sp>
        <p:sp>
          <p:nvSpPr>
            <p:cNvPr id="20" name="이등변 삼각형 19"/>
            <p:cNvSpPr/>
            <p:nvPr/>
          </p:nvSpPr>
          <p:spPr>
            <a:xfrm rot="5400000">
              <a:off x="9274364" y="3393329"/>
              <a:ext cx="162150" cy="148507"/>
            </a:xfrm>
            <a:prstGeom prst="triangle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3200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3387629" y="2471750"/>
              <a:ext cx="940546" cy="4324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1">
                <a:lnSpc>
                  <a:spcPts val="1200"/>
                </a:lnSpc>
                <a:spcAft>
                  <a:spcPts val="0"/>
                </a:spcAft>
              </a:pPr>
              <a:r>
                <a:rPr lang="ko-KR" kern="1200" spc="-6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 Bold" panose="020B0600000101010101" pitchFamily="50" charset="-127"/>
                  <a:cs typeface="Times New Roman" panose="02020603050405020304" pitchFamily="18" charset="0"/>
                </a:rPr>
                <a:t>지역 추천제</a:t>
              </a:r>
              <a:endParaRPr lang="ko-KR" sz="2000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4586871" y="2471587"/>
              <a:ext cx="940546" cy="4324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1">
                <a:lnSpc>
                  <a:spcPts val="1200"/>
                </a:lnSpc>
                <a:spcAft>
                  <a:spcPts val="0"/>
                </a:spcAft>
              </a:pPr>
              <a:r>
                <a:rPr lang="ko-KR" kern="1200" spc="-6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 Bold" panose="020B0600000101010101" pitchFamily="50" charset="-127"/>
                  <a:cs typeface="Times New Roman" panose="02020603050405020304" pitchFamily="18" charset="0"/>
                </a:rPr>
                <a:t>교육생 모집</a:t>
              </a:r>
              <a:endParaRPr lang="ko-KR" sz="2000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5811751" y="2471668"/>
              <a:ext cx="940546" cy="4324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1">
                <a:lnSpc>
                  <a:spcPts val="1200"/>
                </a:lnSpc>
                <a:spcAft>
                  <a:spcPts val="0"/>
                </a:spcAft>
              </a:pPr>
              <a:r>
                <a:rPr lang="ko-KR" kern="1200" spc="-6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 Bold" panose="020B0600000101010101" pitchFamily="50" charset="-127"/>
                  <a:cs typeface="Times New Roman" panose="02020603050405020304" pitchFamily="18" charset="0"/>
                </a:rPr>
                <a:t>서류발표</a:t>
              </a:r>
              <a:endParaRPr lang="ko-KR" sz="2000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7046204" y="2472067"/>
              <a:ext cx="940546" cy="4324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1">
                <a:lnSpc>
                  <a:spcPts val="1200"/>
                </a:lnSpc>
                <a:spcAft>
                  <a:spcPts val="0"/>
                </a:spcAft>
              </a:pPr>
              <a:r>
                <a:rPr lang="ko-KR" kern="1200" spc="-6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 Bold" panose="020B0600000101010101" pitchFamily="50" charset="-127"/>
                  <a:cs typeface="Times New Roman" panose="02020603050405020304" pitchFamily="18" charset="0"/>
                </a:rPr>
                <a:t>자격검정</a:t>
              </a:r>
              <a:endParaRPr lang="ko-KR" sz="2000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8277582" y="2471351"/>
              <a:ext cx="940546" cy="4323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1">
                <a:lnSpc>
                  <a:spcPts val="1200"/>
                </a:lnSpc>
                <a:spcAft>
                  <a:spcPts val="0"/>
                </a:spcAft>
              </a:pPr>
              <a:r>
                <a:rPr lang="ko-KR" kern="1200" spc="-60" dirty="0" err="1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 Bold" panose="020B0600000101010101" pitchFamily="50" charset="-127"/>
                  <a:cs typeface="Times New Roman" panose="02020603050405020304" pitchFamily="18" charset="0"/>
                </a:rPr>
                <a:t>합격발표</a:t>
              </a:r>
              <a:endParaRPr lang="ko-KR" sz="2000" dirty="0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9476922" y="2471594"/>
              <a:ext cx="940546" cy="4324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1">
                <a:lnSpc>
                  <a:spcPts val="1200"/>
                </a:lnSpc>
                <a:spcAft>
                  <a:spcPts val="0"/>
                </a:spcAft>
              </a:pPr>
              <a:r>
                <a:rPr lang="en-US" altLang="ko-KR" spc="-60" dirty="0">
                  <a:solidFill>
                    <a:srgbClr val="000000"/>
                  </a:solidFill>
                  <a:latin typeface="나눔스퀘어 Bold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4</a:t>
              </a:r>
              <a:r>
                <a:rPr lang="ko-KR" kern="1200" spc="-60" dirty="0" smtClean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 Bold" panose="020B0600000101010101" pitchFamily="50" charset="-127"/>
                  <a:cs typeface="Times New Roman" panose="02020603050405020304" pitchFamily="18" charset="0"/>
                </a:rPr>
                <a:t>기 </a:t>
              </a:r>
              <a:r>
                <a:rPr lang="ko-KR" kern="1200" spc="-60" dirty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 Bold" panose="020B0600000101010101" pitchFamily="50" charset="-127"/>
                  <a:cs typeface="Times New Roman" panose="02020603050405020304" pitchFamily="18" charset="0"/>
                </a:rPr>
                <a:t>시작</a:t>
              </a:r>
              <a:endParaRPr lang="ko-KR" sz="2000" dirty="0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3352797" y="2928539"/>
              <a:ext cx="1020482" cy="1095588"/>
            </a:xfrm>
            <a:prstGeom prst="rect">
              <a:avLst/>
            </a:prstGeom>
            <a:solidFill>
              <a:srgbClr val="F79646">
                <a:lumMod val="20000"/>
                <a:lumOff val="80000"/>
              </a:srgbClr>
            </a:solidFill>
            <a:ln w="6350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1">
                <a:spcAft>
                  <a:spcPts val="0"/>
                </a:spcAft>
              </a:pPr>
              <a:r>
                <a:rPr lang="en-US" spc="-60" dirty="0" smtClean="0">
                  <a:solidFill>
                    <a:srgbClr val="000000"/>
                  </a:solidFill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5</a:t>
              </a:r>
              <a:r>
                <a:rPr lang="en-US" kern="1200" spc="-60" dirty="0" smtClean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.8</a:t>
              </a:r>
              <a:r>
                <a:rPr lang="en-US" sz="1100" kern="1200" spc="-60" dirty="0" smtClean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(</a:t>
              </a:r>
              <a:r>
                <a:rPr lang="ko-KR" sz="1100" kern="1200" spc="-60" dirty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월</a:t>
              </a:r>
              <a:r>
                <a:rPr lang="en-US" sz="1100" kern="1200" spc="-60" dirty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)</a:t>
              </a:r>
              <a:r>
                <a:rPr lang="en-US" kern="1200" spc="-60" dirty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/>
              </a:r>
              <a:br>
                <a:rPr lang="en-US" kern="1200" spc="-60" dirty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</a:br>
              <a:r>
                <a:rPr lang="en-US" kern="1200" spc="-60" dirty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~ </a:t>
              </a:r>
              <a:r>
                <a:rPr lang="en-US" spc="-60" dirty="0" smtClean="0">
                  <a:solidFill>
                    <a:srgbClr val="000000"/>
                  </a:solidFill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5</a:t>
              </a:r>
              <a:r>
                <a:rPr lang="en-US" kern="1200" spc="-60" dirty="0" smtClean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.26</a:t>
              </a:r>
              <a:r>
                <a:rPr lang="en-US" sz="1100" kern="1200" spc="-60" dirty="0" smtClean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(</a:t>
              </a:r>
              <a:r>
                <a:rPr lang="ko-KR" altLang="en-US" sz="1100" spc="-60" dirty="0">
                  <a:solidFill>
                    <a:srgbClr val="000000"/>
                  </a:solidFill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금</a:t>
              </a:r>
              <a:r>
                <a:rPr lang="en-US" sz="1100" kern="1200" spc="-60" dirty="0" smtClean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)</a:t>
              </a:r>
              <a:endParaRPr lang="ko-KR" sz="2000" dirty="0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  <a:p>
              <a:pPr algn="ctr" latinLnBrk="1">
                <a:spcAft>
                  <a:spcPts val="0"/>
                </a:spcAft>
              </a:pPr>
              <a:r>
                <a:rPr lang="en-US" sz="1400" kern="1200" spc="-60" dirty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[3</a:t>
              </a:r>
              <a:r>
                <a:rPr lang="ko-KR" sz="1400" kern="1200" spc="-60" dirty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주간</a:t>
              </a:r>
              <a:r>
                <a:rPr lang="en-US" sz="1400" kern="1200" spc="-60" dirty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]</a:t>
              </a:r>
              <a:endParaRPr lang="ko-KR" sz="2000" dirty="0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4586871" y="2928541"/>
              <a:ext cx="965106" cy="1095586"/>
            </a:xfrm>
            <a:prstGeom prst="rect">
              <a:avLst/>
            </a:prstGeom>
            <a:solidFill>
              <a:srgbClr val="4BACC6">
                <a:lumMod val="20000"/>
                <a:lumOff val="80000"/>
              </a:srgbClr>
            </a:solidFill>
            <a:ln w="6350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1">
                <a:spcAft>
                  <a:spcPts val="0"/>
                </a:spcAft>
              </a:pPr>
              <a:r>
                <a:rPr lang="en-US" spc="-60" dirty="0" smtClean="0">
                  <a:solidFill>
                    <a:srgbClr val="000000"/>
                  </a:solidFill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5</a:t>
              </a:r>
              <a:r>
                <a:rPr lang="en-US" kern="1200" spc="-60" dirty="0" smtClean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.30</a:t>
              </a:r>
              <a:r>
                <a:rPr lang="en-US" sz="1100" kern="1200" spc="-60" dirty="0" smtClean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(</a:t>
              </a:r>
              <a:r>
                <a:rPr lang="ko-KR" altLang="en-US" sz="1100" spc="-60" dirty="0">
                  <a:solidFill>
                    <a:srgbClr val="000000"/>
                  </a:solidFill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화</a:t>
              </a:r>
              <a:r>
                <a:rPr lang="en-US" sz="1100" kern="1200" spc="-60" dirty="0" smtClean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)</a:t>
              </a:r>
              <a:r>
                <a:rPr lang="en-US" kern="1200" spc="-60" dirty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/>
              </a:r>
              <a:br>
                <a:rPr lang="en-US" kern="1200" spc="-60" dirty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</a:br>
              <a:r>
                <a:rPr lang="en-US" kern="1200" spc="-60" dirty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~ </a:t>
              </a:r>
              <a:r>
                <a:rPr lang="en-US" spc="-60" dirty="0" smtClean="0">
                  <a:solidFill>
                    <a:srgbClr val="000000"/>
                  </a:solidFill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6</a:t>
              </a:r>
              <a:r>
                <a:rPr lang="en-US" kern="1200" spc="-60" dirty="0" smtClean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.16</a:t>
              </a:r>
              <a:r>
                <a:rPr lang="en-US" sz="1100" kern="1200" spc="-60" dirty="0" smtClean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(</a:t>
              </a:r>
              <a:r>
                <a:rPr lang="ko-KR" altLang="en-US" sz="1100" spc="-60" dirty="0">
                  <a:solidFill>
                    <a:srgbClr val="000000"/>
                  </a:solidFill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금</a:t>
              </a:r>
              <a:r>
                <a:rPr lang="en-US" sz="1100" kern="1200" spc="-60" dirty="0" smtClean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)</a:t>
              </a:r>
              <a:endParaRPr lang="ko-KR" sz="2000" dirty="0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  <a:p>
              <a:pPr algn="ctr" latinLnBrk="1">
                <a:spcAft>
                  <a:spcPts val="0"/>
                </a:spcAft>
              </a:pPr>
              <a:r>
                <a:rPr lang="en-US" sz="1400" kern="1200" spc="-60" dirty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[3</a:t>
              </a:r>
              <a:r>
                <a:rPr lang="ko-KR" sz="1400" kern="1200" spc="-60" dirty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주간</a:t>
              </a:r>
              <a:r>
                <a:rPr lang="en-US" sz="1400" kern="1200" spc="-60" dirty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]</a:t>
              </a:r>
              <a:endParaRPr lang="ko-KR" sz="2000" dirty="0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8277582" y="2928560"/>
              <a:ext cx="940546" cy="1095586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1">
                <a:spcAft>
                  <a:spcPts val="0"/>
                </a:spcAft>
              </a:pPr>
              <a:r>
                <a:rPr lang="en-US" spc="-60" dirty="0">
                  <a:solidFill>
                    <a:srgbClr val="000000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7</a:t>
              </a:r>
              <a:r>
                <a:rPr lang="ko-KR" altLang="en-US" spc="-60" dirty="0">
                  <a:solidFill>
                    <a:srgbClr val="000000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월 중순</a:t>
              </a:r>
              <a:endParaRPr lang="ko-KR" spc="-60" dirty="0">
                <a:solidFill>
                  <a:srgbClr val="000000"/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Times New Roman" panose="02020603050405020304" pitchFamily="18" charset="0"/>
              </a:endParaRP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9487403" y="2939840"/>
              <a:ext cx="940546" cy="1095585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1">
                <a:spcAft>
                  <a:spcPts val="0"/>
                </a:spcAft>
              </a:pPr>
              <a:r>
                <a:rPr lang="en-US" kern="1200" spc="-60" dirty="0" smtClean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8.8</a:t>
              </a:r>
              <a:r>
                <a:rPr lang="en-US" sz="1100" kern="1200" spc="-60" dirty="0" smtClean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(</a:t>
              </a:r>
              <a:r>
                <a:rPr lang="ko-KR" sz="1100" kern="1200" spc="-60" dirty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화</a:t>
              </a:r>
              <a:r>
                <a:rPr lang="en-US" sz="1100" kern="1200" spc="-60" dirty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)</a:t>
              </a:r>
              <a:endParaRPr lang="ko-KR" sz="2000" dirty="0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5778627" y="2928541"/>
              <a:ext cx="1024497" cy="1095588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1">
                <a:spcAft>
                  <a:spcPts val="0"/>
                </a:spcAft>
              </a:pPr>
              <a:r>
                <a:rPr lang="en-US" spc="-60" dirty="0" smtClean="0">
                  <a:solidFill>
                    <a:srgbClr val="000000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6</a:t>
              </a:r>
              <a:r>
                <a:rPr lang="ko-KR" altLang="en-US" spc="-60" dirty="0" smtClean="0">
                  <a:solidFill>
                    <a:srgbClr val="000000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월 말</a:t>
              </a:r>
              <a:endParaRPr lang="ko-KR" sz="2000" dirty="0">
                <a:effectLst/>
                <a:latin typeface="나눔스퀘어" panose="020B0600000101010101" pitchFamily="50" charset="-127"/>
                <a:ea typeface="나눔스퀘어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7010199" y="2928554"/>
              <a:ext cx="1030725" cy="1095588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1">
                <a:spcAft>
                  <a:spcPts val="0"/>
                </a:spcAft>
              </a:pPr>
              <a:r>
                <a:rPr lang="ko-KR" sz="1400" b="1" kern="1200" spc="-60" dirty="0" err="1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인적성</a:t>
              </a:r>
              <a:endParaRPr lang="ko-KR" sz="2000" dirty="0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  <a:p>
              <a:pPr algn="ctr" latinLnBrk="1">
                <a:spcAft>
                  <a:spcPts val="0"/>
                </a:spcAft>
              </a:pPr>
              <a:r>
                <a:rPr lang="ko-KR" sz="1400" b="1" kern="1200" spc="-60" dirty="0" err="1" smtClean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코딩테스트</a:t>
              </a:r>
              <a:endParaRPr lang="ko-KR" sz="2000" dirty="0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  <a:p>
              <a:pPr algn="ctr" latinLnBrk="1">
                <a:spcAft>
                  <a:spcPts val="0"/>
                </a:spcAft>
              </a:pPr>
              <a:r>
                <a:rPr lang="en-US" spc="-60" dirty="0" smtClean="0">
                  <a:solidFill>
                    <a:srgbClr val="000000"/>
                  </a:solidFill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7</a:t>
              </a:r>
              <a:r>
                <a:rPr lang="ko-KR" altLang="en-US" spc="-60" dirty="0" smtClean="0">
                  <a:solidFill>
                    <a:srgbClr val="000000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월 초</a:t>
              </a:r>
              <a:endParaRPr lang="ko-KR" spc="-60" dirty="0">
                <a:solidFill>
                  <a:srgbClr val="000000"/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Times New Roman" panose="02020603050405020304" pitchFamily="18" charset="0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8277582" y="2868003"/>
              <a:ext cx="940546" cy="71188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3200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9487403" y="2868404"/>
              <a:ext cx="940546" cy="71188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3200"/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7010199" y="2868023"/>
              <a:ext cx="1030725" cy="69430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3200"/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5778625" y="2868023"/>
              <a:ext cx="1024497" cy="69430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3200"/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4594146" y="2868030"/>
              <a:ext cx="958839" cy="71124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3200"/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3352798" y="2868030"/>
              <a:ext cx="1014287" cy="71121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3200"/>
            </a:p>
          </p:txBody>
        </p:sp>
        <p:sp>
          <p:nvSpPr>
            <p:cNvPr id="40" name="이등변 삼각형 39"/>
            <p:cNvSpPr/>
            <p:nvPr/>
          </p:nvSpPr>
          <p:spPr>
            <a:xfrm rot="5400000">
              <a:off x="10512520" y="3393329"/>
              <a:ext cx="162150" cy="148507"/>
            </a:xfrm>
            <a:prstGeom prst="triangle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3200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10715002" y="2471351"/>
              <a:ext cx="940546" cy="4323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1">
                <a:lnSpc>
                  <a:spcPts val="1200"/>
                </a:lnSpc>
                <a:spcAft>
                  <a:spcPts val="0"/>
                </a:spcAft>
              </a:pPr>
              <a:r>
                <a:rPr lang="ko-KR" altLang="en-US" kern="1200" spc="-60" dirty="0" smtClean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 Bold" panose="020B0600000101010101" pitchFamily="50" charset="-127"/>
                  <a:cs typeface="Times New Roman" panose="02020603050405020304" pitchFamily="18" charset="0"/>
                </a:rPr>
                <a:t>교육 수료</a:t>
              </a:r>
              <a:endParaRPr lang="ko-KR" sz="2000" dirty="0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10715002" y="2928560"/>
              <a:ext cx="940546" cy="1095586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pc="-60" dirty="0" smtClean="0">
                  <a:solidFill>
                    <a:srgbClr val="000000"/>
                  </a:solidFill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’24.</a:t>
              </a:r>
              <a:r>
                <a:rPr lang="en-US" spc="-60" dirty="0" smtClean="0">
                  <a:solidFill>
                    <a:srgbClr val="000000"/>
                  </a:solidFill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1</a:t>
              </a:r>
              <a:r>
                <a:rPr lang="en-US" kern="1200" spc="-60" dirty="0" smtClean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.23</a:t>
              </a:r>
              <a:r>
                <a:rPr lang="en-US" sz="1100" kern="1200" spc="-60" dirty="0" smtClean="0">
                  <a:solidFill>
                    <a:srgbClr val="000000"/>
                  </a:solidFill>
                  <a:effectLst/>
                  <a:latin typeface="나눔스퀘어" panose="020B0600000101010101" pitchFamily="50" charset="-127"/>
                  <a:ea typeface="굴림" panose="020B0600000101010101" pitchFamily="50" charset="-127"/>
                  <a:cs typeface="Times New Roman" panose="02020603050405020304" pitchFamily="18" charset="0"/>
                </a:rPr>
                <a:t>(</a:t>
              </a:r>
              <a:r>
                <a:rPr lang="ko-KR" sz="1100" kern="1200" spc="-60" dirty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화</a:t>
              </a:r>
              <a:r>
                <a:rPr lang="en-US" sz="1100" kern="1200" spc="-60" dirty="0">
                  <a:solidFill>
                    <a:srgbClr val="000000"/>
                  </a:solidFill>
                  <a:effectLst/>
                  <a:latin typeface="굴림" panose="020B0600000101010101" pitchFamily="50" charset="-127"/>
                  <a:ea typeface="나눔스퀘어" panose="020B0600000101010101" pitchFamily="50" charset="-127"/>
                  <a:cs typeface="Times New Roman" panose="02020603050405020304" pitchFamily="18" charset="0"/>
                </a:rPr>
                <a:t>)</a:t>
              </a:r>
              <a:endParaRPr lang="ko-KR" sz="2000" dirty="0">
                <a:effectLst/>
                <a:latin typeface="굴림" panose="020B0600000101010101" pitchFamily="50" charset="-127"/>
                <a:ea typeface="굴림" panose="020B0600000101010101" pitchFamily="50" charset="-127"/>
                <a:cs typeface="굴림" panose="020B0600000101010101" pitchFamily="50" charset="-127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10715002" y="2868003"/>
              <a:ext cx="940546" cy="71188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63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3200"/>
            </a:p>
          </p:txBody>
        </p:sp>
      </p:grpSp>
      <p:sp>
        <p:nvSpPr>
          <p:cNvPr id="48" name="직사각형 47"/>
          <p:cNvSpPr/>
          <p:nvPr/>
        </p:nvSpPr>
        <p:spPr>
          <a:xfrm>
            <a:off x="2051244" y="6296871"/>
            <a:ext cx="56703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kern="100" spc="-70" dirty="0">
                <a:solidFill>
                  <a:srgbClr val="FF0000"/>
                </a:solidFill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※ </a:t>
            </a:r>
            <a:r>
              <a:rPr lang="ko-KR" altLang="en-US" kern="100" spc="-70" dirty="0" err="1">
                <a:solidFill>
                  <a:srgbClr val="FF0000"/>
                </a:solidFill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지역추천제</a:t>
            </a:r>
            <a:r>
              <a:rPr lang="ko-KR" altLang="en-US" kern="100" spc="-70" dirty="0">
                <a:solidFill>
                  <a:srgbClr val="FF0000"/>
                </a:solidFill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kern="100" spc="-70" dirty="0" smtClean="0">
                <a:solidFill>
                  <a:srgbClr val="FF0000"/>
                </a:solidFill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지원자도</a:t>
            </a:r>
            <a:r>
              <a:rPr lang="en-US" altLang="ko-KR" kern="100" spc="-70" dirty="0">
                <a:solidFill>
                  <a:srgbClr val="FF0000"/>
                </a:solidFill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kern="100" spc="-70" dirty="0" smtClean="0">
                <a:solidFill>
                  <a:srgbClr val="FF0000"/>
                </a:solidFill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지원서 </a:t>
            </a:r>
            <a:r>
              <a:rPr lang="ko-KR" altLang="en-US" kern="100" spc="-70" dirty="0">
                <a:solidFill>
                  <a:srgbClr val="FF0000"/>
                </a:solidFill>
                <a:latin typeface="맑은 고딕" panose="020B0503020000020004" pitchFamily="50" charset="-127"/>
                <a:ea typeface="나눔스퀘어" panose="020B0600000101010101" pitchFamily="50" charset="-127"/>
                <a:cs typeface="Times New Roman" panose="02020603050405020304" pitchFamily="18" charset="0"/>
              </a:rPr>
              <a:t>작성 要</a:t>
            </a:r>
          </a:p>
        </p:txBody>
      </p:sp>
    </p:spTree>
    <p:extLst>
      <p:ext uri="{BB962C8B-B14F-4D97-AF65-F5344CB8AC3E}">
        <p14:creationId xmlns:p14="http://schemas.microsoft.com/office/powerpoint/2010/main" val="41460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3487</TotalTime>
  <Words>148</Words>
  <Application>Microsoft Office PowerPoint</Application>
  <PresentationFormat>와이드스크린</PresentationFormat>
  <Paragraphs>29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굴림</vt:lpstr>
      <vt:lpstr>나눔스퀘어</vt:lpstr>
      <vt:lpstr>나눔스퀘어 Bold</vt:lpstr>
      <vt:lpstr>나눔스퀘어 ExtraBold</vt:lpstr>
      <vt:lpstr>맑은 고딕</vt:lpstr>
      <vt:lpstr>Arial</vt:lpstr>
      <vt:lpstr>Times New Roman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DKU</cp:lastModifiedBy>
  <cp:revision>129</cp:revision>
  <dcterms:created xsi:type="dcterms:W3CDTF">2022-06-20T07:31:24Z</dcterms:created>
  <dcterms:modified xsi:type="dcterms:W3CDTF">2023-05-19T05:07:45Z</dcterms:modified>
</cp:coreProperties>
</file>