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70" r:id="rId3"/>
    <p:sldId id="280" r:id="rId4"/>
    <p:sldId id="273" r:id="rId5"/>
    <p:sldId id="272" r:id="rId6"/>
    <p:sldId id="263" r:id="rId7"/>
    <p:sldId id="267" r:id="rId8"/>
    <p:sldId id="264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2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790F8-2182-431D-A230-730B7F66208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95A2A-120E-4F1E-BE5F-5928173FFF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2D6DC-714F-4F70-BFE2-0984BA6602D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797C-4728-4507-AA1E-CB4E090B8ACA}" type="datetimeFigureOut">
              <a:rPr lang="ko-KR" altLang="en-US" smtClean="0"/>
              <a:pPr/>
              <a:t>2021-08-30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31BD-6D62-4164-BC75-1A4C3315D7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>
            <a:stCxn id="11" idx="2"/>
            <a:endCxn id="16" idx="0"/>
          </p:cNvCxnSpPr>
          <p:nvPr/>
        </p:nvCxnSpPr>
        <p:spPr>
          <a:xfrm flipH="1">
            <a:off x="1958873" y="2285641"/>
            <a:ext cx="34225" cy="33459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5"/>
          <p:cNvGrpSpPr/>
          <p:nvPr/>
        </p:nvGrpSpPr>
        <p:grpSpPr>
          <a:xfrm>
            <a:off x="0" y="-358"/>
            <a:ext cx="2747102" cy="2285999"/>
            <a:chOff x="0" y="-358"/>
            <a:chExt cx="3662802" cy="2285999"/>
          </a:xfrm>
        </p:grpSpPr>
        <p:sp>
          <p:nvSpPr>
            <p:cNvPr id="45" name="자유형 44"/>
            <p:cNvSpPr/>
            <p:nvPr/>
          </p:nvSpPr>
          <p:spPr>
            <a:xfrm flipV="1">
              <a:off x="3189176" y="0"/>
              <a:ext cx="473626" cy="457701"/>
            </a:xfrm>
            <a:custGeom>
              <a:avLst/>
              <a:gdLst>
                <a:gd name="connsiteX0" fmla="*/ 0 w 473626"/>
                <a:gd name="connsiteY0" fmla="*/ 457701 h 457701"/>
                <a:gd name="connsiteX1" fmla="*/ 473626 w 473626"/>
                <a:gd name="connsiteY1" fmla="*/ 457701 h 457701"/>
                <a:gd name="connsiteX2" fmla="*/ 461974 w 473626"/>
                <a:gd name="connsiteY2" fmla="*/ 454066 h 457701"/>
                <a:gd name="connsiteX3" fmla="*/ 264253 w 473626"/>
                <a:gd name="connsiteY3" fmla="*/ 0 h 45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626" h="457701">
                  <a:moveTo>
                    <a:pt x="0" y="457701"/>
                  </a:moveTo>
                  <a:lnTo>
                    <a:pt x="473626" y="457701"/>
                  </a:lnTo>
                  <a:lnTo>
                    <a:pt x="461974" y="454066"/>
                  </a:lnTo>
                  <a:lnTo>
                    <a:pt x="26425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 flipV="1">
              <a:off x="0" y="-358"/>
              <a:ext cx="3430733" cy="1916145"/>
            </a:xfrm>
            <a:custGeom>
              <a:avLst/>
              <a:gdLst>
                <a:gd name="connsiteX0" fmla="*/ 0 w 3430733"/>
                <a:gd name="connsiteY0" fmla="*/ 1916145 h 1916145"/>
                <a:gd name="connsiteX1" fmla="*/ 3136179 w 3430733"/>
                <a:gd name="connsiteY1" fmla="*/ 1916145 h 1916145"/>
                <a:gd name="connsiteX2" fmla="*/ 3430733 w 3430733"/>
                <a:gd name="connsiteY2" fmla="*/ 1405963 h 1916145"/>
                <a:gd name="connsiteX3" fmla="*/ 2818514 w 3430733"/>
                <a:gd name="connsiteY3" fmla="*/ 0 h 1916145"/>
                <a:gd name="connsiteX4" fmla="*/ 1797554 w 3430733"/>
                <a:gd name="connsiteY4" fmla="*/ 0 h 1916145"/>
                <a:gd name="connsiteX5" fmla="*/ 0 w 3430733"/>
                <a:gd name="connsiteY5" fmla="*/ 773145 h 1916145"/>
                <a:gd name="connsiteX6" fmla="*/ 0 w 3430733"/>
                <a:gd name="connsiteY6" fmla="*/ 1916145 h 191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0733" h="1916145">
                  <a:moveTo>
                    <a:pt x="0" y="1916145"/>
                  </a:moveTo>
                  <a:lnTo>
                    <a:pt x="3136179" y="1916145"/>
                  </a:lnTo>
                  <a:lnTo>
                    <a:pt x="3430733" y="1405963"/>
                  </a:lnTo>
                  <a:lnTo>
                    <a:pt x="2818514" y="0"/>
                  </a:lnTo>
                  <a:lnTo>
                    <a:pt x="1797554" y="0"/>
                  </a:lnTo>
                  <a:lnTo>
                    <a:pt x="0" y="773145"/>
                  </a:lnTo>
                  <a:lnTo>
                    <a:pt x="0" y="1916145"/>
                  </a:lnTo>
                  <a:close/>
                </a:path>
              </a:pathLst>
            </a:custGeom>
            <a:solidFill>
              <a:srgbClr val="41C9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 flipV="1">
              <a:off x="1903850" y="1961505"/>
              <a:ext cx="894756" cy="324136"/>
            </a:xfrm>
            <a:custGeom>
              <a:avLst/>
              <a:gdLst>
                <a:gd name="connsiteX0" fmla="*/ 0 w 894756"/>
                <a:gd name="connsiteY0" fmla="*/ 324136 h 324136"/>
                <a:gd name="connsiteX1" fmla="*/ 894756 w 894756"/>
                <a:gd name="connsiteY1" fmla="*/ 324136 h 324136"/>
                <a:gd name="connsiteX2" fmla="*/ 753613 w 894756"/>
                <a:gd name="connsiteY2" fmla="*/ 0 h 324136"/>
                <a:gd name="connsiteX3" fmla="*/ 0 w 894756"/>
                <a:gd name="connsiteY3" fmla="*/ 324136 h 3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756" h="324136">
                  <a:moveTo>
                    <a:pt x="0" y="324136"/>
                  </a:moveTo>
                  <a:lnTo>
                    <a:pt x="894756" y="324136"/>
                  </a:lnTo>
                  <a:lnTo>
                    <a:pt x="753613" y="0"/>
                  </a:lnTo>
                  <a:lnTo>
                    <a:pt x="0" y="324136"/>
                  </a:lnTo>
                  <a:close/>
                </a:path>
              </a:pathLst>
            </a:custGeom>
            <a:solidFill>
              <a:srgbClr val="4C5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35496" y="395953"/>
            <a:ext cx="237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haroni" panose="02010803020104030203" pitchFamily="2" charset="-79"/>
              </a:rPr>
              <a:t>Contents</a:t>
            </a:r>
          </a:p>
        </p:txBody>
      </p:sp>
      <p:sp>
        <p:nvSpPr>
          <p:cNvPr id="41" name="타원 40"/>
          <p:cNvSpPr/>
          <p:nvPr/>
        </p:nvSpPr>
        <p:spPr>
          <a:xfrm>
            <a:off x="1862127" y="2852936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prstClr val="white"/>
                </a:solidFill>
              </a:rPr>
              <a:t>01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862126" y="3550021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prstClr val="white"/>
                </a:solidFill>
              </a:rPr>
              <a:t>02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1862126" y="4256007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prstClr val="white"/>
                </a:solidFill>
              </a:rPr>
              <a:t>03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278092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유고결석</a:t>
            </a:r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 출석인정 사유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7744" y="3497767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신청 시 유의사항 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67744" y="555962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코로나</a:t>
            </a:r>
            <a:r>
              <a:rPr lang="en-US" altLang="ko-KR" sz="2400" b="1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19 </a:t>
            </a:r>
            <a:r>
              <a:rPr lang="ko-KR" altLang="en-US" sz="2400" b="1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백신 예방접종 관련 각종 안내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771800" y="518815"/>
            <a:ext cx="6156176" cy="1766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유고결석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출석인정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안내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5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학생 안내용</a:t>
            </a:r>
            <a:r>
              <a:rPr lang="en-US" altLang="ko-KR" sz="25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835696" y="5631631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>
                <a:solidFill>
                  <a:prstClr val="white"/>
                </a:solidFill>
              </a:rPr>
              <a:t>05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420026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유고결석</a:t>
            </a:r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 출석인정 절차 흐름도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844487" y="4938587"/>
            <a:ext cx="246353" cy="328468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>
                <a:solidFill>
                  <a:prstClr val="white"/>
                </a:solidFill>
              </a:rPr>
              <a:t>04</a:t>
            </a:r>
            <a:endParaRPr lang="ko-KR" altLang="en-US" sz="9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489831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학생 </a:t>
            </a:r>
            <a:r>
              <a:rPr lang="ko-KR" altLang="en-US" sz="2400" b="1" dirty="0" err="1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웹정보시스템</a:t>
            </a:r>
            <a:r>
              <a:rPr lang="ko-KR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cs typeface="Aharoni" panose="02010803020104030203" pitchFamily="2" charset="-79"/>
              </a:rPr>
              <a:t> 신청 방법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102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0486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6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예방접종안내문 및 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Q&amp;A (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학생용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492584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tx1"/>
                </a:solidFill>
              </a:rPr>
              <a:t>출처 </a:t>
            </a:r>
            <a:r>
              <a:rPr lang="en-US" altLang="ko-KR" sz="1100" b="1">
                <a:solidFill>
                  <a:schemeClr val="tx1"/>
                </a:solidFill>
              </a:rPr>
              <a:t>: </a:t>
            </a:r>
            <a:r>
              <a:rPr lang="ko-KR" altLang="en-US" sz="1100" b="1">
                <a:solidFill>
                  <a:schemeClr val="tx1"/>
                </a:solidFill>
              </a:rPr>
              <a:t>교육부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957" y="222274"/>
            <a:ext cx="6011932" cy="27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38046736" descr="EMB000037480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" y="1052736"/>
            <a:ext cx="4129999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55976" y="595536"/>
            <a:ext cx="6527536" cy="2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538048032" descr="EMB0000374805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361846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9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7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 후 이상반응 및 심근염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심낭염에 대한 안내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1" y="595536"/>
            <a:ext cx="5395212" cy="32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538047888" descr="EMB0000374805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1634"/>
            <a:ext cx="4189352" cy="56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88927" y="-1161325"/>
            <a:ext cx="6420527" cy="2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532368424" descr="EMB0000374805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95845"/>
            <a:ext cx="3960439" cy="55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tx1"/>
                </a:solidFill>
              </a:rPr>
              <a:t>출처 </a:t>
            </a:r>
            <a:r>
              <a:rPr lang="en-US" altLang="ko-KR" sz="1100" b="1">
                <a:solidFill>
                  <a:schemeClr val="tx1"/>
                </a:solidFill>
              </a:rPr>
              <a:t>: </a:t>
            </a:r>
            <a:r>
              <a:rPr lang="ko-KR" altLang="en-US" sz="1100" b="1">
                <a:solidFill>
                  <a:schemeClr val="tx1"/>
                </a:solidFill>
              </a:rPr>
              <a:t>교육부</a:t>
            </a:r>
          </a:p>
        </p:txBody>
      </p:sp>
    </p:spTree>
    <p:extLst>
      <p:ext uri="{BB962C8B-B14F-4D97-AF65-F5344CB8AC3E}">
        <p14:creationId xmlns:p14="http://schemas.microsoft.com/office/powerpoint/2010/main" val="271404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8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혈소판감소성 혈전증 포스터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21232" cy="3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640858344" descr="EMB0000374805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6" y="1036518"/>
            <a:ext cx="4176464" cy="55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7984" y="667544"/>
            <a:ext cx="5928309" cy="25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640857408" descr="EMB0000374805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8284"/>
            <a:ext cx="3960440" cy="55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tx1"/>
                </a:solidFill>
              </a:rPr>
              <a:t>출처 </a:t>
            </a:r>
            <a:r>
              <a:rPr lang="en-US" altLang="ko-KR" sz="1100" b="1">
                <a:solidFill>
                  <a:schemeClr val="tx1"/>
                </a:solidFill>
              </a:rPr>
              <a:t>: </a:t>
            </a:r>
            <a:r>
              <a:rPr lang="ko-KR" altLang="en-US" sz="1100" b="1">
                <a:solidFill>
                  <a:schemeClr val="tx1"/>
                </a:solidFill>
              </a:rPr>
              <a:t>교육부</a:t>
            </a:r>
          </a:p>
        </p:txBody>
      </p:sp>
    </p:spTree>
    <p:extLst>
      <p:ext uri="{BB962C8B-B14F-4D97-AF65-F5344CB8AC3E}">
        <p14:creationId xmlns:p14="http://schemas.microsoft.com/office/powerpoint/2010/main" val="375903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9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아나필락시스 관련 안내문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tx1"/>
                </a:solidFill>
              </a:rPr>
              <a:t>출처 </a:t>
            </a:r>
            <a:r>
              <a:rPr lang="en-US" altLang="ko-KR" sz="1100" b="1">
                <a:solidFill>
                  <a:schemeClr val="tx1"/>
                </a:solidFill>
              </a:rPr>
              <a:t>: </a:t>
            </a:r>
            <a:r>
              <a:rPr lang="ko-KR" altLang="en-US" sz="1100" b="1">
                <a:solidFill>
                  <a:schemeClr val="tx1"/>
                </a:solidFill>
              </a:rPr>
              <a:t>교육부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589524"/>
            <a:ext cx="5042808" cy="3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640873968" descr="EMB0000374805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2143"/>
            <a:ext cx="4199616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88025" y="574943"/>
            <a:ext cx="5803221" cy="2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640870296" descr="EMB0000374805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78" y="1032143"/>
            <a:ext cx="3859279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912768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10.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예방접종피해 국가보상제도 홍보자료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884368" y="554128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tx1"/>
                </a:solidFill>
              </a:rPr>
              <a:t>출처 </a:t>
            </a:r>
            <a:r>
              <a:rPr lang="en-US" altLang="ko-KR" sz="1100" b="1">
                <a:solidFill>
                  <a:schemeClr val="tx1"/>
                </a:solidFill>
              </a:rPr>
              <a:t>: </a:t>
            </a:r>
            <a:r>
              <a:rPr lang="ko-KR" altLang="en-US" sz="1100" b="1">
                <a:solidFill>
                  <a:schemeClr val="tx1"/>
                </a:solidFill>
              </a:rPr>
              <a:t>교육부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28105" y="136089"/>
            <a:ext cx="5701002" cy="28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637679688" descr="EMB0000374805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9735"/>
            <a:ext cx="4032448" cy="57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8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323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accent1">
                    <a:lumMod val="50000"/>
                  </a:schemeClr>
                </a:solidFill>
              </a:rPr>
              <a:t>유고결석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 출석인정 사유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48680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_ </a:t>
            </a:r>
            <a:r>
              <a:rPr lang="ko-KR" altLang="en-US" sz="1400" dirty="0"/>
              <a:t>일반사유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06543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_ </a:t>
            </a:r>
            <a:r>
              <a:rPr lang="ko-KR" altLang="en-US" sz="1400" dirty="0"/>
              <a:t>학생선수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37776"/>
              </p:ext>
            </p:extLst>
          </p:nvPr>
        </p:nvGraphicFramePr>
        <p:xfrm>
          <a:off x="323528" y="857894"/>
          <a:ext cx="8424936" cy="3627149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229769">
                  <a:extLst>
                    <a:ext uri="{9D8B030D-6E8A-4147-A177-3AD203B41FA5}">
                      <a16:colId xmlns:a16="http://schemas.microsoft.com/office/drawing/2014/main" val="1040744476"/>
                    </a:ext>
                  </a:extLst>
                </a:gridCol>
                <a:gridCol w="1291439">
                  <a:extLst>
                    <a:ext uri="{9D8B030D-6E8A-4147-A177-3AD203B41FA5}">
                      <a16:colId xmlns:a16="http://schemas.microsoft.com/office/drawing/2014/main" val="738924541"/>
                    </a:ext>
                  </a:extLst>
                </a:gridCol>
                <a:gridCol w="3903728">
                  <a:extLst>
                    <a:ext uri="{9D8B030D-6E8A-4147-A177-3AD203B41FA5}">
                      <a16:colId xmlns:a16="http://schemas.microsoft.com/office/drawing/2014/main" val="2658724708"/>
                    </a:ext>
                  </a:extLst>
                </a:gridCol>
              </a:tblGrid>
              <a:tr h="213157"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err="1">
                          <a:effectLst/>
                        </a:rPr>
                        <a:t>인정사유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 err="1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270" indent="-19050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43789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배우자</a:t>
                      </a:r>
                      <a:r>
                        <a:rPr lang="en-US" altLang="ko-KR" sz="1100" kern="0" spc="-50" dirty="0">
                          <a:effectLst/>
                        </a:rPr>
                        <a:t>, </a:t>
                      </a:r>
                      <a:r>
                        <a:rPr lang="ko-KR" altLang="en-US" sz="1100" kern="0" spc="-50" dirty="0">
                          <a:effectLst/>
                        </a:rPr>
                        <a:t>직계존비속의 사망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당일부터 </a:t>
                      </a:r>
                      <a:r>
                        <a:rPr lang="en-US" altLang="ko-KR" sz="1100" kern="0" spc="-50" dirty="0">
                          <a:effectLst/>
                        </a:rPr>
                        <a:t>7</a:t>
                      </a:r>
                      <a:r>
                        <a:rPr lang="ko-KR" altLang="en-US" sz="1100" kern="0" spc="-50" dirty="0">
                          <a:effectLst/>
                        </a:rPr>
                        <a:t>일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사망진단서 및 가족관계 증빙서류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521021017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ko-KR" altLang="en-US" sz="1100" b="0" kern="0" spc="-50" dirty="0" err="1">
                          <a:solidFill>
                            <a:schemeClr val="tx1"/>
                          </a:solidFill>
                          <a:effectLst/>
                        </a:rPr>
                        <a:t>촌이내의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o-KR" altLang="en-US" sz="1100" b="0" kern="0" spc="-50" dirty="0" err="1">
                          <a:solidFill>
                            <a:schemeClr val="tx1"/>
                          </a:solidFill>
                          <a:effectLst/>
                        </a:rPr>
                        <a:t>친족사망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당일부터 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830264"/>
                  </a:ext>
                </a:extLst>
              </a:tr>
              <a:tr h="208779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본인의 출산</a:t>
                      </a:r>
                      <a:endParaRPr lang="ko-KR" alt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출생증명서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745595711"/>
                  </a:ext>
                </a:extLst>
              </a:tr>
              <a:tr h="222870"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00000"/>
                        </a:lnSpc>
                      </a:pPr>
                      <a:r>
                        <a:rPr lang="ko-KR" alt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배우자의 출산</a:t>
                      </a:r>
                      <a:endParaRPr lang="ko-KR" alt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출생증명서 및 가족관계증빙서류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48504480"/>
                  </a:ext>
                </a:extLst>
              </a:tr>
              <a:tr h="190403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입원 또는 의사소견 상 등교가 불가능한 질병 및사고 치료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0" spc="-5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주 이내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0" kern="0" spc="-5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진료비 영수증</a:t>
                      </a:r>
                      <a:endParaRPr lang="en-US" altLang="ko-KR" sz="1100" b="0" kern="0" spc="-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0" kern="0" spc="-5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진단서</a:t>
                      </a:r>
                      <a:r>
                        <a:rPr lang="en-US" altLang="ko-KR" sz="1100" b="0" kern="0" spc="-5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입원확인서</a:t>
                      </a:r>
                      <a:r>
                        <a:rPr lang="en-US" altLang="ko-KR" sz="1100" b="0" kern="0" spc="-5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선택</a:t>
                      </a:r>
                      <a:r>
                        <a:rPr lang="en-US" altLang="ko-KR" sz="1100" b="0" kern="0" spc="-50">
                          <a:solidFill>
                            <a:schemeClr val="tx1"/>
                          </a:solidFill>
                          <a:effectLst/>
                        </a:rPr>
                        <a:t>1)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374242160"/>
                  </a:ext>
                </a:extLst>
              </a:tr>
              <a:tr h="1927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징병검사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검사일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징병검사 통지서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27536057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예비군훈련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훈련기간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교육훈련 참석 확인서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501424809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정부기관 및 지자체 등의 행사 참여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>
                          <a:solidFill>
                            <a:schemeClr val="tx1"/>
                          </a:solidFill>
                          <a:effectLst/>
                        </a:rPr>
                        <a:t>해당기관 공문</a:t>
                      </a:r>
                      <a:endParaRPr lang="ko-KR" altLang="en-US" sz="1100" b="0" kern="0" spc="-5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853789722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80">
                          <a:solidFill>
                            <a:schemeClr val="tx1"/>
                          </a:solidFill>
                          <a:effectLst/>
                        </a:rPr>
                        <a:t>총장의 승인을 받은 교내</a:t>
                      </a:r>
                      <a:r>
                        <a:rPr lang="en-US" altLang="ko-KR" sz="1100" b="0" kern="0" spc="-18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ko-KR" altLang="en-US" sz="1100" b="0" kern="0" spc="-180">
                          <a:solidFill>
                            <a:schemeClr val="tx1"/>
                          </a:solidFill>
                          <a:effectLst/>
                        </a:rPr>
                        <a:t>외 중요행사 참여</a:t>
                      </a:r>
                      <a:endParaRPr lang="ko-KR" altLang="en-US" sz="1100" b="0" kern="0" spc="-18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승인 관련 서류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114476208"/>
                  </a:ext>
                </a:extLst>
              </a:tr>
              <a:tr h="9156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 err="1">
                          <a:solidFill>
                            <a:schemeClr val="tx1"/>
                          </a:solidFill>
                          <a:effectLst/>
                        </a:rPr>
                        <a:t>최종학기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 취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창업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o-KR" altLang="en-US" sz="1100" b="0" kern="0" spc="-50" dirty="0" err="1">
                          <a:solidFill>
                            <a:schemeClr val="tx1"/>
                          </a:solidFill>
                          <a:effectLst/>
                        </a:rPr>
                        <a:t>인턴포함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해당기간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취업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&gt; 1.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재직증명서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            2.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직장건강보험가입증명서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              (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인턴의 경우 해당 기관장의 가입예정증명서 가능</a:t>
                      </a:r>
                      <a:r>
                        <a:rPr lang="en-US" altLang="ko-KR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altLang="en-US" sz="1100" b="0" kern="0" spc="-13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창업</a:t>
                      </a: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&gt; 1.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사업자등록증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            2. </a:t>
                      </a: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직장건강보험가입증명서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7161264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30" dirty="0" err="1">
                          <a:solidFill>
                            <a:schemeClr val="tx1"/>
                          </a:solidFill>
                          <a:effectLst/>
                        </a:rPr>
                        <a:t>최종학기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 취업을 위한 면접</a:t>
                      </a:r>
                      <a:r>
                        <a:rPr lang="en-US" altLang="ko-KR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</a:rPr>
                        <a:t>시험에 참여</a:t>
                      </a:r>
                      <a:endParaRPr lang="ko-KR" altLang="en-US" sz="1100" b="0" kern="0" spc="-13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 기관장 확인서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261217665"/>
                  </a:ext>
                </a:extLst>
              </a:tr>
              <a:tr h="213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외국인 유학생 등록을 위한 절차 및 교육이수 참여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해당일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kern="0" spc="-50" dirty="0">
                          <a:solidFill>
                            <a:schemeClr val="tx1"/>
                          </a:solidFill>
                          <a:effectLst/>
                        </a:rPr>
                        <a:t>해당 부서장 확인서</a:t>
                      </a:r>
                      <a:endParaRPr lang="ko-KR" altLang="en-US" sz="1100" b="0" kern="0" spc="-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39289712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323528" y="5373217"/>
          <a:ext cx="8424936" cy="1152127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746673">
                  <a:extLst>
                    <a:ext uri="{9D8B030D-6E8A-4147-A177-3AD203B41FA5}">
                      <a16:colId xmlns:a16="http://schemas.microsoft.com/office/drawing/2014/main" val="2954816761"/>
                    </a:ext>
                  </a:extLst>
                </a:gridCol>
                <a:gridCol w="3192434">
                  <a:extLst>
                    <a:ext uri="{9D8B030D-6E8A-4147-A177-3AD203B41FA5}">
                      <a16:colId xmlns:a16="http://schemas.microsoft.com/office/drawing/2014/main" val="4291941827"/>
                    </a:ext>
                  </a:extLst>
                </a:gridCol>
                <a:gridCol w="2485829">
                  <a:extLst>
                    <a:ext uri="{9D8B030D-6E8A-4147-A177-3AD203B41FA5}">
                      <a16:colId xmlns:a16="http://schemas.microsoft.com/office/drawing/2014/main" val="4254225951"/>
                    </a:ext>
                  </a:extLst>
                </a:gridCol>
              </a:tblGrid>
              <a:tr h="2478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대상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사유 및 </a:t>
                      </a:r>
                      <a:r>
                        <a:rPr lang="ko-KR" altLang="en-US" sz="1100" kern="0" spc="-50" dirty="0" err="1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50128"/>
                  </a:ext>
                </a:extLst>
              </a:tr>
              <a:tr h="4521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체육특기자 전형으로 입학하여 대한체육회 회원단체종목에</a:t>
                      </a:r>
                      <a:r>
                        <a:rPr lang="ko-KR" altLang="en-US" sz="1100" kern="0" spc="-50" baseline="0" dirty="0">
                          <a:effectLst/>
                        </a:rPr>
                        <a:t> </a:t>
                      </a:r>
                      <a:r>
                        <a:rPr lang="ko-KR" altLang="en-US" sz="1100" kern="0" spc="-50" dirty="0">
                          <a:effectLst/>
                        </a:rPr>
                        <a:t>선수로 등록된 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70" dirty="0">
                          <a:effectLst/>
                        </a:rPr>
                        <a:t>훈련 및 </a:t>
                      </a:r>
                      <a:r>
                        <a:rPr lang="ko-KR" altLang="en-US" sz="1100" kern="0" spc="-70" dirty="0" err="1">
                          <a:effectLst/>
                        </a:rPr>
                        <a:t>시합출전</a:t>
                      </a:r>
                      <a:r>
                        <a:rPr lang="ko-KR" altLang="en-US" sz="1100" kern="0" spc="-70" dirty="0">
                          <a:effectLst/>
                        </a:rPr>
                        <a:t> 기간</a:t>
                      </a:r>
                      <a:r>
                        <a:rPr lang="en-US" altLang="ko-KR" sz="1100" kern="0" spc="-70" dirty="0">
                          <a:effectLst/>
                        </a:rPr>
                        <a:t>(</a:t>
                      </a:r>
                      <a:r>
                        <a:rPr lang="ko-KR" altLang="en-US" sz="1100" kern="0" spc="-70" dirty="0" err="1">
                          <a:effectLst/>
                        </a:rPr>
                        <a:t>수업시수</a:t>
                      </a:r>
                      <a:r>
                        <a:rPr lang="ko-KR" altLang="en-US" sz="1100" kern="0" spc="-70" dirty="0">
                          <a:effectLst/>
                        </a:rPr>
                        <a:t> 대비</a:t>
                      </a:r>
                      <a:r>
                        <a:rPr lang="ko-KR" altLang="en-US" sz="1100" kern="0" spc="-50" dirty="0">
                          <a:effectLst/>
                        </a:rPr>
                        <a:t> 최대 </a:t>
                      </a:r>
                      <a:r>
                        <a:rPr lang="en-US" altLang="ko-KR" sz="1100" kern="0" spc="-50" dirty="0">
                          <a:effectLst/>
                        </a:rPr>
                        <a:t>1/2</a:t>
                      </a:r>
                      <a:r>
                        <a:rPr lang="ko-KR" altLang="en-US" sz="1100" kern="0" spc="-50" dirty="0">
                          <a:effectLst/>
                        </a:rPr>
                        <a:t>까지</a:t>
                      </a:r>
                      <a:r>
                        <a:rPr lang="en-US" altLang="ko-KR" sz="1100" kern="0" spc="-50" dirty="0">
                          <a:effectLst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소속대학 및 해당기관 공문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552476697"/>
                  </a:ext>
                </a:extLst>
              </a:tr>
              <a:tr h="4521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회원단체종목 이외의 종목 및 국내</a:t>
                      </a:r>
                      <a:r>
                        <a:rPr lang="en-US" altLang="ko-KR" sz="1100" kern="0" spc="-50" dirty="0">
                          <a:effectLst/>
                        </a:rPr>
                        <a:t>·</a:t>
                      </a:r>
                      <a:r>
                        <a:rPr lang="ko-KR" altLang="en-US" sz="1100" kern="0" spc="-50" dirty="0">
                          <a:effectLst/>
                        </a:rPr>
                        <a:t>외 프로 </a:t>
                      </a:r>
                      <a:r>
                        <a:rPr lang="ko-KR" altLang="en-US" sz="1100" kern="0" spc="-50" dirty="0" err="1">
                          <a:effectLst/>
                        </a:rPr>
                        <a:t>입단자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60" dirty="0">
                          <a:effectLst/>
                        </a:rPr>
                        <a:t>인정하지 않음</a:t>
                      </a:r>
                      <a:r>
                        <a:rPr lang="en-US" altLang="ko-KR" sz="1100" kern="0" spc="-60" dirty="0">
                          <a:effectLst/>
                        </a:rPr>
                        <a:t>, </a:t>
                      </a:r>
                      <a:r>
                        <a:rPr lang="ko-KR" altLang="en-US" sz="1100" kern="0" spc="-60" dirty="0">
                          <a:effectLst/>
                        </a:rPr>
                        <a:t>다만 국가대표</a:t>
                      </a:r>
                      <a:r>
                        <a:rPr lang="en-US" altLang="ko-KR" sz="1100" kern="0" spc="-60" dirty="0">
                          <a:effectLst/>
                        </a:rPr>
                        <a:t>(</a:t>
                      </a:r>
                      <a:r>
                        <a:rPr lang="ko-KR" altLang="en-US" sz="1100" kern="0" spc="-60" dirty="0">
                          <a:effectLst/>
                        </a:rPr>
                        <a:t>상비군</a:t>
                      </a:r>
                      <a:r>
                        <a:rPr lang="ko-KR" altLang="en-US" sz="1100" kern="0" spc="-50" dirty="0">
                          <a:effectLst/>
                        </a:rPr>
                        <a:t> 포함</a:t>
                      </a:r>
                      <a:r>
                        <a:rPr lang="en-US" altLang="ko-KR" sz="1100" kern="0" spc="-50" dirty="0">
                          <a:effectLst/>
                        </a:rPr>
                        <a:t>)</a:t>
                      </a:r>
                      <a:r>
                        <a:rPr lang="ko-KR" altLang="en-US" sz="1100" kern="0" spc="-50" dirty="0">
                          <a:effectLst/>
                        </a:rPr>
                        <a:t>는 </a:t>
                      </a:r>
                      <a:r>
                        <a:rPr lang="ko-KR" altLang="en-US" sz="1100" kern="0" spc="-50" dirty="0" err="1">
                          <a:effectLst/>
                        </a:rPr>
                        <a:t>육성종목과</a:t>
                      </a:r>
                      <a:r>
                        <a:rPr lang="ko-KR" altLang="en-US" sz="1100" kern="0" spc="-50" dirty="0">
                          <a:effectLst/>
                        </a:rPr>
                        <a:t> 동일하게 인정함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국가대표일 경우 해당기관 공문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4129299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5361" y="4513631"/>
            <a:ext cx="85908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※ </a:t>
            </a:r>
            <a:r>
              <a:rPr lang="ko-KR" altLang="en-US" sz="1100" b="1" dirty="0" err="1">
                <a:solidFill>
                  <a:srgbClr val="FF0000"/>
                </a:solidFill>
              </a:rPr>
              <a:t>단순질병</a:t>
            </a:r>
            <a:r>
              <a:rPr lang="ko-KR" altLang="en-US" sz="1100" b="1" dirty="0">
                <a:solidFill>
                  <a:srgbClr val="FF0000"/>
                </a:solidFill>
              </a:rPr>
              <a:t> 및 치료</a:t>
            </a:r>
            <a:r>
              <a:rPr lang="en-US" altLang="ko-KR" sz="1100" b="1" dirty="0">
                <a:solidFill>
                  <a:srgbClr val="FF0000"/>
                </a:solidFill>
              </a:rPr>
              <a:t>(</a:t>
            </a:r>
            <a:r>
              <a:rPr lang="ko-KR" altLang="en-US" sz="1100" b="1" dirty="0" err="1">
                <a:solidFill>
                  <a:srgbClr val="FF0000"/>
                </a:solidFill>
              </a:rPr>
              <a:t>몸살감기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>
                <a:solidFill>
                  <a:srgbClr val="FF0000"/>
                </a:solidFill>
              </a:rPr>
              <a:t>단순 복통</a:t>
            </a:r>
            <a:r>
              <a:rPr lang="en-US" altLang="ko-KR" sz="1100" b="1" dirty="0">
                <a:solidFill>
                  <a:srgbClr val="FF0000"/>
                </a:solidFill>
              </a:rPr>
              <a:t>/</a:t>
            </a:r>
            <a:r>
              <a:rPr lang="ko-KR" altLang="en-US" sz="1100" b="1" dirty="0">
                <a:solidFill>
                  <a:srgbClr val="FF0000"/>
                </a:solidFill>
              </a:rPr>
              <a:t>두통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>
                <a:solidFill>
                  <a:srgbClr val="FF0000"/>
                </a:solidFill>
              </a:rPr>
              <a:t>장염</a:t>
            </a:r>
            <a:r>
              <a:rPr lang="en-US" altLang="ko-KR" sz="1100" b="1" dirty="0">
                <a:solidFill>
                  <a:srgbClr val="FF0000"/>
                </a:solidFill>
              </a:rPr>
              <a:t>/</a:t>
            </a:r>
            <a:r>
              <a:rPr lang="ko-KR" altLang="en-US" sz="1100" b="1" dirty="0">
                <a:solidFill>
                  <a:srgbClr val="FF0000"/>
                </a:solidFill>
              </a:rPr>
              <a:t>위염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>
                <a:solidFill>
                  <a:srgbClr val="FF0000"/>
                </a:solidFill>
              </a:rPr>
              <a:t>안과</a:t>
            </a:r>
            <a:r>
              <a:rPr lang="en-US" altLang="ko-KR" sz="1100" b="1" dirty="0">
                <a:solidFill>
                  <a:srgbClr val="FF0000"/>
                </a:solidFill>
              </a:rPr>
              <a:t>/</a:t>
            </a:r>
            <a:r>
              <a:rPr lang="ko-KR" altLang="en-US" sz="1100" b="1" dirty="0">
                <a:solidFill>
                  <a:srgbClr val="FF0000"/>
                </a:solidFill>
              </a:rPr>
              <a:t>치과치료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>
                <a:solidFill>
                  <a:srgbClr val="FF0000"/>
                </a:solidFill>
              </a:rPr>
              <a:t>정기검진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>
                <a:solidFill>
                  <a:srgbClr val="FF0000"/>
                </a:solidFill>
              </a:rPr>
              <a:t>비염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>
                <a:solidFill>
                  <a:srgbClr val="FF0000"/>
                </a:solidFill>
              </a:rPr>
              <a:t>두드러기</a:t>
            </a:r>
            <a:r>
              <a:rPr lang="en-US" altLang="ko-KR" sz="1100" b="1" dirty="0">
                <a:solidFill>
                  <a:srgbClr val="FF0000"/>
                </a:solidFill>
              </a:rPr>
              <a:t>, </a:t>
            </a:r>
            <a:r>
              <a:rPr lang="ko-KR" altLang="en-US" sz="1100" b="1" dirty="0">
                <a:solidFill>
                  <a:srgbClr val="FF0000"/>
                </a:solidFill>
              </a:rPr>
              <a:t>가벼운 타박상 등</a:t>
            </a:r>
            <a:r>
              <a:rPr lang="en-US" altLang="ko-KR" sz="1100" b="1" dirty="0">
                <a:solidFill>
                  <a:srgbClr val="FF0000"/>
                </a:solidFill>
              </a:rPr>
              <a:t>)</a:t>
            </a:r>
            <a:r>
              <a:rPr lang="ko-KR" altLang="en-US" sz="1100" b="1" dirty="0">
                <a:solidFill>
                  <a:srgbClr val="FF0000"/>
                </a:solidFill>
              </a:rPr>
              <a:t>는 사유 불가함</a:t>
            </a:r>
          </a:p>
        </p:txBody>
      </p:sp>
    </p:spTree>
    <p:extLst>
      <p:ext uri="{BB962C8B-B14F-4D97-AF65-F5344CB8AC3E}">
        <p14:creationId xmlns:p14="http://schemas.microsoft.com/office/powerpoint/2010/main" val="202149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88640"/>
            <a:ext cx="323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ko-KR" altLang="en-US" sz="2000" b="1" dirty="0" err="1">
                <a:solidFill>
                  <a:schemeClr val="accent1">
                    <a:lumMod val="50000"/>
                  </a:schemeClr>
                </a:solidFill>
              </a:rPr>
              <a:t>유고결석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</a:rPr>
              <a:t> 출석인정 사유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683404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_ </a:t>
            </a:r>
            <a:r>
              <a:rPr lang="ko-KR" altLang="en-US"/>
              <a:t>코로나</a:t>
            </a:r>
            <a:r>
              <a:rPr lang="en-US" altLang="ko-KR"/>
              <a:t>19 </a:t>
            </a:r>
            <a:r>
              <a:rPr lang="ko-KR" altLang="en-US"/>
              <a:t>감염병 관련 사유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006" y="3019412"/>
            <a:ext cx="4092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※ </a:t>
            </a:r>
            <a:r>
              <a:rPr lang="ko-KR" altLang="en-US" sz="1100" b="1" dirty="0">
                <a:solidFill>
                  <a:srgbClr val="FF0000"/>
                </a:solidFill>
              </a:rPr>
              <a:t>코로나</a:t>
            </a:r>
            <a:r>
              <a:rPr lang="en-US" altLang="ko-KR" sz="1100" b="1" dirty="0">
                <a:solidFill>
                  <a:srgbClr val="FF0000"/>
                </a:solidFill>
              </a:rPr>
              <a:t>19 </a:t>
            </a:r>
            <a:r>
              <a:rPr lang="ko-KR" altLang="en-US" sz="1100" b="1" dirty="0" err="1">
                <a:solidFill>
                  <a:srgbClr val="FF0000"/>
                </a:solidFill>
              </a:rPr>
              <a:t>확진환자의</a:t>
            </a:r>
            <a:r>
              <a:rPr lang="ko-KR" altLang="en-US" sz="1100" b="1" dirty="0">
                <a:solidFill>
                  <a:srgbClr val="FF0000"/>
                </a:solidFill>
              </a:rPr>
              <a:t> 경우 </a:t>
            </a:r>
            <a:r>
              <a:rPr lang="en-US" altLang="ko-KR" sz="1100" b="1" dirty="0">
                <a:solidFill>
                  <a:srgbClr val="FF0000"/>
                </a:solidFill>
              </a:rPr>
              <a:t>2</a:t>
            </a:r>
            <a:r>
              <a:rPr lang="ko-KR" altLang="en-US" sz="1100" b="1" dirty="0">
                <a:solidFill>
                  <a:srgbClr val="FF0000"/>
                </a:solidFill>
              </a:rPr>
              <a:t>주 이상 결석 시 </a:t>
            </a:r>
            <a:r>
              <a:rPr lang="ko-KR" altLang="en-US" sz="1100" b="1" dirty="0" err="1">
                <a:solidFill>
                  <a:srgbClr val="FF0000"/>
                </a:solidFill>
              </a:rPr>
              <a:t>질병휴학</a:t>
            </a:r>
            <a:r>
              <a:rPr lang="ko-KR" altLang="en-US" sz="1100" b="1" dirty="0">
                <a:solidFill>
                  <a:srgbClr val="FF0000"/>
                </a:solidFill>
              </a:rPr>
              <a:t> 권장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54492"/>
              </p:ext>
            </p:extLst>
          </p:nvPr>
        </p:nvGraphicFramePr>
        <p:xfrm>
          <a:off x="251520" y="1164813"/>
          <a:ext cx="8424936" cy="1544106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95481676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91941827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4254225951"/>
                    </a:ext>
                  </a:extLst>
                </a:gridCol>
              </a:tblGrid>
              <a:tr h="2573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인정사유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effectLst/>
                        </a:rPr>
                        <a:t>인정기간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effectLst/>
                        </a:rPr>
                        <a:t>증빙서류</a:t>
                      </a:r>
                      <a:endParaRPr lang="ko-KR" altLang="en-US" sz="11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50128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확진환자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 이내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입원치료 및 격리해제 확인서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552476697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 baseline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자가격리 대상자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해당기간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자가격리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격리기간 기재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통지서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941292990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검사자 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해당일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검사방문증 및 검사결과 통지서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719148094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백신접종자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 이내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 사실증명서류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예방접종내역 확인서 등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052986923"/>
                  </a:ext>
                </a:extLst>
              </a:tr>
              <a:tr h="257351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백신접종 후 이상반응 발생자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당일부터 </a:t>
                      </a:r>
                      <a:r>
                        <a:rPr lang="en-US" altLang="ko-KR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 이내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진단서 또는 </a:t>
                      </a:r>
                      <a:r>
                        <a:rPr lang="ko-KR" altLang="en-US" sz="1100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입원확인서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6680838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3884" y="2764954"/>
            <a:ext cx="5880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>
                <a:solidFill>
                  <a:srgbClr val="FF0000"/>
                </a:solidFill>
              </a:rPr>
              <a:t>※ </a:t>
            </a:r>
            <a:r>
              <a:rPr lang="ko-KR" altLang="en-US" sz="1100" b="1">
                <a:solidFill>
                  <a:srgbClr val="FF0000"/>
                </a:solidFill>
              </a:rPr>
              <a:t>코로나</a:t>
            </a:r>
            <a:r>
              <a:rPr lang="en-US" altLang="ko-KR" sz="1100" b="1">
                <a:solidFill>
                  <a:srgbClr val="FF0000"/>
                </a:solidFill>
              </a:rPr>
              <a:t>19 </a:t>
            </a:r>
            <a:r>
              <a:rPr lang="ko-KR" altLang="en-US" sz="1100" b="1">
                <a:solidFill>
                  <a:srgbClr val="FF0000"/>
                </a:solidFill>
              </a:rPr>
              <a:t>검사 방문증은 문진표 작성 후 검사받기 전 직원에게 요청하여야 함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55" y="353548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&lt;</a:t>
            </a:r>
            <a:r>
              <a:rPr lang="ko-KR" altLang="en-US" sz="1400" b="1" dirty="0"/>
              <a:t>발열로 인한 강의실 출입 </a:t>
            </a:r>
            <a:r>
              <a:rPr lang="ko-KR" altLang="en-US" sz="1400" b="1" dirty="0" err="1"/>
              <a:t>제한자</a:t>
            </a:r>
            <a:r>
              <a:rPr lang="en-US" altLang="ko-KR" sz="1400" b="1" dirty="0"/>
              <a:t>&gt;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  ▶</a:t>
            </a:r>
            <a:r>
              <a:rPr lang="en-US" altLang="ko-KR" sz="1400" b="1" dirty="0"/>
              <a:t> </a:t>
            </a:r>
            <a:r>
              <a:rPr lang="ko-KR" altLang="en-US" sz="1400" b="1" dirty="0" err="1"/>
              <a:t>건물출입</a:t>
            </a:r>
            <a:r>
              <a:rPr lang="ko-KR" altLang="en-US" sz="1400" b="1" dirty="0"/>
              <a:t> 시 </a:t>
            </a:r>
            <a:r>
              <a:rPr lang="ko-KR" altLang="en-US" sz="1400" b="1" dirty="0" err="1"/>
              <a:t>발열체크</a:t>
            </a:r>
            <a:r>
              <a:rPr lang="ko-KR" altLang="en-US" sz="1400" b="1" dirty="0"/>
              <a:t> 후 </a:t>
            </a:r>
            <a:r>
              <a:rPr lang="ko-KR" altLang="en-US" sz="1400" b="1" dirty="0" err="1">
                <a:solidFill>
                  <a:srgbClr val="FF0000"/>
                </a:solidFill>
              </a:rPr>
              <a:t>발열자</a:t>
            </a:r>
            <a:r>
              <a:rPr lang="en-US" altLang="ko-KR" sz="1400" b="1" dirty="0">
                <a:solidFill>
                  <a:srgbClr val="FF0000"/>
                </a:solidFill>
              </a:rPr>
              <a:t>(37.5</a:t>
            </a:r>
            <a:r>
              <a:rPr lang="ko-KR" altLang="en-US" sz="1400" dirty="0">
                <a:solidFill>
                  <a:srgbClr val="FF0000"/>
                </a:solidFill>
              </a:rPr>
              <a:t>℃</a:t>
            </a:r>
            <a:r>
              <a:rPr lang="ko-KR" altLang="en-US" sz="1400" b="1" dirty="0">
                <a:solidFill>
                  <a:srgbClr val="FF0000"/>
                </a:solidFill>
              </a:rPr>
              <a:t> 이상</a:t>
            </a:r>
            <a:r>
              <a:rPr lang="en-US" altLang="ko-KR" sz="1400" b="1" dirty="0">
                <a:solidFill>
                  <a:srgbClr val="FF0000"/>
                </a:solidFill>
              </a:rPr>
              <a:t>)</a:t>
            </a:r>
            <a:r>
              <a:rPr lang="ko-KR" altLang="en-US" sz="1400" b="1" dirty="0">
                <a:solidFill>
                  <a:srgbClr val="FF0000"/>
                </a:solidFill>
              </a:rPr>
              <a:t>는 </a:t>
            </a:r>
            <a:r>
              <a:rPr lang="ko-KR" altLang="en-US" sz="1400" b="1" dirty="0"/>
              <a:t>강의실 출입이 제한되며</a:t>
            </a:r>
            <a:r>
              <a:rPr lang="en-US" altLang="ko-KR" sz="1400" b="1" dirty="0"/>
              <a:t>,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    </a:t>
            </a:r>
            <a:r>
              <a:rPr lang="ko-KR" altLang="en-US" sz="1400" b="1" dirty="0"/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당일 즉시 코로나</a:t>
            </a:r>
            <a:r>
              <a:rPr lang="en-US" altLang="ko-KR" sz="1400" b="1" dirty="0">
                <a:solidFill>
                  <a:srgbClr val="FF0000"/>
                </a:solidFill>
              </a:rPr>
              <a:t>19 </a:t>
            </a:r>
            <a:r>
              <a:rPr lang="ko-KR" altLang="en-US" sz="1400" b="1" dirty="0">
                <a:solidFill>
                  <a:srgbClr val="FF0000"/>
                </a:solidFill>
              </a:rPr>
              <a:t>검사 권고</a:t>
            </a:r>
            <a:r>
              <a:rPr lang="en-US" altLang="ko-KR" sz="1400" b="1" dirty="0">
                <a:solidFill>
                  <a:srgbClr val="FF0000"/>
                </a:solidFill>
              </a:rPr>
              <a:t>     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solidFill>
                  <a:srgbClr val="0000FF"/>
                </a:solidFill>
              </a:rPr>
              <a:t>      (</a:t>
            </a:r>
            <a:r>
              <a:rPr lang="ko-KR" altLang="en-US" sz="1400" b="1" dirty="0">
                <a:solidFill>
                  <a:srgbClr val="0000FF"/>
                </a:solidFill>
              </a:rPr>
              <a:t>코로나</a:t>
            </a:r>
            <a:r>
              <a:rPr lang="en-US" altLang="ko-KR" sz="1400" b="1" dirty="0">
                <a:solidFill>
                  <a:srgbClr val="0000FF"/>
                </a:solidFill>
              </a:rPr>
              <a:t>19 </a:t>
            </a:r>
            <a:r>
              <a:rPr lang="ko-KR" altLang="en-US" sz="1400" b="1" dirty="0" err="1">
                <a:solidFill>
                  <a:srgbClr val="0000FF"/>
                </a:solidFill>
              </a:rPr>
              <a:t>검사자에</a:t>
            </a:r>
            <a:r>
              <a:rPr lang="ko-KR" altLang="en-US" sz="1400" b="1" dirty="0">
                <a:solidFill>
                  <a:srgbClr val="0000FF"/>
                </a:solidFill>
              </a:rPr>
              <a:t> 한해 </a:t>
            </a:r>
            <a:r>
              <a:rPr lang="en-US" altLang="ko-KR" sz="1400" b="1" dirty="0">
                <a:solidFill>
                  <a:srgbClr val="0000FF"/>
                </a:solidFill>
              </a:rPr>
              <a:t>‘</a:t>
            </a:r>
            <a:r>
              <a:rPr lang="ko-KR" altLang="en-US" sz="1400" b="1" dirty="0">
                <a:solidFill>
                  <a:srgbClr val="0000FF"/>
                </a:solidFill>
              </a:rPr>
              <a:t>코로나</a:t>
            </a:r>
            <a:r>
              <a:rPr lang="en-US" altLang="ko-KR" sz="1400" b="1" dirty="0">
                <a:solidFill>
                  <a:srgbClr val="0000FF"/>
                </a:solidFill>
              </a:rPr>
              <a:t>19 </a:t>
            </a:r>
            <a:r>
              <a:rPr lang="ko-KR" altLang="en-US" sz="1400" b="1" dirty="0">
                <a:solidFill>
                  <a:srgbClr val="0000FF"/>
                </a:solidFill>
              </a:rPr>
              <a:t>검사자</a:t>
            </a:r>
            <a:r>
              <a:rPr lang="en-US" altLang="ko-KR" sz="1400" b="1" dirty="0">
                <a:solidFill>
                  <a:srgbClr val="0000FF"/>
                </a:solidFill>
              </a:rPr>
              <a:t>‘ </a:t>
            </a:r>
            <a:r>
              <a:rPr lang="ko-KR" altLang="en-US" sz="1400" b="1" dirty="0" err="1">
                <a:solidFill>
                  <a:srgbClr val="0000FF"/>
                </a:solidFill>
              </a:rPr>
              <a:t>유고결석</a:t>
            </a:r>
            <a:r>
              <a:rPr lang="ko-KR" altLang="en-US" sz="1400" b="1" dirty="0">
                <a:solidFill>
                  <a:srgbClr val="0000FF"/>
                </a:solidFill>
              </a:rPr>
              <a:t> 신청</a:t>
            </a:r>
            <a:r>
              <a:rPr lang="en-US" altLang="ko-KR" sz="1400" b="1" dirty="0">
                <a:solidFill>
                  <a:srgbClr val="0000FF"/>
                </a:solidFill>
              </a:rPr>
              <a:t> </a:t>
            </a:r>
            <a:r>
              <a:rPr lang="ko-KR" altLang="en-US" sz="1400" b="1" dirty="0">
                <a:solidFill>
                  <a:srgbClr val="0000FF"/>
                </a:solidFill>
              </a:rPr>
              <a:t>가능</a:t>
            </a:r>
            <a:endParaRPr lang="en-US" altLang="ko-KR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6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2. </a:t>
            </a:r>
            <a:r>
              <a:rPr lang="ko-KR" altLang="en-US" sz="2000" b="1" dirty="0">
                <a:solidFill>
                  <a:srgbClr val="FF0000"/>
                </a:solidFill>
              </a:rPr>
              <a:t>신청 시 유의사항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640172"/>
            <a:ext cx="86581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/>
              <a:t> </a:t>
            </a:r>
            <a:r>
              <a:rPr lang="ko-KR" altLang="en-US" sz="1400" b="1" dirty="0" err="1"/>
              <a:t>출석인정은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사유발생</a:t>
            </a:r>
            <a:r>
              <a:rPr lang="ko-KR" altLang="en-US" sz="1400" b="1" dirty="0"/>
              <a:t> 전이나 사유종료일로부터</a:t>
            </a:r>
            <a:r>
              <a:rPr lang="en-US" altLang="ko-KR" sz="1400" b="1" dirty="0"/>
              <a:t> 7</a:t>
            </a:r>
            <a:r>
              <a:rPr lang="ko-KR" altLang="en-US" sz="1400" b="1" dirty="0"/>
              <a:t>일 이내 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최종학기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취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창업은 사유발생일로부터 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   14</a:t>
            </a:r>
            <a:r>
              <a:rPr lang="ko-KR" altLang="en-US" sz="1400" b="1" dirty="0"/>
              <a:t>일 이내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에 신청 및 접수하여야 하며 해당 기간 이후에는 </a:t>
            </a:r>
            <a:r>
              <a:rPr lang="ko-KR" altLang="en-US" sz="1400" b="1" dirty="0" err="1"/>
              <a:t>출석인정</a:t>
            </a:r>
            <a:r>
              <a:rPr lang="ko-KR" altLang="en-US" sz="1400" b="1" dirty="0"/>
              <a:t> 사유의 효력 상실함 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   [</a:t>
            </a:r>
            <a:r>
              <a:rPr lang="ko-KR" altLang="en-US" sz="1400" b="1" dirty="0"/>
              <a:t>공휴일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토요일 포함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 제외</a:t>
            </a:r>
            <a:r>
              <a:rPr lang="en-US" altLang="ko-KR" sz="1400" b="1" dirty="0"/>
              <a:t>]</a:t>
            </a:r>
          </a:p>
          <a:p>
            <a:pPr fontAlgn="base">
              <a:lnSpc>
                <a:spcPct val="150000"/>
              </a:lnSpc>
            </a:pP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 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유고결석</a:t>
            </a:r>
            <a:r>
              <a:rPr lang="ko-KR" altLang="en-US" sz="1400" b="1" dirty="0">
                <a:latin typeface="맑은 고딕" panose="020B0503020000020004" pitchFamily="50" charset="-127"/>
              </a:rPr>
              <a:t> 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신청내역</a:t>
            </a:r>
            <a:r>
              <a:rPr lang="ko-KR" altLang="en-US" sz="1400" b="1" dirty="0">
                <a:latin typeface="맑은 고딕" panose="020B0503020000020004" pitchFamily="50" charset="-127"/>
              </a:rPr>
              <a:t> 접수</a:t>
            </a:r>
            <a:r>
              <a:rPr lang="en-US" altLang="ko-KR" sz="1400" b="1" dirty="0">
                <a:latin typeface="맑은 고딕" panose="020B0503020000020004" pitchFamily="50" charset="-127"/>
              </a:rPr>
              <a:t>(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교학행정팀</a:t>
            </a:r>
            <a:r>
              <a:rPr lang="en-US" altLang="ko-KR" sz="1400" b="1" dirty="0">
                <a:latin typeface="맑은 고딕" panose="020B0503020000020004" pitchFamily="50" charset="-127"/>
              </a:rPr>
              <a:t>) </a:t>
            </a:r>
            <a:r>
              <a:rPr lang="ko-KR" altLang="en-US" sz="1400" b="1" dirty="0">
                <a:latin typeface="맑은 고딕" panose="020B0503020000020004" pitchFamily="50" charset="-127"/>
              </a:rPr>
              <a:t>시</a:t>
            </a:r>
            <a:r>
              <a:rPr lang="en-US" altLang="ko-KR" sz="1400" b="1" dirty="0">
                <a:latin typeface="맑은 고딕" panose="020B0503020000020004" pitchFamily="50" charset="-127"/>
              </a:rPr>
              <a:t> </a:t>
            </a:r>
            <a:r>
              <a:rPr lang="ko-KR" altLang="en-US" sz="1400" b="1" dirty="0" err="1">
                <a:latin typeface="맑은 고딕" panose="020B0503020000020004" pitchFamily="50" charset="-127"/>
              </a:rPr>
              <a:t>해당수업</a:t>
            </a:r>
            <a:r>
              <a:rPr lang="ko-KR" altLang="en-US" sz="1400" b="1" dirty="0">
                <a:latin typeface="맑은 고딕" panose="020B0503020000020004" pitchFamily="50" charset="-127"/>
              </a:rPr>
              <a:t> </a:t>
            </a:r>
            <a:r>
              <a:rPr lang="ko-KR" altLang="en-US" sz="1400" b="1" dirty="0"/>
              <a:t>교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강사에게 </a:t>
            </a:r>
            <a:r>
              <a:rPr lang="ko-KR" altLang="en-US" sz="1400" b="1" dirty="0" err="1"/>
              <a:t>유고결석</a:t>
            </a:r>
            <a:r>
              <a:rPr lang="ko-KR" altLang="en-US" sz="1400" b="1" dirty="0"/>
              <a:t> 승인요청 관련 내용 문자 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ko-KR" altLang="en-US" sz="1400" b="1" dirty="0"/>
              <a:t>    </a:t>
            </a:r>
            <a:r>
              <a:rPr lang="ko-KR" altLang="en-US" sz="1400" b="1" dirty="0" err="1"/>
              <a:t>자동발송</a:t>
            </a:r>
            <a:r>
              <a:rPr lang="ko-KR" altLang="en-US" sz="1400" b="1" dirty="0"/>
              <a:t> 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endParaRPr lang="en-US" altLang="ko-KR" sz="1400" b="1" dirty="0"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증빙서류 위</a:t>
            </a:r>
            <a:r>
              <a:rPr lang="en-US" altLang="ko-KR" sz="1400" b="1" dirty="0"/>
              <a:t>·</a:t>
            </a:r>
            <a:r>
              <a:rPr lang="ko-KR" altLang="en-US" sz="1400" b="1" dirty="0" err="1"/>
              <a:t>변조행위에</a:t>
            </a:r>
            <a:r>
              <a:rPr lang="ko-KR" altLang="en-US" sz="1400" b="1" dirty="0"/>
              <a:t> 의한 신청은 학칙 제</a:t>
            </a:r>
            <a:r>
              <a:rPr lang="en-US" altLang="ko-KR" sz="1400" b="1" dirty="0"/>
              <a:t>59</a:t>
            </a:r>
            <a:r>
              <a:rPr lang="ko-KR" altLang="en-US" sz="1400" b="1" dirty="0"/>
              <a:t>조의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항 및 학생상벌규정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제</a:t>
            </a:r>
            <a:r>
              <a:rPr lang="en-US" altLang="ko-KR" sz="1400" b="1" dirty="0"/>
              <a:t>4</a:t>
            </a:r>
            <a:r>
              <a:rPr lang="ko-KR" altLang="en-US" sz="1400" b="1" dirty="0"/>
              <a:t>조에 의거 엄중 처벌함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solidFill>
                  <a:srgbClr val="FF0000"/>
                </a:solidFill>
              </a:rPr>
              <a:t>   </a:t>
            </a:r>
            <a:r>
              <a:rPr lang="ko-KR" altLang="ko-KR" sz="1400" b="1" dirty="0">
                <a:solidFill>
                  <a:srgbClr val="FF0000"/>
                </a:solidFill>
              </a:rPr>
              <a:t>▶</a:t>
            </a:r>
            <a:r>
              <a:rPr lang="en-US" altLang="ko-KR" sz="1400" b="1" dirty="0">
                <a:solidFill>
                  <a:srgbClr val="FF0000"/>
                </a:solidFill>
              </a:rPr>
              <a:t> 2017~2018</a:t>
            </a:r>
            <a:r>
              <a:rPr lang="ko-KR" altLang="en-US" sz="1400" b="1" dirty="0">
                <a:solidFill>
                  <a:srgbClr val="FF0000"/>
                </a:solidFill>
              </a:rPr>
              <a:t>학년도에 위</a:t>
            </a:r>
            <a:r>
              <a:rPr lang="en-US" altLang="ko-KR" sz="1400" b="1" dirty="0">
                <a:solidFill>
                  <a:srgbClr val="FF0000"/>
                </a:solidFill>
              </a:rPr>
              <a:t> ·</a:t>
            </a:r>
            <a:r>
              <a:rPr lang="ko-KR" altLang="en-US" sz="1400" b="1" dirty="0">
                <a:solidFill>
                  <a:srgbClr val="FF0000"/>
                </a:solidFill>
              </a:rPr>
              <a:t>변조행위를 적발하여 징계 처분한 사례 발생함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 fontAlgn="base"/>
            <a:endParaRPr lang="en-US" altLang="ko-KR" sz="1400" b="1" dirty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사회적 </a:t>
            </a:r>
            <a:r>
              <a:rPr lang="ko-KR" altLang="en-US" sz="1400" b="1" dirty="0" err="1"/>
              <a:t>거리두기</a:t>
            </a:r>
            <a:r>
              <a:rPr lang="ko-KR" altLang="en-US" sz="1400" b="1" dirty="0"/>
              <a:t> 단계에 따른 </a:t>
            </a:r>
            <a:r>
              <a:rPr lang="ko-KR" altLang="en-US" sz="1400" b="1" dirty="0" err="1"/>
              <a:t>원격수업도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유고결석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출석인정</a:t>
            </a:r>
            <a:r>
              <a:rPr lang="ko-KR" altLang="en-US" sz="1400" b="1" dirty="0"/>
              <a:t> 신청 가능 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endParaRPr lang="en-US" altLang="ko-KR" sz="1400" b="1" dirty="0">
              <a:solidFill>
                <a:prstClr val="black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>
                <a:solidFill>
                  <a:prstClr val="black"/>
                </a:solidFill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</a:rPr>
              <a:t>성적은 담당 </a:t>
            </a:r>
            <a:r>
              <a:rPr lang="ko-KR" altLang="en-US" sz="1400" b="1" dirty="0"/>
              <a:t>교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강사가 제시하는 과제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시험 등의 지도</a:t>
            </a:r>
            <a:r>
              <a:rPr lang="en-US" altLang="ko-KR" sz="1400" b="1" dirty="0"/>
              <a:t>·</a:t>
            </a:r>
            <a:r>
              <a:rPr lang="ko-KR" altLang="en-US" sz="1400" b="1" dirty="0"/>
              <a:t>평가에 따라 부여함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유고결석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출석인정은</a:t>
            </a:r>
            <a:r>
              <a:rPr lang="ko-KR" altLang="en-US" sz="1400" b="1" dirty="0"/>
              <a:t> 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   </a:t>
            </a:r>
            <a:r>
              <a:rPr lang="ko-KR" altLang="en-US" sz="1400" b="1" dirty="0"/>
              <a:t>출결에 국한된 사항임</a:t>
            </a:r>
            <a:r>
              <a:rPr lang="en-US" altLang="ko-KR" sz="1400" b="1" dirty="0"/>
              <a:t>)</a:t>
            </a:r>
          </a:p>
          <a:p>
            <a:pPr fontAlgn="base"/>
            <a:endParaRPr lang="ko-KR" altLang="en-US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</a:rPr>
              <a:t>▶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신청 및 승인은 성적공시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입력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기간 종료일</a:t>
            </a:r>
            <a:r>
              <a:rPr lang="en-US" altLang="ko-KR" sz="1400" b="1" dirty="0"/>
              <a:t>[2021.12.29.(</a:t>
            </a:r>
            <a:r>
              <a:rPr lang="ko-KR" altLang="en-US" sz="1400" b="1" dirty="0"/>
              <a:t>수</a:t>
            </a:r>
            <a:r>
              <a:rPr lang="en-US" altLang="ko-KR" sz="1400" b="1" dirty="0"/>
              <a:t>)]</a:t>
            </a:r>
            <a:r>
              <a:rPr lang="ko-KR" altLang="en-US" sz="1400" b="1" dirty="0"/>
              <a:t>까지 가능함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>
                <a:solidFill>
                  <a:srgbClr val="FF0000"/>
                </a:solidFill>
              </a:rPr>
              <a:t>   </a:t>
            </a:r>
            <a:r>
              <a:rPr lang="ko-KR" altLang="ko-KR" sz="1400" b="1" dirty="0">
                <a:solidFill>
                  <a:srgbClr val="FF0000"/>
                </a:solidFill>
              </a:rPr>
              <a:t>▶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종강 이후 교</a:t>
            </a:r>
            <a:r>
              <a:rPr lang="en-US" altLang="ko-KR" sz="1400" b="1" dirty="0">
                <a:solidFill>
                  <a:srgbClr val="FF0000"/>
                </a:solidFill>
              </a:rPr>
              <a:t> ·</a:t>
            </a:r>
            <a:r>
              <a:rPr lang="ko-KR" altLang="en-US" sz="1400" b="1" dirty="0">
                <a:solidFill>
                  <a:srgbClr val="FF0000"/>
                </a:solidFill>
              </a:rPr>
              <a:t>강사와 승인이 어려울 수 있으므로 종강 전까지 권장함</a:t>
            </a:r>
          </a:p>
        </p:txBody>
      </p:sp>
    </p:spTree>
    <p:extLst>
      <p:ext uri="{BB962C8B-B14F-4D97-AF65-F5344CB8AC3E}">
        <p14:creationId xmlns:p14="http://schemas.microsoft.com/office/powerpoint/2010/main" val="136430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417751" y="620688"/>
          <a:ext cx="8249996" cy="57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학생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교학행정팀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교</a:t>
                      </a:r>
                      <a:r>
                        <a:rPr lang="ko-KR" altLang="en-US" sz="1200" dirty="0">
                          <a:latin typeface="맑은 고딕"/>
                          <a:ea typeface="맑은 고딕"/>
                        </a:rPr>
                        <a:t>∙강사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학사팀</a:t>
                      </a:r>
                      <a:endParaRPr lang="ko-KR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3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순서도: 판단 83"/>
          <p:cNvSpPr>
            <a:spLocks noChangeArrowheads="1"/>
          </p:cNvSpPr>
          <p:nvPr/>
        </p:nvSpPr>
        <p:spPr bwMode="auto">
          <a:xfrm>
            <a:off x="3031369" y="2749063"/>
            <a:ext cx="10386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199332" y="2829419"/>
            <a:ext cx="724596" cy="2308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>
                <a:solidFill>
                  <a:schemeClr val="tx1"/>
                </a:solidFill>
                <a:latin typeface="+mj-ea"/>
                <a:ea typeface="+mj-ea"/>
              </a:rPr>
              <a:t>접수</a:t>
            </a:r>
            <a:endParaRPr lang="en-US" altLang="ko-KR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0" name="TextBox 85"/>
          <p:cNvSpPr txBox="1">
            <a:spLocks noChangeArrowheads="1"/>
          </p:cNvSpPr>
          <p:nvPr/>
        </p:nvSpPr>
        <p:spPr bwMode="auto">
          <a:xfrm>
            <a:off x="3561630" y="3197394"/>
            <a:ext cx="7200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000" b="1" dirty="0">
                <a:latin typeface="+mj-ea"/>
                <a:ea typeface="+mj-ea"/>
              </a:rPr>
              <a:t>Yes</a:t>
            </a:r>
            <a:r>
              <a:rPr lang="en-US" altLang="ko-KR" sz="1000" b="1" dirty="0">
                <a:latin typeface="+mj-ea"/>
                <a:ea typeface="+mj-ea"/>
              </a:rPr>
              <a:t>(</a:t>
            </a:r>
            <a:r>
              <a:rPr lang="ko-KR" altLang="en-US" sz="1000" b="1" dirty="0">
                <a:latin typeface="+mj-ea"/>
                <a:ea typeface="+mj-ea"/>
              </a:rPr>
              <a:t>접수</a:t>
            </a:r>
            <a:r>
              <a:rPr lang="en-US" altLang="ko-KR" sz="1000" b="1" dirty="0">
                <a:latin typeface="+mj-ea"/>
                <a:ea typeface="+mj-ea"/>
              </a:rPr>
              <a:t>)</a:t>
            </a:r>
            <a:endParaRPr kumimoji="0" lang="en-US" altLang="ko-KR" sz="1000" b="1" dirty="0"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72521" y="1481103"/>
            <a:ext cx="1627606" cy="5006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err="1">
                <a:solidFill>
                  <a:schemeClr val="tx1"/>
                </a:solidFill>
                <a:latin typeface="+mj-ea"/>
                <a:ea typeface="+mj-ea"/>
              </a:rPr>
              <a:t>웹정보시스템</a:t>
            </a:r>
            <a:endParaRPr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err="1">
                <a:solidFill>
                  <a:schemeClr val="tx1"/>
                </a:solidFill>
                <a:latin typeface="+mj-ea"/>
                <a:ea typeface="+mj-ea"/>
              </a:rPr>
              <a:t>유고결석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 신청</a:t>
            </a:r>
            <a:endParaRPr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증빙서류 업로드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7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3.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유고결석자 출석인정 절차 흐름도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48" name="꺾인 연결선 47"/>
          <p:cNvCxnSpPr>
            <a:stCxn id="35" idx="1"/>
            <a:endCxn id="41" idx="1"/>
          </p:cNvCxnSpPr>
          <p:nvPr/>
        </p:nvCxnSpPr>
        <p:spPr>
          <a:xfrm rot="10800000">
            <a:off x="672521" y="1731443"/>
            <a:ext cx="2358848" cy="1209376"/>
          </a:xfrm>
          <a:prstGeom prst="bentConnector3">
            <a:avLst>
              <a:gd name="adj1" fmla="val 109691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83" idx="2"/>
            <a:endCxn id="35" idx="0"/>
          </p:cNvCxnSpPr>
          <p:nvPr/>
        </p:nvCxnSpPr>
        <p:spPr>
          <a:xfrm rot="5400000">
            <a:off x="3405418" y="2603333"/>
            <a:ext cx="291003" cy="4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5"/>
          <p:cNvSpPr txBox="1">
            <a:spLocks noChangeArrowheads="1"/>
          </p:cNvSpPr>
          <p:nvPr/>
        </p:nvSpPr>
        <p:spPr bwMode="auto">
          <a:xfrm>
            <a:off x="2448569" y="2690403"/>
            <a:ext cx="6832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000" b="1" dirty="0">
                <a:latin typeface="+mj-ea"/>
                <a:ea typeface="+mj-ea"/>
              </a:rPr>
              <a:t>No(</a:t>
            </a:r>
            <a:r>
              <a:rPr kumimoji="0" lang="ko-KR" altLang="en-US" sz="1000" b="1" dirty="0">
                <a:latin typeface="+mj-ea"/>
                <a:ea typeface="+mj-ea"/>
              </a:rPr>
              <a:t>반려</a:t>
            </a:r>
            <a:r>
              <a:rPr kumimoji="0" lang="en-US" altLang="ko-KR" sz="1000" b="1" dirty="0">
                <a:latin typeface="+mj-ea"/>
                <a:ea typeface="+mj-ea"/>
              </a:rPr>
              <a:t>)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780281" y="3471562"/>
            <a:ext cx="151553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>
                <a:solidFill>
                  <a:schemeClr val="tx1"/>
                </a:solidFill>
                <a:latin typeface="+mj-ea"/>
                <a:ea typeface="+mj-ea"/>
              </a:rPr>
              <a:t>검토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779315" y="4785867"/>
            <a:ext cx="151553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>
                <a:solidFill>
                  <a:schemeClr val="tx1"/>
                </a:solidFill>
                <a:latin typeface="+mj-ea"/>
                <a:ea typeface="+mj-ea"/>
              </a:rPr>
              <a:t>수업결손에 대한 </a:t>
            </a:r>
            <a:endParaRPr lang="en-US" altLang="ko-KR" sz="1000" b="1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>
                <a:solidFill>
                  <a:schemeClr val="tx1"/>
                </a:solidFill>
                <a:latin typeface="+mj-ea"/>
                <a:ea typeface="+mj-ea"/>
              </a:rPr>
              <a:t>대안 등 지도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55" name="직선 화살표 연결선 54"/>
          <p:cNvCxnSpPr>
            <a:stCxn id="53" idx="2"/>
            <a:endCxn id="70" idx="0"/>
          </p:cNvCxnSpPr>
          <p:nvPr/>
        </p:nvCxnSpPr>
        <p:spPr>
          <a:xfrm>
            <a:off x="5538046" y="3831925"/>
            <a:ext cx="1498" cy="2987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9"/>
          <p:cNvSpPr>
            <a:spLocks noChangeArrowheads="1"/>
          </p:cNvSpPr>
          <p:nvPr/>
        </p:nvSpPr>
        <p:spPr bwMode="auto">
          <a:xfrm>
            <a:off x="7210508" y="1196752"/>
            <a:ext cx="96189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시작</a:t>
            </a:r>
            <a:r>
              <a:rPr kumimoji="0" lang="en-US" altLang="ko-KR" sz="1000" b="1" dirty="0">
                <a:solidFill>
                  <a:srgbClr val="000000"/>
                </a:solidFill>
                <a:latin typeface="+mj-lt"/>
                <a:ea typeface="+mj-ea"/>
              </a:rPr>
              <a:t>(</a:t>
            </a:r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안내</a:t>
            </a:r>
            <a:r>
              <a:rPr kumimoji="0" lang="en-US" altLang="ko-KR" sz="1000" b="1" dirty="0">
                <a:solidFill>
                  <a:srgbClr val="000000"/>
                </a:solidFill>
                <a:latin typeface="+mj-lt"/>
                <a:ea typeface="+mj-ea"/>
              </a:rPr>
              <a:t>)</a:t>
            </a:r>
            <a:endParaRPr kumimoji="0" lang="ko-KR" altLang="en-US" sz="1000" b="1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cxnSp>
        <p:nvCxnSpPr>
          <p:cNvPr id="57" name="AutoShape 23"/>
          <p:cNvCxnSpPr>
            <a:cxnSpLocks noChangeShapeType="1"/>
            <a:stCxn id="56" idx="1"/>
            <a:endCxn id="41" idx="0"/>
          </p:cNvCxnSpPr>
          <p:nvPr/>
        </p:nvCxnSpPr>
        <p:spPr bwMode="auto">
          <a:xfrm rot="10800000" flipV="1">
            <a:off x="1486324" y="1304701"/>
            <a:ext cx="5724184" cy="17640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9" name="AutoShape 9"/>
          <p:cNvSpPr>
            <a:spLocks noChangeArrowheads="1"/>
          </p:cNvSpPr>
          <p:nvPr/>
        </p:nvSpPr>
        <p:spPr bwMode="auto">
          <a:xfrm>
            <a:off x="5058977" y="6021288"/>
            <a:ext cx="96189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종료</a:t>
            </a:r>
          </a:p>
        </p:txBody>
      </p:sp>
      <p:cxnSp>
        <p:nvCxnSpPr>
          <p:cNvPr id="60" name="AutoShape 23"/>
          <p:cNvCxnSpPr>
            <a:cxnSpLocks noChangeShapeType="1"/>
            <a:stCxn id="70" idx="2"/>
            <a:endCxn id="54" idx="0"/>
          </p:cNvCxnSpPr>
          <p:nvPr/>
        </p:nvCxnSpPr>
        <p:spPr bwMode="auto">
          <a:xfrm flipH="1">
            <a:off x="5537080" y="4514191"/>
            <a:ext cx="2464" cy="27167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9" name="AutoShape 23"/>
          <p:cNvCxnSpPr>
            <a:cxnSpLocks noChangeShapeType="1"/>
          </p:cNvCxnSpPr>
          <p:nvPr/>
        </p:nvCxnSpPr>
        <p:spPr bwMode="auto">
          <a:xfrm>
            <a:off x="3550691" y="3645024"/>
            <a:ext cx="122959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0" name="순서도: 판단 83"/>
          <p:cNvSpPr>
            <a:spLocks noChangeArrowheads="1"/>
          </p:cNvSpPr>
          <p:nvPr/>
        </p:nvSpPr>
        <p:spPr bwMode="auto">
          <a:xfrm>
            <a:off x="5020222" y="4130679"/>
            <a:ext cx="10386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5174782" y="4198601"/>
            <a:ext cx="724596" cy="2308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>
                <a:solidFill>
                  <a:schemeClr val="tx1"/>
                </a:solidFill>
                <a:latin typeface="+mj-ea"/>
                <a:ea typeface="+mj-ea"/>
              </a:rPr>
              <a:t>승인</a:t>
            </a:r>
            <a:endParaRPr lang="en-US" altLang="ko-KR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2" name="AutoShape 23"/>
          <p:cNvCxnSpPr>
            <a:cxnSpLocks noChangeShapeType="1"/>
            <a:stCxn id="54" idx="2"/>
            <a:endCxn id="59" idx="0"/>
          </p:cNvCxnSpPr>
          <p:nvPr/>
        </p:nvCxnSpPr>
        <p:spPr bwMode="auto">
          <a:xfrm>
            <a:off x="5537080" y="5146230"/>
            <a:ext cx="2843" cy="87505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3" name="AutoShape 23"/>
          <p:cNvCxnSpPr>
            <a:cxnSpLocks noChangeShapeType="1"/>
            <a:endCxn id="83" idx="1"/>
          </p:cNvCxnSpPr>
          <p:nvPr/>
        </p:nvCxnSpPr>
        <p:spPr bwMode="auto">
          <a:xfrm>
            <a:off x="1486324" y="2277879"/>
            <a:ext cx="127039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3" name="직사각형 82"/>
          <p:cNvSpPr/>
          <p:nvPr/>
        </p:nvSpPr>
        <p:spPr>
          <a:xfrm>
            <a:off x="2756717" y="2097698"/>
            <a:ext cx="1588859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신청내용</a:t>
            </a:r>
            <a:r>
              <a:rPr lang="en-US" altLang="ko-KR" sz="1000" b="1" dirty="0">
                <a:solidFill>
                  <a:schemeClr val="tx1"/>
                </a:solidFill>
                <a:latin typeface="+mj-ea"/>
              </a:rPr>
              <a:t>-</a:t>
            </a: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증빙서류</a:t>
            </a:r>
            <a:endParaRPr lang="en-US" altLang="ko-KR" sz="1000" b="1" dirty="0">
              <a:solidFill>
                <a:schemeClr val="tx1"/>
              </a:solidFill>
              <a:latin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</a:rPr>
              <a:t>검토</a:t>
            </a:r>
          </a:p>
        </p:txBody>
      </p:sp>
      <p:sp>
        <p:nvSpPr>
          <p:cNvPr id="87" name="직사각형 86"/>
          <p:cNvSpPr/>
          <p:nvPr/>
        </p:nvSpPr>
        <p:spPr>
          <a:xfrm>
            <a:off x="669379" y="5704095"/>
            <a:ext cx="1627606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출석인정 확인 </a:t>
            </a:r>
            <a:endParaRPr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90" name="꺾인 연결선 89"/>
          <p:cNvCxnSpPr/>
          <p:nvPr/>
        </p:nvCxnSpPr>
        <p:spPr>
          <a:xfrm rot="5400000">
            <a:off x="3362908" y="3532941"/>
            <a:ext cx="291431" cy="4050882"/>
          </a:xfrm>
          <a:prstGeom prst="bentConnector3">
            <a:avLst>
              <a:gd name="adj1" fmla="val 3207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1483182" y="1981782"/>
            <a:ext cx="0" cy="296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3549290" y="3132575"/>
            <a:ext cx="1401" cy="5124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(1)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5661248"/>
            <a:ext cx="842493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400" b="1" dirty="0">
                <a:solidFill>
                  <a:schemeClr val="tx1"/>
                </a:solidFill>
              </a:rPr>
              <a:t>웹정보시스템</a:t>
            </a:r>
            <a:r>
              <a:rPr lang="en-US" altLang="ko-KR" sz="1400" b="1" dirty="0">
                <a:solidFill>
                  <a:schemeClr val="tx1"/>
                </a:solidFill>
              </a:rPr>
              <a:t>-</a:t>
            </a:r>
            <a:r>
              <a:rPr lang="ko-KR" altLang="en-US" sz="1400" b="1" dirty="0">
                <a:solidFill>
                  <a:schemeClr val="tx1"/>
                </a:solidFill>
              </a:rPr>
              <a:t>학사정보</a:t>
            </a:r>
            <a:r>
              <a:rPr lang="en-US" altLang="ko-KR" sz="1400" b="1" dirty="0">
                <a:solidFill>
                  <a:schemeClr val="tx1"/>
                </a:solidFill>
              </a:rPr>
              <a:t>-</a:t>
            </a:r>
            <a:r>
              <a:rPr lang="ko-KR" altLang="en-US" sz="1400" b="1" dirty="0">
                <a:solidFill>
                  <a:schemeClr val="tx1"/>
                </a:solidFill>
              </a:rPr>
              <a:t>수업관리</a:t>
            </a:r>
            <a:r>
              <a:rPr lang="en-US" altLang="ko-KR" sz="1400" b="1" dirty="0">
                <a:solidFill>
                  <a:schemeClr val="tx1"/>
                </a:solidFill>
              </a:rPr>
              <a:t>-</a:t>
            </a:r>
            <a:r>
              <a:rPr lang="ko-KR" altLang="en-US" sz="1400" b="1" dirty="0" err="1">
                <a:solidFill>
                  <a:schemeClr val="tx1"/>
                </a:solidFill>
              </a:rPr>
              <a:t>출강관리</a:t>
            </a:r>
            <a:r>
              <a:rPr lang="en-US" altLang="ko-KR" sz="1400" b="1" dirty="0">
                <a:solidFill>
                  <a:schemeClr val="tx1"/>
                </a:solidFill>
              </a:rPr>
              <a:t>- [</a:t>
            </a:r>
            <a:r>
              <a:rPr lang="ko-KR" altLang="en-US" sz="1400" b="1" dirty="0">
                <a:solidFill>
                  <a:schemeClr val="tx1"/>
                </a:solidFill>
              </a:rPr>
              <a:t>유고결석신청</a:t>
            </a:r>
            <a:r>
              <a:rPr lang="en-US" altLang="ko-KR" sz="1400" b="1" dirty="0">
                <a:solidFill>
                  <a:schemeClr val="tx1"/>
                </a:solidFill>
              </a:rPr>
              <a:t>]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 dirty="0">
                <a:solidFill>
                  <a:schemeClr val="tx1"/>
                </a:solidFill>
              </a:rPr>
              <a:t>학년도</a:t>
            </a:r>
            <a:r>
              <a:rPr lang="en-US" altLang="ko-KR" sz="1400" b="1" dirty="0">
                <a:solidFill>
                  <a:schemeClr val="tx1"/>
                </a:solidFill>
              </a:rPr>
              <a:t>/</a:t>
            </a:r>
            <a:r>
              <a:rPr lang="ko-KR" altLang="en-US" sz="1400" b="1" dirty="0">
                <a:solidFill>
                  <a:schemeClr val="tx1"/>
                </a:solidFill>
              </a:rPr>
              <a:t>학기 확인 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1217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55388"/>
            <a:ext cx="142644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323528" y="658670"/>
            <a:ext cx="8408449" cy="4698432"/>
            <a:chOff x="323528" y="658670"/>
            <a:chExt cx="8408449" cy="469843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rcRect t="16269" r="34936" b="4602"/>
            <a:stretch/>
          </p:blipFill>
          <p:spPr>
            <a:xfrm>
              <a:off x="323528" y="668482"/>
              <a:ext cx="8408449" cy="4688620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1059080" y="669956"/>
              <a:ext cx="594170" cy="20722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553558" y="658670"/>
              <a:ext cx="755876" cy="2351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121510" y="1324026"/>
              <a:ext cx="5796436" cy="25449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39000" y="1847010"/>
              <a:ext cx="594170" cy="23516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91400" y="2837017"/>
              <a:ext cx="718830" cy="21722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39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(3)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8955" y="4797152"/>
            <a:ext cx="828092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◈ </a:t>
            </a:r>
            <a:r>
              <a:rPr lang="ko-KR" altLang="en-US" sz="1400" b="1">
                <a:solidFill>
                  <a:schemeClr val="tx1"/>
                </a:solidFill>
              </a:rPr>
              <a:t>출석인정 </a:t>
            </a:r>
            <a:r>
              <a:rPr lang="ko-KR" altLang="en-US" sz="1400" b="1" dirty="0">
                <a:solidFill>
                  <a:schemeClr val="tx1"/>
                </a:solidFill>
              </a:rPr>
              <a:t>효력 기간 </a:t>
            </a:r>
            <a:r>
              <a:rPr lang="en-US" altLang="ko-KR" sz="1400" b="1" dirty="0">
                <a:solidFill>
                  <a:schemeClr val="tx1"/>
                </a:solidFill>
              </a:rPr>
              <a:t>: </a:t>
            </a:r>
            <a:r>
              <a:rPr lang="ko-KR" altLang="en-US" sz="1400" b="1" dirty="0" err="1">
                <a:solidFill>
                  <a:schemeClr val="tx1"/>
                </a:solidFill>
              </a:rPr>
              <a:t>사유발생</a:t>
            </a:r>
            <a:r>
              <a:rPr lang="ko-KR" altLang="en-US" sz="1400" b="1" dirty="0">
                <a:solidFill>
                  <a:schemeClr val="tx1"/>
                </a:solidFill>
              </a:rPr>
              <a:t> 전 또는 사유종료일로부터 </a:t>
            </a:r>
            <a:r>
              <a:rPr lang="en-US" altLang="ko-KR" sz="1400" b="1" dirty="0">
                <a:solidFill>
                  <a:schemeClr val="tx1"/>
                </a:solidFill>
              </a:rPr>
              <a:t>7</a:t>
            </a:r>
            <a:r>
              <a:rPr lang="ko-KR" altLang="en-US" sz="1400" b="1" dirty="0" err="1">
                <a:solidFill>
                  <a:schemeClr val="tx1"/>
                </a:solidFill>
              </a:rPr>
              <a:t>일이내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공휴일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토요일 포함</a:t>
            </a:r>
            <a:r>
              <a:rPr lang="en-US" altLang="ko-KR" sz="1400" b="1" dirty="0">
                <a:solidFill>
                  <a:schemeClr val="tx1"/>
                </a:solidFill>
              </a:rPr>
              <a:t>) </a:t>
            </a:r>
            <a:r>
              <a:rPr lang="ko-KR" altLang="en-US" sz="1400" b="1" dirty="0">
                <a:solidFill>
                  <a:schemeClr val="tx1"/>
                </a:solidFill>
              </a:rPr>
              <a:t>제외</a:t>
            </a:r>
            <a:r>
              <a:rPr lang="en-US" altLang="ko-KR" sz="1400" b="1" dirty="0">
                <a:solidFill>
                  <a:schemeClr val="tx1"/>
                </a:solidFill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schemeClr val="tx1"/>
                </a:solidFill>
              </a:rPr>
              <a:t>                                (</a:t>
            </a:r>
            <a:r>
              <a:rPr lang="ko-KR" altLang="en-US" sz="1400" b="1" dirty="0" err="1">
                <a:solidFill>
                  <a:schemeClr val="tx1"/>
                </a:solidFill>
              </a:rPr>
              <a:t>최종학기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</a:rPr>
              <a:t>취창업은</a:t>
            </a:r>
            <a:r>
              <a:rPr lang="ko-KR" altLang="en-US" sz="1400" b="1" dirty="0">
                <a:solidFill>
                  <a:schemeClr val="tx1"/>
                </a:solidFill>
              </a:rPr>
              <a:t> 사유발생일로부터 </a:t>
            </a:r>
            <a:r>
              <a:rPr lang="en-US" altLang="ko-KR" sz="1400" b="1" dirty="0">
                <a:solidFill>
                  <a:schemeClr val="tx1"/>
                </a:solidFill>
              </a:rPr>
              <a:t>14</a:t>
            </a:r>
            <a:r>
              <a:rPr lang="ko-KR" altLang="en-US" sz="1400" b="1" dirty="0">
                <a:solidFill>
                  <a:schemeClr val="tx1"/>
                </a:solidFill>
              </a:rPr>
              <a:t>일 </a:t>
            </a:r>
            <a:r>
              <a:rPr lang="ko-KR" altLang="en-US" sz="1400" b="1">
                <a:solidFill>
                  <a:schemeClr val="tx1"/>
                </a:solidFill>
              </a:rPr>
              <a:t>이내</a:t>
            </a:r>
            <a:r>
              <a:rPr lang="en-US" altLang="ko-KR" sz="1400" b="1">
                <a:solidFill>
                  <a:schemeClr val="tx1"/>
                </a:solidFill>
              </a:rPr>
              <a:t>)</a:t>
            </a:r>
            <a:r>
              <a:rPr lang="ko-KR" altLang="en-US" sz="1400" b="1">
                <a:solidFill>
                  <a:schemeClr val="tx1"/>
                </a:solidFill>
              </a:rPr>
              <a:t>웹정보 신청까지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163488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53050"/>
            <a:ext cx="14630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9512" y="28208"/>
            <a:ext cx="143145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2328" y="-670396"/>
            <a:ext cx="139989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30429344" descr="EMB0000405c0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8" y="764704"/>
            <a:ext cx="82681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2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4536504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4. </a:t>
            </a:r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학생 웹정보시스템 신청 방법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(4)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5301208"/>
            <a:ext cx="842493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b="1" dirty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출석과목조회</a:t>
            </a:r>
            <a:r>
              <a:rPr lang="en-US" altLang="ko-KR" sz="1400" b="1" dirty="0">
                <a:solidFill>
                  <a:schemeClr val="tx1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버튼 클릭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400" b="1">
                <a:solidFill>
                  <a:schemeClr val="tx1"/>
                </a:solidFill>
              </a:rPr>
              <a:t>수강신청 과목목록 </a:t>
            </a:r>
            <a:r>
              <a:rPr lang="ko-KR" altLang="en-US" sz="1400" b="1" dirty="0">
                <a:solidFill>
                  <a:schemeClr val="tx1"/>
                </a:solidFill>
              </a:rPr>
              <a:t>확인 </a:t>
            </a:r>
            <a:r>
              <a:rPr lang="en-US" altLang="ko-KR" sz="1400" b="1" dirty="0">
                <a:solidFill>
                  <a:schemeClr val="tx1"/>
                </a:solidFill>
              </a:rPr>
              <a:t>– </a:t>
            </a:r>
            <a:r>
              <a:rPr lang="ko-KR" altLang="en-US" sz="1400" b="1" dirty="0" err="1">
                <a:solidFill>
                  <a:srgbClr val="0000FF"/>
                </a:solidFill>
              </a:rPr>
              <a:t>유고결석</a:t>
            </a:r>
            <a:r>
              <a:rPr lang="ko-KR" altLang="en-US" sz="1400" b="1" dirty="0">
                <a:solidFill>
                  <a:srgbClr val="0000FF"/>
                </a:solidFill>
              </a:rPr>
              <a:t> 기간내 모든 </a:t>
            </a:r>
            <a:r>
              <a:rPr lang="ko-KR" altLang="en-US" sz="1400" b="1" dirty="0" err="1">
                <a:solidFill>
                  <a:srgbClr val="0000FF"/>
                </a:solidFill>
              </a:rPr>
              <a:t>수강과목이</a:t>
            </a:r>
            <a:r>
              <a:rPr lang="ko-KR" altLang="en-US" sz="1400" b="1" dirty="0">
                <a:solidFill>
                  <a:srgbClr val="0000FF"/>
                </a:solidFill>
              </a:rPr>
              <a:t> 표시되는지 확인 </a:t>
            </a:r>
            <a:endParaRPr lang="en-US" altLang="ko-KR" sz="14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sz="1400" b="1" dirty="0">
                <a:solidFill>
                  <a:schemeClr val="tx1"/>
                </a:solidFill>
              </a:rPr>
              <a:t>전체 과목 선택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맨 위 □ 체크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</a:rPr>
              <a:t> 또는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</a:rPr>
              <a:t>수업결손</a:t>
            </a:r>
            <a:r>
              <a:rPr lang="ko-KR" altLang="en-US" sz="1400" b="1" dirty="0">
                <a:solidFill>
                  <a:schemeClr val="tx1"/>
                </a:solidFill>
              </a:rPr>
              <a:t> 시간 대상 과목만 선택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해당 과목 □ 체크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ko-KR" sz="1400" b="1" dirty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저장</a:t>
            </a:r>
            <a:r>
              <a:rPr lang="en-US" altLang="ko-KR" sz="1400" b="1" dirty="0">
                <a:solidFill>
                  <a:schemeClr val="tx1"/>
                </a:solidFill>
              </a:rPr>
              <a:t>]</a:t>
            </a:r>
            <a:r>
              <a:rPr lang="ko-KR" altLang="en-US" sz="1400" b="1" dirty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1217"/>
            <a:ext cx="13532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3259" y="155388"/>
            <a:ext cx="1375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0504" y="28208"/>
            <a:ext cx="1440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44383912" descr="EMB00003c8c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4" y="593020"/>
            <a:ext cx="8507960" cy="11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0270" y="1061332"/>
            <a:ext cx="141107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44383752" descr="EMB00003c8c18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4" y="1901119"/>
            <a:ext cx="850796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5536" y="21757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44384232" descr="EMB00003c8c18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" y="2946191"/>
            <a:ext cx="8352928" cy="20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5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60486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5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.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코로나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19 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백신접종 내역 확인서 및 증명서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서식</a:t>
            </a: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6404" y="307504"/>
            <a:ext cx="6556767" cy="28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33898432" descr="EMB000037480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" y="871907"/>
            <a:ext cx="4411637" cy="57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90317" y="315917"/>
            <a:ext cx="6500665" cy="31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533897424" descr="EMB000037480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28" y="773117"/>
            <a:ext cx="4529286" cy="58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884368" y="492584"/>
            <a:ext cx="1080120" cy="2394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tx1"/>
                </a:solidFill>
              </a:rPr>
              <a:t>출처 </a:t>
            </a:r>
            <a:r>
              <a:rPr lang="en-US" altLang="ko-KR" sz="1100" b="1">
                <a:solidFill>
                  <a:schemeClr val="tx1"/>
                </a:solidFill>
              </a:rPr>
              <a:t>: </a:t>
            </a:r>
            <a:r>
              <a:rPr lang="ko-KR" altLang="en-US" sz="1100" b="1">
                <a:solidFill>
                  <a:schemeClr val="tx1"/>
                </a:solidFill>
              </a:rPr>
              <a:t>교육부</a:t>
            </a:r>
          </a:p>
        </p:txBody>
      </p:sp>
    </p:spTree>
    <p:extLst>
      <p:ext uri="{BB962C8B-B14F-4D97-AF65-F5344CB8AC3E}">
        <p14:creationId xmlns:p14="http://schemas.microsoft.com/office/powerpoint/2010/main" val="102267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809</Words>
  <Application>Microsoft Office PowerPoint</Application>
  <PresentationFormat>화면 슬라이드 쇼(4:3)</PresentationFormat>
  <Paragraphs>157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Aharoni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94</cp:revision>
  <cp:lastPrinted>2021-08-20T02:36:33Z</cp:lastPrinted>
  <dcterms:created xsi:type="dcterms:W3CDTF">2017-08-16T02:27:34Z</dcterms:created>
  <dcterms:modified xsi:type="dcterms:W3CDTF">2021-08-30T04:23:14Z</dcterms:modified>
</cp:coreProperties>
</file>