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57" r:id="rId4"/>
    <p:sldId id="260" r:id="rId5"/>
    <p:sldId id="261" r:id="rId6"/>
    <p:sldId id="262" r:id="rId7"/>
    <p:sldId id="277" r:id="rId8"/>
    <p:sldId id="275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773"/>
    <a:srgbClr val="2683D8"/>
    <a:srgbClr val="FFFFFF"/>
    <a:srgbClr val="EAEAEA"/>
    <a:srgbClr val="6C0000"/>
    <a:srgbClr val="229AAA"/>
    <a:srgbClr val="0156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12" d="100"/>
          <a:sy n="112" d="100"/>
        </p:scale>
        <p:origin x="154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ko-KR" altLang="ko-KR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ko-KR" altLang="ko-KR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ko-KR" altLang="ko-KR"/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fld id="{3C2A732E-9C55-41D9-9E2F-E9881891969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344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ko-KR" altLang="ko-KR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ko-KR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ko-KR" altLang="ko-KR"/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charset="-127"/>
              </a:defRPr>
            </a:lvl1pPr>
          </a:lstStyle>
          <a:p>
            <a:fld id="{790624F4-B6D2-489F-88D6-F7A932BEA5C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15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624F4-B6D2-489F-88D6-F7A932BEA5C5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091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6" name="Rectangle 20"/>
          <p:cNvSpPr>
            <a:spLocks noChangeArrowheads="1"/>
          </p:cNvSpPr>
          <p:nvPr/>
        </p:nvSpPr>
        <p:spPr bwMode="ltGray">
          <a:xfrm>
            <a:off x="914400" y="0"/>
            <a:ext cx="8229600" cy="3276600"/>
          </a:xfrm>
          <a:prstGeom prst="rect">
            <a:avLst/>
          </a:prstGeom>
          <a:gradFill rotWithShape="1">
            <a:gsLst>
              <a:gs pos="0">
                <a:schemeClr val="accent1">
                  <a:alpha val="10001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39957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4" b="22990"/>
          <a:stretch>
            <a:fillRect/>
          </a:stretch>
        </p:blipFill>
        <p:spPr bwMode="gray">
          <a:xfrm>
            <a:off x="0" y="1828800"/>
            <a:ext cx="4538663" cy="272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58" name="Rectangle 22"/>
          <p:cNvSpPr>
            <a:spLocks noChangeArrowheads="1"/>
          </p:cNvSpPr>
          <p:nvPr/>
        </p:nvSpPr>
        <p:spPr bwMode="gray">
          <a:xfrm>
            <a:off x="969963" y="4643438"/>
            <a:ext cx="8175625" cy="22240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gray">
          <a:xfrm>
            <a:off x="914400" y="4552950"/>
            <a:ext cx="8229600" cy="9683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gray">
          <a:xfrm>
            <a:off x="0" y="4648200"/>
            <a:ext cx="971550" cy="2209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" name="Rectangle 246"/>
          <p:cNvSpPr>
            <a:spLocks noChangeArrowheads="1"/>
          </p:cNvSpPr>
          <p:nvPr/>
        </p:nvSpPr>
        <p:spPr bwMode="gray">
          <a:xfrm>
            <a:off x="0" y="685800"/>
            <a:ext cx="990600" cy="152400"/>
          </a:xfrm>
          <a:prstGeom prst="rect">
            <a:avLst/>
          </a:prstGeom>
          <a:solidFill>
            <a:srgbClr val="F7FDFF">
              <a:alpha val="2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39962" name="Rectangle 82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2590800"/>
            <a:ext cx="6400800" cy="6858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mtClean="0"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  <a:endParaRPr lang="en-US" altLang="ko-KR" noProof="0" smtClean="0"/>
          </a:p>
        </p:txBody>
      </p:sp>
      <p:sp>
        <p:nvSpPr>
          <p:cNvPr id="39963" name="Rectangle 81"/>
          <p:cNvSpPr>
            <a:spLocks noGrp="1" noChangeArrowheads="1"/>
          </p:cNvSpPr>
          <p:nvPr>
            <p:ph type="ctrTitle"/>
          </p:nvPr>
        </p:nvSpPr>
        <p:spPr>
          <a:xfrm>
            <a:off x="1447800" y="1219200"/>
            <a:ext cx="74676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5000" smtClean="0"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  <a:endParaRPr lang="en-US" altLang="ko-KR" noProof="0" smtClean="0"/>
          </a:p>
        </p:txBody>
      </p:sp>
      <p:sp>
        <p:nvSpPr>
          <p:cNvPr id="39964" name="AutoShape 28"/>
          <p:cNvSpPr>
            <a:spLocks noChangeArrowheads="1"/>
          </p:cNvSpPr>
          <p:nvPr/>
        </p:nvSpPr>
        <p:spPr bwMode="gray">
          <a:xfrm>
            <a:off x="1104900" y="400050"/>
            <a:ext cx="228600" cy="228600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5" name="AutoShape 29"/>
          <p:cNvSpPr>
            <a:spLocks noChangeArrowheads="1"/>
          </p:cNvSpPr>
          <p:nvPr/>
        </p:nvSpPr>
        <p:spPr bwMode="gray">
          <a:xfrm>
            <a:off x="1354138" y="400050"/>
            <a:ext cx="228600" cy="228600"/>
          </a:xfrm>
          <a:prstGeom prst="rtTriangle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6" name="AutoShape 30"/>
          <p:cNvSpPr>
            <a:spLocks noChangeArrowheads="1"/>
          </p:cNvSpPr>
          <p:nvPr/>
        </p:nvSpPr>
        <p:spPr bwMode="gray">
          <a:xfrm>
            <a:off x="1603375" y="400050"/>
            <a:ext cx="228600" cy="228600"/>
          </a:xfrm>
          <a:prstGeom prst="rtTriangle">
            <a:avLst/>
          </a:prstGeom>
          <a:solidFill>
            <a:schemeClr val="accent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gray">
          <a:xfrm>
            <a:off x="0" y="0"/>
            <a:ext cx="971550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8" name="Rectangle 32" descr="Wide upward diagonal"/>
          <p:cNvSpPr>
            <a:spLocks noChangeArrowheads="1"/>
          </p:cNvSpPr>
          <p:nvPr/>
        </p:nvSpPr>
        <p:spPr bwMode="gray">
          <a:xfrm>
            <a:off x="0" y="838200"/>
            <a:ext cx="971550" cy="3813175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gray">
          <a:xfrm>
            <a:off x="0" y="6638925"/>
            <a:ext cx="9144000" cy="228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gray">
          <a:xfrm>
            <a:off x="0" y="838200"/>
            <a:ext cx="971550" cy="242888"/>
          </a:xfrm>
          <a:prstGeom prst="rect">
            <a:avLst/>
          </a:prstGeom>
          <a:solidFill>
            <a:srgbClr val="FFFFFF">
              <a:alpha val="32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gray">
          <a:xfrm>
            <a:off x="0" y="4552950"/>
            <a:ext cx="974725" cy="96838"/>
          </a:xfrm>
          <a:prstGeom prst="rect">
            <a:avLst/>
          </a:prstGeom>
          <a:solidFill>
            <a:srgbClr val="FFFFFF">
              <a:alpha val="32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29400"/>
            <a:ext cx="2133600" cy="2286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133600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74E3F-4683-41F9-924C-27145981691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DBF91-044C-4602-959A-AA10EB652C2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111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00250" cy="6096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848350" cy="6096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5E0C4-A401-4B28-8F84-B60AB15F091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4905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81800" cy="6397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8001000" cy="4876800"/>
          </a:xfrm>
        </p:spPr>
        <p:txBody>
          <a:bodyPr/>
          <a:lstStyle/>
          <a:p>
            <a:pPr lvl="0"/>
            <a:r>
              <a:rPr lang="ko-KR" altLang="en-US" noProof="0" smtClean="0"/>
              <a:t>표를 추가하려면 아이콘을 클릭하십시오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91E41-DADD-4AAE-ADDC-31A4642E9AA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0296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81800" cy="6397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3924300" cy="4876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924300" cy="4876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B9198-9C16-42C1-9A69-80F835F62B0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6876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81800" cy="6397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447800"/>
            <a:ext cx="8001000" cy="4876800"/>
          </a:xfrm>
        </p:spPr>
        <p:txBody>
          <a:bodyPr/>
          <a:lstStyle/>
          <a:p>
            <a:pPr lvl="0"/>
            <a:r>
              <a:rPr lang="ko-KR" altLang="en-US" noProof="0" smtClean="0"/>
              <a:t>차트를 추가하려면 아이콘을 클릭하십시오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14B28-F9C1-4FA4-BC99-DDB2A993770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144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99E73-1922-4AB7-8F48-F6F25990B24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754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FA5E3-2CAB-4402-A931-EE50E08220E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138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D7A48-B39E-4B8D-A946-654C3F26461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755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149A7-E5EC-42FA-9E1E-D028A2B8D2C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094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541CA-1069-4E58-9F46-CEECE5F102A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795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26BD7-75F6-47D4-85E6-0FB7EE34C43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68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E8635-D7DA-4918-A58E-3DFE621BCF0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697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70196-D6B4-4419-98B0-BD08F234616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104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Rectangle 20"/>
          <p:cNvSpPr>
            <a:spLocks noChangeArrowheads="1"/>
          </p:cNvSpPr>
          <p:nvPr/>
        </p:nvSpPr>
        <p:spPr bwMode="ltGray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chemeClr val="accent1">
                  <a:alpha val="10001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ko-KR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334000" y="6477000"/>
            <a:ext cx="3657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495800" y="64770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굴림" charset="-127"/>
              </a:defRPr>
            </a:lvl1pPr>
          </a:lstStyle>
          <a:p>
            <a:fld id="{7A5EF538-EBDC-4E1D-8EF4-6C3EC07351BC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5144" name="Rectangle 82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447800"/>
            <a:ext cx="8001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363" name="Line 339"/>
          <p:cNvSpPr>
            <a:spLocks noChangeShapeType="1"/>
          </p:cNvSpPr>
          <p:nvPr/>
        </p:nvSpPr>
        <p:spPr bwMode="gray">
          <a:xfrm>
            <a:off x="457200" y="990600"/>
            <a:ext cx="81534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0" y="0"/>
            <a:ext cx="411163" cy="6869113"/>
            <a:chOff x="0" y="0"/>
            <a:chExt cx="259" cy="4327"/>
          </a:xfrm>
        </p:grpSpPr>
        <p:sp>
          <p:nvSpPr>
            <p:cNvPr id="1356" name="Rectangle 332"/>
            <p:cNvSpPr>
              <a:spLocks noChangeArrowheads="1"/>
            </p:cNvSpPr>
            <p:nvPr/>
          </p:nvSpPr>
          <p:spPr bwMode="gray">
            <a:xfrm>
              <a:off x="0" y="2935"/>
              <a:ext cx="192" cy="1392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57" name="Rectangle 333"/>
            <p:cNvSpPr>
              <a:spLocks noChangeArrowheads="1"/>
            </p:cNvSpPr>
            <p:nvPr/>
          </p:nvSpPr>
          <p:spPr bwMode="gray">
            <a:xfrm>
              <a:off x="0" y="2921"/>
              <a:ext cx="192" cy="939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58" name="Rectangle 334" descr="Wide upward diagonal"/>
            <p:cNvSpPr>
              <a:spLocks noChangeArrowheads="1"/>
            </p:cNvSpPr>
            <p:nvPr/>
          </p:nvSpPr>
          <p:spPr bwMode="gray">
            <a:xfrm>
              <a:off x="0" y="432"/>
              <a:ext cx="192" cy="2496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59" name="Rectangle 335"/>
            <p:cNvSpPr>
              <a:spLocks noChangeArrowheads="1"/>
            </p:cNvSpPr>
            <p:nvPr/>
          </p:nvSpPr>
          <p:spPr bwMode="gray">
            <a:xfrm>
              <a:off x="0" y="0"/>
              <a:ext cx="192" cy="432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60" name="Rectangle 336"/>
            <p:cNvSpPr>
              <a:spLocks noChangeArrowheads="1"/>
            </p:cNvSpPr>
            <p:nvPr/>
          </p:nvSpPr>
          <p:spPr bwMode="gray">
            <a:xfrm>
              <a:off x="0" y="432"/>
              <a:ext cx="192" cy="192"/>
            </a:xfrm>
            <a:prstGeom prst="rect">
              <a:avLst/>
            </a:prstGeom>
            <a:solidFill>
              <a:srgbClr val="F7FDFF">
                <a:alpha val="2000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ko-KR"/>
            </a:p>
          </p:txBody>
        </p:sp>
        <p:sp>
          <p:nvSpPr>
            <p:cNvPr id="1364" name="Rectangle 340"/>
            <p:cNvSpPr>
              <a:spLocks noChangeArrowheads="1"/>
            </p:cNvSpPr>
            <p:nvPr/>
          </p:nvSpPr>
          <p:spPr bwMode="gray">
            <a:xfrm>
              <a:off x="212" y="0"/>
              <a:ext cx="47" cy="432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0C0C0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/>
                <a:t> </a:t>
              </a:r>
            </a:p>
          </p:txBody>
        </p:sp>
      </p:grpSp>
      <p:sp>
        <p:nvSpPr>
          <p:cNvPr id="1365" name="AutoShape 341"/>
          <p:cNvSpPr>
            <a:spLocks noChangeArrowheads="1"/>
          </p:cNvSpPr>
          <p:nvPr/>
        </p:nvSpPr>
        <p:spPr bwMode="gray">
          <a:xfrm>
            <a:off x="457200" y="685800"/>
            <a:ext cx="228600" cy="228600"/>
          </a:xfrm>
          <a:prstGeom prst="rtTriangle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366" name="AutoShape 342"/>
          <p:cNvSpPr>
            <a:spLocks noChangeArrowheads="1"/>
          </p:cNvSpPr>
          <p:nvPr/>
        </p:nvSpPr>
        <p:spPr bwMode="gray">
          <a:xfrm>
            <a:off x="706438" y="685800"/>
            <a:ext cx="228600" cy="228600"/>
          </a:xfrm>
          <a:prstGeom prst="rtTriangle">
            <a:avLst/>
          </a:prstGeom>
          <a:solidFill>
            <a:schemeClr val="accent1">
              <a:alpha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ko-KR"/>
          </a:p>
        </p:txBody>
      </p:sp>
      <p:sp>
        <p:nvSpPr>
          <p:cNvPr id="1367" name="AutoShape 343"/>
          <p:cNvSpPr>
            <a:spLocks noChangeArrowheads="1"/>
          </p:cNvSpPr>
          <p:nvPr/>
        </p:nvSpPr>
        <p:spPr bwMode="gray">
          <a:xfrm>
            <a:off x="955675" y="685800"/>
            <a:ext cx="228600" cy="228600"/>
          </a:xfrm>
          <a:prstGeom prst="rtTriangle">
            <a:avLst/>
          </a:prstGeom>
          <a:solidFill>
            <a:schemeClr val="accent1">
              <a:alpha val="60001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ko-KR"/>
          </a:p>
        </p:txBody>
      </p:sp>
      <p:pic>
        <p:nvPicPr>
          <p:cNvPr id="5156" name="Picture 36" descr="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66" b="51331"/>
          <a:stretch>
            <a:fillRect/>
          </a:stretch>
        </p:blipFill>
        <p:spPr bwMode="gray">
          <a:xfrm>
            <a:off x="6554788" y="36513"/>
            <a:ext cx="1844675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7" name="Rectangle 81"/>
          <p:cNvSpPr>
            <a:spLocks noGrp="1" noChangeArrowheads="1"/>
          </p:cNvSpPr>
          <p:nvPr>
            <p:ph type="title"/>
          </p:nvPr>
        </p:nvSpPr>
        <p:spPr bwMode="black">
          <a:xfrm>
            <a:off x="1219200" y="228600"/>
            <a:ext cx="6781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2"/>
          <p:cNvSpPr txBox="1">
            <a:spLocks noChangeArrowheads="1"/>
          </p:cNvSpPr>
          <p:nvPr/>
        </p:nvSpPr>
        <p:spPr bwMode="gray">
          <a:xfrm>
            <a:off x="1001713" y="593725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2000" dirty="0" smtClean="0">
                <a:latin typeface="Arial Black" pitchFamily="34" charset="0"/>
                <a:ea typeface="굴림" charset="-127"/>
              </a:rPr>
              <a:t>조나</a:t>
            </a:r>
            <a:r>
              <a:rPr lang="ko-KR" altLang="en-US" sz="2000" dirty="0">
                <a:latin typeface="Arial Black" pitchFamily="34" charset="0"/>
                <a:ea typeface="굴림" charset="-127"/>
              </a:rPr>
              <a:t>현</a:t>
            </a:r>
            <a:endParaRPr lang="en-US" altLang="ko-KR" sz="2000" dirty="0">
              <a:latin typeface="Arial Black" pitchFamily="34" charset="0"/>
              <a:ea typeface="굴림" charset="-127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2800" dirty="0" smtClean="0">
                <a:ea typeface="굴림" charset="-127"/>
              </a:rPr>
              <a:t>도시에서</a:t>
            </a:r>
            <a:r>
              <a:rPr lang="en-US" altLang="ko-KR" sz="2800" dirty="0">
                <a:ea typeface="굴림" charset="-127"/>
              </a:rPr>
              <a:t/>
            </a:r>
            <a:br>
              <a:rPr lang="en-US" altLang="ko-KR" sz="2800" dirty="0">
                <a:ea typeface="굴림" charset="-127"/>
              </a:rPr>
            </a:br>
            <a:r>
              <a:rPr lang="ko-KR" altLang="en-US" sz="4800" dirty="0" smtClean="0">
                <a:ea typeface="굴림" charset="-127"/>
              </a:rPr>
              <a:t>죽는다는 것</a:t>
            </a:r>
            <a:endParaRPr lang="en-US" altLang="ko-KR" sz="4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저자 가난한 시골에서 태어나 자람</a:t>
            </a:r>
            <a:endParaRPr lang="en-US" altLang="ko-KR" dirty="0" smtClean="0"/>
          </a:p>
          <a:p>
            <a:r>
              <a:rPr lang="ko-KR" altLang="en-US" dirty="0" smtClean="0"/>
              <a:t>싼 학비와 취업이 잘 된다는 이야기에 서울대 간호학과에 입학</a:t>
            </a:r>
            <a:endParaRPr lang="en-US" altLang="ko-KR" dirty="0" smtClean="0"/>
          </a:p>
          <a:p>
            <a:r>
              <a:rPr lang="ko-KR" altLang="en-US" dirty="0" smtClean="0"/>
              <a:t>졸업 후 대형병원에서 근무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연명치료나 장기이식 등 문제  발생 윤리적 딜레마를 경험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r>
              <a:rPr lang="ko-KR" altLang="en-US" dirty="0" smtClean="0"/>
              <a:t>환자에게 통증을 주는 일이 괴로워 </a:t>
            </a:r>
            <a:r>
              <a:rPr lang="en-US" altLang="ko-KR" dirty="0" smtClean="0"/>
              <a:t>19</a:t>
            </a:r>
            <a:r>
              <a:rPr lang="ko-KR" altLang="en-US" dirty="0" smtClean="0"/>
              <a:t>년 만에 병원 떠남</a:t>
            </a:r>
            <a:endParaRPr lang="en-US" altLang="ko-KR" dirty="0" smtClean="0"/>
          </a:p>
          <a:p>
            <a:r>
              <a:rPr lang="ko-KR" altLang="en-US" dirty="0" smtClean="0"/>
              <a:t>지금은 간호학과 교수로 재직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5772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ea typeface="굴림" charset="-127"/>
              </a:rPr>
              <a:t>목 차</a:t>
            </a:r>
            <a:endParaRPr lang="en-US" altLang="ko-KR" dirty="0" smtClean="0">
              <a:solidFill>
                <a:schemeClr val="accent1"/>
              </a:solidFill>
              <a:ea typeface="굴림" charset="-127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black">
          <a:xfrm>
            <a:off x="1676400" y="1340768"/>
            <a:ext cx="586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ko-KR" altLang="en-US" sz="1600" b="1" dirty="0" smtClean="0">
                <a:solidFill>
                  <a:srgbClr val="000000"/>
                </a:solidFill>
                <a:ea typeface="굴림" charset="-127"/>
              </a:rPr>
              <a:t>도시에서</a:t>
            </a:r>
            <a:endParaRPr lang="en-US" altLang="ko-KR" sz="1600" b="1" dirty="0" smtClean="0">
              <a:solidFill>
                <a:srgbClr val="000000"/>
              </a:solidFill>
              <a:ea typeface="굴림" charset="-127"/>
            </a:endParaRPr>
          </a:p>
          <a:p>
            <a:pPr eaLnBrk="0" hangingPunct="0"/>
            <a:r>
              <a:rPr lang="ko-KR" altLang="en-US" sz="1600" b="1" dirty="0" smtClean="0">
                <a:solidFill>
                  <a:srgbClr val="000000"/>
                </a:solidFill>
                <a:ea typeface="굴림" charset="-127"/>
              </a:rPr>
              <a:t>죽는다는 것</a:t>
            </a:r>
            <a:endParaRPr lang="en-US" altLang="ko-KR" sz="1600" b="1" dirty="0">
              <a:solidFill>
                <a:srgbClr val="000000"/>
              </a:solidFill>
              <a:ea typeface="굴림" charset="-127"/>
            </a:endParaRP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925638" y="2851150"/>
            <a:ext cx="5311775" cy="473075"/>
            <a:chOff x="1213" y="1796"/>
            <a:chExt cx="3346" cy="298"/>
          </a:xfrm>
        </p:grpSpPr>
        <p:grpSp>
          <p:nvGrpSpPr>
            <p:cNvPr id="41989" name="Group 5"/>
            <p:cNvGrpSpPr>
              <a:grpSpLocks/>
            </p:cNvGrpSpPr>
            <p:nvPr/>
          </p:nvGrpSpPr>
          <p:grpSpPr bwMode="auto">
            <a:xfrm>
              <a:off x="1213" y="1804"/>
              <a:ext cx="3346" cy="288"/>
              <a:chOff x="1117" y="1455"/>
              <a:chExt cx="3346" cy="288"/>
            </a:xfrm>
          </p:grpSpPr>
          <p:sp>
            <p:nvSpPr>
              <p:cNvPr id="41990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6196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1991" name="AutoShape 7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1992" name="Text Box 8"/>
            <p:cNvSpPr txBox="1">
              <a:spLocks noChangeArrowheads="1"/>
            </p:cNvSpPr>
            <p:nvPr/>
          </p:nvSpPr>
          <p:spPr bwMode="white">
            <a:xfrm>
              <a:off x="1680" y="1803"/>
              <a:ext cx="258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smtClean="0">
                  <a:solidFill>
                    <a:srgbClr val="FFFFFF"/>
                  </a:solidFill>
                  <a:ea typeface="굴림" charset="-127"/>
                </a:rPr>
                <a:t>중환자가 된다는 것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…</a:t>
              </a:r>
              <a:endParaRPr lang="en-US" altLang="ko-KR" sz="24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grpSp>
          <p:nvGrpSpPr>
            <p:cNvPr id="41993" name="Group 9"/>
            <p:cNvGrpSpPr>
              <a:grpSpLocks/>
            </p:cNvGrpSpPr>
            <p:nvPr/>
          </p:nvGrpSpPr>
          <p:grpSpPr bwMode="auto">
            <a:xfrm>
              <a:off x="1355" y="1806"/>
              <a:ext cx="270" cy="270"/>
              <a:chOff x="4166" y="1706"/>
              <a:chExt cx="1252" cy="1252"/>
            </a:xfrm>
          </p:grpSpPr>
          <p:sp>
            <p:nvSpPr>
              <p:cNvPr id="41994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1995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1996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1997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1364" y="1796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 dirty="0" smtClean="0">
                  <a:solidFill>
                    <a:srgbClr val="000000"/>
                  </a:solidFill>
                  <a:ea typeface="굴림" charset="-127"/>
                </a:rPr>
                <a:t>2</a:t>
              </a:r>
              <a:endParaRPr lang="en-US" altLang="ko-KR" sz="2400" b="1" dirty="0">
                <a:solidFill>
                  <a:srgbClr val="000000"/>
                </a:solidFill>
                <a:ea typeface="굴림" charset="-127"/>
              </a:endParaRPr>
            </a:p>
          </p:txBody>
        </p:sp>
      </p:grp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1925638" y="3633788"/>
            <a:ext cx="5311775" cy="841375"/>
            <a:chOff x="1214" y="2289"/>
            <a:chExt cx="3346" cy="530"/>
          </a:xfrm>
        </p:grpSpPr>
        <p:grpSp>
          <p:nvGrpSpPr>
            <p:cNvPr id="42000" name="Group 16"/>
            <p:cNvGrpSpPr>
              <a:grpSpLocks/>
            </p:cNvGrpSpPr>
            <p:nvPr/>
          </p:nvGrpSpPr>
          <p:grpSpPr bwMode="auto">
            <a:xfrm>
              <a:off x="1214" y="2297"/>
              <a:ext cx="3346" cy="288"/>
              <a:chOff x="1118" y="1948"/>
              <a:chExt cx="3346" cy="288"/>
            </a:xfrm>
          </p:grpSpPr>
          <p:sp>
            <p:nvSpPr>
              <p:cNvPr id="42001" name="AutoShape 17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1">
                      <a:gamma/>
                      <a:shade val="6235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2002" name="AutoShape 18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03" name="Text Box 19"/>
            <p:cNvSpPr txBox="1">
              <a:spLocks noChangeArrowheads="1"/>
            </p:cNvSpPr>
            <p:nvPr/>
          </p:nvSpPr>
          <p:spPr bwMode="white">
            <a:xfrm>
              <a:off x="1667" y="2296"/>
              <a:ext cx="254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smtClean="0">
                  <a:solidFill>
                    <a:srgbClr val="FFFFFF"/>
                  </a:solidFill>
                  <a:ea typeface="굴림" charset="-127"/>
                </a:rPr>
                <a:t>중환자실에서 죽는다는 것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... </a:t>
              </a:r>
              <a:r>
                <a:rPr lang="en-US" altLang="ko-KR" sz="2400" b="1" dirty="0">
                  <a:solidFill>
                    <a:srgbClr val="FFFFFF"/>
                  </a:solidFill>
                  <a:ea typeface="굴림" charset="-127"/>
                </a:rPr>
                <a:t>here    </a:t>
              </a:r>
            </a:p>
          </p:txBody>
        </p:sp>
        <p:grpSp>
          <p:nvGrpSpPr>
            <p:cNvPr id="42004" name="Group 20"/>
            <p:cNvGrpSpPr>
              <a:grpSpLocks/>
            </p:cNvGrpSpPr>
            <p:nvPr/>
          </p:nvGrpSpPr>
          <p:grpSpPr bwMode="auto">
            <a:xfrm>
              <a:off x="1342" y="2299"/>
              <a:ext cx="270" cy="270"/>
              <a:chOff x="4166" y="1706"/>
              <a:chExt cx="1252" cy="1252"/>
            </a:xfrm>
          </p:grpSpPr>
          <p:sp>
            <p:nvSpPr>
              <p:cNvPr id="42005" name="Oval 21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06" name="Oval 22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07" name="Oval 23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08" name="Oval 24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1351" y="2289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 dirty="0" smtClean="0">
                  <a:solidFill>
                    <a:srgbClr val="000000"/>
                  </a:solidFill>
                  <a:ea typeface="굴림" charset="-127"/>
                </a:rPr>
                <a:t>3</a:t>
              </a:r>
              <a:endParaRPr lang="en-US" altLang="ko-KR" sz="2400" b="1" dirty="0">
                <a:solidFill>
                  <a:srgbClr val="000000"/>
                </a:solidFill>
                <a:ea typeface="굴림" charset="-127"/>
              </a:endParaRPr>
            </a:p>
          </p:txBody>
        </p:sp>
      </p:grpSp>
      <p:grpSp>
        <p:nvGrpSpPr>
          <p:cNvPr id="42010" name="Group 26"/>
          <p:cNvGrpSpPr>
            <a:grpSpLocks/>
          </p:cNvGrpSpPr>
          <p:nvPr/>
        </p:nvGrpSpPr>
        <p:grpSpPr bwMode="auto">
          <a:xfrm>
            <a:off x="1925638" y="4465638"/>
            <a:ext cx="5311775" cy="458787"/>
            <a:chOff x="1235" y="2813"/>
            <a:chExt cx="3346" cy="289"/>
          </a:xfrm>
        </p:grpSpPr>
        <p:grpSp>
          <p:nvGrpSpPr>
            <p:cNvPr id="42011" name="Group 27"/>
            <p:cNvGrpSpPr>
              <a:grpSpLocks/>
            </p:cNvGrpSpPr>
            <p:nvPr/>
          </p:nvGrpSpPr>
          <p:grpSpPr bwMode="auto">
            <a:xfrm>
              <a:off x="1235" y="2814"/>
              <a:ext cx="3346" cy="288"/>
              <a:chOff x="1098" y="2465"/>
              <a:chExt cx="3346" cy="288"/>
            </a:xfrm>
          </p:grpSpPr>
          <p:sp>
            <p:nvSpPr>
              <p:cNvPr id="42012" name="AutoShape 28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62353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2013" name="AutoShape 29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14" name="Text Box 30"/>
            <p:cNvSpPr txBox="1">
              <a:spLocks noChangeArrowheads="1"/>
            </p:cNvSpPr>
            <p:nvPr/>
          </p:nvSpPr>
          <p:spPr bwMode="white">
            <a:xfrm>
              <a:off x="1688" y="2813"/>
              <a:ext cx="25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err="1" smtClean="0">
                  <a:solidFill>
                    <a:srgbClr val="FFFFFF"/>
                  </a:solidFill>
                  <a:ea typeface="굴림" charset="-127"/>
                </a:rPr>
                <a:t>죽음이후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…   </a:t>
              </a:r>
              <a:endParaRPr lang="en-US" altLang="ko-KR" sz="24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grpSp>
          <p:nvGrpSpPr>
            <p:cNvPr id="42015" name="Group 31"/>
            <p:cNvGrpSpPr>
              <a:grpSpLocks/>
            </p:cNvGrpSpPr>
            <p:nvPr/>
          </p:nvGrpSpPr>
          <p:grpSpPr bwMode="auto">
            <a:xfrm>
              <a:off x="1363" y="2823"/>
              <a:ext cx="270" cy="270"/>
              <a:chOff x="4166" y="1706"/>
              <a:chExt cx="1252" cy="1252"/>
            </a:xfrm>
          </p:grpSpPr>
          <p:sp>
            <p:nvSpPr>
              <p:cNvPr id="42016" name="Oval 3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17" name="Oval 3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18" name="Oval 3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19" name="Oval 3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20" name="Text Box 36"/>
            <p:cNvSpPr txBox="1">
              <a:spLocks noChangeArrowheads="1"/>
            </p:cNvSpPr>
            <p:nvPr/>
          </p:nvSpPr>
          <p:spPr bwMode="auto">
            <a:xfrm>
              <a:off x="1372" y="2813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>
                  <a:solidFill>
                    <a:srgbClr val="000000"/>
                  </a:solidFill>
                  <a:ea typeface="굴림" charset="-127"/>
                </a:rPr>
                <a:t>3</a:t>
              </a:r>
            </a:p>
          </p:txBody>
        </p:sp>
      </p:grpSp>
      <p:grpSp>
        <p:nvGrpSpPr>
          <p:cNvPr id="42021" name="Group 37"/>
          <p:cNvGrpSpPr>
            <a:grpSpLocks/>
          </p:cNvGrpSpPr>
          <p:nvPr/>
        </p:nvGrpSpPr>
        <p:grpSpPr bwMode="auto">
          <a:xfrm>
            <a:off x="1925638" y="5245100"/>
            <a:ext cx="5311775" cy="469900"/>
            <a:chOff x="1255" y="3304"/>
            <a:chExt cx="3346" cy="296"/>
          </a:xfrm>
        </p:grpSpPr>
        <p:grpSp>
          <p:nvGrpSpPr>
            <p:cNvPr id="42022" name="Group 38"/>
            <p:cNvGrpSpPr>
              <a:grpSpLocks/>
            </p:cNvGrpSpPr>
            <p:nvPr/>
          </p:nvGrpSpPr>
          <p:grpSpPr bwMode="auto">
            <a:xfrm>
              <a:off x="1255" y="3312"/>
              <a:ext cx="3346" cy="288"/>
              <a:chOff x="1118" y="2963"/>
              <a:chExt cx="3346" cy="288"/>
            </a:xfrm>
          </p:grpSpPr>
          <p:sp>
            <p:nvSpPr>
              <p:cNvPr id="42023" name="AutoShape 39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hlink">
                      <a:gamma/>
                      <a:shade val="62353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solidFill>
                  <a:srgbClr val="FFFFFF">
                    <a:alpha val="39999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42024" name="AutoShape 40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25" name="Text Box 41"/>
            <p:cNvSpPr txBox="1">
              <a:spLocks noChangeArrowheads="1"/>
            </p:cNvSpPr>
            <p:nvPr/>
          </p:nvSpPr>
          <p:spPr bwMode="white">
            <a:xfrm>
              <a:off x="1708" y="3304"/>
              <a:ext cx="25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smtClean="0">
                  <a:solidFill>
                    <a:srgbClr val="FFFFFF"/>
                  </a:solidFill>
                  <a:ea typeface="굴림" charset="-127"/>
                </a:rPr>
                <a:t>다른 가능성들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    </a:t>
              </a:r>
              <a:endParaRPr lang="en-US" altLang="ko-KR" sz="24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grpSp>
          <p:nvGrpSpPr>
            <p:cNvPr id="42026" name="Group 42"/>
            <p:cNvGrpSpPr>
              <a:grpSpLocks/>
            </p:cNvGrpSpPr>
            <p:nvPr/>
          </p:nvGrpSpPr>
          <p:grpSpPr bwMode="auto">
            <a:xfrm>
              <a:off x="1383" y="3314"/>
              <a:ext cx="270" cy="270"/>
              <a:chOff x="4166" y="1706"/>
              <a:chExt cx="1252" cy="1252"/>
            </a:xfrm>
          </p:grpSpPr>
          <p:sp>
            <p:nvSpPr>
              <p:cNvPr id="42027" name="Oval 4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28" name="Oval 4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29" name="Oval 4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42030" name="Oval 4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42031" name="Text Box 47"/>
            <p:cNvSpPr txBox="1">
              <a:spLocks noChangeArrowheads="1"/>
            </p:cNvSpPr>
            <p:nvPr/>
          </p:nvSpPr>
          <p:spPr bwMode="auto">
            <a:xfrm>
              <a:off x="1392" y="3304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 dirty="0" smtClean="0">
                  <a:solidFill>
                    <a:srgbClr val="000000"/>
                  </a:solidFill>
                  <a:ea typeface="굴림" charset="-127"/>
                </a:rPr>
                <a:t>5</a:t>
              </a:r>
              <a:endParaRPr lang="en-US" altLang="ko-KR" sz="2400" b="1" dirty="0">
                <a:solidFill>
                  <a:srgbClr val="000000"/>
                </a:solidFill>
                <a:ea typeface="굴림" charset="-127"/>
              </a:endParaRPr>
            </a:p>
          </p:txBody>
        </p:sp>
      </p:grpSp>
      <p:grpSp>
        <p:nvGrpSpPr>
          <p:cNvPr id="48" name="Group 4"/>
          <p:cNvGrpSpPr>
            <a:grpSpLocks/>
          </p:cNvGrpSpPr>
          <p:nvPr/>
        </p:nvGrpSpPr>
        <p:grpSpPr bwMode="auto">
          <a:xfrm>
            <a:off x="1930252" y="2081050"/>
            <a:ext cx="5311775" cy="473075"/>
            <a:chOff x="1213" y="1796"/>
            <a:chExt cx="3346" cy="298"/>
          </a:xfrm>
        </p:grpSpPr>
        <p:grpSp>
          <p:nvGrpSpPr>
            <p:cNvPr id="49" name="Group 5"/>
            <p:cNvGrpSpPr>
              <a:grpSpLocks/>
            </p:cNvGrpSpPr>
            <p:nvPr/>
          </p:nvGrpSpPr>
          <p:grpSpPr bwMode="auto">
            <a:xfrm>
              <a:off x="1213" y="1804"/>
              <a:ext cx="3346" cy="288"/>
              <a:chOff x="1117" y="1455"/>
              <a:chExt cx="3346" cy="288"/>
            </a:xfrm>
          </p:grpSpPr>
          <p:sp>
            <p:nvSpPr>
              <p:cNvPr id="57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6196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58" name="AutoShape 7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rgbClr val="F8F8F8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50" name="Text Box 8"/>
            <p:cNvSpPr txBox="1">
              <a:spLocks noChangeArrowheads="1"/>
            </p:cNvSpPr>
            <p:nvPr/>
          </p:nvSpPr>
          <p:spPr bwMode="white">
            <a:xfrm>
              <a:off x="1680" y="1803"/>
              <a:ext cx="28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Clr>
                  <a:schemeClr val="tx1"/>
                </a:buClr>
              </a:pPr>
              <a:r>
                <a:rPr lang="ko-KR" altLang="en-US" sz="2400" b="1" dirty="0" smtClean="0">
                  <a:solidFill>
                    <a:srgbClr val="FFFFFF"/>
                  </a:solidFill>
                  <a:ea typeface="굴림" charset="-127"/>
                </a:rPr>
                <a:t>자연스러웠던 죽음을 추억하다</a:t>
              </a:r>
              <a:r>
                <a:rPr lang="en-US" altLang="ko-KR" sz="2400" b="1" dirty="0" smtClean="0">
                  <a:solidFill>
                    <a:srgbClr val="FFFFFF"/>
                  </a:solidFill>
                  <a:ea typeface="굴림" charset="-127"/>
                </a:rPr>
                <a:t>   </a:t>
              </a:r>
              <a:endParaRPr lang="en-US" altLang="ko-KR" sz="24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grpSp>
          <p:nvGrpSpPr>
            <p:cNvPr id="51" name="Group 9"/>
            <p:cNvGrpSpPr>
              <a:grpSpLocks/>
            </p:cNvGrpSpPr>
            <p:nvPr/>
          </p:nvGrpSpPr>
          <p:grpSpPr bwMode="auto">
            <a:xfrm>
              <a:off x="1355" y="1806"/>
              <a:ext cx="270" cy="270"/>
              <a:chOff x="4166" y="1706"/>
              <a:chExt cx="1252" cy="1252"/>
            </a:xfrm>
          </p:grpSpPr>
          <p:sp>
            <p:nvSpPr>
              <p:cNvPr id="53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54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55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  <p:sp>
            <p:nvSpPr>
              <p:cNvPr id="56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52" name="Text Box 14"/>
            <p:cNvSpPr txBox="1">
              <a:spLocks noChangeArrowheads="1"/>
            </p:cNvSpPr>
            <p:nvPr/>
          </p:nvSpPr>
          <p:spPr bwMode="auto">
            <a:xfrm>
              <a:off x="1364" y="1796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400" b="1">
                  <a:solidFill>
                    <a:srgbClr val="000000"/>
                  </a:solidFill>
                  <a:ea typeface="굴림" charset="-127"/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gray">
          <a:xfrm flipH="1">
            <a:off x="5029200" y="1905000"/>
            <a:ext cx="3886200" cy="1905000"/>
          </a:xfrm>
          <a:prstGeom prst="homePlate">
            <a:avLst>
              <a:gd name="adj" fmla="val 51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  <a:alpha val="0"/>
                </a:schemeClr>
              </a:gs>
              <a:gs pos="100000">
                <a:schemeClr val="hlink">
                  <a:alpha val="3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gray">
          <a:xfrm>
            <a:off x="396875" y="1905000"/>
            <a:ext cx="3717925" cy="1905000"/>
          </a:xfrm>
          <a:prstGeom prst="homePlate">
            <a:avLst>
              <a:gd name="adj" fmla="val 4879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>
                  <a:alpha val="39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7750" y="228600"/>
            <a:ext cx="6953250" cy="639763"/>
          </a:xfrm>
        </p:spPr>
        <p:txBody>
          <a:bodyPr/>
          <a:lstStyle/>
          <a:p>
            <a:r>
              <a:rPr lang="en-US" altLang="ko-KR" sz="3200" dirty="0" smtClean="0">
                <a:ea typeface="굴림" charset="-127"/>
              </a:rPr>
              <a:t>1</a:t>
            </a:r>
            <a:r>
              <a:rPr lang="ko-KR" altLang="en-US" sz="3200" dirty="0" smtClean="0">
                <a:ea typeface="굴림" charset="-127"/>
              </a:rPr>
              <a:t>장</a:t>
            </a:r>
            <a:r>
              <a:rPr lang="en-US" altLang="ko-KR" sz="3200" dirty="0" smtClean="0">
                <a:ea typeface="굴림" charset="-127"/>
              </a:rPr>
              <a:t>. </a:t>
            </a:r>
            <a:r>
              <a:rPr lang="ko-KR" altLang="en-US" sz="3200" dirty="0" smtClean="0">
                <a:ea typeface="굴림" charset="-127"/>
              </a:rPr>
              <a:t>자연스러웠던 죽음을 추억하다</a:t>
            </a:r>
            <a:endParaRPr lang="en-US" altLang="ko-KR" sz="3200" dirty="0" smtClean="0">
              <a:ea typeface="굴림" charset="-127"/>
            </a:endParaRP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3602038" y="1868488"/>
            <a:ext cx="1949450" cy="1892300"/>
            <a:chOff x="2359" y="1177"/>
            <a:chExt cx="1228" cy="1192"/>
          </a:xfrm>
        </p:grpSpPr>
        <p:sp>
          <p:nvSpPr>
            <p:cNvPr id="45062" name="Oval 6"/>
            <p:cNvSpPr>
              <a:spLocks noChangeAspect="1" noChangeArrowheads="1"/>
            </p:cNvSpPr>
            <p:nvPr/>
          </p:nvSpPr>
          <p:spPr bwMode="gray">
            <a:xfrm>
              <a:off x="2359" y="1177"/>
              <a:ext cx="1228" cy="1192"/>
            </a:xfrm>
            <a:prstGeom prst="ellipse">
              <a:avLst/>
            </a:prstGeom>
            <a:solidFill>
              <a:schemeClr val="accent1">
                <a:alpha val="6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D3A91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gray">
            <a:xfrm>
              <a:off x="2454" y="1260"/>
              <a:ext cx="1044" cy="1044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45064" name="Rectangle 8"/>
          <p:cNvSpPr>
            <a:spLocks noChangeArrowheads="1"/>
          </p:cNvSpPr>
          <p:nvPr/>
        </p:nvSpPr>
        <p:spPr bwMode="gray">
          <a:xfrm>
            <a:off x="3843338" y="2324100"/>
            <a:ext cx="1462087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r>
              <a:rPr lang="ko-KR" altLang="en-US" dirty="0" smtClean="0">
                <a:solidFill>
                  <a:srgbClr val="FFFFFF"/>
                </a:solidFill>
                <a:ea typeface="굴림" charset="-127"/>
              </a:rPr>
              <a:t>죽음 </a:t>
            </a:r>
            <a:r>
              <a:rPr lang="en-US" altLang="ko-KR" dirty="0" smtClean="0">
                <a:solidFill>
                  <a:srgbClr val="FFFFFF"/>
                </a:solidFill>
                <a:ea typeface="굴림" charset="-127"/>
              </a:rPr>
              <a:t>(Die)</a:t>
            </a:r>
          </a:p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r>
              <a:rPr lang="en-US" altLang="ko-KR" dirty="0" smtClean="0">
                <a:solidFill>
                  <a:srgbClr val="FFFFFF"/>
                </a:solidFill>
                <a:ea typeface="굴림" charset="-127"/>
              </a:rPr>
              <a:t>&amp; </a:t>
            </a:r>
          </a:p>
          <a:p>
            <a:pPr>
              <a:lnSpc>
                <a:spcPct val="120000"/>
              </a:lnSpc>
              <a:buClr>
                <a:srgbClr val="7B9B63"/>
              </a:buClr>
              <a:buSzPct val="60000"/>
              <a:buFont typeface="Arial" charset="0"/>
              <a:buNone/>
            </a:pPr>
            <a:r>
              <a:rPr lang="ko-KR" altLang="en-US" dirty="0" smtClean="0">
                <a:solidFill>
                  <a:srgbClr val="FFFFFF"/>
                </a:solidFill>
                <a:ea typeface="굴림" charset="-127"/>
              </a:rPr>
              <a:t>행복 </a:t>
            </a:r>
            <a:r>
              <a:rPr lang="en-US" altLang="ko-KR" dirty="0" smtClean="0">
                <a:solidFill>
                  <a:srgbClr val="FFFFFF"/>
                </a:solidFill>
                <a:ea typeface="굴림" charset="-127"/>
              </a:rPr>
              <a:t>(Happy)</a:t>
            </a:r>
            <a:endParaRPr lang="en-US" altLang="ko-KR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gray">
          <a:xfrm>
            <a:off x="990600" y="2132856"/>
            <a:ext cx="1066800" cy="1248519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gray">
          <a:xfrm>
            <a:off x="897432" y="2464727"/>
            <a:ext cx="12096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무덤</a:t>
            </a:r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놀이터</a:t>
            </a:r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gray">
          <a:xfrm>
            <a:off x="2305050" y="2132856"/>
            <a:ext cx="1066800" cy="1248519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gray">
          <a:xfrm>
            <a:off x="2344738" y="2344578"/>
            <a:ext cx="9509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무덤</a:t>
            </a:r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평화로운 곳</a:t>
            </a:r>
            <a:endParaRPr lang="en-US" altLang="ko-KR" sz="1600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782637" y="3909045"/>
            <a:ext cx="2055813" cy="342900"/>
          </a:xfrm>
          <a:prstGeom prst="roundRect">
            <a:avLst>
              <a:gd name="adj" fmla="val 21824"/>
            </a:avLst>
          </a:prstGeom>
          <a:gradFill rotWithShape="1">
            <a:gsLst>
              <a:gs pos="0">
                <a:srgbClr val="EAEAEA">
                  <a:gamma/>
                  <a:tint val="3137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b="1" dirty="0" smtClean="0">
                <a:ea typeface="굴림" charset="-127"/>
              </a:rPr>
              <a:t> </a:t>
            </a:r>
            <a:r>
              <a:rPr lang="ko-KR" altLang="en-US" b="1" dirty="0" err="1" smtClean="0">
                <a:ea typeface="굴림" charset="-127"/>
              </a:rPr>
              <a:t>죽움의</a:t>
            </a:r>
            <a:r>
              <a:rPr lang="ko-KR" altLang="en-US" b="1" dirty="0" smtClean="0">
                <a:ea typeface="굴림" charset="-127"/>
              </a:rPr>
              <a:t>  걱정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gray">
          <a:xfrm>
            <a:off x="5696657" y="2178302"/>
            <a:ext cx="1066800" cy="1381124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gray">
          <a:xfrm>
            <a:off x="5631036" y="2453365"/>
            <a:ext cx="117616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죽음 </a:t>
            </a:r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  <a:p>
            <a:r>
              <a:rPr lang="ko-KR" altLang="en-US" sz="1600" dirty="0" smtClean="0">
                <a:solidFill>
                  <a:srgbClr val="FFFFFF"/>
                </a:solidFill>
                <a:ea typeface="굴림" charset="-127"/>
              </a:rPr>
              <a:t>자연스런 일</a:t>
            </a:r>
            <a:endParaRPr lang="en-US" altLang="ko-KR" sz="1600" dirty="0">
              <a:solidFill>
                <a:srgbClr val="FFFFFF"/>
              </a:solidFill>
              <a:ea typeface="굴림" charset="-127"/>
            </a:endParaRPr>
          </a:p>
          <a:p>
            <a:endParaRPr lang="en-US" altLang="ko-KR" sz="1600" dirty="0" smtClean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gray">
          <a:xfrm>
            <a:off x="7188200" y="2198763"/>
            <a:ext cx="1066800" cy="1381124"/>
          </a:xfrm>
          <a:prstGeom prst="ellipse">
            <a:avLst/>
          </a:prstGeom>
          <a:solidFill>
            <a:schemeClr val="hlink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무덤의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주인공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기억 </a:t>
            </a:r>
            <a:endParaRPr lang="en-US" altLang="ko-KR" dirty="0" smtClean="0">
              <a:solidFill>
                <a:schemeClr val="bg1"/>
              </a:solidFill>
            </a:endParaRP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>
            <a:off x="3406283" y="3955672"/>
            <a:ext cx="2055813" cy="342900"/>
          </a:xfrm>
          <a:prstGeom prst="roundRect">
            <a:avLst>
              <a:gd name="adj" fmla="val 21824"/>
            </a:avLst>
          </a:prstGeom>
          <a:gradFill rotWithShape="1">
            <a:gsLst>
              <a:gs pos="0">
                <a:srgbClr val="EAEAEA">
                  <a:gamma/>
                  <a:tint val="3137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2000" b="1" dirty="0" smtClean="0">
                <a:solidFill>
                  <a:srgbClr val="FF0000"/>
                </a:solidFill>
                <a:ea typeface="굴림" charset="-127"/>
              </a:rPr>
              <a:t>충 돌</a:t>
            </a:r>
            <a:endParaRPr lang="en-US" altLang="ko-KR" sz="2000" b="1" dirty="0">
              <a:solidFill>
                <a:srgbClr val="FF0000"/>
              </a:solidFill>
              <a:ea typeface="굴림" charset="-127"/>
            </a:endParaRPr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>
            <a:off x="5931694" y="3940426"/>
            <a:ext cx="2055812" cy="342900"/>
          </a:xfrm>
          <a:prstGeom prst="roundRect">
            <a:avLst>
              <a:gd name="adj" fmla="val 21824"/>
            </a:avLst>
          </a:prstGeom>
          <a:gradFill rotWithShape="1">
            <a:gsLst>
              <a:gs pos="0">
                <a:srgbClr val="EAEAEA">
                  <a:gamma/>
                  <a:tint val="3137"/>
                  <a:invGamma/>
                </a:srgbClr>
              </a:gs>
              <a:gs pos="100000">
                <a:srgbClr val="EAEAEA"/>
              </a:gs>
            </a:gsLst>
            <a:lin ang="5400000" scaled="1"/>
          </a:gradFill>
          <a:ln w="19050">
            <a:solidFill>
              <a:srgbClr val="B2B2B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b="1" dirty="0" smtClean="0">
                <a:ea typeface="굴림" charset="-127"/>
              </a:rPr>
              <a:t>타임머</a:t>
            </a:r>
            <a:r>
              <a:rPr lang="ko-KR" altLang="en-US" b="1" dirty="0">
                <a:ea typeface="굴림" charset="-127"/>
              </a:rPr>
              <a:t>신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black">
          <a:xfrm>
            <a:off x="3328297" y="4493904"/>
            <a:ext cx="2235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    - </a:t>
            </a:r>
            <a:r>
              <a:rPr lang="ko-KR" altLang="en-US" sz="1400" b="1" dirty="0" smtClean="0">
                <a:ea typeface="굴림" charset="-127"/>
              </a:rPr>
              <a:t>죽음현실의 부정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    - </a:t>
            </a:r>
            <a:r>
              <a:rPr lang="ko-KR" altLang="en-US" sz="1400" b="1" dirty="0" smtClean="0">
                <a:ea typeface="굴림" charset="-127"/>
              </a:rPr>
              <a:t>행복한 생각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    - </a:t>
            </a:r>
            <a:r>
              <a:rPr lang="ko-KR" altLang="en-US" sz="1400" b="1" dirty="0" smtClean="0">
                <a:ea typeface="굴림" charset="-127"/>
              </a:rPr>
              <a:t>두려움 등이 공존</a:t>
            </a:r>
            <a:endParaRPr lang="en-US" altLang="ko-KR" sz="1400" dirty="0">
              <a:ea typeface="굴림" charset="-127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black">
          <a:xfrm>
            <a:off x="5931694" y="4509120"/>
            <a:ext cx="2235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    - </a:t>
            </a:r>
            <a:r>
              <a:rPr lang="ko-KR" altLang="en-US" sz="1400" b="1" dirty="0" smtClean="0">
                <a:ea typeface="굴림" charset="-127"/>
              </a:rPr>
              <a:t>어릴 적 추억을 하며  그 시절의 죽음을 맞고 죽은 사람을 보내던 방식을 그리워함 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endParaRPr lang="en-US" altLang="ko-KR" sz="1400" b="1" dirty="0">
              <a:ea typeface="굴림" charset="-127"/>
            </a:endParaRPr>
          </a:p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죽음 자체보다 그 순간 아무도 없이 혼자 </a:t>
            </a:r>
            <a:r>
              <a:rPr lang="ko-KR" altLang="en-US" sz="1400" b="1" dirty="0" smtClean="0">
                <a:ea typeface="굴림" charset="-127"/>
              </a:rPr>
              <a:t>죽음을 </a:t>
            </a:r>
            <a:r>
              <a:rPr lang="ko-KR" altLang="en-US" sz="1400" b="1" dirty="0" smtClean="0">
                <a:ea typeface="굴림" charset="-127"/>
              </a:rPr>
              <a:t>맞게 되는 상황을 두려워 함</a:t>
            </a:r>
            <a:endParaRPr lang="en-US" altLang="ko-KR" sz="1400" b="1" dirty="0" smtClean="0">
              <a:ea typeface="굴림" charset="-127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black">
          <a:xfrm>
            <a:off x="678069" y="4509120"/>
            <a:ext cx="228203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고통과 병이 없이 어느 날  죽는 것이 자식들에게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도와 주는 길이라고 생각</a:t>
            </a:r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저자의 할머니도 한 순간에 생을 마감하기를 소망</a:t>
            </a:r>
            <a:endParaRPr lang="en-US" altLang="ko-KR" sz="1400" b="1" dirty="0" smtClean="0">
              <a:ea typeface="굴림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5652" y="5232568"/>
            <a:ext cx="25690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dirty="0" smtClean="0"/>
              <a:t>어린 시절 봤던 죽음과 </a:t>
            </a:r>
            <a:endParaRPr lang="en-US" altLang="ko-KR" sz="1400" dirty="0" smtClean="0"/>
          </a:p>
          <a:p>
            <a:pPr algn="l"/>
            <a:r>
              <a:rPr lang="ko-KR" altLang="en-US" sz="1400" dirty="0" smtClean="0"/>
              <a:t>중환자실에서 죽음의 시간도 모른 채 </a:t>
            </a:r>
            <a:r>
              <a:rPr lang="ko-KR" altLang="en-US" sz="1400" dirty="0"/>
              <a:t>연</a:t>
            </a:r>
            <a:r>
              <a:rPr lang="ko-KR" altLang="en-US" sz="1400" dirty="0" smtClean="0"/>
              <a:t>명치료 받다가 준비 없이 갑자기 </a:t>
            </a:r>
            <a:r>
              <a:rPr lang="ko-KR" altLang="en-US" sz="1400" dirty="0" smtClean="0"/>
              <a:t>임종을 맞는 </a:t>
            </a:r>
            <a:r>
              <a:rPr lang="ko-KR" altLang="en-US" sz="1400" dirty="0" smtClean="0"/>
              <a:t>상황을 피하고 싶다고 함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gray">
          <a:xfrm>
            <a:off x="960438" y="2885017"/>
            <a:ext cx="2460626" cy="603820"/>
          </a:xfrm>
          <a:prstGeom prst="rect">
            <a:avLst/>
          </a:prstGeom>
          <a:solidFill>
            <a:schemeClr val="folHlink">
              <a:alpha val="30000"/>
            </a:schemeClr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84" name="Text Box 9"/>
          <p:cNvSpPr txBox="1">
            <a:spLocks noChangeArrowheads="1"/>
          </p:cNvSpPr>
          <p:nvPr/>
        </p:nvSpPr>
        <p:spPr bwMode="gray">
          <a:xfrm>
            <a:off x="1676400" y="1550988"/>
            <a:ext cx="594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ko-KR" altLang="en-US" sz="2000" b="1" dirty="0" smtClean="0">
                <a:ea typeface="굴림" charset="-127"/>
              </a:rPr>
              <a:t>고립</a:t>
            </a:r>
            <a:r>
              <a:rPr lang="en-US" altLang="ko-KR" sz="2000" b="1" dirty="0" smtClean="0">
                <a:ea typeface="굴림" charset="-127"/>
              </a:rPr>
              <a:t>,  </a:t>
            </a:r>
            <a:r>
              <a:rPr lang="ko-KR" altLang="en-US" sz="2000" b="1" dirty="0" smtClean="0">
                <a:ea typeface="굴림" charset="-127"/>
              </a:rPr>
              <a:t>소외</a:t>
            </a:r>
            <a:r>
              <a:rPr lang="en-US" altLang="ko-KR" sz="2000" b="1" dirty="0" smtClean="0">
                <a:ea typeface="굴림" charset="-127"/>
              </a:rPr>
              <a:t>,  </a:t>
            </a:r>
            <a:r>
              <a:rPr lang="ko-KR" altLang="en-US" sz="2000" b="1" dirty="0" smtClean="0">
                <a:ea typeface="굴림" charset="-127"/>
              </a:rPr>
              <a:t>침묵</a:t>
            </a:r>
            <a:r>
              <a:rPr lang="en-US" altLang="ko-KR" sz="2000" b="1" dirty="0" smtClean="0">
                <a:ea typeface="굴림" charset="-127"/>
              </a:rPr>
              <a:t>,  </a:t>
            </a:r>
            <a:r>
              <a:rPr lang="ko-KR" altLang="en-US" sz="2000" b="1" dirty="0" smtClean="0">
                <a:ea typeface="굴림" charset="-127"/>
              </a:rPr>
              <a:t>분노</a:t>
            </a:r>
            <a:r>
              <a:rPr lang="en-US" altLang="ko-KR" sz="2000" b="1" dirty="0" smtClean="0">
                <a:ea typeface="굴림" charset="-127"/>
              </a:rPr>
              <a:t>,  </a:t>
            </a:r>
            <a:r>
              <a:rPr lang="ko-KR" altLang="en-US" sz="2000" b="1" dirty="0" smtClean="0">
                <a:ea typeface="굴림" charset="-127"/>
              </a:rPr>
              <a:t>공포</a:t>
            </a:r>
            <a:r>
              <a:rPr lang="en-US" altLang="ko-KR" sz="2000" b="1" dirty="0" smtClean="0">
                <a:ea typeface="굴림" charset="-127"/>
              </a:rPr>
              <a:t>, </a:t>
            </a:r>
            <a:r>
              <a:rPr lang="ko-KR" altLang="en-US" sz="2000" b="1" dirty="0" smtClean="0">
                <a:ea typeface="굴림" charset="-127"/>
              </a:rPr>
              <a:t>배제</a:t>
            </a:r>
            <a:r>
              <a:rPr lang="en-US" altLang="ko-KR" dirty="0" smtClean="0">
                <a:ea typeface="굴림" charset="-127"/>
              </a:rPr>
              <a:t>.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gray">
          <a:xfrm>
            <a:off x="3647699" y="2015483"/>
            <a:ext cx="1520825" cy="671644"/>
          </a:xfrm>
          <a:prstGeom prst="leftRightArrow">
            <a:avLst>
              <a:gd name="adj1" fmla="val 60037"/>
              <a:gd name="adj2" fmla="val 23801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gray">
          <a:xfrm>
            <a:off x="3894939" y="2146332"/>
            <a:ext cx="1026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b="1" dirty="0" smtClean="0">
                <a:solidFill>
                  <a:srgbClr val="FFFFFF"/>
                </a:solidFill>
                <a:ea typeface="굴림" charset="-127"/>
              </a:rPr>
              <a:t>침묵</a:t>
            </a:r>
            <a:endParaRPr lang="en-US" altLang="ko-KR" sz="1600" b="1" dirty="0" smtClean="0">
              <a:solidFill>
                <a:srgbClr val="FFFFFF"/>
              </a:solidFill>
              <a:ea typeface="굴림" charset="-127"/>
            </a:endParaRPr>
          </a:p>
          <a:p>
            <a:r>
              <a:rPr lang="en-US" altLang="ko-KR" sz="1600" b="1" dirty="0">
                <a:solidFill>
                  <a:srgbClr val="FFFFFF"/>
                </a:solidFill>
                <a:ea typeface="굴림" charset="-127"/>
              </a:rPr>
              <a:t> </a:t>
            </a:r>
            <a:r>
              <a:rPr lang="en-US" altLang="ko-KR" sz="1600" b="1" dirty="0" smtClean="0">
                <a:solidFill>
                  <a:srgbClr val="FFFFFF"/>
                </a:solidFill>
                <a:ea typeface="굴림" charset="-127"/>
              </a:rPr>
              <a:t> </a:t>
            </a:r>
            <a:endParaRPr lang="en-US" altLang="ko-KR" sz="1600" b="1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gray">
          <a:xfrm>
            <a:off x="5663788" y="2870650"/>
            <a:ext cx="2727668" cy="517554"/>
          </a:xfrm>
          <a:prstGeom prst="rect">
            <a:avLst/>
          </a:prstGeom>
          <a:solidFill>
            <a:schemeClr val="hlink">
              <a:alpha val="30000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gray">
          <a:xfrm>
            <a:off x="5676626" y="2146332"/>
            <a:ext cx="2601159" cy="354012"/>
          </a:xfrm>
          <a:prstGeom prst="roundRect">
            <a:avLst>
              <a:gd name="adj" fmla="val 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공포</a:t>
            </a:r>
            <a:r>
              <a:rPr lang="en-US" altLang="ko-KR" b="1" dirty="0" smtClean="0">
                <a:solidFill>
                  <a:srgbClr val="FFFFFF"/>
                </a:solidFill>
                <a:ea typeface="굴림" charset="-127"/>
              </a:rPr>
              <a:t>, </a:t>
            </a:r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배제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gray">
          <a:xfrm>
            <a:off x="993776" y="2132073"/>
            <a:ext cx="2427288" cy="336550"/>
          </a:xfrm>
          <a:prstGeom prst="roundRect">
            <a:avLst>
              <a:gd name="adj" fmla="val 0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고립</a:t>
            </a:r>
            <a:r>
              <a:rPr lang="en-US" altLang="ko-KR" b="1" dirty="0" smtClean="0">
                <a:solidFill>
                  <a:srgbClr val="FFFFFF"/>
                </a:solidFill>
                <a:ea typeface="굴림" charset="-127"/>
              </a:rPr>
              <a:t>, </a:t>
            </a:r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소외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gray">
          <a:xfrm>
            <a:off x="960438" y="3531862"/>
            <a:ext cx="2460625" cy="1063625"/>
          </a:xfrm>
          <a:prstGeom prst="rect">
            <a:avLst/>
          </a:prstGeom>
          <a:solidFill>
            <a:schemeClr val="folHlink">
              <a:alpha val="20000"/>
            </a:schemeClr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gray">
          <a:xfrm>
            <a:off x="960437" y="4639098"/>
            <a:ext cx="2451503" cy="1670222"/>
          </a:xfrm>
          <a:prstGeom prst="rect">
            <a:avLst/>
          </a:prstGeom>
          <a:solidFill>
            <a:schemeClr val="folHlink">
              <a:alpha val="10001"/>
            </a:schemeClr>
          </a:solidFill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gray">
          <a:xfrm>
            <a:off x="5720869" y="5041801"/>
            <a:ext cx="2670587" cy="1330037"/>
          </a:xfrm>
          <a:prstGeom prst="rect">
            <a:avLst/>
          </a:prstGeom>
          <a:solidFill>
            <a:schemeClr val="hlink">
              <a:alpha val="10001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ko-KR" sz="1400" dirty="0" smtClean="0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gray">
          <a:xfrm>
            <a:off x="1322544" y="2892427"/>
            <a:ext cx="1793577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altLang="ko-KR" sz="1600" b="1" dirty="0">
                <a:ea typeface="굴림" charset="-127"/>
              </a:rPr>
              <a:t> </a:t>
            </a:r>
            <a:r>
              <a:rPr lang="en-US" altLang="ko-KR" sz="1400" b="1" dirty="0" smtClean="0">
                <a:ea typeface="굴림" charset="-127"/>
              </a:rPr>
              <a:t>-</a:t>
            </a:r>
            <a:r>
              <a:rPr lang="ko-KR" altLang="en-US" sz="1400" b="1" dirty="0" smtClean="0">
                <a:ea typeface="굴림" charset="-127"/>
              </a:rPr>
              <a:t>누구나 갑자기 </a:t>
            </a:r>
            <a:r>
              <a:rPr lang="ko-KR" altLang="en-US" sz="1400" b="1" dirty="0" smtClean="0">
                <a:ea typeface="굴림" charset="-127"/>
              </a:rPr>
              <a:t>찾아 </a:t>
            </a:r>
            <a:r>
              <a:rPr lang="ko-KR" altLang="en-US" sz="1400" b="1" dirty="0" smtClean="0">
                <a:ea typeface="굴림" charset="-127"/>
              </a:rPr>
              <a:t>올 수 있는 상황</a:t>
            </a:r>
            <a:r>
              <a:rPr lang="en-US" altLang="ko-KR" sz="1400" b="1" dirty="0" smtClean="0">
                <a:ea typeface="굴림" charset="-127"/>
              </a:rPr>
              <a:t> 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gray">
          <a:xfrm>
            <a:off x="1202538" y="3611563"/>
            <a:ext cx="2348700" cy="80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중환자 실에 입원한 순간부터 사회와 단절</a:t>
            </a:r>
            <a:r>
              <a:rPr lang="en-US" altLang="ko-KR" sz="1400" b="1" dirty="0" smtClean="0">
                <a:ea typeface="굴림" charset="-127"/>
              </a:rPr>
              <a:t>,</a:t>
            </a:r>
            <a:r>
              <a:rPr lang="ko-KR" altLang="en-US" sz="1400" b="1" dirty="0">
                <a:ea typeface="굴림" charset="-127"/>
              </a:rPr>
              <a:t> </a:t>
            </a:r>
            <a:r>
              <a:rPr lang="ko-KR" altLang="en-US" sz="1400" b="1" dirty="0" smtClean="0">
                <a:ea typeface="굴림" charset="-127"/>
              </a:rPr>
              <a:t>환자의 사생활 보장 없음</a:t>
            </a:r>
            <a:endParaRPr lang="en-US" altLang="ko-KR" sz="1400" b="1" dirty="0" smtClean="0">
              <a:ea typeface="굴림" charset="-127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gray">
          <a:xfrm>
            <a:off x="1185840" y="4703483"/>
            <a:ext cx="2652735" cy="199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altLang="ko-KR" sz="1400" b="1" dirty="0" smtClean="0">
                <a:ea typeface="굴림" charset="-127"/>
              </a:rPr>
              <a:t>-</a:t>
            </a:r>
            <a:r>
              <a:rPr lang="ko-KR" altLang="en-US" sz="1400" b="1" dirty="0" smtClean="0">
                <a:ea typeface="굴림" charset="-127"/>
              </a:rPr>
              <a:t>환자의  의사결정 </a:t>
            </a:r>
            <a:r>
              <a:rPr lang="ko-KR" altLang="en-US" sz="1400" b="1" dirty="0" smtClean="0">
                <a:ea typeface="굴림" charset="-127"/>
              </a:rPr>
              <a:t>부재</a:t>
            </a:r>
            <a:r>
              <a:rPr lang="en-US" altLang="ko-KR" sz="1400" b="1" dirty="0" smtClean="0">
                <a:ea typeface="굴림" charset="-127"/>
              </a:rPr>
              <a:t> 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환자의 자신이 받을 수술과 </a:t>
            </a:r>
            <a:endParaRPr lang="en-US" altLang="ko-KR" sz="1400" b="1" dirty="0" smtClean="0">
              <a:ea typeface="굴림" charset="-127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수술 후 경과에 대해 들을 기회도 없음</a:t>
            </a:r>
            <a:endParaRPr lang="en-US" altLang="ko-KR" sz="1400" b="1" dirty="0">
              <a:ea typeface="굴림" charset="-127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소외감으로 발전</a:t>
            </a:r>
            <a:endParaRPr lang="en-US" altLang="ko-KR" sz="1400" b="1" dirty="0" smtClean="0">
              <a:ea typeface="굴림" charset="-127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ko-KR" sz="1600" b="1" dirty="0">
              <a:ea typeface="굴림" charset="-127"/>
            </a:endParaRP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gray">
          <a:xfrm>
            <a:off x="5943600" y="2870650"/>
            <a:ext cx="2358850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400" b="1" dirty="0" smtClean="0">
                <a:ea typeface="굴림" charset="-127"/>
              </a:rPr>
              <a:t>중환자실 </a:t>
            </a:r>
            <a:r>
              <a:rPr lang="en-US" altLang="ko-KR" sz="1400" b="1" dirty="0" smtClean="0">
                <a:ea typeface="굴림" charset="-127"/>
              </a:rPr>
              <a:t>- </a:t>
            </a:r>
            <a:r>
              <a:rPr lang="ko-KR" altLang="en-US" sz="1400" b="1" dirty="0" smtClean="0">
                <a:ea typeface="굴림" charset="-127"/>
              </a:rPr>
              <a:t>정신적 스트레스  환자들 망각 환각  일어남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gray">
          <a:xfrm>
            <a:off x="6010828" y="5322114"/>
            <a:ext cx="2033588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altLang="ko-KR" sz="1600" b="1" dirty="0">
                <a:ea typeface="굴림" charset="-127"/>
              </a:rPr>
              <a:t> </a:t>
            </a:r>
            <a:r>
              <a:rPr lang="en-US" altLang="ko-KR" sz="1600" b="1" dirty="0" smtClean="0">
                <a:ea typeface="굴림" charset="-127"/>
              </a:rPr>
              <a:t>-</a:t>
            </a:r>
            <a:r>
              <a:rPr lang="ko-KR" altLang="en-US" sz="1600" b="1" dirty="0" smtClean="0">
                <a:ea typeface="굴림" charset="-127"/>
              </a:rPr>
              <a:t>중환자는</a:t>
            </a:r>
            <a:r>
              <a:rPr lang="en-US" altLang="ko-KR" sz="1600" b="1" dirty="0">
                <a:ea typeface="굴림" charset="-127"/>
              </a:rPr>
              <a:t> </a:t>
            </a:r>
            <a:r>
              <a:rPr lang="ko-KR" altLang="en-US" sz="1600" b="1" dirty="0" smtClean="0">
                <a:ea typeface="굴림" charset="-127"/>
              </a:rPr>
              <a:t>죽음의</a:t>
            </a:r>
            <a:endParaRPr lang="en-US" altLang="ko-KR" sz="1600" b="1" dirty="0" smtClean="0">
              <a:ea typeface="굴림" charset="-127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ko-KR" altLang="en-US" sz="1600" b="1" dirty="0" smtClean="0">
                <a:ea typeface="굴림" charset="-127"/>
              </a:rPr>
              <a:t>  선택권도 없음</a:t>
            </a:r>
            <a:endParaRPr lang="en-US" altLang="ko-KR" sz="1600" b="1" dirty="0">
              <a:ea typeface="굴림" charset="-127"/>
            </a:endParaRPr>
          </a:p>
        </p:txBody>
      </p:sp>
      <p:sp>
        <p:nvSpPr>
          <p:cNvPr id="21" name="Rectangle 4"/>
          <p:cNvSpPr>
            <a:spLocks noGrp="1" noChangeArrowheads="1"/>
          </p:cNvSpPr>
          <p:nvPr>
            <p:ph type="title"/>
          </p:nvPr>
        </p:nvSpPr>
        <p:spPr>
          <a:xfrm>
            <a:off x="1047750" y="228600"/>
            <a:ext cx="6953250" cy="639763"/>
          </a:xfrm>
        </p:spPr>
        <p:txBody>
          <a:bodyPr/>
          <a:lstStyle/>
          <a:p>
            <a:r>
              <a:rPr lang="en-US" altLang="ko-KR" sz="3200" dirty="0">
                <a:ea typeface="굴림" charset="-127"/>
              </a:rPr>
              <a:t>2</a:t>
            </a:r>
            <a:r>
              <a:rPr lang="ko-KR" altLang="en-US" sz="3200" dirty="0" smtClean="0">
                <a:ea typeface="굴림" charset="-127"/>
              </a:rPr>
              <a:t>장</a:t>
            </a:r>
            <a:r>
              <a:rPr lang="en-US" altLang="ko-KR" sz="3200" dirty="0" smtClean="0">
                <a:ea typeface="굴림" charset="-127"/>
              </a:rPr>
              <a:t>. </a:t>
            </a:r>
            <a:r>
              <a:rPr lang="ko-KR" altLang="en-US" sz="3200" dirty="0" smtClean="0">
                <a:ea typeface="굴림" charset="-127"/>
              </a:rPr>
              <a:t>중환자가 된다는 것</a:t>
            </a:r>
            <a:r>
              <a:rPr lang="en-US" altLang="ko-KR" sz="3200" dirty="0" smtClean="0">
                <a:ea typeface="굴림" charset="-127"/>
              </a:rPr>
              <a:t>…</a:t>
            </a: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gray">
          <a:xfrm>
            <a:off x="3663163" y="4221089"/>
            <a:ext cx="1520825" cy="504056"/>
          </a:xfrm>
          <a:prstGeom prst="leftRightArrow">
            <a:avLst>
              <a:gd name="adj1" fmla="val 60037"/>
              <a:gd name="adj2" fmla="val 23801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1600" b="1" dirty="0" smtClean="0">
                <a:solidFill>
                  <a:schemeClr val="bg1">
                    <a:lumMod val="95000"/>
                  </a:schemeClr>
                </a:solidFill>
              </a:rPr>
              <a:t>분노</a:t>
            </a:r>
            <a:endParaRPr lang="ko-KR" altLang="en-US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">
          <a:xfrm>
            <a:off x="3560167" y="2892427"/>
            <a:ext cx="1897203" cy="1328661"/>
          </a:xfrm>
          <a:prstGeom prst="rect">
            <a:avLst/>
          </a:prstGeom>
          <a:solidFill>
            <a:schemeClr val="hlink">
              <a:alpha val="30000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1200" dirty="0" smtClean="0"/>
              <a:t>환자를 상대로 의논</a:t>
            </a:r>
            <a:endParaRPr lang="en-US" altLang="ko-KR" sz="1200" dirty="0" smtClean="0"/>
          </a:p>
          <a:p>
            <a:r>
              <a:rPr lang="en-US" altLang="ko-KR" sz="1200" dirty="0" smtClean="0"/>
              <a:t> </a:t>
            </a:r>
            <a:r>
              <a:rPr lang="ko-KR" altLang="en-US" sz="1200" dirty="0" smtClean="0"/>
              <a:t>결정이 없음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다만</a:t>
            </a:r>
            <a:endParaRPr lang="en-US" altLang="ko-KR" sz="1200" dirty="0" smtClean="0"/>
          </a:p>
          <a:p>
            <a:r>
              <a:rPr lang="ko-KR" altLang="en-US" sz="1200" dirty="0" smtClean="0"/>
              <a:t> 간호사로서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ko-KR" altLang="en-US" sz="1200" dirty="0" smtClean="0"/>
              <a:t>최선의 치료책만 환자나 </a:t>
            </a:r>
            <a:endParaRPr lang="en-US" altLang="ko-KR" sz="1200" dirty="0" smtClean="0"/>
          </a:p>
          <a:p>
            <a:r>
              <a:rPr lang="ko-KR" altLang="en-US" sz="1200" dirty="0" smtClean="0"/>
              <a:t>가족들에게 받아들이도록</a:t>
            </a:r>
            <a:endParaRPr lang="en-US" altLang="ko-KR" sz="1200" dirty="0" smtClean="0"/>
          </a:p>
          <a:p>
            <a:r>
              <a:rPr lang="ko-KR" altLang="en-US" sz="1200" dirty="0" smtClean="0"/>
              <a:t>하는 데만 관심</a:t>
            </a:r>
            <a:endParaRPr lang="en-US" altLang="ko-KR" sz="1200" dirty="0" smtClean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gray">
          <a:xfrm>
            <a:off x="3558352" y="4738908"/>
            <a:ext cx="1985197" cy="1584175"/>
          </a:xfrm>
          <a:prstGeom prst="rect">
            <a:avLst/>
          </a:prstGeom>
          <a:solidFill>
            <a:schemeClr val="hlink">
              <a:alpha val="30000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1200" dirty="0" smtClean="0"/>
              <a:t>환자가 된 순간</a:t>
            </a:r>
            <a:r>
              <a:rPr lang="en-US" altLang="ko-KR" sz="1200" dirty="0"/>
              <a:t> </a:t>
            </a:r>
            <a:r>
              <a:rPr lang="ko-KR" altLang="en-US" sz="1200" dirty="0" smtClean="0"/>
              <a:t>부터 </a:t>
            </a:r>
            <a:endParaRPr lang="en-US" altLang="ko-KR" sz="1200" dirty="0" smtClean="0"/>
          </a:p>
          <a:p>
            <a:r>
              <a:rPr lang="ko-KR" altLang="en-US" sz="1200" dirty="0" smtClean="0"/>
              <a:t> 가족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의사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간호사로</a:t>
            </a:r>
            <a:endParaRPr lang="en-US" altLang="ko-KR" sz="1200" dirty="0" smtClean="0"/>
          </a:p>
          <a:p>
            <a:r>
              <a:rPr lang="ko-KR" altLang="en-US" sz="1200" dirty="0" smtClean="0"/>
              <a:t> 받는 </a:t>
            </a:r>
            <a:r>
              <a:rPr lang="ko-KR" altLang="en-US" sz="1200" dirty="0" smtClean="0"/>
              <a:t>소외감 환자의 </a:t>
            </a:r>
            <a:endParaRPr lang="en-US" altLang="ko-KR" sz="1200" dirty="0" smtClean="0"/>
          </a:p>
          <a:p>
            <a:r>
              <a:rPr lang="ko-KR" altLang="en-US" sz="1200" dirty="0" smtClean="0"/>
              <a:t>병이나 심리를 더 악화</a:t>
            </a:r>
            <a:endParaRPr lang="en-US" altLang="ko-KR" sz="1200" dirty="0"/>
          </a:p>
          <a:p>
            <a:r>
              <a:rPr lang="ko-KR" altLang="en-US" sz="1200" dirty="0" smtClean="0"/>
              <a:t>환자 자신 생명의 발언권</a:t>
            </a:r>
            <a:endParaRPr lang="en-US" altLang="ko-KR" sz="1200" dirty="0" smtClean="0"/>
          </a:p>
          <a:p>
            <a:r>
              <a:rPr lang="ko-KR" altLang="en-US" sz="1200" dirty="0"/>
              <a:t>갖</a:t>
            </a:r>
            <a:r>
              <a:rPr lang="ko-KR" altLang="en-US" sz="1200" dirty="0" smtClean="0"/>
              <a:t>지 못함</a:t>
            </a:r>
            <a:endParaRPr lang="en-US" altLang="ko-KR" sz="1200" dirty="0" smtClean="0"/>
          </a:p>
          <a:p>
            <a:r>
              <a:rPr lang="ko-KR" altLang="en-US" sz="1200" dirty="0" smtClean="0"/>
              <a:t>간호사는 강인함과 정신적으로</a:t>
            </a:r>
            <a:endParaRPr lang="en-US" altLang="ko-KR" sz="1200" dirty="0" smtClean="0"/>
          </a:p>
          <a:p>
            <a:r>
              <a:rPr lang="ko-KR" altLang="en-US" sz="1200" dirty="0" smtClean="0"/>
              <a:t>준비가 필요</a:t>
            </a:r>
            <a:endParaRPr lang="en-US" altLang="ko-KR" sz="1200" dirty="0" smtClean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gray">
          <a:xfrm>
            <a:off x="5687488" y="3488837"/>
            <a:ext cx="2703968" cy="1452331"/>
          </a:xfrm>
          <a:prstGeom prst="rect">
            <a:avLst/>
          </a:prstGeom>
          <a:solidFill>
            <a:schemeClr val="hlink">
              <a:alpha val="30000"/>
            </a:schemeClr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ko-KR" altLang="en-US" sz="1400" dirty="0" smtClean="0"/>
              <a:t>환자 의지와상관 없이 각종</a:t>
            </a:r>
            <a:endParaRPr lang="en-US" altLang="ko-KR" sz="1400" dirty="0" smtClean="0"/>
          </a:p>
          <a:p>
            <a:r>
              <a:rPr lang="ko-KR" altLang="en-US" sz="1400" dirty="0" smtClean="0"/>
              <a:t>검사 낯선 의료진 </a:t>
            </a:r>
            <a:endParaRPr lang="en-US" altLang="ko-KR" sz="1400" dirty="0" smtClean="0"/>
          </a:p>
          <a:p>
            <a:r>
              <a:rPr lang="ko-KR" altLang="en-US" sz="1400" dirty="0" smtClean="0"/>
              <a:t>심리로 오는 불안 </a:t>
            </a:r>
            <a:r>
              <a:rPr lang="en-US" altLang="ko-KR" sz="1400" dirty="0" smtClean="0"/>
              <a:t>–</a:t>
            </a:r>
            <a:r>
              <a:rPr lang="ko-KR" altLang="en-US" sz="1400" dirty="0" smtClean="0"/>
              <a:t>공포</a:t>
            </a:r>
            <a:endParaRPr lang="en-US" altLang="ko-KR" sz="1400" dirty="0" smtClean="0"/>
          </a:p>
          <a:p>
            <a:r>
              <a:rPr lang="ko-KR" altLang="en-US" sz="1400" dirty="0" smtClean="0"/>
              <a:t>의식 까지 잃음</a:t>
            </a:r>
            <a:endParaRPr lang="en-US" altLang="ko-KR" sz="1400" dirty="0" smtClean="0"/>
          </a:p>
          <a:p>
            <a:r>
              <a:rPr lang="ko-KR" altLang="en-US" sz="1400" dirty="0" smtClean="0"/>
              <a:t>간호사는 환자의 내면을 </a:t>
            </a:r>
            <a:endParaRPr lang="en-US" altLang="ko-KR" sz="1400" dirty="0" smtClean="0"/>
          </a:p>
          <a:p>
            <a:r>
              <a:rPr lang="ko-KR" altLang="en-US" sz="1400" dirty="0" smtClean="0"/>
              <a:t>들여다 봐야 함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gray">
          <a:xfrm>
            <a:off x="2613025" y="4305300"/>
            <a:ext cx="3778250" cy="495300"/>
          </a:xfrm>
          <a:prstGeom prst="upArrow">
            <a:avLst>
              <a:gd name="adj1" fmla="val 55620"/>
              <a:gd name="adj2" fmla="val 58593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gray">
          <a:xfrm>
            <a:off x="1752600" y="1436688"/>
            <a:ext cx="632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ko-KR" altLang="en-US" dirty="0" smtClean="0">
                <a:ea typeface="굴림" charset="-127"/>
              </a:rPr>
              <a:t>중환자실의 죽음은 환자 본인과 가족의 삶을 태도를 변화시킨다</a:t>
            </a:r>
            <a:r>
              <a:rPr lang="en-US" altLang="ko-KR" dirty="0" smtClean="0">
                <a:ea typeface="굴림" charset="-127"/>
              </a:rPr>
              <a:t>.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gray">
          <a:xfrm>
            <a:off x="1209675" y="2511425"/>
            <a:ext cx="6629400" cy="1744663"/>
          </a:xfrm>
          <a:prstGeom prst="roundRect">
            <a:avLst>
              <a:gd name="adj" fmla="val 7787"/>
            </a:avLst>
          </a:prstGeom>
          <a:solidFill>
            <a:srgbClr val="FFFFFF">
              <a:alpha val="39999"/>
            </a:srgbClr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gray">
          <a:xfrm>
            <a:off x="2676525" y="2320925"/>
            <a:ext cx="3867150" cy="400050"/>
          </a:xfrm>
          <a:prstGeom prst="roundRect">
            <a:avLst>
              <a:gd name="adj" fmla="val 3333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gray">
          <a:xfrm>
            <a:off x="3695900" y="2341563"/>
            <a:ext cx="18950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1F3F5F"/>
              </a:buClr>
            </a:pPr>
            <a:r>
              <a:rPr lang="en-US" altLang="ko-KR" b="1" dirty="0">
                <a:solidFill>
                  <a:srgbClr val="FFFFFF"/>
                </a:solidFill>
                <a:ea typeface="굴림" charset="-127"/>
              </a:rPr>
              <a:t> </a:t>
            </a:r>
            <a:r>
              <a:rPr lang="ko-KR" altLang="en-US" b="1" dirty="0" smtClean="0">
                <a:solidFill>
                  <a:srgbClr val="FFFFFF"/>
                </a:solidFill>
                <a:ea typeface="굴림" charset="-127"/>
              </a:rPr>
              <a:t>세상과 이별하기</a:t>
            </a:r>
            <a:endParaRPr lang="en-US" altLang="ko-KR" b="1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gray">
          <a:xfrm>
            <a:off x="1590675" y="2946846"/>
            <a:ext cx="5867400" cy="338138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gray">
          <a:xfrm>
            <a:off x="1876425" y="2919859"/>
            <a:ext cx="5276850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ko-KR" sz="1600" dirty="0">
                <a:ea typeface="굴림" charset="-127"/>
              </a:rPr>
              <a:t> </a:t>
            </a:r>
            <a:r>
              <a:rPr lang="ko-KR" altLang="en-US" sz="1600" dirty="0" smtClean="0">
                <a:ea typeface="굴림" charset="-127"/>
              </a:rPr>
              <a:t>생의 마지막 비밀의 베일까지</a:t>
            </a:r>
            <a:r>
              <a:rPr lang="en-US" altLang="ko-KR" sz="1600" dirty="0" smtClean="0">
                <a:ea typeface="굴림" charset="-127"/>
              </a:rPr>
              <a:t>…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gray">
          <a:xfrm>
            <a:off x="1590675" y="3602037"/>
            <a:ext cx="5867400" cy="338138"/>
          </a:xfrm>
          <a:prstGeom prst="roundRect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gray">
          <a:xfrm>
            <a:off x="1876425" y="3573016"/>
            <a:ext cx="5276850" cy="34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ko-KR" sz="1600" dirty="0">
                <a:ea typeface="굴림" charset="-127"/>
              </a:rPr>
              <a:t> </a:t>
            </a:r>
            <a:r>
              <a:rPr lang="ko-KR" altLang="en-US" sz="1600" dirty="0" smtClean="0">
                <a:ea typeface="굴림" charset="-127"/>
              </a:rPr>
              <a:t>생의 미련 </a:t>
            </a:r>
            <a:r>
              <a:rPr lang="en-US" altLang="ko-KR" sz="1600" dirty="0" smtClean="0">
                <a:ea typeface="굴림" charset="-127"/>
              </a:rPr>
              <a:t>&amp; </a:t>
            </a:r>
            <a:r>
              <a:rPr lang="ko-KR" altLang="en-US" sz="1600" dirty="0" smtClean="0">
                <a:ea typeface="굴림" charset="-127"/>
              </a:rPr>
              <a:t>사랑하는 사람의 고통</a:t>
            </a:r>
            <a:endParaRPr lang="en-US" altLang="ko-KR" sz="1600" dirty="0">
              <a:ea typeface="굴림" charset="-127"/>
            </a:endParaRPr>
          </a:p>
        </p:txBody>
      </p:sp>
      <p:sp>
        <p:nvSpPr>
          <p:cNvPr id="47118" name="AutoShape 14"/>
          <p:cNvSpPr>
            <a:spLocks noChangeArrowheads="1"/>
          </p:cNvSpPr>
          <p:nvPr/>
        </p:nvSpPr>
        <p:spPr bwMode="gray">
          <a:xfrm>
            <a:off x="1209675" y="4808538"/>
            <a:ext cx="6629400" cy="1287462"/>
          </a:xfrm>
          <a:prstGeom prst="roundRect">
            <a:avLst>
              <a:gd name="adj" fmla="val 12208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>
                    <a:alpha val="39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9" name="Oval 15"/>
          <p:cNvSpPr>
            <a:spLocks noChangeArrowheads="1"/>
          </p:cNvSpPr>
          <p:nvPr/>
        </p:nvSpPr>
        <p:spPr bwMode="gray">
          <a:xfrm>
            <a:off x="1666875" y="4978400"/>
            <a:ext cx="990600" cy="9906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gray">
          <a:xfrm>
            <a:off x="1685925" y="5216525"/>
            <a:ext cx="950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1400" b="1" dirty="0" smtClean="0">
                <a:ea typeface="굴림" charset="-127"/>
              </a:rPr>
              <a:t>작별의 시간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47123" name="Oval 19"/>
          <p:cNvSpPr>
            <a:spLocks noChangeArrowheads="1"/>
          </p:cNvSpPr>
          <p:nvPr/>
        </p:nvSpPr>
        <p:spPr bwMode="gray">
          <a:xfrm>
            <a:off x="3908093" y="4978400"/>
            <a:ext cx="990600" cy="9906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gray">
          <a:xfrm>
            <a:off x="3927143" y="5216525"/>
            <a:ext cx="950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1400" b="1" dirty="0" smtClean="0">
                <a:ea typeface="굴림" charset="-127"/>
              </a:rPr>
              <a:t>이별의</a:t>
            </a:r>
            <a:endParaRPr lang="en-US" altLang="ko-KR" sz="1400" b="1" dirty="0" smtClean="0">
              <a:ea typeface="굴림" charset="-127"/>
            </a:endParaRPr>
          </a:p>
          <a:p>
            <a:r>
              <a:rPr lang="ko-KR" altLang="en-US" sz="1400" b="1" dirty="0" smtClean="0">
                <a:ea typeface="굴림" charset="-127"/>
              </a:rPr>
              <a:t>태도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47125" name="Oval 21"/>
          <p:cNvSpPr>
            <a:spLocks noChangeArrowheads="1"/>
          </p:cNvSpPr>
          <p:nvPr/>
        </p:nvSpPr>
        <p:spPr bwMode="gray">
          <a:xfrm>
            <a:off x="6276975" y="4978400"/>
            <a:ext cx="990600" cy="9906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gray">
          <a:xfrm>
            <a:off x="6296025" y="5216525"/>
            <a:ext cx="9509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ko-KR" altLang="en-US" sz="1400" b="1" dirty="0" smtClean="0">
                <a:ea typeface="굴림" charset="-127"/>
              </a:rPr>
              <a:t>아름 다운</a:t>
            </a:r>
            <a:endParaRPr lang="en-US" altLang="ko-KR" sz="1400" b="1" dirty="0" smtClean="0">
              <a:ea typeface="굴림" charset="-127"/>
            </a:endParaRPr>
          </a:p>
          <a:p>
            <a:r>
              <a:rPr lang="ko-KR" altLang="en-US" sz="1400" b="1" dirty="0" smtClean="0">
                <a:ea typeface="굴림" charset="-127"/>
              </a:rPr>
              <a:t>이별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7750" y="228600"/>
            <a:ext cx="6953250" cy="639763"/>
          </a:xfrm>
        </p:spPr>
        <p:txBody>
          <a:bodyPr/>
          <a:lstStyle/>
          <a:p>
            <a:r>
              <a:rPr lang="en-US" altLang="ko-KR" sz="3200" dirty="0" smtClean="0">
                <a:ea typeface="굴림" charset="-127"/>
              </a:rPr>
              <a:t>3</a:t>
            </a:r>
            <a:r>
              <a:rPr lang="ko-KR" altLang="en-US" sz="3200" dirty="0" smtClean="0">
                <a:ea typeface="굴림" charset="-127"/>
              </a:rPr>
              <a:t>장</a:t>
            </a:r>
            <a:r>
              <a:rPr lang="en-US" altLang="ko-KR" sz="3200" dirty="0" smtClean="0">
                <a:ea typeface="굴림" charset="-127"/>
              </a:rPr>
              <a:t>. </a:t>
            </a:r>
            <a:r>
              <a:rPr lang="ko-KR" altLang="en-US" sz="3200" dirty="0" smtClean="0">
                <a:ea typeface="굴림" charset="-127"/>
              </a:rPr>
              <a:t>중환자실에서 죽는다는 것</a:t>
            </a:r>
            <a:r>
              <a:rPr lang="en-US" altLang="ko-KR" sz="3200" dirty="0" smtClean="0">
                <a:ea typeface="굴림" charset="-127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68760"/>
            <a:ext cx="81297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아주 위독한 환자에게  정신적 충격</a:t>
            </a:r>
            <a:endParaRPr lang="en-US" altLang="ko-KR" dirty="0" smtClean="0"/>
          </a:p>
          <a:p>
            <a:r>
              <a:rPr lang="ko-KR" altLang="en-US" dirty="0" smtClean="0"/>
              <a:t>주는  진단 결과를 알려야 하는지</a:t>
            </a:r>
            <a:r>
              <a:rPr lang="en-US" altLang="ko-KR" dirty="0" smtClean="0"/>
              <a:t>? 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sz="1400" dirty="0" smtClean="0"/>
              <a:t>저의 입장은 미리 알려야 한다고 생각함</a:t>
            </a:r>
            <a:endParaRPr lang="en-US" altLang="ko-KR" sz="1400" dirty="0" smtClean="0"/>
          </a:p>
          <a:p>
            <a:r>
              <a:rPr lang="ko-KR" altLang="en-US" sz="1400" dirty="0" smtClean="0"/>
              <a:t>왜냐하면 </a:t>
            </a:r>
            <a:endParaRPr lang="en-US" altLang="ko-KR" sz="1400" dirty="0" smtClean="0"/>
          </a:p>
          <a:p>
            <a:r>
              <a:rPr lang="ko-KR" altLang="en-US" sz="1400" dirty="0" smtClean="0"/>
              <a:t>알리지 않는다면</a:t>
            </a:r>
            <a:endParaRPr lang="en-US" altLang="ko-KR" sz="1400" dirty="0" smtClean="0"/>
          </a:p>
          <a:p>
            <a:r>
              <a:rPr lang="ko-KR" altLang="en-US" sz="1400" dirty="0" smtClean="0"/>
              <a:t>환자의 알 권리를 박탈 하는 것 이기 때문이다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3140968"/>
            <a:ext cx="506604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죽을 수 밖에 없는 상태에서 수술을 </a:t>
            </a:r>
            <a:endParaRPr lang="en-US" altLang="ko-KR" dirty="0" smtClean="0"/>
          </a:p>
          <a:p>
            <a:r>
              <a:rPr lang="ko-KR" altLang="en-US" dirty="0" smtClean="0"/>
              <a:t>해야 하는지</a:t>
            </a:r>
            <a:r>
              <a:rPr lang="en-US" altLang="ko-KR" dirty="0" smtClean="0"/>
              <a:t>? </a:t>
            </a:r>
          </a:p>
          <a:p>
            <a:endParaRPr lang="en-US" altLang="ko-KR" dirty="0" smtClean="0"/>
          </a:p>
          <a:p>
            <a:r>
              <a:rPr lang="ko-KR" altLang="en-US" sz="1400" dirty="0" smtClean="0"/>
              <a:t>저의 입장은 수술을 시키지 말아야 한다</a:t>
            </a:r>
            <a:endParaRPr lang="en-US" altLang="ko-KR" sz="1400" dirty="0" smtClean="0"/>
          </a:p>
          <a:p>
            <a:r>
              <a:rPr lang="ko-KR" altLang="en-US" sz="1400" dirty="0" smtClean="0"/>
              <a:t>수술을 하기보다는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아름다운 죽음을 맞이</a:t>
            </a:r>
            <a:endParaRPr lang="en-US" altLang="ko-KR" sz="1400" dirty="0" smtClean="0"/>
          </a:p>
          <a:p>
            <a:r>
              <a:rPr lang="ko-KR" altLang="en-US" sz="1400" dirty="0" smtClean="0"/>
              <a:t>하는 것이다</a:t>
            </a:r>
            <a:r>
              <a:rPr lang="en-US" altLang="ko-KR" sz="1400" dirty="0" smtClean="0"/>
              <a:t>.</a:t>
            </a:r>
          </a:p>
          <a:p>
            <a:endParaRPr lang="en-US" altLang="ko-K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19672" y="4797152"/>
            <a:ext cx="55446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뇌사상태에서 연명치료를 해야 하는가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sz="1400" dirty="0" smtClean="0"/>
              <a:t>저의 입장은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해야 한다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라고 생각함 왜냐하면 </a:t>
            </a:r>
            <a:endParaRPr lang="en-US" altLang="ko-KR" sz="1400" dirty="0" smtClean="0"/>
          </a:p>
          <a:p>
            <a:r>
              <a:rPr lang="ko-KR" altLang="en-US" sz="1400" dirty="0" smtClean="0"/>
              <a:t>연명 치료를 하지 않는 것이 반윤리적이라고</a:t>
            </a:r>
            <a:endParaRPr lang="en-US" altLang="ko-KR" sz="1400" dirty="0" smtClean="0"/>
          </a:p>
          <a:p>
            <a:r>
              <a:rPr lang="ko-KR" altLang="en-US" sz="1400" dirty="0" smtClean="0"/>
              <a:t>생각하기 때문이다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0734" y="260648"/>
            <a:ext cx="286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토론 주제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740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sz="6000">
                <a:ea typeface="굴림" charset="-127"/>
              </a:rPr>
              <a:t>Thank You!</a:t>
            </a:r>
          </a:p>
        </p:txBody>
      </p:sp>
      <p:sp>
        <p:nvSpPr>
          <p:cNvPr id="60420" name="Text Box 14"/>
          <p:cNvSpPr txBox="1">
            <a:spLocks noChangeArrowheads="1"/>
          </p:cNvSpPr>
          <p:nvPr/>
        </p:nvSpPr>
        <p:spPr bwMode="gray">
          <a:xfrm>
            <a:off x="977900" y="673100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2000" dirty="0" smtClean="0">
                <a:latin typeface="Arial Black" pitchFamily="34" charset="0"/>
                <a:ea typeface="굴림" charset="-127"/>
              </a:rPr>
              <a:t>조나</a:t>
            </a:r>
            <a:r>
              <a:rPr lang="ko-KR" altLang="en-US" sz="2000" dirty="0">
                <a:latin typeface="Arial Black" pitchFamily="34" charset="0"/>
                <a:ea typeface="굴림" charset="-127"/>
              </a:rPr>
              <a:t>현</a:t>
            </a:r>
            <a:endParaRPr lang="en-US" altLang="ko-KR" sz="2000" dirty="0">
              <a:latin typeface="Arial Black" pitchFamily="34" charset="0"/>
              <a:ea typeface="굴림" charset="-127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black">
          <a:xfrm>
            <a:off x="5211763" y="2780928"/>
            <a:ext cx="32464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ko-KR" altLang="en-US" sz="1400" b="1" dirty="0" smtClean="0">
                <a:ea typeface="굴림" charset="-127"/>
              </a:rPr>
              <a:t>삶의 죽음 앞에서도 살아남는 자들은 희망을 갖는다</a:t>
            </a:r>
            <a:r>
              <a:rPr lang="en-US" altLang="ko-KR" sz="1400" b="1" dirty="0" smtClean="0">
                <a:ea typeface="굴림" charset="-127"/>
              </a:rPr>
              <a:t>.</a:t>
            </a:r>
          </a:p>
          <a:p>
            <a:pPr algn="l" eaLnBrk="0" hangingPunct="0"/>
            <a:endParaRPr lang="en-US" altLang="ko-KR" sz="1400" b="1" dirty="0" smtClean="0">
              <a:ea typeface="굴림" charset="-127"/>
            </a:endParaRPr>
          </a:p>
          <a:p>
            <a:pPr algn="l" eaLnBrk="0" hangingPunct="0"/>
            <a:r>
              <a:rPr lang="en-US" altLang="ko-KR" sz="1400" b="1" dirty="0" smtClean="0">
                <a:ea typeface="굴림" charset="-127"/>
              </a:rPr>
              <a:t>_</a:t>
            </a:r>
            <a:r>
              <a:rPr lang="ko-KR" altLang="en-US" sz="1400" b="1" dirty="0" smtClean="0">
                <a:ea typeface="굴림" charset="-127"/>
              </a:rPr>
              <a:t>책 속에서 제일 감명받은 문구</a:t>
            </a:r>
            <a:endParaRPr lang="en-US" altLang="ko-KR" sz="1400" b="1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도시에서 죽는다는것-조나현">
  <a:themeElements>
    <a:clrScheme name="Custom 158">
      <a:dk1>
        <a:srgbClr val="000000"/>
      </a:dk1>
      <a:lt1>
        <a:srgbClr val="FFFFFF"/>
      </a:lt1>
      <a:dk2>
        <a:srgbClr val="006635"/>
      </a:dk2>
      <a:lt2>
        <a:srgbClr val="DDDDDD"/>
      </a:lt2>
      <a:accent1>
        <a:srgbClr val="56AA48"/>
      </a:accent1>
      <a:accent2>
        <a:srgbClr val="69BF84"/>
      </a:accent2>
      <a:accent3>
        <a:srgbClr val="BEAC42"/>
      </a:accent3>
      <a:accent4>
        <a:srgbClr val="8D6FC3"/>
      </a:accent4>
      <a:accent5>
        <a:srgbClr val="6E79CC"/>
      </a:accent5>
      <a:accent6>
        <a:srgbClr val="D87676"/>
      </a:accent6>
      <a:hlink>
        <a:srgbClr val="EF932D"/>
      </a:hlink>
      <a:folHlink>
        <a:srgbClr val="4A93D6"/>
      </a:folHlink>
    </a:clrScheme>
    <a:fontScheme name="696tgp_service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01TGp_service_light 1">
        <a:dk1>
          <a:srgbClr val="000000"/>
        </a:dk1>
        <a:lt1>
          <a:srgbClr val="FFFFFF"/>
        </a:lt1>
        <a:dk2>
          <a:srgbClr val="01565F"/>
        </a:dk2>
        <a:lt2>
          <a:srgbClr val="C0C0C0"/>
        </a:lt2>
        <a:accent1>
          <a:srgbClr val="229AAA"/>
        </a:accent1>
        <a:accent2>
          <a:srgbClr val="31BBC9"/>
        </a:accent2>
        <a:accent3>
          <a:srgbClr val="FFFFFF"/>
        </a:accent3>
        <a:accent4>
          <a:srgbClr val="000000"/>
        </a:accent4>
        <a:accent5>
          <a:srgbClr val="ABCAD2"/>
        </a:accent5>
        <a:accent6>
          <a:srgbClr val="2BA9B6"/>
        </a:accent6>
        <a:hlink>
          <a:srgbClr val="7AC491"/>
        </a:hlink>
        <a:folHlink>
          <a:srgbClr val="6E8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01TGp_service_light 2">
        <a:dk1>
          <a:srgbClr val="000000"/>
        </a:dk1>
        <a:lt1>
          <a:srgbClr val="FFFFFF"/>
        </a:lt1>
        <a:dk2>
          <a:srgbClr val="862000"/>
        </a:dk2>
        <a:lt2>
          <a:srgbClr val="C0C0C0"/>
        </a:lt2>
        <a:accent1>
          <a:srgbClr val="F77831"/>
        </a:accent1>
        <a:accent2>
          <a:srgbClr val="FFB829"/>
        </a:accent2>
        <a:accent3>
          <a:srgbClr val="FFFFFF"/>
        </a:accent3>
        <a:accent4>
          <a:srgbClr val="000000"/>
        </a:accent4>
        <a:accent5>
          <a:srgbClr val="FABEAD"/>
        </a:accent5>
        <a:accent6>
          <a:srgbClr val="E7A624"/>
        </a:accent6>
        <a:hlink>
          <a:srgbClr val="C76BC0"/>
        </a:hlink>
        <a:folHlink>
          <a:srgbClr val="D66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01TGp_service_light 3">
        <a:dk1>
          <a:srgbClr val="000000"/>
        </a:dk1>
        <a:lt1>
          <a:srgbClr val="FFFFFF"/>
        </a:lt1>
        <a:dk2>
          <a:srgbClr val="006635"/>
        </a:dk2>
        <a:lt2>
          <a:srgbClr val="DDDDDD"/>
        </a:lt2>
        <a:accent1>
          <a:srgbClr val="56AA48"/>
        </a:accent1>
        <a:accent2>
          <a:srgbClr val="69BF84"/>
        </a:accent2>
        <a:accent3>
          <a:srgbClr val="FFFFFF"/>
        </a:accent3>
        <a:accent4>
          <a:srgbClr val="000000"/>
        </a:accent4>
        <a:accent5>
          <a:srgbClr val="B4D2B1"/>
        </a:accent5>
        <a:accent6>
          <a:srgbClr val="5EAD77"/>
        </a:accent6>
        <a:hlink>
          <a:srgbClr val="EF932D"/>
        </a:hlink>
        <a:folHlink>
          <a:srgbClr val="4A93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도시에서 죽는다는것-조나현</Template>
  <TotalTime>584</TotalTime>
  <Words>470</Words>
  <Application>Microsoft Office PowerPoint</Application>
  <PresentationFormat>화면 슬라이드 쇼(4:3)</PresentationFormat>
  <Paragraphs>119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굴림</vt:lpstr>
      <vt:lpstr>맑은 고딕</vt:lpstr>
      <vt:lpstr>Arial</vt:lpstr>
      <vt:lpstr>Arial Black</vt:lpstr>
      <vt:lpstr>도시에서 죽는다는것-조나현</vt:lpstr>
      <vt:lpstr>도시에서 죽는다는 것</vt:lpstr>
      <vt:lpstr>PowerPoint 프레젠테이션</vt:lpstr>
      <vt:lpstr>목 차</vt:lpstr>
      <vt:lpstr>1장. 자연스러웠던 죽음을 추억하다</vt:lpstr>
      <vt:lpstr>2장. 중환자가 된다는 것…</vt:lpstr>
      <vt:lpstr>3장. 중환자실에서 죽는다는 것…</vt:lpstr>
      <vt:lpstr>PowerPoint 프레젠테이션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도시에서 죽는다는 것</dc:title>
  <dc:creator>Windows User</dc:creator>
  <cp:lastModifiedBy>Windows User</cp:lastModifiedBy>
  <cp:revision>62</cp:revision>
  <dcterms:created xsi:type="dcterms:W3CDTF">2019-04-28T14:07:34Z</dcterms:created>
  <dcterms:modified xsi:type="dcterms:W3CDTF">2019-04-30T15:01:37Z</dcterms:modified>
</cp:coreProperties>
</file>