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70" r:id="rId8"/>
    <p:sldId id="268" r:id="rId9"/>
    <p:sldId id="269" r:id="rId10"/>
    <p:sldId id="267" r:id="rId11"/>
    <p:sldId id="272" r:id="rId12"/>
    <p:sldId id="266" r:id="rId13"/>
    <p:sldId id="271" r:id="rId14"/>
    <p:sldId id="273" r:id="rId15"/>
    <p:sldId id="265" r:id="rId16"/>
    <p:sldId id="263" r:id="rId17"/>
    <p:sldId id="261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ChXMpSlPAO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sbs.co.kr/news/search/main.do?pageIdx=1&amp;searchTermStartDate=&amp;searchTermEndDate=&amp;searchSection=01&amp;searchCategory=&amp;searchMode=&amp;query=%EB%82%98%EB%A6%AC&amp;collection=nnews&amp;searchOption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77DECC-7C92-4168-AE8D-43B8ACF5D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로봇 시대</a:t>
            </a:r>
            <a:r>
              <a:rPr lang="en-US" altLang="ko-KR" dirty="0"/>
              <a:t>, </a:t>
            </a:r>
            <a:r>
              <a:rPr lang="ko-KR" altLang="en-US" dirty="0"/>
              <a:t>인간의 일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C94D895-C4E7-4BA5-A247-D4291FF3A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3068" y="4172505"/>
            <a:ext cx="3338004" cy="336320"/>
          </a:xfrm>
        </p:spPr>
        <p:txBody>
          <a:bodyPr>
            <a:noAutofit/>
          </a:bodyPr>
          <a:lstStyle/>
          <a:p>
            <a:r>
              <a:rPr lang="ko-KR" altLang="en-US" dirty="0"/>
              <a:t>발표자</a:t>
            </a:r>
            <a:r>
              <a:rPr lang="en-US" altLang="ko-KR" dirty="0"/>
              <a:t> : </a:t>
            </a:r>
            <a:r>
              <a:rPr lang="ko-KR" altLang="en-US" dirty="0"/>
              <a:t>생명과학과</a:t>
            </a:r>
            <a:r>
              <a:rPr lang="en-US" altLang="ko-KR" dirty="0"/>
              <a:t> </a:t>
            </a:r>
            <a:r>
              <a:rPr lang="ko-KR" altLang="en-US" dirty="0"/>
              <a:t>하민기</a:t>
            </a:r>
            <a:endParaRPr lang="en-US" altLang="ko-KR" dirty="0"/>
          </a:p>
          <a:p>
            <a:r>
              <a:rPr lang="en-US" altLang="ko-KR" dirty="0"/>
              <a:t>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717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CC8F7-3FC9-4EA8-9C47-185077BF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Chapter 6</a:t>
            </a:r>
            <a:br>
              <a:rPr lang="en-US" altLang="ko-KR" dirty="0"/>
            </a:br>
            <a:r>
              <a:rPr lang="en-US" altLang="ko-KR" dirty="0"/>
              <a:t> </a:t>
            </a:r>
            <a:r>
              <a:rPr lang="ko-KR" altLang="en-US" dirty="0"/>
              <a:t>감정을 지닌 </a:t>
            </a:r>
            <a:r>
              <a:rPr lang="ko-KR" altLang="en-US" dirty="0" err="1"/>
              <a:t>휴머노이드</a:t>
            </a:r>
            <a:r>
              <a:rPr lang="en-US" altLang="ko-KR" dirty="0"/>
              <a:t>, </a:t>
            </a:r>
            <a:r>
              <a:rPr lang="ko-KR" altLang="en-US" dirty="0"/>
              <a:t>로봇과의 연애 시대가 온다</a:t>
            </a:r>
            <a:r>
              <a:rPr lang="en-US" altLang="ko-KR" dirty="0"/>
              <a:t>?</a:t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2050" name="Picture 2" descr="Her (ê·¸ë, 2013)">
            <a:extLst>
              <a:ext uri="{FF2B5EF4-FFF2-40B4-BE49-F238E27FC236}">
                <a16:creationId xmlns:a16="http://schemas.microsoft.com/office/drawing/2014/main" id="{9217C32C-54B6-4087-A195-C8AC743FF6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202556"/>
            <a:ext cx="3324607" cy="37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ìí] ë°ì´ì¼íëì¼ ë§¨">
            <a:extLst>
              <a:ext uri="{FF2B5EF4-FFF2-40B4-BE49-F238E27FC236}">
                <a16:creationId xmlns:a16="http://schemas.microsoft.com/office/drawing/2014/main" id="{67B282F9-9F72-4C4D-8891-454C895F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49" y="2245854"/>
            <a:ext cx="2806775" cy="37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E6E70A85-6ACB-463A-95F8-E82E7F0122C0}"/>
              </a:ext>
            </a:extLst>
          </p:cNvPr>
          <p:cNvSpPr txBox="1">
            <a:spLocks/>
          </p:cNvSpPr>
          <p:nvPr/>
        </p:nvSpPr>
        <p:spPr>
          <a:xfrm>
            <a:off x="7132106" y="2726828"/>
            <a:ext cx="5524790" cy="877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36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DECC78-2434-4983-8024-2BD4BDE1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 descr="âì¥ëê° ì í¬ê¸°â ë¤ê³  ë°ëê² íë ¨, åê³µêµ° ìë´ë ë ê¹?">
            <a:extLst>
              <a:ext uri="{FF2B5EF4-FFF2-40B4-BE49-F238E27FC236}">
                <a16:creationId xmlns:a16="http://schemas.microsoft.com/office/drawing/2014/main" id="{840AC3AD-BA26-48D6-AEEA-B7BC413742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247044"/>
            <a:ext cx="4345539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ì¤ë ë´ì¤ì ëì¨ ì¼ë³¸ ë¬¼ê°ë¡ë´ ì¤ëìì ë¨¸ - ì¤ë ë´ì¤ì ëì¨ ì¼ë³¸ ë¬¼ê°ë¡ë´">
            <a:extLst>
              <a:ext uri="{FF2B5EF4-FFF2-40B4-BE49-F238E27FC236}">
                <a16:creationId xmlns:a16="http://schemas.microsoft.com/office/drawing/2014/main" id="{B8CFCB80-4811-45E2-890D-A8C5BC5B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94" y="2056660"/>
            <a:ext cx="2847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2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1C187C-5AD3-4DD5-A577-7B23CE90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CHAPTER 8</a:t>
            </a:r>
            <a:br>
              <a:rPr lang="en-US" altLang="ko-KR" dirty="0"/>
            </a:br>
            <a:r>
              <a:rPr lang="en-US" altLang="ko-KR" dirty="0"/>
              <a:t> </a:t>
            </a:r>
            <a:r>
              <a:rPr lang="ko-KR" altLang="en-US" dirty="0"/>
              <a:t>생각하는 기계에 대해 인간이 경쟁력을 갖추려면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1026" name="Picture 2" descr="ëêµ¬ì ì´ë¤ ì¹¨ë¬µì´ë ë§ì¸ê°">
            <a:extLst>
              <a:ext uri="{FF2B5EF4-FFF2-40B4-BE49-F238E27FC236}">
                <a16:creationId xmlns:a16="http://schemas.microsoft.com/office/drawing/2014/main" id="{5EB3EF1F-C054-4D82-A723-2B8ABB5A58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63" y="2140413"/>
            <a:ext cx="5915538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B4755F62-8992-4361-8007-1C23594D7098}"/>
              </a:ext>
            </a:extLst>
          </p:cNvPr>
          <p:cNvSpPr txBox="1">
            <a:spLocks/>
          </p:cNvSpPr>
          <p:nvPr/>
        </p:nvSpPr>
        <p:spPr>
          <a:xfrm>
            <a:off x="7439487" y="5173812"/>
            <a:ext cx="4451318" cy="578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002063C2-9798-48D1-9DED-48372A998D32}"/>
              </a:ext>
            </a:extLst>
          </p:cNvPr>
          <p:cNvSpPr txBox="1">
            <a:spLocks/>
          </p:cNvSpPr>
          <p:nvPr/>
        </p:nvSpPr>
        <p:spPr>
          <a:xfrm>
            <a:off x="7590408" y="2539014"/>
            <a:ext cx="3464446" cy="29006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Tabula rasa(</a:t>
            </a:r>
            <a:r>
              <a:rPr lang="ko-KR" altLang="en-US" dirty="0"/>
              <a:t>무의 상태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416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397C96-2127-4BB7-9A50-1C26ECF6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CHAPTER 8</a:t>
            </a:r>
            <a:br>
              <a:rPr lang="en-US" altLang="ko-KR" dirty="0"/>
            </a:br>
            <a:r>
              <a:rPr lang="en-US" altLang="ko-KR" dirty="0"/>
              <a:t> </a:t>
            </a:r>
            <a:r>
              <a:rPr lang="ko-KR" altLang="en-US" dirty="0"/>
              <a:t>생각하는 기계에 대해 인간이 경쟁력을 갖추려면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1D660D-56D3-4750-AD41-EB72DA60E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호기심은 의문을 유발하는 인간의 본능 중 하나로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인류 역사의 다방면</a:t>
            </a:r>
            <a:r>
              <a:rPr lang="en-US" altLang="ko-KR" dirty="0"/>
              <a:t> </a:t>
            </a:r>
            <a:r>
              <a:rPr lang="ko-KR" altLang="en-US" dirty="0"/>
              <a:t>발전에 있어서 큰 역할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하지만 현재는 자유로운 사회에서 오히려 호기심이 억압받는 사회 분위기가 조장</a:t>
            </a:r>
          </a:p>
        </p:txBody>
      </p:sp>
    </p:spTree>
    <p:extLst>
      <p:ext uri="{BB962C8B-B14F-4D97-AF65-F5344CB8AC3E}">
        <p14:creationId xmlns:p14="http://schemas.microsoft.com/office/powerpoint/2010/main" val="109789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91D97-D2DC-463E-B06F-EB1634FC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CHAPTER 10</a:t>
            </a:r>
            <a:br>
              <a:rPr lang="en-US" altLang="ko-KR" dirty="0"/>
            </a:br>
            <a:r>
              <a:rPr lang="en-US" altLang="ko-KR" dirty="0"/>
              <a:t> </a:t>
            </a:r>
            <a:r>
              <a:rPr lang="ko-KR" altLang="en-US" dirty="0"/>
              <a:t>우리가 로봇의 언어를 배워야 하는가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82A2E2-B98D-403E-AD3D-3EF4FC439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코딩 </a:t>
            </a:r>
            <a:r>
              <a:rPr lang="en-US" altLang="ko-KR" dirty="0"/>
              <a:t>: </a:t>
            </a:r>
            <a:r>
              <a:rPr lang="ko-KR" altLang="en-US" dirty="0"/>
              <a:t>알고리즘을 컴퓨터가 이해할 수 있는 언어로 바꾸어 컴퓨터에 입력하는 작업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각국에서 코딩에 대해 의무화 교육을 실시하고 있으며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컴퓨터 언어를 모르는 것은 결국 하나의 공용어를 모른다는 것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697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482FC0-3128-4677-BBF0-8577E5D5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CHAPTER 10</a:t>
            </a:r>
            <a:br>
              <a:rPr lang="en-US" altLang="ko-KR" dirty="0"/>
            </a:br>
            <a:r>
              <a:rPr lang="en-US" altLang="ko-KR" dirty="0"/>
              <a:t> </a:t>
            </a:r>
            <a:r>
              <a:rPr lang="ko-KR" altLang="en-US" dirty="0"/>
              <a:t>우리가 로봇의 언어를 배워야 하는가</a:t>
            </a:r>
          </a:p>
        </p:txBody>
      </p:sp>
      <p:pic>
        <p:nvPicPr>
          <p:cNvPr id="4098" name="Picture 2" descr="í­ì¤ë°ê² ë°°ê¸°ê°ì¤ ì¡°ì ì¬íë¥¼ ë³´ë©´ì TDI ìì§ì ëí´ì">
            <a:extLst>
              <a:ext uri="{FF2B5EF4-FFF2-40B4-BE49-F238E27FC236}">
                <a16:creationId xmlns:a16="http://schemas.microsoft.com/office/drawing/2014/main" id="{9A01FBFF-1F84-4549-8A22-E955DEC4D3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33526"/>
            <a:ext cx="478942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054242B4-5C44-4895-AF1A-A0D12BD2CC56}"/>
              </a:ext>
            </a:extLst>
          </p:cNvPr>
          <p:cNvSpPr txBox="1">
            <a:spLocks/>
          </p:cNvSpPr>
          <p:nvPr/>
        </p:nvSpPr>
        <p:spPr>
          <a:xfrm>
            <a:off x="6773661" y="2601157"/>
            <a:ext cx="5078027" cy="28651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 NO NO2 </a:t>
            </a:r>
            <a:r>
              <a:rPr lang="ko-KR" altLang="en-US" dirty="0"/>
              <a:t>생성 </a:t>
            </a:r>
            <a:r>
              <a:rPr lang="en-US" altLang="ko-KR" dirty="0"/>
              <a:t>– </a:t>
            </a:r>
          </a:p>
          <a:p>
            <a:pPr marL="0" indent="0">
              <a:buNone/>
            </a:pPr>
            <a:r>
              <a:rPr lang="ko-KR" altLang="en-US" dirty="0"/>
              <a:t>환경에 악영향을 미치며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각국의 이러한 유해물질을 허용하는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범위가 정해져 있음</a:t>
            </a:r>
          </a:p>
        </p:txBody>
      </p:sp>
    </p:spTree>
    <p:extLst>
      <p:ext uri="{BB962C8B-B14F-4D97-AF65-F5344CB8AC3E}">
        <p14:creationId xmlns:p14="http://schemas.microsoft.com/office/powerpoint/2010/main" val="17408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11CD57-D31F-4757-AB2A-B1F57C16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62D1D4-3BDB-4DD2-8DD5-A5CDEA765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무어의 법칙 </a:t>
            </a:r>
            <a:r>
              <a:rPr lang="en-US" altLang="ko-KR" dirty="0"/>
              <a:t>:</a:t>
            </a:r>
            <a:r>
              <a:rPr lang="ko-KR" altLang="en-US" dirty="0"/>
              <a:t> 반도체 집적회로의 성능이 </a:t>
            </a:r>
            <a:r>
              <a:rPr lang="en-US" altLang="ko-KR" dirty="0"/>
              <a:t>18</a:t>
            </a:r>
            <a:r>
              <a:rPr lang="ko-KR" altLang="en-US" dirty="0"/>
              <a:t>개월마다 </a:t>
            </a:r>
            <a:r>
              <a:rPr lang="en-US" altLang="ko-KR" dirty="0"/>
              <a:t>2</a:t>
            </a:r>
            <a:r>
              <a:rPr lang="ko-KR" altLang="en-US" dirty="0"/>
              <a:t>배로 증가한다는 법칙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이르 </a:t>
            </a:r>
            <a:r>
              <a:rPr lang="ko-KR" altLang="en-US" dirty="0" err="1"/>
              <a:t>요른트</a:t>
            </a:r>
            <a:r>
              <a:rPr lang="ko-KR" altLang="en-US" dirty="0"/>
              <a:t> 부족의 쇠도끼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급변하는 사회에서 문화 지체 현상이 일어나지 않도록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각 개인이 미리 대비하는 것이 중요</a:t>
            </a:r>
          </a:p>
        </p:txBody>
      </p:sp>
    </p:spTree>
    <p:extLst>
      <p:ext uri="{BB962C8B-B14F-4D97-AF65-F5344CB8AC3E}">
        <p14:creationId xmlns:p14="http://schemas.microsoft.com/office/powerpoint/2010/main" val="25215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FB1B6F-90F2-494E-9989-B168E160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토론 주제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D80227-B7D7-4A0B-A667-BB45B556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P 137~</a:t>
            </a:r>
          </a:p>
          <a:p>
            <a:pPr marL="0" indent="0">
              <a:buNone/>
            </a:pPr>
            <a:r>
              <a:rPr lang="en-US" altLang="ko-KR" dirty="0"/>
              <a:t>‘2014</a:t>
            </a:r>
            <a:r>
              <a:rPr lang="ko-KR" altLang="en-US" dirty="0"/>
              <a:t>년 미국의 여론조사기관인 </a:t>
            </a:r>
            <a:r>
              <a:rPr lang="ko-KR" altLang="en-US" dirty="0" err="1"/>
              <a:t>퓨리서치센터는</a:t>
            </a:r>
            <a:r>
              <a:rPr lang="ko-KR" altLang="en-US" dirty="0"/>
              <a:t> </a:t>
            </a:r>
            <a:r>
              <a:rPr lang="en-US" altLang="ko-KR" dirty="0"/>
              <a:t>2025</a:t>
            </a:r>
            <a:r>
              <a:rPr lang="ko-KR" altLang="en-US" dirty="0"/>
              <a:t>년경 로봇과 인공지능이 사람들의 일자리를 얼마나 빼앗을지를 과학자</a:t>
            </a:r>
            <a:r>
              <a:rPr lang="en-US" altLang="ko-KR" dirty="0"/>
              <a:t>, </a:t>
            </a:r>
            <a:r>
              <a:rPr lang="ko-KR" altLang="en-US" dirty="0"/>
              <a:t>기업인</a:t>
            </a:r>
            <a:r>
              <a:rPr lang="en-US" altLang="ko-KR" dirty="0"/>
              <a:t>, </a:t>
            </a:r>
            <a:r>
              <a:rPr lang="ko-KR" altLang="en-US" dirty="0"/>
              <a:t>언론인 등 각계 전문가 </a:t>
            </a:r>
            <a:r>
              <a:rPr lang="en-US" altLang="ko-KR" dirty="0"/>
              <a:t>1896</a:t>
            </a:r>
            <a:r>
              <a:rPr lang="ko-KR" altLang="en-US" dirty="0"/>
              <a:t>명에게 물었다</a:t>
            </a:r>
            <a:r>
              <a:rPr lang="en-US" altLang="ko-KR" dirty="0"/>
              <a:t>. ~ . </a:t>
            </a:r>
            <a:r>
              <a:rPr lang="ko-KR" altLang="en-US" dirty="0"/>
              <a:t>사람의 일자리를 빼앗을 것이라는 의견이 </a:t>
            </a:r>
            <a:r>
              <a:rPr lang="en-US" altLang="ko-KR" dirty="0"/>
              <a:t>48</a:t>
            </a:r>
            <a:r>
              <a:rPr lang="ko-KR" altLang="en-US" dirty="0"/>
              <a:t>퍼센트</a:t>
            </a:r>
            <a:r>
              <a:rPr lang="en-US" altLang="ko-KR" dirty="0"/>
              <a:t>, </a:t>
            </a:r>
            <a:r>
              <a:rPr lang="ko-KR" altLang="en-US" dirty="0"/>
              <a:t>그렇지 않을 것이라는 의견이 </a:t>
            </a:r>
            <a:r>
              <a:rPr lang="en-US" altLang="ko-KR" dirty="0"/>
              <a:t>52</a:t>
            </a:r>
            <a:r>
              <a:rPr lang="ko-KR" altLang="en-US" dirty="0"/>
              <a:t>퍼센트였다</a:t>
            </a:r>
            <a:r>
              <a:rPr lang="en-US" altLang="ko-KR" dirty="0"/>
              <a:t>.’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sz="2800" dirty="0"/>
              <a:t>로봇과 인공지능이 향후 사람들의 일자리를 빼앗을까</a:t>
            </a:r>
            <a:r>
              <a:rPr lang="en-US" altLang="ko-K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48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182072-FCE4-4E0D-88C9-3F5C9A19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토론 주제</a:t>
            </a: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796798-F1CA-423C-AF53-F66FA2383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76328" cy="3450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400" dirty="0"/>
              <a:t>인간이 로봇을 사랑하는 순간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적지 않은 파장의 변혁이 일어나게 될 것이다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ko-KR" altLang="en-US" sz="2800" dirty="0"/>
              <a:t>로봇이 인간과 비교할 때 본능적 능력</a:t>
            </a:r>
            <a:r>
              <a:rPr lang="en-US" altLang="ko-KR" sz="2800" dirty="0"/>
              <a:t>(</a:t>
            </a:r>
            <a:r>
              <a:rPr lang="ko-KR" altLang="en-US" sz="2800" dirty="0" err="1"/>
              <a:t>인간으로서의</a:t>
            </a:r>
            <a:r>
              <a:rPr lang="ko-KR" altLang="en-US" sz="2800" dirty="0"/>
              <a:t> 면모</a:t>
            </a:r>
            <a:r>
              <a:rPr lang="en-US" altLang="ko-KR" sz="2800" dirty="0"/>
              <a:t>)</a:t>
            </a:r>
            <a:r>
              <a:rPr lang="ko-KR" altLang="en-US" sz="2800" dirty="0"/>
              <a:t>이 동등한 수준에 이르면</a:t>
            </a:r>
            <a:endParaRPr lang="en-US" altLang="ko-KR" sz="2800" dirty="0"/>
          </a:p>
          <a:p>
            <a:pPr marL="0" indent="0">
              <a:buNone/>
            </a:pPr>
            <a:r>
              <a:rPr lang="ko-KR" altLang="en-US" sz="2800" dirty="0"/>
              <a:t>인간은 로봇에게 권리를 부여해야 하는가</a:t>
            </a:r>
            <a:r>
              <a:rPr lang="en-US" altLang="ko-K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81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47D5FC-E48D-4D6B-8B2F-241B241F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토론 주제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FAF488-3E00-41D1-A53D-A2E1F6CEB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P 327~</a:t>
            </a:r>
          </a:p>
          <a:p>
            <a:pPr marL="0" indent="0">
              <a:buNone/>
            </a:pPr>
            <a:r>
              <a:rPr lang="ko-KR" altLang="en-US" dirty="0"/>
              <a:t>똑똑한 기계가 우리의 지능을 넘어서고 많은 영역에서 사람의 일을 대체하는 상황이 오더라도 사람만이 해야 하는 영역은 여전할 것이다</a:t>
            </a:r>
            <a:r>
              <a:rPr lang="en-US" altLang="ko-KR" dirty="0"/>
              <a:t>. </a:t>
            </a:r>
            <a:r>
              <a:rPr lang="ko-KR" altLang="en-US" dirty="0"/>
              <a:t>인공지능의 상황에 제대로 적응하는 방법은 경쟁이 아닌 공존과 공생이다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로봇과 소수의 인원들이 인류를 지배할 것인가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아니면 인류는 공존과 공생을 할 수 있을 것인가</a:t>
            </a:r>
            <a:r>
              <a:rPr lang="en-US" altLang="ko-K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334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E9A5B5-AA0A-4222-A468-E3A32575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728" y="1292790"/>
            <a:ext cx="5254014" cy="1049235"/>
          </a:xfrm>
        </p:spPr>
        <p:txBody>
          <a:bodyPr/>
          <a:lstStyle/>
          <a:p>
            <a:r>
              <a:rPr lang="ko-KR" altLang="en-US" dirty="0" err="1"/>
              <a:t>구본권</a:t>
            </a:r>
            <a:r>
              <a:rPr lang="en-US" altLang="ko-KR" dirty="0"/>
              <a:t>(IT</a:t>
            </a:r>
            <a:r>
              <a:rPr lang="ko-KR" altLang="en-US" dirty="0"/>
              <a:t>전문 저널리스트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1026" name="Picture 2" descr="ìì¼ìì¹¨ëí êµ¬ë³¸ê¶ íê²¨ë  ì°êµ¬ìì¥ ì´ì²­ ê°ì°">
            <a:extLst>
              <a:ext uri="{FF2B5EF4-FFF2-40B4-BE49-F238E27FC236}">
                <a16:creationId xmlns:a16="http://schemas.microsoft.com/office/drawing/2014/main" id="{D6F355E1-E746-4536-BBF5-7ABFE8E913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77" y="398967"/>
            <a:ext cx="3732288" cy="54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5BE2EE19-404D-4C25-A0B4-0B9886F22535}"/>
              </a:ext>
            </a:extLst>
          </p:cNvPr>
          <p:cNvSpPr txBox="1">
            <a:spLocks/>
          </p:cNvSpPr>
          <p:nvPr/>
        </p:nvSpPr>
        <p:spPr>
          <a:xfrm>
            <a:off x="1368728" y="2546020"/>
            <a:ext cx="5378302" cy="2603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/>
              <a:t>2014~ </a:t>
            </a:r>
            <a:r>
              <a:rPr lang="ko-KR" altLang="en-US" sz="2000" dirty="0" err="1"/>
              <a:t>한겨레신문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사람과디지털연구소장</a:t>
            </a:r>
            <a:r>
              <a:rPr lang="ko-KR" altLang="en-US" sz="2000" dirty="0"/>
              <a:t> </a:t>
            </a:r>
            <a:br>
              <a:rPr lang="ko-KR" altLang="en-US" sz="2000" dirty="0"/>
            </a:br>
            <a:r>
              <a:rPr lang="ko-KR" altLang="en-US" sz="2000" dirty="0" err="1"/>
              <a:t>한겨레신문</a:t>
            </a:r>
            <a:r>
              <a:rPr lang="ko-KR" altLang="en-US" sz="2000" dirty="0"/>
              <a:t> 편집국 </a:t>
            </a:r>
            <a:r>
              <a:rPr lang="ko-KR" altLang="en-US" sz="2000" dirty="0" err="1"/>
              <a:t>온라인에디터</a:t>
            </a:r>
            <a:r>
              <a:rPr lang="ko-KR" altLang="en-US" sz="2000" dirty="0"/>
              <a:t> </a:t>
            </a:r>
            <a:br>
              <a:rPr lang="ko-KR" altLang="en-US" sz="2000" dirty="0"/>
            </a:br>
            <a:r>
              <a:rPr lang="ko-KR" altLang="en-US" sz="2000" dirty="0" err="1"/>
              <a:t>한겨레신문</a:t>
            </a:r>
            <a:r>
              <a:rPr lang="ko-KR" altLang="en-US" sz="2000" dirty="0"/>
              <a:t> 정치부 온라인데스크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대표작 </a:t>
            </a:r>
            <a:r>
              <a:rPr lang="en-US" altLang="ko-KR" sz="2000" dirty="0"/>
              <a:t>: &lt;</a:t>
            </a:r>
            <a:r>
              <a:rPr lang="ko-KR" altLang="en-US" sz="2000" dirty="0"/>
              <a:t>당신을 공유하시겠습니까</a:t>
            </a:r>
            <a:r>
              <a:rPr lang="en-US" altLang="ko-KR" sz="2000" dirty="0"/>
              <a:t>?&gt;</a:t>
            </a:r>
          </a:p>
          <a:p>
            <a:r>
              <a:rPr lang="en-US" altLang="ko-KR" sz="2000" dirty="0"/>
              <a:t>             &lt;</a:t>
            </a:r>
            <a:r>
              <a:rPr lang="ko-KR" altLang="en-US" sz="2000" dirty="0"/>
              <a:t>나에 관한 기억을 지우라</a:t>
            </a:r>
            <a:r>
              <a:rPr lang="en-US" altLang="ko-KR" sz="2000" dirty="0"/>
              <a:t>&gt;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3737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857CF-8A58-4AF8-A74F-13B1F39F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799" y="3094958"/>
            <a:ext cx="4856336" cy="628442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B417E0-3AF7-4ED1-ABA2-2E5249D49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https://www.youtube.com/watch?v=ChXMpSlPAO0</a:t>
            </a:r>
            <a:endParaRPr lang="ko-KR" altLang="en-US" dirty="0"/>
          </a:p>
        </p:txBody>
      </p:sp>
      <p:pic>
        <p:nvPicPr>
          <p:cNvPr id="3074" name="Picture 2" descr="http://post.phinf.naver.net/MjAxODAyMDhfMTk3/MDAxNTE4MDkxNDk0NDY0.TXnaaM0rqEx-3MAOMt_z020LFaFnyqZix-lGuXTyP8kg.C9tf03A7RU6vwQod5j7YtaC17EFbvbg3JSZIZO2bU-Ig.PNG/rock_scissors_paper.png?type=w1200">
            <a:extLst>
              <a:ext uri="{FF2B5EF4-FFF2-40B4-BE49-F238E27FC236}">
                <a16:creationId xmlns:a16="http://schemas.microsoft.com/office/drawing/2014/main" id="{634F5B7D-647B-49C1-BC55-2D716158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20" y="2504751"/>
            <a:ext cx="6863177" cy="38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12E314-229F-4B9E-9D74-6111D84C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05" y="592411"/>
            <a:ext cx="9603275" cy="10492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ç¾ ì°ë² ìì¨ì£¼íì°¨ ì¬ê³ ì êµ­í ë¶ âì°ë¦¬ëë¼ë ë¬¸ì ìë¤â">
            <a:extLst>
              <a:ext uri="{FF2B5EF4-FFF2-40B4-BE49-F238E27FC236}">
                <a16:creationId xmlns:a16="http://schemas.microsoft.com/office/drawing/2014/main" id="{F447D414-8A17-4419-8C2C-B28C285568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6" y="2220311"/>
            <a:ext cx="5510903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ìì¨ì£¼íè» ë ì¬ë§ì¬ê³ â¦íì¬ë¼ ì£¼ê° 8% ê¸ë½, íì° ì ë§ë">
            <a:extLst>
              <a:ext uri="{FF2B5EF4-FFF2-40B4-BE49-F238E27FC236}">
                <a16:creationId xmlns:a16="http://schemas.microsoft.com/office/drawing/2014/main" id="{CB0072C4-71A4-42CC-AC28-DC148BAA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4" y="2192784"/>
            <a:ext cx="5143500" cy="347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wer of Babel[ë°ë²¨í]">
            <a:extLst>
              <a:ext uri="{FF2B5EF4-FFF2-40B4-BE49-F238E27FC236}">
                <a16:creationId xmlns:a16="http://schemas.microsoft.com/office/drawing/2014/main" id="{50FA27EF-B58A-45B1-BE5E-B0EDADA840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24" y="568171"/>
            <a:ext cx="8566951" cy="50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A37313D5-EF6B-4439-B945-40FBAE10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36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57861A-D03F-43E9-AD9B-D81662D3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Chapter 2</a:t>
            </a:r>
            <a:br>
              <a:rPr lang="en-US" altLang="ko-KR" dirty="0"/>
            </a:br>
            <a:r>
              <a:rPr lang="en-US" altLang="ko-KR" dirty="0"/>
              <a:t> </a:t>
            </a:r>
            <a:r>
              <a:rPr lang="ko-KR" altLang="en-US" dirty="0"/>
              <a:t>자동 번역 시대</a:t>
            </a:r>
            <a:r>
              <a:rPr lang="en-US" altLang="ko-KR" dirty="0"/>
              <a:t>, </a:t>
            </a:r>
            <a:r>
              <a:rPr lang="ko-KR" altLang="en-US" dirty="0"/>
              <a:t>외국어를 배울 필요가 있을까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92CB67-FA26-4745-A3A8-30BCFAB84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282062"/>
            <a:ext cx="9603275" cy="3450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dirty="0"/>
              <a:t>  언어의  구조와 규칙을 파악하는 규칙 기반 접근법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두 언어의 통계적 관계에 초점을 맞춰 해석</a:t>
            </a:r>
            <a:r>
              <a:rPr lang="en-US" altLang="ko-KR" dirty="0"/>
              <a:t> </a:t>
            </a:r>
            <a:r>
              <a:rPr lang="ko-KR" altLang="en-US" dirty="0"/>
              <a:t>통계 방식의 접근법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스스로 학습하는 머신 러닝의 심화신경망 알고리즘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* </a:t>
            </a:r>
            <a:r>
              <a:rPr lang="ko-KR" altLang="en-US" dirty="0"/>
              <a:t>알고리즘 </a:t>
            </a:r>
            <a:r>
              <a:rPr lang="en-US" altLang="ko-KR" dirty="0"/>
              <a:t>: </a:t>
            </a:r>
            <a:r>
              <a:rPr lang="ko-KR" altLang="en-US" dirty="0"/>
              <a:t>어떤 문제를 해결하기 위해 명확히 정의된</a:t>
            </a:r>
            <a:r>
              <a:rPr lang="en-US" altLang="ko-KR" dirty="0"/>
              <a:t>(well-defined) </a:t>
            </a:r>
            <a:r>
              <a:rPr lang="ko-KR" altLang="en-US" dirty="0"/>
              <a:t>유한 개의 규칙과 절차의 모임</a:t>
            </a:r>
            <a:r>
              <a:rPr lang="en-US" altLang="ko-KR" dirty="0"/>
              <a:t>. </a:t>
            </a:r>
            <a:r>
              <a:rPr lang="ko-KR" altLang="en-US" dirty="0"/>
              <a:t>명확히 정의된 한정된 개수의 규제나 명령의 집합이며</a:t>
            </a:r>
            <a:r>
              <a:rPr lang="en-US" altLang="ko-KR" dirty="0"/>
              <a:t>, </a:t>
            </a:r>
            <a:r>
              <a:rPr lang="ko-KR" altLang="en-US" dirty="0"/>
              <a:t>한정된 규칙을 적용함으로써 문제를 해결하는 것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54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130F5-637B-40A0-9C0F-A4576B62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Chapter 2</a:t>
            </a:r>
            <a:br>
              <a:rPr lang="en-US" altLang="ko-KR" dirty="0"/>
            </a:br>
            <a:r>
              <a:rPr lang="en-US" altLang="ko-KR" dirty="0"/>
              <a:t> </a:t>
            </a:r>
            <a:r>
              <a:rPr lang="ko-KR" altLang="en-US" dirty="0"/>
              <a:t>자동 번역 시대</a:t>
            </a:r>
            <a:r>
              <a:rPr lang="en-US" altLang="ko-KR" dirty="0"/>
              <a:t>, </a:t>
            </a:r>
            <a:r>
              <a:rPr lang="ko-KR" altLang="en-US" dirty="0"/>
              <a:t>외국어를 배울 필요가 있을까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8D83E5-F443-4EE1-8B73-BFECC9ABB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그렇다면 인간 번역과 기계 번역 중 어느 것이 나은가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향후 외국어 학습은 언어를 외우는 것보다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외국 문화를 이해하는데 중점이 맞춰질 것이다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68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A96A4F-81AA-4C1E-8EDE-EF457B85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ë§¥ëë ë ìëíì£¼ë¬¸/ë§¥ëë ëê° ë³íë¤!!">
            <a:extLst>
              <a:ext uri="{FF2B5EF4-FFF2-40B4-BE49-F238E27FC236}">
                <a16:creationId xmlns:a16="http://schemas.microsoft.com/office/drawing/2014/main" id="{2D32C280-1F77-42C7-9B77-4379AFDDA1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81" y="887767"/>
            <a:ext cx="7075503" cy="45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1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B1B5A7-6C6F-4812-AC98-3E0E9DEE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altLang="ko-KR" dirty="0"/>
              <a:t>Chapter 4</a:t>
            </a:r>
            <a:br>
              <a:rPr lang="en-US" altLang="ko-KR" dirty="0"/>
            </a:br>
            <a:r>
              <a:rPr lang="en-US" altLang="ko-KR" dirty="0"/>
              <a:t> </a:t>
            </a:r>
            <a:r>
              <a:rPr lang="ko-KR" altLang="en-US" sz="2700" dirty="0"/>
              <a:t>제 </a:t>
            </a:r>
            <a:r>
              <a:rPr lang="en-US" altLang="ko-KR" sz="2700" dirty="0"/>
              <a:t>2</a:t>
            </a:r>
            <a:r>
              <a:rPr lang="ko-KR" altLang="en-US" sz="2700" dirty="0"/>
              <a:t>의 기계 시대</a:t>
            </a:r>
            <a:r>
              <a:rPr lang="en-US" altLang="ko-KR" sz="2700" dirty="0"/>
              <a:t>, </a:t>
            </a:r>
            <a:r>
              <a:rPr lang="ko-KR" altLang="en-US" sz="2700" dirty="0"/>
              <a:t>내 직업은 </a:t>
            </a:r>
            <a:r>
              <a:rPr lang="en-US" altLang="ko-KR" sz="2700" dirty="0"/>
              <a:t>10 </a:t>
            </a:r>
            <a:r>
              <a:rPr lang="ko-KR" altLang="en-US" sz="2700" dirty="0"/>
              <a:t>년 뒤에도 살아남을 수 있을까</a:t>
            </a:r>
            <a:r>
              <a:rPr lang="en-US" altLang="ko-KR" sz="2700" dirty="0"/>
              <a:t>?</a:t>
            </a:r>
            <a:endParaRPr lang="ko-KR" altLang="en-US" sz="27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7D9446-CC85-4E6B-B888-E39697105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hlinkClick r:id="rId2"/>
              </a:rPr>
              <a:t>https://news.sbs.co.kr/news/search/main.do?pageIdx=1&amp;searchTermStartDate=&amp;searchTermEndDate=&amp;searchSection=01&amp;searchCategory=&amp;searchMode=&amp;query=%EB%82%98%EB%A6%AC&amp;collection=nnews&amp;searchOption=1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5052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116</TotalTime>
  <Words>427</Words>
  <Application>Microsoft Office PowerPoint</Application>
  <PresentationFormat>와이드스크린</PresentationFormat>
  <Paragraphs>71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맑은 고딕</vt:lpstr>
      <vt:lpstr>Arial</vt:lpstr>
      <vt:lpstr>Gill Sans MT</vt:lpstr>
      <vt:lpstr>갤러리</vt:lpstr>
      <vt:lpstr>로봇 시대, 인간의 일</vt:lpstr>
      <vt:lpstr>구본권(IT전문 저널리스트)</vt:lpstr>
      <vt:lpstr>PowerPoint 프레젠테이션</vt:lpstr>
      <vt:lpstr>PowerPoint 프레젠테이션</vt:lpstr>
      <vt:lpstr>PowerPoint 프레젠테이션</vt:lpstr>
      <vt:lpstr>Chapter 2  자동 번역 시대, 외국어를 배울 필요가 있을까</vt:lpstr>
      <vt:lpstr>Chapter 2  자동 번역 시대, 외국어를 배울 필요가 있을까</vt:lpstr>
      <vt:lpstr>PowerPoint 프레젠테이션</vt:lpstr>
      <vt:lpstr>Chapter 4  제 2의 기계 시대, 내 직업은 10 년 뒤에도 살아남을 수 있을까?</vt:lpstr>
      <vt:lpstr>Chapter 6  감정을 지닌 휴머노이드, 로봇과의 연애 시대가 온다? </vt:lpstr>
      <vt:lpstr>PowerPoint 프레젠테이션</vt:lpstr>
      <vt:lpstr>CHAPTER 8  생각하는 기계에 대해 인간이 경쟁력을 갖추려면?</vt:lpstr>
      <vt:lpstr>CHAPTER 8  생각하는 기계에 대해 인간이 경쟁력을 갖추려면?</vt:lpstr>
      <vt:lpstr>CHAPTER 10  우리가 로봇의 언어를 배워야 하는가</vt:lpstr>
      <vt:lpstr>CHAPTER 10  우리가 로봇의 언어를 배워야 하는가</vt:lpstr>
      <vt:lpstr>PowerPoint 프레젠테이션</vt:lpstr>
      <vt:lpstr>토론 주제</vt:lpstr>
      <vt:lpstr>토론 주제 </vt:lpstr>
      <vt:lpstr>토론 주제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로봇 시대, 인간의 일</dc:title>
  <dc:creator>하민기</dc:creator>
  <cp:lastModifiedBy>하민기</cp:lastModifiedBy>
  <cp:revision>15</cp:revision>
  <dcterms:created xsi:type="dcterms:W3CDTF">2018-03-31T07:44:50Z</dcterms:created>
  <dcterms:modified xsi:type="dcterms:W3CDTF">2018-04-01T12:52:40Z</dcterms:modified>
</cp:coreProperties>
</file>