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문 희원" initials="문희" lastIdx="1" clrIdx="0">
    <p:extLst>
      <p:ext uri="{19B8F6BF-5375-455C-9EA6-DF929625EA0E}">
        <p15:presenceInfo xmlns:p15="http://schemas.microsoft.com/office/powerpoint/2012/main" userId="97d61984b3c62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07T19:44:01.661" idx="1">
    <p:pos x="6687" y="2519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42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219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41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45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6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65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41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99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6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208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7C6-F06B-400D-ADB9-2C5650B1C59A}" type="datetimeFigureOut">
              <a:rPr lang="ko-KR" altLang="en-US" smtClean="0"/>
              <a:t>2019-05-07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77AE-B296-40AC-B832-6BDE754B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0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kr/url?sa=i&amp;rct=j&amp;q=&amp;esrc=s&amp;source=images&amp;cd=&amp;ved=&amp;url=https%3A%2F%2Ficon-icons.com%2Fko%2F%25EC%2595%2584%25EC%259D%25B4%25EC%25BD%2598%2F%25EA%25B0%2584%25ED%2598%25B8%25EC%2582%25AC%2F4391&amp;psig=AOvVaw0mND8o6PvxtjHp07VKSNkE&amp;ust=1557311825269059" TargetMode="Externa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kr/url?sa=i&amp;rct=j&amp;q=&amp;esrc=s&amp;source=images&amp;cd=&amp;ved=&amp;url=https%3A%2F%2Ficon-icons.com%2Fko%2F%25EC%2595%2584%25EC%259D%25B4%25EC%25BD%2598%2F%25EA%25B0%2584%25ED%2598%25B8%25EC%2582%25AC%2F4391&amp;psig=AOvVaw0mND8o6PvxtjHp07VKSNkE&amp;ust=155731182526905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kr/url?sa=i&amp;rct=j&amp;q=&amp;esrc=s&amp;source=images&amp;cd=&amp;ved=&amp;url=https%3A%2F%2Ficon-icons.com%2Fko%2F%25EC%2595%2584%25EC%259D%25B4%25EC%25BD%2598%2F%25EA%25B0%2584%25ED%2598%25B8%25EC%2582%25AC%2F4391&amp;psig=AOvVaw0mND8o6PvxtjHp07VKSNkE&amp;ust=155731182526905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D4C61F-E711-4866-B163-2B67B6F52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832" y="2370682"/>
            <a:ext cx="10375392" cy="1470025"/>
          </a:xfrm>
        </p:spPr>
        <p:txBody>
          <a:bodyPr/>
          <a:lstStyle/>
          <a:p>
            <a:r>
              <a:rPr lang="ko-KR" altLang="en-US" dirty="0"/>
              <a:t>도시에서 죽는다는 것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9BF1173-D856-48EA-B4AC-2D78CB054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9802" y="4816106"/>
            <a:ext cx="2659446" cy="685800"/>
          </a:xfrm>
        </p:spPr>
        <p:txBody>
          <a:bodyPr/>
          <a:lstStyle/>
          <a:p>
            <a:r>
              <a:rPr lang="ko-KR" altLang="en-US" dirty="0"/>
              <a:t>식품영양학과 </a:t>
            </a:r>
            <a:r>
              <a:rPr lang="ko-KR" altLang="en-US" dirty="0" err="1"/>
              <a:t>문희원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990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561865-E411-4EAC-A46E-62DC84B7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도시에서 죽는 다는 것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0ADA60-9F33-4D62-8EF5-360451530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718302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/>
              <a:t>작가 </a:t>
            </a:r>
            <a:r>
              <a:rPr lang="ko-KR" altLang="en-US" dirty="0" err="1"/>
              <a:t>김형숙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가난한 집안에서 태어나 학비가 낮고 취업이 잘되는 서울대 간호학과에 진학하여 졸업 후 한 대학병원에 취직해 중환자실 간호사로 일함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: </a:t>
            </a:r>
            <a:r>
              <a:rPr lang="ko-KR" altLang="en-US" dirty="0"/>
              <a:t>그러나 윤리적 딜레마를 경험해 환자에게 통증을 주는 간호사 일이 괴로워 역할을 제대로 수행하지 못한다는 생각에 </a:t>
            </a:r>
            <a:r>
              <a:rPr lang="en-US" altLang="ko-KR" dirty="0"/>
              <a:t>19</a:t>
            </a:r>
            <a:r>
              <a:rPr lang="ko-KR" altLang="en-US" dirty="0" err="1"/>
              <a:t>년만에</a:t>
            </a:r>
            <a:r>
              <a:rPr lang="ko-KR" altLang="en-US" dirty="0"/>
              <a:t> 병원을 떠나 간호학과 교수로 재직중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>
                <a:latin typeface="210 오복상회 R" panose="02020603020101020101" pitchFamily="18" charset="-127"/>
                <a:ea typeface="210 오복상회 R" panose="02020603020101020101" pitchFamily="18" charset="-127"/>
              </a:rPr>
              <a:t>★</a:t>
            </a:r>
            <a:r>
              <a:rPr lang="ko-KR" altLang="en-US" dirty="0">
                <a:latin typeface="210 오복상회 R" panose="02020603020101020101" pitchFamily="18" charset="-127"/>
                <a:ea typeface="210 오복상회 R" panose="02020603020101020101" pitchFamily="18" charset="-127"/>
              </a:rPr>
              <a:t> 작가는 간호사로 일하며 직접 겪은 현장을 냉정한 관점</a:t>
            </a:r>
            <a:r>
              <a:rPr lang="en-US" altLang="ko-KR" dirty="0">
                <a:latin typeface="210 오복상회 R" panose="02020603020101020101" pitchFamily="18" charset="-127"/>
                <a:ea typeface="210 오복상회 R" panose="02020603020101020101" pitchFamily="18" charset="-127"/>
              </a:rPr>
              <a:t>, </a:t>
            </a:r>
            <a:r>
              <a:rPr lang="ko-KR" altLang="en-US" dirty="0">
                <a:latin typeface="210 오복상회 R" panose="02020603020101020101" pitchFamily="18" charset="-127"/>
                <a:ea typeface="210 오복상회 R" panose="02020603020101020101" pitchFamily="18" charset="-127"/>
              </a:rPr>
              <a:t>환자의 마음</a:t>
            </a:r>
            <a:r>
              <a:rPr lang="en-US" altLang="ko-KR" dirty="0">
                <a:latin typeface="210 오복상회 R" panose="02020603020101020101" pitchFamily="18" charset="-127"/>
                <a:ea typeface="210 오복상회 R" panose="02020603020101020101" pitchFamily="18" charset="-127"/>
              </a:rPr>
              <a:t>, </a:t>
            </a:r>
            <a:r>
              <a:rPr lang="ko-KR" altLang="en-US" dirty="0">
                <a:latin typeface="210 오복상회 R" panose="02020603020101020101" pitchFamily="18" charset="-127"/>
                <a:ea typeface="210 오복상회 R" panose="02020603020101020101" pitchFamily="18" charset="-127"/>
              </a:rPr>
              <a:t>환자의 주변인들 시선에서 죽음에 대해 이야기한다</a:t>
            </a:r>
            <a:r>
              <a:rPr lang="en-US" altLang="ko-KR" dirty="0">
                <a:latin typeface="210 오복상회 R" panose="02020603020101020101" pitchFamily="18" charset="-127"/>
                <a:ea typeface="210 오복상회 R" panose="02020603020101020101" pitchFamily="18" charset="-127"/>
              </a:rPr>
              <a:t>. 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326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F9BA69-A9AB-40EF-858A-5DFFA1345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1365171"/>
            <a:ext cx="2427798" cy="1806139"/>
          </a:xfrm>
          <a:ln w="571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ko-KR" altLang="en-US" dirty="0"/>
              <a:t>어느 뇌사자의 여행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8598C0-C9AF-4A2C-BC0A-701DB63DB80E}"/>
              </a:ext>
            </a:extLst>
          </p:cNvPr>
          <p:cNvSpPr txBox="1"/>
          <p:nvPr/>
        </p:nvSpPr>
        <p:spPr>
          <a:xfrm>
            <a:off x="4063116" y="946205"/>
            <a:ext cx="7052807" cy="101566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지방의 작은 병원에서 뇌사 상태라는 판정을 받음</a:t>
            </a:r>
            <a:endParaRPr lang="en-US" altLang="ko-KR" sz="2000" dirty="0"/>
          </a:p>
          <a:p>
            <a:r>
              <a:rPr lang="ko-KR" altLang="en-US" sz="2000" dirty="0"/>
              <a:t>그러나</a:t>
            </a:r>
            <a:endParaRPr lang="en-US" altLang="ko-KR" sz="2000" dirty="0"/>
          </a:p>
          <a:p>
            <a:r>
              <a:rPr lang="ko-KR" altLang="en-US" sz="2000" dirty="0"/>
              <a:t>가족들은 큰 병원에 의존하고 떠나 보낼 수 없는 마음임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BB1C14-93E1-4ED6-B0CB-1B842CBF48FA}"/>
              </a:ext>
            </a:extLst>
          </p:cNvPr>
          <p:cNvSpPr txBox="1"/>
          <p:nvPr/>
        </p:nvSpPr>
        <p:spPr>
          <a:xfrm>
            <a:off x="4063115" y="2817367"/>
            <a:ext cx="7052807" cy="70788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뇌사자 당사자는 아픈 몸을 이끌고 어찌 보면 가망이 없고 소득이 없는 치료를 받으러 더 멀리 가는 것이 힘들 것임</a:t>
            </a:r>
          </a:p>
        </p:txBody>
      </p:sp>
      <p:pic>
        <p:nvPicPr>
          <p:cNvPr id="1026" name="Picture 2" descr="간호사에 대한 이미지 검색결과">
            <a:hlinkClick r:id="rId2"/>
            <a:extLst>
              <a:ext uri="{FF2B5EF4-FFF2-40B4-BE49-F238E27FC236}">
                <a16:creationId xmlns:a16="http://schemas.microsoft.com/office/drawing/2014/main" id="{929E75F9-4322-4EDD-AB03-851EC1587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07" y="4371301"/>
            <a:ext cx="1840127" cy="184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2FFF142F-15D4-401D-8F97-F7CEFAAB59B7}"/>
              </a:ext>
            </a:extLst>
          </p:cNvPr>
          <p:cNvCxnSpPr/>
          <p:nvPr/>
        </p:nvCxnSpPr>
        <p:spPr>
          <a:xfrm flipV="1">
            <a:off x="3061252" y="1365171"/>
            <a:ext cx="787179" cy="36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7C8B61EE-A283-4510-853E-180FB92D212E}"/>
              </a:ext>
            </a:extLst>
          </p:cNvPr>
          <p:cNvCxnSpPr/>
          <p:nvPr/>
        </p:nvCxnSpPr>
        <p:spPr>
          <a:xfrm>
            <a:off x="3061252" y="2600077"/>
            <a:ext cx="787179" cy="571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설명선: 선 11">
            <a:extLst>
              <a:ext uri="{FF2B5EF4-FFF2-40B4-BE49-F238E27FC236}">
                <a16:creationId xmlns:a16="http://schemas.microsoft.com/office/drawing/2014/main" id="{2EA11E5D-E3F0-4C26-87DF-C9F582C32A11}"/>
              </a:ext>
            </a:extLst>
          </p:cNvPr>
          <p:cNvSpPr/>
          <p:nvPr/>
        </p:nvSpPr>
        <p:spPr>
          <a:xfrm>
            <a:off x="5208102" y="3753016"/>
            <a:ext cx="5550011" cy="1912289"/>
          </a:xfrm>
          <a:prstGeom prst="borderCallout1">
            <a:avLst>
              <a:gd name="adj1" fmla="val 42220"/>
              <a:gd name="adj2" fmla="val -3032"/>
              <a:gd name="adj3" fmla="val 92957"/>
              <a:gd name="adj4" fmla="val -394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믿을 만한 정보 제공자와 마음을 지지할 전문가가 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있었더라면</a:t>
            </a:r>
            <a:r>
              <a:rPr lang="en-US" altLang="ko-KR" dirty="0">
                <a:solidFill>
                  <a:schemeClr val="tx1"/>
                </a:solidFill>
              </a:rPr>
              <a:t>,,,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2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28FF9B-C4A8-4D53-BC7B-85457194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6616"/>
            <a:ext cx="10972800" cy="960120"/>
          </a:xfrm>
        </p:spPr>
        <p:txBody>
          <a:bodyPr>
            <a:noAutofit/>
          </a:bodyPr>
          <a:lstStyle/>
          <a:p>
            <a:r>
              <a:rPr lang="ko-KR" altLang="en-US" sz="3600" dirty="0"/>
              <a:t>그들이 사랑하는 사람 앞에서 싸울 수 밖에 </a:t>
            </a:r>
            <a:br>
              <a:rPr lang="en-US" altLang="ko-KR" sz="3600" dirty="0"/>
            </a:br>
            <a:r>
              <a:rPr lang="ko-KR" altLang="en-US" sz="3600" dirty="0"/>
              <a:t>없었던 이유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E1D66E-1C21-4CDC-AB07-AE8170E0A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8339"/>
            <a:ext cx="10972800" cy="3296522"/>
          </a:xfrm>
        </p:spPr>
        <p:txBody>
          <a:bodyPr>
            <a:normAutofit lnSpcReduction="10000"/>
          </a:bodyPr>
          <a:lstStyle/>
          <a:p>
            <a:r>
              <a:rPr lang="ko-KR" altLang="en-US" sz="2800" dirty="0"/>
              <a:t>전신 마비가 되기 전 어떠한 상속</a:t>
            </a:r>
            <a:r>
              <a:rPr lang="en-US" altLang="ko-KR" sz="2800" dirty="0"/>
              <a:t>, </a:t>
            </a:r>
            <a:r>
              <a:rPr lang="ko-KR" altLang="en-US" sz="2800" dirty="0"/>
              <a:t>재산 등의 의사결정을 하지 않았을 경우</a:t>
            </a:r>
            <a:endParaRPr lang="en-US" altLang="ko-KR" sz="2800" dirty="0"/>
          </a:p>
          <a:p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⇒ </a:t>
            </a:r>
            <a:r>
              <a:rPr lang="ko-KR" altLang="en-US" sz="2800" dirty="0"/>
              <a:t>가족 간의 갈등이 발생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>
                <a:latin typeface="맑은 고딕" panose="020B0503020000020004" pitchFamily="50" charset="-127"/>
              </a:rPr>
              <a:t>⇒ </a:t>
            </a:r>
            <a:r>
              <a:rPr lang="ko-KR" altLang="en-US" sz="2800" dirty="0"/>
              <a:t>의식은 있는 환자 앞에서 싸우게 됨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>
                <a:latin typeface="맑은 고딕" panose="020B0503020000020004" pitchFamily="50" charset="-127"/>
              </a:rPr>
              <a:t>⇒ </a:t>
            </a:r>
            <a:r>
              <a:rPr lang="ko-KR" altLang="en-US" sz="2800" dirty="0"/>
              <a:t>눈빛이 맑던 환자도 마음의 상처를 입어 눈빛이 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/>
              <a:t>     </a:t>
            </a:r>
            <a:r>
              <a:rPr lang="ko-KR" altLang="en-US" sz="2800" dirty="0"/>
              <a:t>점점 흐려짐</a:t>
            </a:r>
            <a:endParaRPr lang="en-US" altLang="ko-KR" sz="2800" dirty="0"/>
          </a:p>
          <a:p>
            <a:endParaRPr lang="ko-KR" altLang="en-US" dirty="0"/>
          </a:p>
        </p:txBody>
      </p:sp>
      <p:pic>
        <p:nvPicPr>
          <p:cNvPr id="4" name="Picture 2" descr="간호사에 대한 이미지 검색결과">
            <a:hlinkClick r:id="rId2"/>
            <a:extLst>
              <a:ext uri="{FF2B5EF4-FFF2-40B4-BE49-F238E27FC236}">
                <a16:creationId xmlns:a16="http://schemas.microsoft.com/office/drawing/2014/main" id="{F0730DAB-8857-447E-B9F2-FA59649FD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90629"/>
            <a:ext cx="1530025" cy="15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4F2B8C-C477-4859-A765-F566D5133E98}"/>
              </a:ext>
            </a:extLst>
          </p:cNvPr>
          <p:cNvSpPr txBox="1"/>
          <p:nvPr/>
        </p:nvSpPr>
        <p:spPr>
          <a:xfrm>
            <a:off x="3721211" y="4866983"/>
            <a:ext cx="5414838" cy="70788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간호사인 자신이 조금 더 개입해 환자 앞에서 </a:t>
            </a:r>
            <a:endParaRPr lang="en-US" altLang="ko-KR" sz="2000" dirty="0"/>
          </a:p>
          <a:p>
            <a:r>
              <a:rPr lang="ko-KR" altLang="en-US" sz="2000" dirty="0"/>
              <a:t>그러지 말라고 </a:t>
            </a:r>
            <a:r>
              <a:rPr lang="ko-KR" altLang="en-US" sz="2000" dirty="0" err="1"/>
              <a:t>했었더</a:t>
            </a:r>
            <a:r>
              <a:rPr lang="ko-KR" altLang="en-US" sz="2000" dirty="0"/>
              <a:t> 라면</a:t>
            </a:r>
            <a:r>
              <a:rPr lang="en-US" altLang="ko-KR" sz="2000" dirty="0"/>
              <a:t>,,,</a:t>
            </a:r>
            <a:endParaRPr lang="ko-KR" alt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42915-47ED-44AB-B77B-02AFEEA49860}"/>
              </a:ext>
            </a:extLst>
          </p:cNvPr>
          <p:cNvSpPr txBox="1"/>
          <p:nvPr/>
        </p:nvSpPr>
        <p:spPr>
          <a:xfrm>
            <a:off x="3721211" y="6083861"/>
            <a:ext cx="5605669" cy="40011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업무가 많기에 </a:t>
            </a:r>
            <a:r>
              <a:rPr lang="en-US" altLang="ko-KR" sz="2000" dirty="0"/>
              <a:t>‘</a:t>
            </a:r>
            <a:r>
              <a:rPr lang="ko-KR" altLang="en-US" sz="2000" dirty="0"/>
              <a:t>용건만 간단히</a:t>
            </a:r>
            <a:r>
              <a:rPr lang="en-US" altLang="ko-KR" sz="2000" dirty="0"/>
              <a:t>’</a:t>
            </a:r>
            <a:r>
              <a:rPr lang="ko-KR" altLang="en-US" sz="2000" dirty="0"/>
              <a:t> 할 수 밖에 없음</a:t>
            </a: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EF88A145-DB55-4BFA-898F-B628069A02FA}"/>
              </a:ext>
            </a:extLst>
          </p:cNvPr>
          <p:cNvCxnSpPr>
            <a:cxnSpLocks/>
          </p:cNvCxnSpPr>
          <p:nvPr/>
        </p:nvCxnSpPr>
        <p:spPr>
          <a:xfrm flipV="1">
            <a:off x="2480807" y="5295569"/>
            <a:ext cx="1073426" cy="2856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818D9AAD-F10A-41CE-A061-56DDC43331BB}"/>
              </a:ext>
            </a:extLst>
          </p:cNvPr>
          <p:cNvCxnSpPr>
            <a:cxnSpLocks/>
          </p:cNvCxnSpPr>
          <p:nvPr/>
        </p:nvCxnSpPr>
        <p:spPr>
          <a:xfrm>
            <a:off x="2480807" y="5955193"/>
            <a:ext cx="1017405" cy="353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04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AA1EE5-4E0C-4C32-A23E-22FC93B2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07" y="396373"/>
            <a:ext cx="10972800" cy="960120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어째서 가난한 이의 마지막은 더 고단한가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653D55-312E-4FC3-92C5-31BEDAD07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477" y="1873328"/>
            <a:ext cx="10972800" cy="4769671"/>
          </a:xfrm>
        </p:spPr>
        <p:txBody>
          <a:bodyPr/>
          <a:lstStyle/>
          <a:p>
            <a:r>
              <a:rPr lang="ko-KR" altLang="en-US" dirty="0"/>
              <a:t>생전에 장기기증서약서를 작성하지 않았고 장기기증 의사를 밝힌 적도 없는 뇌사자 가족에게 장기기증을 생각해보라고 설득하는 건 거의 그 가족이 가난한 경우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실제로 현장에서 사회</a:t>
            </a:r>
            <a:r>
              <a:rPr lang="en-US" altLang="ko-KR" dirty="0"/>
              <a:t>, </a:t>
            </a:r>
            <a:r>
              <a:rPr lang="ko-KR" altLang="en-US" dirty="0"/>
              <a:t>경제적 지위가 있고 교육을 잘 받은 사람들을 대상으로 환자의 생전 의지와 무관하게 장기기증을 권유하는 경우를 본 기억은 없음</a:t>
            </a:r>
          </a:p>
        </p:txBody>
      </p:sp>
    </p:spTree>
    <p:extLst>
      <p:ext uri="{BB962C8B-B14F-4D97-AF65-F5344CB8AC3E}">
        <p14:creationId xmlns:p14="http://schemas.microsoft.com/office/powerpoint/2010/main" val="215911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BFDB406-F825-48A5-B1B9-DC58595AB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우리는 왜 그 형을 비난했나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96496-74EB-47A9-8902-E23EDE4FE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1476954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동생의 신장을 이식 받겠다는 형</a:t>
            </a:r>
            <a:endParaRPr lang="en-US" altLang="ko-KR" sz="2800" dirty="0"/>
          </a:p>
          <a:p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병원 윤리 위원회</a:t>
            </a:r>
            <a:r>
              <a:rPr lang="ko-KR" altLang="en-US" sz="2800" dirty="0">
                <a:latin typeface="맑은 고딕" panose="020B0503020000020004" pitchFamily="50" charset="-127"/>
              </a:rPr>
              <a:t> ⇒법률상 정신과 병력이 있는 사람의 것은 이식                                   받을 수 없음 </a:t>
            </a:r>
            <a:endParaRPr lang="en-US" altLang="ko-KR" sz="2800" dirty="0">
              <a:latin typeface="맑은 고딕" panose="020B0503020000020004" pitchFamily="50" charset="-127"/>
            </a:endParaRPr>
          </a:p>
          <a:p>
            <a:endParaRPr lang="en-US" altLang="ko-KR" sz="2800" dirty="0">
              <a:latin typeface="맑은 고딕" panose="020B0503020000020004" pitchFamily="50" charset="-127"/>
            </a:endParaRPr>
          </a:p>
          <a:p>
            <a:endParaRPr lang="ko-KR" alt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3570FA-3CA1-4E23-B20F-1765CBC52EA0}"/>
              </a:ext>
            </a:extLst>
          </p:cNvPr>
          <p:cNvSpPr txBox="1"/>
          <p:nvPr/>
        </p:nvSpPr>
        <p:spPr>
          <a:xfrm>
            <a:off x="516835" y="3628031"/>
            <a:ext cx="4683317" cy="70788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자신의 동생이 죽어가는 데 이식을 받을 생각을 하다니 끔찍함</a:t>
            </a:r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50574071-544F-4275-818C-619333CFB853}"/>
              </a:ext>
            </a:extLst>
          </p:cNvPr>
          <p:cNvSpPr txBox="1">
            <a:spLocks/>
          </p:cNvSpPr>
          <p:nvPr/>
        </p:nvSpPr>
        <p:spPr>
          <a:xfrm>
            <a:off x="5425440" y="3455090"/>
            <a:ext cx="890545" cy="97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6000" dirty="0">
                <a:solidFill>
                  <a:srgbClr val="FF0000"/>
                </a:solidFill>
              </a:rPr>
              <a:t>vs</a:t>
            </a:r>
            <a:endParaRPr lang="ko-KR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A28214-2AF8-4B3E-B662-4A30057796E0}"/>
              </a:ext>
            </a:extLst>
          </p:cNvPr>
          <p:cNvSpPr txBox="1"/>
          <p:nvPr/>
        </p:nvSpPr>
        <p:spPr>
          <a:xfrm>
            <a:off x="6315985" y="3639270"/>
            <a:ext cx="4428876" cy="70788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000"/>
              <a:t>어차피</a:t>
            </a:r>
            <a:r>
              <a:rPr lang="en-US" altLang="ko-KR" sz="2000" dirty="0"/>
              <a:t> </a:t>
            </a:r>
            <a:r>
              <a:rPr lang="ko-KR" altLang="en-US" sz="2000" dirty="0"/>
              <a:t>누군가에게 장기 이식을 할 것인데 이왕이면 형인 게 좋지 않나</a:t>
            </a: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00386A2A-93D9-4F28-A3D3-226DFE760D3B}"/>
              </a:ext>
            </a:extLst>
          </p:cNvPr>
          <p:cNvSpPr txBox="1">
            <a:spLocks/>
          </p:cNvSpPr>
          <p:nvPr/>
        </p:nvSpPr>
        <p:spPr>
          <a:xfrm>
            <a:off x="516835" y="4909270"/>
            <a:ext cx="10972800" cy="147695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800" dirty="0">
                <a:latin typeface="맑은 고딕" panose="020B0503020000020004" pitchFamily="50" charset="-127"/>
              </a:rPr>
              <a:t>앞의 </a:t>
            </a:r>
            <a:r>
              <a:rPr lang="en-US" altLang="ko-KR" sz="2800" dirty="0">
                <a:latin typeface="맑은 고딕" panose="020B0503020000020004" pitchFamily="50" charset="-127"/>
              </a:rPr>
              <a:t>4</a:t>
            </a:r>
            <a:r>
              <a:rPr lang="ko-KR" altLang="en-US" sz="2800" dirty="0">
                <a:latin typeface="맑은 고딕" panose="020B0503020000020004" pitchFamily="50" charset="-127"/>
              </a:rPr>
              <a:t>개의 사례 모두 환자</a:t>
            </a:r>
            <a:r>
              <a:rPr lang="en-US" altLang="ko-KR" sz="2800" dirty="0">
                <a:latin typeface="맑은 고딕" panose="020B0503020000020004" pitchFamily="50" charset="-127"/>
              </a:rPr>
              <a:t>, </a:t>
            </a:r>
            <a:r>
              <a:rPr lang="ko-KR" altLang="en-US" sz="2800" dirty="0">
                <a:latin typeface="맑은 고딕" panose="020B0503020000020004" pitchFamily="50" charset="-127"/>
              </a:rPr>
              <a:t>주체자의 마음을 알 수 없다는 것이 </a:t>
            </a:r>
            <a:endParaRPr lang="en-US" altLang="ko-KR" sz="2800" dirty="0">
              <a:latin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맑은 고딕" panose="020B0503020000020004" pitchFamily="50" charset="-127"/>
              </a:rPr>
              <a:t>   </a:t>
            </a:r>
            <a:r>
              <a:rPr lang="ko-KR" altLang="en-US" sz="2800" dirty="0">
                <a:latin typeface="맑은 고딕" panose="020B0503020000020004" pitchFamily="50" charset="-127"/>
              </a:rPr>
              <a:t>안타까움</a:t>
            </a:r>
            <a:r>
              <a:rPr lang="en-US" altLang="ko-KR" sz="2800" dirty="0">
                <a:latin typeface="맑은 고딕" panose="020B0503020000020004" pitchFamily="50" charset="-127"/>
              </a:rPr>
              <a:t>,,</a:t>
            </a:r>
          </a:p>
          <a:p>
            <a:pPr marL="0" indent="0">
              <a:buNone/>
            </a:pPr>
            <a:r>
              <a:rPr lang="en-US" altLang="ko-KR" sz="2800" dirty="0">
                <a:latin typeface="맑은 고딕" panose="020B0503020000020004" pitchFamily="50" charset="-127"/>
              </a:rPr>
              <a:t>4</a:t>
            </a:r>
            <a:r>
              <a:rPr lang="ko-KR" altLang="en-US" sz="2800" dirty="0">
                <a:latin typeface="맑은 고딕" panose="020B0503020000020004" pitchFamily="50" charset="-127"/>
              </a:rPr>
              <a:t>장의 큰 제목과 같이</a:t>
            </a:r>
            <a:r>
              <a:rPr lang="en-US" altLang="ko-KR" sz="2800" dirty="0">
                <a:latin typeface="맑은 고딕" panose="020B0503020000020004" pitchFamily="50" charset="-127"/>
              </a:rPr>
              <a:t>, </a:t>
            </a:r>
            <a:r>
              <a:rPr lang="ko-KR" altLang="en-US" sz="2800" dirty="0">
                <a:latin typeface="맑은 고딕" panose="020B0503020000020004" pitchFamily="50" charset="-127"/>
              </a:rPr>
              <a:t>죽은 후 당신이 아무것도 결정하지 않았을 때 일어날 수 있는 모든 일이 너무 아프게만 다가왔다</a:t>
            </a:r>
            <a:r>
              <a:rPr lang="en-US" altLang="ko-KR" sz="2800" dirty="0">
                <a:latin typeface="맑은 고딕" panose="020B0503020000020004" pitchFamily="50" charset="-127"/>
              </a:rPr>
              <a:t>.</a:t>
            </a:r>
          </a:p>
          <a:p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253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3EC740-7815-4445-943E-A3967AE77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이 외의 다른 가능성들</a:t>
            </a:r>
            <a:r>
              <a:rPr lang="en-US" altLang="ko-KR" sz="3600" dirty="0">
                <a:solidFill>
                  <a:schemeClr val="accent2"/>
                </a:solidFill>
              </a:rPr>
              <a:t>=</a:t>
            </a:r>
            <a:r>
              <a:rPr lang="ko-KR" altLang="en-US" sz="3600" dirty="0">
                <a:solidFill>
                  <a:schemeClr val="accent2"/>
                </a:solidFill>
              </a:rPr>
              <a:t>사례들</a:t>
            </a:r>
          </a:p>
        </p:txBody>
      </p:sp>
      <p:pic>
        <p:nvPicPr>
          <p:cNvPr id="4" name="Picture 2" descr="간호사에 대한 이미지 검색결과">
            <a:hlinkClick r:id="rId2"/>
            <a:extLst>
              <a:ext uri="{FF2B5EF4-FFF2-40B4-BE49-F238E27FC236}">
                <a16:creationId xmlns:a16="http://schemas.microsoft.com/office/drawing/2014/main" id="{DD45F909-07E9-46AA-A7E5-DCC8D8ACF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282" y="3110754"/>
            <a:ext cx="1918915" cy="191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AB0DC67-5FBA-450F-B39F-2D5BD1B67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11917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8E08A796-5716-47E5-B1AA-BB6A4A68F245}"/>
              </a:ext>
            </a:extLst>
          </p:cNvPr>
          <p:cNvSpPr txBox="1">
            <a:spLocks/>
          </p:cNvSpPr>
          <p:nvPr/>
        </p:nvSpPr>
        <p:spPr>
          <a:xfrm>
            <a:off x="7688911" y="2172253"/>
            <a:ext cx="1606163" cy="814019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dirty="0">
                <a:solidFill>
                  <a:schemeClr val="accent4"/>
                </a:solidFill>
              </a:rPr>
              <a:t>할머니의</a:t>
            </a:r>
            <a:endParaRPr lang="en-US" altLang="ko-KR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ko-KR" altLang="en-US" dirty="0">
                <a:solidFill>
                  <a:schemeClr val="accent4"/>
                </a:solidFill>
              </a:rPr>
              <a:t>자기결정</a:t>
            </a:r>
          </a:p>
        </p:txBody>
      </p:sp>
      <p:sp>
        <p:nvSpPr>
          <p:cNvPr id="9" name="부제목 2">
            <a:extLst>
              <a:ext uri="{FF2B5EF4-FFF2-40B4-BE49-F238E27FC236}">
                <a16:creationId xmlns:a16="http://schemas.microsoft.com/office/drawing/2014/main" id="{137474B9-5972-4109-9D17-C0C830E91621}"/>
              </a:ext>
            </a:extLst>
          </p:cNvPr>
          <p:cNvSpPr txBox="1">
            <a:spLocks/>
          </p:cNvSpPr>
          <p:nvPr/>
        </p:nvSpPr>
        <p:spPr>
          <a:xfrm>
            <a:off x="7971181" y="4278737"/>
            <a:ext cx="2043486" cy="747424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schemeClr val="accent4"/>
                </a:solidFill>
              </a:rPr>
              <a:t>DNR</a:t>
            </a:r>
            <a:r>
              <a:rPr lang="ko-KR" altLang="en-US" dirty="0">
                <a:solidFill>
                  <a:schemeClr val="accent4"/>
                </a:solidFill>
              </a:rPr>
              <a:t>동의서의 부적효과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A217B05B-A083-404D-8CF7-F373C3D9FA7A}"/>
              </a:ext>
            </a:extLst>
          </p:cNvPr>
          <p:cNvSpPr txBox="1">
            <a:spLocks/>
          </p:cNvSpPr>
          <p:nvPr/>
        </p:nvSpPr>
        <p:spPr>
          <a:xfrm>
            <a:off x="4887403" y="5605581"/>
            <a:ext cx="2801508" cy="594359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dirty="0">
                <a:solidFill>
                  <a:schemeClr val="accent4"/>
                </a:solidFill>
                <a:latin typeface="210 오복상회 R" panose="02020603020101020101" pitchFamily="18" charset="-127"/>
                <a:ea typeface="210 오복상회 R" panose="02020603020101020101" pitchFamily="18" charset="-127"/>
              </a:rPr>
              <a:t>★</a:t>
            </a:r>
            <a:r>
              <a:rPr lang="ko-KR" altLang="en-US" dirty="0">
                <a:solidFill>
                  <a:schemeClr val="accent4"/>
                </a:solidFill>
              </a:rPr>
              <a:t>내가 쓴 동화</a:t>
            </a: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C20FF154-400D-4E5C-BE6E-D9BEE0F77CD9}"/>
              </a:ext>
            </a:extLst>
          </p:cNvPr>
          <p:cNvSpPr txBox="1">
            <a:spLocks/>
          </p:cNvSpPr>
          <p:nvPr/>
        </p:nvSpPr>
        <p:spPr>
          <a:xfrm>
            <a:off x="1575682" y="4577708"/>
            <a:ext cx="2215763" cy="769650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dirty="0">
                <a:solidFill>
                  <a:schemeClr val="accent4"/>
                </a:solidFill>
              </a:rPr>
              <a:t>Hopeless</a:t>
            </a:r>
          </a:p>
          <a:p>
            <a:pPr marL="0" indent="0">
              <a:buNone/>
            </a:pPr>
            <a:r>
              <a:rPr lang="en-US" altLang="ko-KR" sz="2400" dirty="0">
                <a:solidFill>
                  <a:schemeClr val="accent4"/>
                </a:solidFill>
              </a:rPr>
              <a:t>Discharge </a:t>
            </a:r>
            <a:r>
              <a:rPr lang="ko-KR" altLang="en-US" sz="2400" dirty="0">
                <a:solidFill>
                  <a:schemeClr val="accent4"/>
                </a:solidFill>
              </a:rPr>
              <a:t>의</a:t>
            </a:r>
            <a:r>
              <a:rPr lang="en-US" altLang="ko-KR" sz="2400" dirty="0">
                <a:solidFill>
                  <a:schemeClr val="accent4"/>
                </a:solidFill>
              </a:rPr>
              <a:t> </a:t>
            </a:r>
            <a:r>
              <a:rPr lang="ko-KR" altLang="en-US" sz="2400" dirty="0">
                <a:solidFill>
                  <a:schemeClr val="accent4"/>
                </a:solidFill>
              </a:rPr>
              <a:t>기억</a:t>
            </a:r>
            <a:r>
              <a:rPr lang="en-US" altLang="ko-KR" sz="2400" dirty="0">
                <a:solidFill>
                  <a:schemeClr val="accent4"/>
                </a:solidFill>
              </a:rPr>
              <a:t> </a:t>
            </a:r>
            <a:endParaRPr lang="ko-KR" altLang="en-US" sz="2400" dirty="0">
              <a:solidFill>
                <a:schemeClr val="accent4"/>
              </a:solidFill>
            </a:endParaRP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id="{ECA8AD46-E30F-408A-8996-1CE016233C94}"/>
              </a:ext>
            </a:extLst>
          </p:cNvPr>
          <p:cNvSpPr txBox="1">
            <a:spLocks/>
          </p:cNvSpPr>
          <p:nvPr/>
        </p:nvSpPr>
        <p:spPr>
          <a:xfrm>
            <a:off x="1796996" y="2070954"/>
            <a:ext cx="2459606" cy="1341994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Char char="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 3" pitchFamily="18" charset="2"/>
              <a:buChar char="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3" pitchFamily="18" charset="2"/>
              <a:buChar char="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SzPct val="90000"/>
              <a:buFont typeface="Wingdings 3" pitchFamily="18" charset="2"/>
              <a:buChar char="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dirty="0">
                <a:solidFill>
                  <a:schemeClr val="accent4"/>
                </a:solidFill>
              </a:rPr>
              <a:t>병원 안에서도 평화롭게 이별할 수 있다</a:t>
            </a: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47F903C2-697C-4EB2-BE03-57A8F6B70F27}"/>
              </a:ext>
            </a:extLst>
          </p:cNvPr>
          <p:cNvCxnSpPr/>
          <p:nvPr/>
        </p:nvCxnSpPr>
        <p:spPr>
          <a:xfrm flipV="1">
            <a:off x="6738732" y="2806141"/>
            <a:ext cx="787179" cy="36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9C2336A0-4FC4-455F-8551-E4E45DADA1FF}"/>
              </a:ext>
            </a:extLst>
          </p:cNvPr>
          <p:cNvCxnSpPr/>
          <p:nvPr/>
        </p:nvCxnSpPr>
        <p:spPr>
          <a:xfrm flipH="1" flipV="1">
            <a:off x="4354003" y="3309731"/>
            <a:ext cx="716279" cy="594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5F62CE77-6019-439C-83A5-289AA68D194F}"/>
              </a:ext>
            </a:extLst>
          </p:cNvPr>
          <p:cNvCxnSpPr/>
          <p:nvPr/>
        </p:nvCxnSpPr>
        <p:spPr>
          <a:xfrm flipH="1">
            <a:off x="3975652" y="4652449"/>
            <a:ext cx="736490" cy="310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8B04183D-B7AF-4B61-A7F7-DEB850B95368}"/>
              </a:ext>
            </a:extLst>
          </p:cNvPr>
          <p:cNvCxnSpPr/>
          <p:nvPr/>
        </p:nvCxnSpPr>
        <p:spPr>
          <a:xfrm>
            <a:off x="6186114" y="5023280"/>
            <a:ext cx="63611" cy="469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D2BDFF7A-03B7-428B-984B-90E50B532F00}"/>
              </a:ext>
            </a:extLst>
          </p:cNvPr>
          <p:cNvCxnSpPr/>
          <p:nvPr/>
        </p:nvCxnSpPr>
        <p:spPr>
          <a:xfrm>
            <a:off x="7132321" y="4577708"/>
            <a:ext cx="779227" cy="153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6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681802C-70C1-4A87-BD56-CC22260A3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590386"/>
            <a:ext cx="10972800" cy="6080758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/>
              <a:t>이 책을 덮으면서 전</a:t>
            </a:r>
            <a:r>
              <a:rPr lang="en-US" altLang="ko-KR" dirty="0"/>
              <a:t>,,,,,!!  </a:t>
            </a:r>
            <a:r>
              <a:rPr lang="ko-KR" altLang="en-US" dirty="0"/>
              <a:t>얼마전 할머니께서 장기기증을 하시겠다고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   가족들에게 동의를 구한 일이 떠올랐습니다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en-US" altLang="ko-KR" dirty="0"/>
              <a:t>   </a:t>
            </a:r>
            <a:r>
              <a:rPr lang="ko-KR" altLang="en-US" dirty="0"/>
              <a:t>그리고 저희 부모님</a:t>
            </a:r>
            <a:r>
              <a:rPr lang="en-US" altLang="ko-KR" dirty="0"/>
              <a:t>, </a:t>
            </a:r>
            <a:r>
              <a:rPr lang="ko-KR" altLang="en-US" dirty="0"/>
              <a:t>동생과도 책을 함께 나누며</a:t>
            </a:r>
            <a:r>
              <a:rPr lang="en-US" altLang="ko-KR" dirty="0"/>
              <a:t> </a:t>
            </a:r>
            <a:r>
              <a:rPr lang="ko-KR" altLang="en-US" dirty="0"/>
              <a:t>간접경험을 통해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 </a:t>
            </a:r>
            <a:r>
              <a:rPr lang="ko-KR" altLang="en-US" dirty="0"/>
              <a:t>조금 무겁지만 한번쯤은 이야기 </a:t>
            </a:r>
            <a:r>
              <a:rPr lang="ko-KR" altLang="en-US" dirty="0" err="1"/>
              <a:t>해봐야겠다는</a:t>
            </a:r>
            <a:r>
              <a:rPr lang="ko-KR" altLang="en-US" dirty="0"/>
              <a:t> 생각을 했습니다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r>
              <a:rPr lang="ko-KR" altLang="en-US" dirty="0"/>
              <a:t>  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비록 꿈을 꾸고 있고 죽음이 멀게만 느껴지는 우리지만</a:t>
            </a:r>
            <a:r>
              <a:rPr lang="en-US" altLang="ko-KR" dirty="0"/>
              <a:t>,,,</a:t>
            </a:r>
          </a:p>
          <a:p>
            <a:pPr marL="0" indent="0">
              <a:buNone/>
            </a:pPr>
            <a:r>
              <a:rPr lang="ko-KR" altLang="en-US" dirty="0">
                <a:solidFill>
                  <a:srgbClr val="FF0000"/>
                </a:solidFill>
              </a:rPr>
              <a:t>그래도</a:t>
            </a:r>
            <a:r>
              <a:rPr lang="en-US" altLang="ko-KR" dirty="0">
                <a:solidFill>
                  <a:srgbClr val="FF0000"/>
                </a:solidFill>
              </a:rPr>
              <a:t>!!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/>
              <a:t>여러분들과 존엄하고 품위 있는 이별을 위해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/>
              <a:t>자연사가 아닌 상태로 죽음을 맞이한다면 나는 어떻게 할 것인지</a:t>
            </a:r>
            <a:r>
              <a:rPr lang="en-US" altLang="ko-KR" dirty="0"/>
              <a:t>(</a:t>
            </a:r>
            <a:r>
              <a:rPr lang="ko-KR" altLang="en-US" dirty="0"/>
              <a:t>뇌사 </a:t>
            </a:r>
            <a:r>
              <a:rPr lang="ko-KR" altLang="en-US" dirty="0" err="1"/>
              <a:t>일때</a:t>
            </a:r>
            <a:r>
              <a:rPr lang="ko-KR" altLang="en-US" dirty="0"/>
              <a:t> 장기기증 등의 문제 등</a:t>
            </a:r>
            <a:r>
              <a:rPr lang="en-US" altLang="ko-KR" dirty="0"/>
              <a:t>)</a:t>
            </a:r>
          </a:p>
          <a:p>
            <a:pPr marL="514350" indent="-514350">
              <a:buAutoNum type="arabicPeriod"/>
            </a:pPr>
            <a:r>
              <a:rPr lang="ko-KR" altLang="en-US" dirty="0"/>
              <a:t>죽기 전</a:t>
            </a:r>
            <a:r>
              <a:rPr lang="en-US" altLang="ko-KR" dirty="0"/>
              <a:t>, </a:t>
            </a:r>
            <a:r>
              <a:rPr lang="ko-KR" altLang="en-US" dirty="0"/>
              <a:t>나 자신을 위해 꼭 하고 싶은 것</a:t>
            </a:r>
            <a:r>
              <a:rPr lang="en-US" altLang="ko-KR" dirty="0"/>
              <a:t>, </a:t>
            </a:r>
            <a:r>
              <a:rPr lang="ko-KR" altLang="en-US" dirty="0"/>
              <a:t>사랑하는 사람들과 하고 싶은 것</a:t>
            </a:r>
            <a:r>
              <a:rPr lang="en-US" altLang="ko-KR" dirty="0"/>
              <a:t> </a:t>
            </a:r>
            <a:r>
              <a:rPr lang="ko-KR" altLang="en-US" dirty="0"/>
              <a:t>또는 해주고 싶은 것</a:t>
            </a:r>
            <a:endParaRPr lang="en-US" altLang="ko-KR" dirty="0"/>
          </a:p>
          <a:p>
            <a:pPr marL="514350" indent="-514350">
              <a:buAutoNum type="arabicPeriod"/>
            </a:pPr>
            <a:r>
              <a:rPr lang="ko-KR" altLang="en-US" dirty="0"/>
              <a:t>여러분이 간호사라면 어떤 가치관을 가지고 임할 것인지</a:t>
            </a:r>
            <a:r>
              <a:rPr lang="en-US" altLang="ko-KR" dirty="0"/>
              <a:t> </a:t>
            </a:r>
            <a:r>
              <a:rPr lang="ko-KR" altLang="en-US" dirty="0"/>
              <a:t>그리고</a:t>
            </a:r>
            <a:r>
              <a:rPr lang="en-US" altLang="ko-KR" dirty="0"/>
              <a:t> </a:t>
            </a:r>
            <a:r>
              <a:rPr lang="ko-KR" altLang="en-US" dirty="0"/>
              <a:t>내게 죽음이란 무엇인지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err="1"/>
              <a:t>를</a:t>
            </a:r>
            <a:r>
              <a:rPr lang="ko-KR" altLang="en-US" dirty="0"/>
              <a:t> 이야기해보고자 합니다</a:t>
            </a:r>
            <a:r>
              <a:rPr lang="en-US" altLang="ko-KR" dirty="0"/>
              <a:t>^~^</a:t>
            </a:r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514350" indent="-514350">
              <a:buAutoNum type="arabicPeriod"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2320893"/>
      </p:ext>
    </p:extLst>
  </p:cSld>
  <p:clrMapOvr>
    <a:masterClrMapping/>
  </p:clrMapOvr>
</p:sld>
</file>

<file path=ppt/theme/theme1.xml><?xml version="1.0" encoding="utf-8"?>
<a:theme xmlns:a="http://schemas.openxmlformats.org/drawingml/2006/main" name="New_Simple0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TM10237555[[fn=심플 테마]]</Template>
  <TotalTime>0</TotalTime>
  <Words>448</Words>
  <Application>Microsoft Office PowerPoint</Application>
  <PresentationFormat>와이드스크린</PresentationFormat>
  <Paragraphs>62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210 오복상회 R</vt:lpstr>
      <vt:lpstr>맑은 고딕</vt:lpstr>
      <vt:lpstr>Arial</vt:lpstr>
      <vt:lpstr>Tw Cen MT</vt:lpstr>
      <vt:lpstr>Wingdings 3</vt:lpstr>
      <vt:lpstr>New_Simple01</vt:lpstr>
      <vt:lpstr>도시에서 죽는다는 것</vt:lpstr>
      <vt:lpstr>도시에서 죽는 다는 것</vt:lpstr>
      <vt:lpstr>어느 뇌사자의 여행</vt:lpstr>
      <vt:lpstr>그들이 사랑하는 사람 앞에서 싸울 수 밖에  없었던 이유</vt:lpstr>
      <vt:lpstr>어째서 가난한 이의 마지막은 더 고단한가</vt:lpstr>
      <vt:lpstr>우리는 왜 그 형을 비난했나</vt:lpstr>
      <vt:lpstr>이 외의 다른 가능성들=사례들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도시에서 죽는다는 것</dc:title>
  <dc:creator>문 희원</dc:creator>
  <cp:lastModifiedBy>문 희원</cp:lastModifiedBy>
  <cp:revision>11</cp:revision>
  <dcterms:created xsi:type="dcterms:W3CDTF">2019-05-07T10:27:46Z</dcterms:created>
  <dcterms:modified xsi:type="dcterms:W3CDTF">2019-05-07T12:07:14Z</dcterms:modified>
</cp:coreProperties>
</file>