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4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39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5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7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2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0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9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1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0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7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3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180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5" r:id="rId5"/>
    <p:sldLayoutId id="2147483679" r:id="rId6"/>
    <p:sldLayoutId id="2147483680" r:id="rId7"/>
    <p:sldLayoutId id="2147483681" r:id="rId8"/>
    <p:sldLayoutId id="2147483684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3F51EE-9DFA-4FD1-A849-5B98C41F8D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6" b="1464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48056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593271"/>
            <a:ext cx="11303626" cy="2059000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5994CC0-FF56-4F15-8C98-02D334AF55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803683"/>
            <a:ext cx="10965141" cy="1093314"/>
          </a:xfrm>
        </p:spPr>
        <p:txBody>
          <a:bodyPr>
            <a:normAutofit/>
          </a:bodyPr>
          <a:lstStyle/>
          <a:p>
            <a:r>
              <a:rPr lang="ko-KR" altLang="en-US" sz="4000" dirty="0">
                <a:solidFill>
                  <a:schemeClr val="tx1"/>
                </a:solidFill>
              </a:rPr>
              <a:t>뇌과학자는 영화에서 인간을 본다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FC55368-8970-42D3-8E66-68510C407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1341" y="5433133"/>
            <a:ext cx="3137878" cy="1091700"/>
          </a:xfrm>
        </p:spPr>
        <p:txBody>
          <a:bodyPr>
            <a:normAutofit lnSpcReduction="10000"/>
          </a:bodyPr>
          <a:lstStyle/>
          <a:p>
            <a:r>
              <a:rPr lang="ko-KR" altLang="en-US" sz="2800" dirty="0">
                <a:solidFill>
                  <a:schemeClr val="tx1"/>
                </a:solidFill>
              </a:rPr>
              <a:t>생명과학과 </a:t>
            </a:r>
            <a:r>
              <a:rPr lang="ko-KR" altLang="en-US" sz="2800" dirty="0" err="1">
                <a:solidFill>
                  <a:schemeClr val="tx1"/>
                </a:solidFill>
              </a:rPr>
              <a:t>하민기</a:t>
            </a:r>
            <a:endParaRPr lang="en-US" altLang="ko-KR" sz="2800" dirty="0">
              <a:solidFill>
                <a:schemeClr val="tx1"/>
              </a:solidFill>
            </a:endParaRPr>
          </a:p>
          <a:p>
            <a:r>
              <a:rPr lang="ko-KR" altLang="en-US" sz="2800" dirty="0">
                <a:solidFill>
                  <a:schemeClr val="tx1"/>
                </a:solidFill>
              </a:rPr>
              <a:t>일본어과 </a:t>
            </a:r>
            <a:r>
              <a:rPr lang="ko-KR" altLang="en-US" sz="2800" dirty="0" err="1">
                <a:solidFill>
                  <a:schemeClr val="tx1"/>
                </a:solidFill>
              </a:rPr>
              <a:t>이상미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4E10FC03-6F72-4A79-9A6B-8F485579D838}"/>
              </a:ext>
            </a:extLst>
          </p:cNvPr>
          <p:cNvSpPr txBox="1">
            <a:spLocks/>
          </p:cNvSpPr>
          <p:nvPr/>
        </p:nvSpPr>
        <p:spPr>
          <a:xfrm>
            <a:off x="8611341" y="4851532"/>
            <a:ext cx="1488113" cy="49686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>
                <a:solidFill>
                  <a:schemeClr val="tx1"/>
                </a:solidFill>
              </a:rPr>
              <a:t>월요일 팀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23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90E219-74E4-486F-9A9D-1E818734A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저자 소개 </a:t>
            </a:r>
            <a:r>
              <a:rPr lang="en-US" altLang="ko-KR" sz="3200" dirty="0"/>
              <a:t>- </a:t>
            </a:r>
            <a:r>
              <a:rPr lang="ko-KR" altLang="en-US" sz="3200" dirty="0" err="1"/>
              <a:t>정재승</a:t>
            </a:r>
            <a:endParaRPr lang="ko-KR" altLang="en-US" sz="3200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27797099-9EB0-471E-AF88-C202C7EAF05A}"/>
              </a:ext>
            </a:extLst>
          </p:cNvPr>
          <p:cNvSpPr txBox="1">
            <a:spLocks/>
          </p:cNvSpPr>
          <p:nvPr/>
        </p:nvSpPr>
        <p:spPr>
          <a:xfrm>
            <a:off x="581192" y="2343659"/>
            <a:ext cx="5992723" cy="34913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ko-KR" altLang="en-US" dirty="0"/>
          </a:p>
          <a:p>
            <a:r>
              <a:rPr lang="en-US" altLang="ko-KR" dirty="0"/>
              <a:t>2008 ~</a:t>
            </a:r>
          </a:p>
          <a:p>
            <a:r>
              <a:rPr lang="en-US" altLang="ko-KR" dirty="0"/>
              <a:t>KAIST</a:t>
            </a:r>
            <a:r>
              <a:rPr lang="ko-KR" altLang="en-US" dirty="0"/>
              <a:t> </a:t>
            </a:r>
            <a:r>
              <a:rPr lang="ko-KR" altLang="en-US" dirty="0" err="1"/>
              <a:t>바이오및뇌공학과</a:t>
            </a:r>
            <a:r>
              <a:rPr lang="ko-KR" altLang="en-US" dirty="0"/>
              <a:t> 교수</a:t>
            </a:r>
          </a:p>
          <a:p>
            <a:r>
              <a:rPr lang="en-US" altLang="ko-KR" dirty="0"/>
              <a:t>2005 ~ 2008</a:t>
            </a:r>
          </a:p>
          <a:p>
            <a:r>
              <a:rPr lang="ko-KR" altLang="en-US" dirty="0"/>
              <a:t>미국 콜롬비아대학교 의과대학 정신과 조교수</a:t>
            </a:r>
          </a:p>
          <a:p>
            <a:r>
              <a:rPr lang="en-US" altLang="ko-KR" dirty="0"/>
              <a:t>2004 ~ 2008</a:t>
            </a:r>
          </a:p>
          <a:p>
            <a:r>
              <a:rPr lang="ko-KR" altLang="en-US" dirty="0"/>
              <a:t>카이스트 </a:t>
            </a:r>
            <a:r>
              <a:rPr lang="ko-KR" altLang="en-US" dirty="0" err="1"/>
              <a:t>바이오및뇌공학과</a:t>
            </a:r>
            <a:r>
              <a:rPr lang="ko-KR" altLang="en-US" dirty="0"/>
              <a:t> 조교수</a:t>
            </a:r>
          </a:p>
          <a:p>
            <a:r>
              <a:rPr lang="en-US" altLang="ko-KR" dirty="0"/>
              <a:t>2001 ~ 2004</a:t>
            </a:r>
          </a:p>
          <a:p>
            <a:r>
              <a:rPr lang="ko-KR" altLang="en-US" dirty="0"/>
              <a:t>고려대학교 물리학과 연구교수</a:t>
            </a:r>
          </a:p>
          <a:p>
            <a:r>
              <a:rPr lang="en-US" altLang="ko-KR" dirty="0"/>
              <a:t>1999 ~ 2001</a:t>
            </a:r>
          </a:p>
          <a:p>
            <a:r>
              <a:rPr lang="ko-KR" altLang="en-US" dirty="0"/>
              <a:t>미국 예일대학교 의과대학 정신과 연구원</a:t>
            </a:r>
          </a:p>
        </p:txBody>
      </p:sp>
      <p:pic>
        <p:nvPicPr>
          <p:cNvPr id="1026" name="Picture 2" descr="[DMZ2.0] Session 4. 뇌 과학과 문화로 보는 융합 / 물리학자 정재승교수">
            <a:extLst>
              <a:ext uri="{FF2B5EF4-FFF2-40B4-BE49-F238E27FC236}">
                <a16:creationId xmlns:a16="http://schemas.microsoft.com/office/drawing/2014/main" id="{88089562-D4F7-43D3-9206-D7F2FA1E41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892" y="1639050"/>
            <a:ext cx="4562999" cy="490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25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C3524D-2F64-4960-A42F-81C68D3C3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74" y="693278"/>
            <a:ext cx="11029616" cy="1188720"/>
          </a:xfrm>
        </p:spPr>
        <p:txBody>
          <a:bodyPr>
            <a:normAutofit/>
          </a:bodyPr>
          <a:lstStyle/>
          <a:p>
            <a:r>
              <a:rPr lang="ko-KR" altLang="en-US" sz="3200" dirty="0"/>
              <a:t>책 소개</a:t>
            </a:r>
          </a:p>
        </p:txBody>
      </p:sp>
      <p:pic>
        <p:nvPicPr>
          <p:cNvPr id="2052" name="Picture 4" descr="[두뇌활용Books] 뇌과학자는 영화에서 인간을 본다">
            <a:extLst>
              <a:ext uri="{FF2B5EF4-FFF2-40B4-BE49-F238E27FC236}">
                <a16:creationId xmlns:a16="http://schemas.microsoft.com/office/drawing/2014/main" id="{43A12D41-47DB-4F27-AF90-C28BD385AA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939" y="1480429"/>
            <a:ext cx="3870664" cy="491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제목 1">
            <a:extLst>
              <a:ext uri="{FF2B5EF4-FFF2-40B4-BE49-F238E27FC236}">
                <a16:creationId xmlns:a16="http://schemas.microsoft.com/office/drawing/2014/main" id="{B83645AC-F029-4010-BB5D-D73BBE480378}"/>
              </a:ext>
            </a:extLst>
          </p:cNvPr>
          <p:cNvSpPr txBox="1">
            <a:spLocks/>
          </p:cNvSpPr>
          <p:nvPr/>
        </p:nvSpPr>
        <p:spPr>
          <a:xfrm>
            <a:off x="328473" y="1480429"/>
            <a:ext cx="7158953" cy="49913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2012</a:t>
            </a:r>
            <a:r>
              <a:rPr lang="ko-KR" altLang="en-US" dirty="0"/>
              <a:t>년에 출판되었으며</a:t>
            </a:r>
            <a:endParaRPr lang="en-US" altLang="ko-KR" dirty="0"/>
          </a:p>
          <a:p>
            <a:r>
              <a:rPr lang="ko-KR" altLang="en-US" dirty="0"/>
              <a:t>인간이라는 생물과 관련된 심리학적 요소와</a:t>
            </a:r>
            <a:endParaRPr lang="en-US" altLang="ko-KR" dirty="0"/>
          </a:p>
          <a:p>
            <a:r>
              <a:rPr lang="ko-KR" altLang="en-US" dirty="0"/>
              <a:t>생명 공학을 뇌과학자의 시선으로 접근</a:t>
            </a:r>
            <a:endParaRPr lang="en-US" altLang="ko-KR" dirty="0"/>
          </a:p>
          <a:p>
            <a:r>
              <a:rPr lang="ko-KR" altLang="en-US" dirty="0"/>
              <a:t>각 영화에 따른 과학적 요소를 설명하면서</a:t>
            </a:r>
            <a:endParaRPr lang="en-US" altLang="ko-KR" dirty="0"/>
          </a:p>
          <a:p>
            <a:r>
              <a:rPr lang="ko-KR" altLang="en-US" dirty="0"/>
              <a:t>저자의 생각을 사회적 문제와 연결 </a:t>
            </a:r>
            <a:r>
              <a:rPr lang="en-US" altLang="ko-KR" dirty="0"/>
              <a:t>,</a:t>
            </a:r>
            <a:r>
              <a:rPr lang="ko-KR" altLang="en-US" dirty="0"/>
              <a:t> 챕터를 마무리 짓는다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178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5C5712-7E00-4027-AA42-815EF26E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이번 시간의 </a:t>
            </a:r>
            <a:r>
              <a:rPr lang="en-US" altLang="ko-KR" dirty="0"/>
              <a:t>Debate rule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E993FC-8096-4CF4-9188-DD6E07035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사회자는 논제에 개입하지 않는다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Reading debate</a:t>
            </a:r>
            <a:r>
              <a:rPr lang="ko-KR" altLang="en-US" dirty="0"/>
              <a:t> 첫 시간으로 자유 토론 시간대에 한해서는 시간 제한을 크게 두지 않을 것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논제와 관련된 세부 쟁점이 등장한다면 그때그때 해당 논제에 벗어나지 않는 쪽에 한해 엮어서 진행해도 무방함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작전 타임은 양측 모두 </a:t>
            </a:r>
            <a:r>
              <a:rPr lang="en-US" altLang="ko-KR" dirty="0"/>
              <a:t>4</a:t>
            </a:r>
            <a:r>
              <a:rPr lang="ko-KR" altLang="en-US" dirty="0"/>
              <a:t>분으로 교차 질의가 시작될 시점이나 끝날 시점에 사용 가능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해당 팀이 작전 타임 시 상대 팀 또한 작전 타임 시간을 소모하지 않으면서 회의 가능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토론 시 논문이나 신문 기사</a:t>
            </a:r>
            <a:r>
              <a:rPr lang="en-US" altLang="ko-KR" dirty="0"/>
              <a:t>, </a:t>
            </a:r>
            <a:r>
              <a:rPr lang="ko-KR" altLang="en-US" dirty="0"/>
              <a:t>전문가의 의견 등을 </a:t>
            </a:r>
            <a:r>
              <a:rPr lang="ko-KR" altLang="en-US"/>
              <a:t>논거로 제시하는 것을 권장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73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F7AC65-1F6C-465B-84B7-70697C759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685937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sz="3100" dirty="0"/>
              <a:t>정신병원 강제입원 제도</a:t>
            </a:r>
            <a:r>
              <a:rPr lang="en-US" altLang="ko-KR" sz="3100" dirty="0"/>
              <a:t>, </a:t>
            </a:r>
            <a:r>
              <a:rPr lang="ko-KR" altLang="en-US" sz="3100" dirty="0"/>
              <a:t>금지되어야 하는가</a:t>
            </a:r>
            <a:br>
              <a:rPr lang="en-US" altLang="ko-KR" sz="3100" dirty="0"/>
            </a:br>
            <a:br>
              <a:rPr lang="en-US" altLang="ko-KR" sz="3100" dirty="0"/>
            </a:br>
            <a:r>
              <a:rPr lang="ko-KR" altLang="en-US" sz="2400" dirty="0"/>
              <a:t>사회자</a:t>
            </a:r>
            <a:br>
              <a:rPr lang="en-US" altLang="ko-KR" sz="2400" dirty="0"/>
            </a:br>
            <a:r>
              <a:rPr lang="en-US" altLang="ko-KR" sz="2400" dirty="0"/>
              <a:t>(</a:t>
            </a:r>
            <a:r>
              <a:rPr lang="ko-KR" altLang="en-US" sz="2400" dirty="0" err="1"/>
              <a:t>이상미</a:t>
            </a:r>
            <a:r>
              <a:rPr lang="ko-KR" altLang="en-US" sz="2400" dirty="0"/>
              <a:t> </a:t>
            </a:r>
            <a:r>
              <a:rPr lang="en-US" altLang="ko-KR" sz="2400" dirty="0"/>
              <a:t>/ </a:t>
            </a:r>
            <a:r>
              <a:rPr lang="ko-KR" altLang="en-US" sz="2400" dirty="0" err="1"/>
              <a:t>하민기</a:t>
            </a:r>
            <a:r>
              <a:rPr lang="en-US" altLang="ko-KR" sz="2400" dirty="0"/>
              <a:t>)</a:t>
            </a:r>
            <a:endParaRPr lang="ko-KR" altLang="en-US" sz="2400" dirty="0"/>
          </a:p>
        </p:txBody>
      </p:sp>
      <p:graphicFrame>
        <p:nvGraphicFramePr>
          <p:cNvPr id="9" name="표 9">
            <a:extLst>
              <a:ext uri="{FF2B5EF4-FFF2-40B4-BE49-F238E27FC236}">
                <a16:creationId xmlns:a16="http://schemas.microsoft.com/office/drawing/2014/main" id="{11BE582D-6973-4307-B7E5-9C4DEAEF09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378480"/>
              </p:ext>
            </p:extLst>
          </p:nvPr>
        </p:nvGraphicFramePr>
        <p:xfrm>
          <a:off x="1211340" y="2059619"/>
          <a:ext cx="2185699" cy="419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699">
                  <a:extLst>
                    <a:ext uri="{9D8B030D-6E8A-4147-A177-3AD203B41FA5}">
                      <a16:colId xmlns:a16="http://schemas.microsoft.com/office/drawing/2014/main" val="4109214043"/>
                    </a:ext>
                  </a:extLst>
                </a:gridCol>
              </a:tblGrid>
              <a:tr h="4194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>
                          <a:solidFill>
                            <a:schemeClr val="tx1"/>
                          </a:solidFill>
                        </a:rPr>
                        <a:t>찬성 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120049"/>
                  </a:ext>
                </a:extLst>
              </a:tr>
              <a:tr h="4194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김단비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19706"/>
                  </a:ext>
                </a:extLst>
              </a:tr>
              <a:tr h="4194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김민규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510955"/>
                  </a:ext>
                </a:extLst>
              </a:tr>
              <a:tr h="4194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박선아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787128"/>
                  </a:ext>
                </a:extLst>
              </a:tr>
              <a:tr h="4194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박소현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100104"/>
                  </a:ext>
                </a:extLst>
              </a:tr>
              <a:tr h="4194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/>
                        <a:t>백은우</a:t>
                      </a:r>
                      <a:endParaRPr lang="ko-KR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014980"/>
                  </a:ext>
                </a:extLst>
              </a:tr>
              <a:tr h="4194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오지원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558653"/>
                  </a:ext>
                </a:extLst>
              </a:tr>
              <a:tr h="4194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/>
                        <a:t>최예윤</a:t>
                      </a:r>
                      <a:endParaRPr lang="ko-KR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260778"/>
                  </a:ext>
                </a:extLst>
              </a:tr>
              <a:tr h="4194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최지원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10829"/>
                  </a:ext>
                </a:extLst>
              </a:tr>
              <a:tr h="41945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/>
                        <a:t>전소영</a:t>
                      </a:r>
                      <a:endParaRPr lang="ko-KR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87613"/>
                  </a:ext>
                </a:extLst>
              </a:tr>
            </a:tbl>
          </a:graphicData>
        </a:graphic>
      </p:graphicFrame>
      <p:graphicFrame>
        <p:nvGraphicFramePr>
          <p:cNvPr id="11" name="표 9">
            <a:extLst>
              <a:ext uri="{FF2B5EF4-FFF2-40B4-BE49-F238E27FC236}">
                <a16:creationId xmlns:a16="http://schemas.microsoft.com/office/drawing/2014/main" id="{E48D1FA5-6BB8-423F-AACD-5C59460F7B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5513647"/>
              </p:ext>
            </p:extLst>
          </p:nvPr>
        </p:nvGraphicFramePr>
        <p:xfrm>
          <a:off x="8794959" y="2059619"/>
          <a:ext cx="2303611" cy="4394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611">
                  <a:extLst>
                    <a:ext uri="{9D8B030D-6E8A-4147-A177-3AD203B41FA5}">
                      <a16:colId xmlns:a16="http://schemas.microsoft.com/office/drawing/2014/main" val="4109214043"/>
                    </a:ext>
                  </a:extLst>
                </a:gridCol>
              </a:tblGrid>
              <a:tr h="4352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>
                          <a:solidFill>
                            <a:schemeClr val="tx1"/>
                          </a:solidFill>
                        </a:rPr>
                        <a:t>반대 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120049"/>
                  </a:ext>
                </a:extLst>
              </a:tr>
              <a:tr h="4352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김성훈</a:t>
                      </a:r>
                      <a:endParaRPr lang="en-US" altLang="ko-KR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19706"/>
                  </a:ext>
                </a:extLst>
              </a:tr>
              <a:tr h="4352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/>
                        <a:t>나환흠</a:t>
                      </a:r>
                      <a:endParaRPr lang="ko-KR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510955"/>
                  </a:ext>
                </a:extLst>
              </a:tr>
              <a:tr h="4352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박서연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787128"/>
                  </a:ext>
                </a:extLst>
              </a:tr>
              <a:tr h="4352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박수현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100104"/>
                  </a:ext>
                </a:extLst>
              </a:tr>
              <a:tr h="4352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박하은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014980"/>
                  </a:ext>
                </a:extLst>
              </a:tr>
              <a:tr h="4352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/>
                        <a:t>손세연</a:t>
                      </a:r>
                      <a:endParaRPr lang="ko-KR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558653"/>
                  </a:ext>
                </a:extLst>
              </a:tr>
              <a:tr h="4352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윤성원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260778"/>
                  </a:ext>
                </a:extLst>
              </a:tr>
              <a:tr h="4352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/>
                        <a:t>장호연</a:t>
                      </a:r>
                      <a:endParaRPr lang="ko-KR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410829"/>
                  </a:ext>
                </a:extLst>
              </a:tr>
              <a:tr h="4769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/>
                        <a:t>이현희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87613"/>
                  </a:ext>
                </a:extLst>
              </a:tr>
            </a:tbl>
          </a:graphicData>
        </a:graphic>
      </p:graphicFrame>
      <p:sp>
        <p:nvSpPr>
          <p:cNvPr id="12" name="제목 1">
            <a:extLst>
              <a:ext uri="{FF2B5EF4-FFF2-40B4-BE49-F238E27FC236}">
                <a16:creationId xmlns:a16="http://schemas.microsoft.com/office/drawing/2014/main" id="{E93066B4-A0AD-4056-B6C8-90404AA6F4B9}"/>
              </a:ext>
            </a:extLst>
          </p:cNvPr>
          <p:cNvSpPr txBox="1">
            <a:spLocks/>
          </p:cNvSpPr>
          <p:nvPr/>
        </p:nvSpPr>
        <p:spPr>
          <a:xfrm>
            <a:off x="3397040" y="3904034"/>
            <a:ext cx="5397919" cy="5414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ko-KR" sz="2000" dirty="0"/>
              <a:t>Reading debate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7268337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186</Words>
  <Application>Microsoft Office PowerPoint</Application>
  <PresentationFormat>와이드스크린</PresentationFormat>
  <Paragraphs>62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DividendVTI</vt:lpstr>
      <vt:lpstr>뇌과학자는 영화에서 인간을 본다</vt:lpstr>
      <vt:lpstr>저자 소개 - 정재승</vt:lpstr>
      <vt:lpstr>책 소개</vt:lpstr>
      <vt:lpstr>이번 시간의 Debate rule</vt:lpstr>
      <vt:lpstr>정신병원 강제입원 제도, 금지되어야 하는가  사회자 (이상미 / 하민기)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뇌과학자는 영화에서 인간을 본다</dc:title>
  <dc:creator>user</dc:creator>
  <cp:lastModifiedBy>user</cp:lastModifiedBy>
  <cp:revision>10</cp:revision>
  <dcterms:created xsi:type="dcterms:W3CDTF">2019-09-29T02:13:23Z</dcterms:created>
  <dcterms:modified xsi:type="dcterms:W3CDTF">2019-09-29T03:29:44Z</dcterms:modified>
</cp:coreProperties>
</file>