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5" r:id="rId4"/>
    <p:sldId id="262" r:id="rId5"/>
    <p:sldId id="263" r:id="rId6"/>
    <p:sldId id="269" r:id="rId7"/>
    <p:sldId id="268" r:id="rId8"/>
    <p:sldId id="270" r:id="rId9"/>
    <p:sldId id="271" r:id="rId10"/>
    <p:sldId id="272" r:id="rId11"/>
    <p:sldId id="278" r:id="rId12"/>
    <p:sldId id="277" r:id="rId13"/>
    <p:sldId id="279" r:id="rId14"/>
    <p:sldId id="280" r:id="rId15"/>
    <p:sldId id="266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06"/>
    <a:srgbClr val="73071B"/>
    <a:srgbClr val="F3BF57"/>
    <a:srgbClr val="EEA81B"/>
    <a:srgbClr val="8F1605"/>
    <a:srgbClr val="C53800"/>
    <a:srgbClr val="F8E9D6"/>
    <a:srgbClr val="8C635A"/>
    <a:srgbClr val="42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7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74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99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43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99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6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97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7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6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37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21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3331-F28A-4F3C-A50C-925F10851F61}" type="datetimeFigureOut">
              <a:rPr lang="ko-KR" altLang="en-US" smtClean="0"/>
              <a:t>2018-10-28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C8F0-A8DF-45C8-A47B-355ED2AA67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36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grpSp>
        <p:nvGrpSpPr>
          <p:cNvPr id="9" name="그룹 8"/>
          <p:cNvGrpSpPr/>
          <p:nvPr/>
        </p:nvGrpSpPr>
        <p:grpSpPr>
          <a:xfrm>
            <a:off x="2483363" y="251943"/>
            <a:ext cx="7170841" cy="5851238"/>
            <a:chOff x="2483363" y="251943"/>
            <a:chExt cx="7170841" cy="58512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6687">
              <a:off x="3318034" y="2265737"/>
              <a:ext cx="1162859" cy="1867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36080">
              <a:off x="7583077" y="1113817"/>
              <a:ext cx="1123810" cy="14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28" y="708485"/>
              <a:ext cx="1400000" cy="1495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598" y="343443"/>
              <a:ext cx="1723810" cy="16571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7933685" y="2326214"/>
              <a:ext cx="780953" cy="15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947">
              <a:off x="3885937" y="1007632"/>
              <a:ext cx="590477" cy="11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769">
              <a:off x="4037838" y="334246"/>
              <a:ext cx="999685" cy="22331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7074124" y="251943"/>
              <a:ext cx="904762" cy="20190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13160">
              <a:off x="3553137" y="3755966"/>
              <a:ext cx="400486" cy="7085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522" y="3482514"/>
              <a:ext cx="811680" cy="780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40702">
              <a:off x="2483363" y="1766086"/>
              <a:ext cx="637822" cy="681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9236924" y="5149850"/>
              <a:ext cx="417280" cy="8294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3133248" y="5057116"/>
              <a:ext cx="399660" cy="8918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7282">
              <a:off x="8976045" y="1843892"/>
              <a:ext cx="326715" cy="641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6294">
              <a:off x="3082991" y="4125952"/>
              <a:ext cx="455800" cy="7319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5235">
              <a:off x="4137763" y="5679179"/>
              <a:ext cx="441060" cy="4240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779">
              <a:off x="8551736" y="655989"/>
              <a:ext cx="566914" cy="544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4128">
              <a:off x="2728193" y="3062173"/>
              <a:ext cx="294163" cy="5776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모서리가 둥근 직사각형 2"/>
          <p:cNvSpPr/>
          <p:nvPr/>
        </p:nvSpPr>
        <p:spPr>
          <a:xfrm>
            <a:off x="3902639" y="1235639"/>
            <a:ext cx="4386723" cy="4386723"/>
          </a:xfrm>
          <a:prstGeom prst="roundRect">
            <a:avLst/>
          </a:prstGeom>
          <a:solidFill>
            <a:schemeClr val="tx1">
              <a:lumMod val="50000"/>
              <a:lumOff val="50000"/>
              <a:alpha val="4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085135" y="1544280"/>
            <a:ext cx="3952898" cy="3952898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3706695" y="1684721"/>
            <a:ext cx="742857" cy="13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494485" y="3998328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40">
            <a:off x="3909317" y="4782813"/>
            <a:ext cx="259609" cy="516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0368">
            <a:off x="7185070" y="5051535"/>
            <a:ext cx="661126" cy="635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3877188" y="1751448"/>
            <a:ext cx="436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강의</a:t>
            </a:r>
            <a:r>
              <a:rPr lang="en-US" altLang="ko-KR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(</a:t>
            </a:r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신영복</a:t>
            </a:r>
            <a:r>
              <a:rPr lang="en-US" altLang="ko-KR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)</a:t>
            </a:r>
            <a:endParaRPr lang="ko-KR" altLang="en-US" sz="3200" b="1" dirty="0">
              <a:latin typeface="1훈화양연화 R" panose="02020603020101020101" pitchFamily="18" charset="-127"/>
              <a:ea typeface="1훈화양연화 R" panose="0202060302010102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5147184" y="3911359"/>
            <a:ext cx="1828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부제목 2"/>
          <p:cNvSpPr>
            <a:spLocks noGrp="1"/>
          </p:cNvSpPr>
          <p:nvPr>
            <p:ph type="subTitle" idx="1"/>
          </p:nvPr>
        </p:nvSpPr>
        <p:spPr>
          <a:xfrm>
            <a:off x="707080" y="2858387"/>
            <a:ext cx="6268904" cy="1831685"/>
          </a:xfrm>
        </p:spPr>
        <p:txBody>
          <a:bodyPr>
            <a:normAutofit/>
          </a:bodyPr>
          <a:lstStyle/>
          <a:p>
            <a:pPr algn="r"/>
            <a:r>
              <a:rPr lang="ko-KR" altLang="en-US" sz="7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논어</a:t>
            </a:r>
            <a:endParaRPr lang="ko-KR" altLang="en-US" sz="54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3730" y="3924318"/>
            <a:ext cx="781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00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일본어과</a:t>
            </a:r>
            <a:r>
              <a:rPr lang="ko-KR" altLang="en-US" sz="2400" spc="-1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박수지</a:t>
            </a:r>
            <a:endParaRPr lang="ko-KR" altLang="en-US" sz="2400" spc="-1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0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내용 개체 틀 2"/>
          <p:cNvSpPr txBox="1">
            <a:spLocks/>
          </p:cNvSpPr>
          <p:nvPr/>
        </p:nvSpPr>
        <p:spPr>
          <a:xfrm>
            <a:off x="798246" y="946556"/>
            <a:ext cx="11187928" cy="525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32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집단적 대중은 모든 것을 알고 있기 때문에 </a:t>
            </a:r>
            <a:r>
              <a:rPr lang="ko-KR" altLang="en-US" sz="28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겸허해야</a:t>
            </a:r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한다고 말합니다</a:t>
            </a:r>
            <a:r>
              <a:rPr lang="en-US" altLang="ko-KR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. </a:t>
            </a:r>
          </a:p>
          <a:p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그러나 오늘날 우리 사회는 거짓말의 수명이 상당히 긴 사회입니다</a:t>
            </a:r>
            <a:r>
              <a:rPr lang="en-US" altLang="ko-KR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.</a:t>
            </a:r>
          </a:p>
          <a:p>
            <a:endParaRPr lang="en-US" altLang="ko-KR" sz="32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endParaRPr lang="en-US" altLang="ko-KR" sz="32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endParaRPr lang="en-US" altLang="ko-KR" sz="32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endParaRPr lang="en-US" altLang="ko-KR" sz="32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이런 사회에서 겸손이 필요하다고 생각하나요</a:t>
            </a:r>
            <a:r>
              <a:rPr lang="en-US" altLang="ko-KR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?</a:t>
            </a:r>
          </a:p>
          <a:p>
            <a:r>
              <a:rPr lang="ko-KR" altLang="en-US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자신이 생각하는 겸손해야 하는 이유는 무엇인지 토론해봅시다</a:t>
            </a:r>
            <a:r>
              <a:rPr lang="en-US" altLang="ko-KR" sz="3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.</a:t>
            </a:r>
          </a:p>
          <a:p>
            <a:endParaRPr lang="en-US" altLang="ko-KR" dirty="0" smtClean="0">
              <a:solidFill>
                <a:schemeClr val="bg1"/>
              </a:solidFill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11" y="2348233"/>
            <a:ext cx="2616574" cy="261657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90" y="357616"/>
            <a:ext cx="1065240" cy="1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모서리가 둥근 직사각형 10"/>
          <p:cNvSpPr/>
          <p:nvPr/>
        </p:nvSpPr>
        <p:spPr>
          <a:xfrm>
            <a:off x="3000399" y="614976"/>
            <a:ext cx="5323296" cy="12107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39389" y="103590"/>
            <a:ext cx="9670022" cy="1563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배움과 벗 </a:t>
            </a:r>
            <a:endParaRPr lang="ko-KR" altLang="en-US" sz="54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302302" y="861329"/>
            <a:ext cx="11726360" cy="5081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</a:t>
            </a:r>
            <a:b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 </a:t>
            </a:r>
            <a:endParaRPr lang="en-US" altLang="ko-KR" sz="34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ko-KR" altLang="en-US" sz="3600" dirty="0" err="1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學而時習之不亦說乎</a:t>
            </a:r>
            <a:r>
              <a:rPr lang="ko-KR" altLang="en-US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 </a:t>
            </a:r>
            <a:r>
              <a:rPr lang="ko-KR" altLang="en-US" sz="3600" dirty="0" err="1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有朋自遠方來不亦樂乎</a:t>
            </a:r>
            <a:r>
              <a:rPr lang="ko-KR" altLang="en-US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/>
            </a:r>
            <a:br>
              <a:rPr lang="ko-KR" altLang="en-US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</a:br>
            <a:r>
              <a:rPr lang="ko-KR" altLang="en-US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   </a:t>
            </a:r>
            <a:r>
              <a:rPr lang="ko-KR" altLang="en-US" sz="3600" dirty="0" err="1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人不知而不慍不亦君子乎</a:t>
            </a:r>
            <a:r>
              <a:rPr lang="ko-KR" altLang="en-US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        </a:t>
            </a:r>
            <a:r>
              <a:rPr lang="en-US" altLang="ko-KR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―</a:t>
            </a:r>
            <a:r>
              <a:rPr lang="ko-KR" altLang="en-US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  <a:t>「學而」</a:t>
            </a:r>
            <a:br>
              <a:rPr lang="ko-KR" altLang="en-US" sz="3600" dirty="0">
                <a:solidFill>
                  <a:srgbClr val="790006"/>
                </a:solidFill>
                <a:latin typeface="210 말랭이 B" panose="02020603020101020101" pitchFamily="18" charset="-127"/>
                <a:ea typeface="210 말랭이 B" panose="02020603020101020101" pitchFamily="18" charset="-127"/>
              </a:rPr>
            </a:br>
            <a:r>
              <a:rPr lang="ko-KR" altLang="en-US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   </a:t>
            </a:r>
            <a:endParaRPr lang="en-US" altLang="ko-KR" sz="3600" dirty="0" smtClean="0">
              <a:latin typeface="210 말랭이 B" panose="02020603020101020101" pitchFamily="18" charset="-127"/>
              <a:ea typeface="210 말랭이 B" panose="02020603020101020101" pitchFamily="18" charset="-127"/>
            </a:endParaRPr>
          </a:p>
          <a:p>
            <a:r>
              <a:rPr lang="ko-KR" altLang="en-US" sz="3600" dirty="0" smtClean="0">
                <a:latin typeface="210 말랭이 B" panose="02020603020101020101" pitchFamily="18" charset="-127"/>
                <a:ea typeface="210 말랭이 B" panose="02020603020101020101" pitchFamily="18" charset="-127"/>
              </a:rPr>
              <a:t>배우고 </a:t>
            </a:r>
            <a:r>
              <a:rPr lang="ko-KR" altLang="en-US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때때로 익히니 어찌 기쁘지 않으랴</a:t>
            </a:r>
            <a:r>
              <a:rPr lang="en-US" altLang="ko-KR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. </a:t>
            </a:r>
            <a:r>
              <a:rPr lang="ko-KR" altLang="en-US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먼 곳에서 벗이 찾아오니 어찌 즐겁지 않으랴</a:t>
            </a:r>
            <a:r>
              <a:rPr lang="en-US" altLang="ko-KR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. </a:t>
            </a:r>
            <a:br>
              <a:rPr lang="en-US" altLang="ko-KR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</a:br>
            <a:r>
              <a:rPr lang="en-US" altLang="ko-KR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   </a:t>
            </a:r>
            <a:r>
              <a:rPr lang="ko-KR" altLang="en-US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사람들이 알아주지 않아도 노여워하지 않으니 어찌 군자가 아니겠는가</a:t>
            </a:r>
            <a:r>
              <a:rPr lang="en-US" altLang="ko-KR" sz="3600" dirty="0">
                <a:latin typeface="210 말랭이 B" panose="02020603020101020101" pitchFamily="18" charset="-127"/>
                <a:ea typeface="210 말랭이 B" panose="02020603020101020101" pitchFamily="18" charset="-127"/>
              </a:rPr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75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제목 1"/>
          <p:cNvSpPr txBox="1">
            <a:spLocks/>
          </p:cNvSpPr>
          <p:nvPr/>
        </p:nvSpPr>
        <p:spPr>
          <a:xfrm>
            <a:off x="639389" y="103590"/>
            <a:ext cx="9670022" cy="1563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54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78397" y="609600"/>
            <a:ext cx="11210191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</a:t>
            </a:r>
            <a:b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 </a:t>
            </a:r>
            <a:endParaRPr lang="en-US" altLang="ko-KR" sz="34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28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00" y="510397"/>
            <a:ext cx="1065240" cy="106524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328807" y="1647946"/>
            <a:ext cx="10459781" cy="3188293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학습은 대체로 사회적 신분 상승을 위한 것입니다</a:t>
            </a:r>
            <a:r>
              <a:rPr lang="en-US" altLang="ko-KR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.</a:t>
            </a:r>
            <a:br>
              <a:rPr lang="en-US" altLang="ko-KR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</a:br>
            <a:r>
              <a:rPr lang="en-US" altLang="ko-KR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/>
            </a:r>
            <a:br>
              <a:rPr lang="en-US" altLang="ko-KR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</a:br>
            <a:r>
              <a:rPr lang="ko-KR" altLang="en-US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사람들이 알아주지 않는 것도 학습할 가치가 있다고 생각합니까</a:t>
            </a:r>
            <a:r>
              <a:rPr lang="en-US" altLang="ko-KR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?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/>
              <a:t/>
            </a:r>
            <a:br>
              <a:rPr lang="en-US" altLang="ko-KR" sz="3600" dirty="0"/>
            </a:b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155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94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제목 1"/>
          <p:cNvSpPr txBox="1">
            <a:spLocks/>
          </p:cNvSpPr>
          <p:nvPr/>
        </p:nvSpPr>
        <p:spPr>
          <a:xfrm>
            <a:off x="639389" y="103590"/>
            <a:ext cx="9670022" cy="1563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54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78397" y="609600"/>
            <a:ext cx="11210191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</a:t>
            </a:r>
            <a:b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 </a:t>
            </a:r>
            <a:endParaRPr lang="en-US" altLang="ko-KR" sz="34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28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91789" y="255990"/>
            <a:ext cx="9670022" cy="1563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/>
              <a:t>『 </a:t>
            </a:r>
            <a:r>
              <a:rPr lang="ko-KR" altLang="en-US" sz="5400" b="1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공존과 평화 </a:t>
            </a:r>
            <a:r>
              <a:rPr lang="en-US" altLang="ko-KR" sz="5400" dirty="0" smtClean="0"/>
              <a:t>』</a:t>
            </a:r>
            <a:endParaRPr lang="ko-KR" altLang="en-US" sz="5400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578397" y="1769832"/>
            <a:ext cx="11102509" cy="4173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</a:t>
            </a:r>
            <a:b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 </a:t>
            </a:r>
            <a:endParaRPr lang="en-US" altLang="ko-KR" sz="34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ko-KR" altLang="en-US" sz="5700" b="1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子曰</a:t>
            </a:r>
            <a:r>
              <a:rPr lang="ko-KR" altLang="en-US" sz="5700" b="1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</a:t>
            </a:r>
            <a:r>
              <a:rPr lang="ko-KR" altLang="en-US" sz="5700" b="1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君子和而不同</a:t>
            </a:r>
            <a:r>
              <a:rPr lang="ko-KR" altLang="en-US" sz="5700" b="1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小人同而不和        </a:t>
            </a:r>
            <a:r>
              <a:rPr lang="en-US" altLang="ko-KR" sz="5700" b="1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―</a:t>
            </a:r>
            <a:r>
              <a:rPr lang="ko-KR" altLang="en-US" sz="5700" b="1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「子路」</a:t>
            </a:r>
            <a:endParaRPr lang="en-US" altLang="ko-KR" sz="5700" b="1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endParaRPr lang="en-US" altLang="ko-KR" sz="5700" b="1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en-US" altLang="ko-KR" sz="46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“</a:t>
            </a:r>
            <a:r>
              <a:rPr lang="ko-KR" altLang="en-US" sz="46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군자는 다양성을 인정하고 지배하려고 하지 않으며</a:t>
            </a:r>
            <a:r>
              <a:rPr lang="en-US" altLang="ko-KR" sz="46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, </a:t>
            </a:r>
            <a:r>
              <a:rPr lang="ko-KR" altLang="en-US" sz="46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소인은 지배하</a:t>
            </a:r>
            <a:endParaRPr lang="en-US" altLang="ko-KR" sz="46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ko-KR" altLang="en-US" sz="4600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려고</a:t>
            </a:r>
            <a:r>
              <a:rPr lang="ko-KR" altLang="en-US" sz="46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 하며 공존하지 못한다</a:t>
            </a:r>
            <a:r>
              <a:rPr lang="en-US" altLang="ko-KR" sz="46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.”</a:t>
            </a:r>
          </a:p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24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제목 1"/>
          <p:cNvSpPr txBox="1">
            <a:spLocks/>
          </p:cNvSpPr>
          <p:nvPr/>
        </p:nvSpPr>
        <p:spPr>
          <a:xfrm>
            <a:off x="639389" y="103590"/>
            <a:ext cx="9670022" cy="1563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54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78397" y="609600"/>
            <a:ext cx="11210191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</a:t>
            </a:r>
            <a:b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</a:br>
            <a:r>
              <a:rPr lang="ko-KR" altLang="en-US" sz="34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   </a:t>
            </a:r>
            <a:endParaRPr lang="en-US" altLang="ko-KR" sz="3400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2800" dirty="0"/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1976717" y="1119820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『 </a:t>
            </a:r>
            <a:r>
              <a:rPr lang="ko-KR" altLang="en-US" b="1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학습과 놀이와 노동의 통일 </a:t>
            </a:r>
            <a:r>
              <a:rPr lang="en-US" altLang="ko-KR" dirty="0" smtClean="0"/>
              <a:t>』</a:t>
            </a:r>
            <a:endParaRPr lang="ko-KR" altLang="en-US" dirty="0"/>
          </a:p>
          <a:p>
            <a:endParaRPr lang="ko-KR" altLang="en-US" dirty="0"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73410" y="2605799"/>
            <a:ext cx="11515178" cy="3384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  </a:t>
            </a:r>
            <a:r>
              <a:rPr lang="ko-KR" altLang="en-US" sz="3600" dirty="0" err="1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子曰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知之者 </a:t>
            </a:r>
            <a:r>
              <a:rPr lang="ko-KR" altLang="en-US" sz="3600" dirty="0" err="1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不如好之者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3600" dirty="0" err="1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好之者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3600" dirty="0" err="1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不如樂之者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        </a:t>
            </a:r>
            <a:r>
              <a:rPr lang="en-US" altLang="ko-KR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―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「</a:t>
            </a:r>
            <a:r>
              <a:rPr lang="ko-KR" altLang="en-US" sz="3600" dirty="0" err="1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雍也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」</a:t>
            </a:r>
            <a:b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</a:b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 </a:t>
            </a:r>
            <a:endParaRPr lang="en-US" altLang="ko-KR" sz="3600" dirty="0" smtClean="0"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  <a:p>
            <a:r>
              <a:rPr lang="en-US" altLang="ko-KR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“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아는 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것은 좋아하는 것만 못하고 좋아하는 것은 즐기는 것만 못하다</a:t>
            </a:r>
            <a:r>
              <a:rPr lang="en-US" altLang="ko-KR" sz="360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.”</a:t>
            </a:r>
            <a:endParaRPr lang="ko-KR" altLang="en-US" dirty="0"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8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grpSp>
        <p:nvGrpSpPr>
          <p:cNvPr id="9" name="그룹 8"/>
          <p:cNvGrpSpPr/>
          <p:nvPr/>
        </p:nvGrpSpPr>
        <p:grpSpPr>
          <a:xfrm>
            <a:off x="2483363" y="251943"/>
            <a:ext cx="7170841" cy="5851238"/>
            <a:chOff x="2483363" y="251943"/>
            <a:chExt cx="7170841" cy="58512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6687">
              <a:off x="3318034" y="2265737"/>
              <a:ext cx="1162859" cy="1867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36080">
              <a:off x="7583077" y="1113817"/>
              <a:ext cx="1123810" cy="14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28" y="708485"/>
              <a:ext cx="1400000" cy="1495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598" y="343443"/>
              <a:ext cx="1723810" cy="16571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7933685" y="2326214"/>
              <a:ext cx="780953" cy="15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947">
              <a:off x="3885937" y="1007632"/>
              <a:ext cx="590477" cy="1152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769">
              <a:off x="4037838" y="334246"/>
              <a:ext cx="999685" cy="22331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7074124" y="251943"/>
              <a:ext cx="904762" cy="20190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13160">
              <a:off x="3553137" y="3755966"/>
              <a:ext cx="400486" cy="7085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522" y="3482514"/>
              <a:ext cx="811680" cy="780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40702">
              <a:off x="2483363" y="1766086"/>
              <a:ext cx="637822" cy="681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9236924" y="5149850"/>
              <a:ext cx="417280" cy="8294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17">
              <a:off x="3133248" y="5057116"/>
              <a:ext cx="399660" cy="8918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7282">
              <a:off x="8976045" y="1843892"/>
              <a:ext cx="326715" cy="641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6294">
              <a:off x="3082991" y="4125952"/>
              <a:ext cx="455800" cy="7319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5235">
              <a:off x="4137763" y="5679179"/>
              <a:ext cx="441060" cy="4240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779">
              <a:off x="8551736" y="655989"/>
              <a:ext cx="566914" cy="544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4128">
              <a:off x="2728193" y="3062173"/>
              <a:ext cx="294163" cy="5776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모서리가 둥근 직사각형 2"/>
          <p:cNvSpPr/>
          <p:nvPr/>
        </p:nvSpPr>
        <p:spPr>
          <a:xfrm>
            <a:off x="3902639" y="1235639"/>
            <a:ext cx="4386723" cy="4386723"/>
          </a:xfrm>
          <a:prstGeom prst="roundRect">
            <a:avLst/>
          </a:prstGeom>
          <a:solidFill>
            <a:schemeClr val="tx1">
              <a:lumMod val="50000"/>
              <a:lumOff val="50000"/>
              <a:alpha val="4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119551" y="1452551"/>
            <a:ext cx="3952898" cy="3952898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3706695" y="1684721"/>
            <a:ext cx="742857" cy="13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494485" y="3998328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40">
            <a:off x="3909317" y="4782813"/>
            <a:ext cx="259609" cy="516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0368">
            <a:off x="7185070" y="5051535"/>
            <a:ext cx="661126" cy="635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110412" y="2593056"/>
            <a:ext cx="39631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경청해주셔서</a:t>
            </a:r>
            <a:endParaRPr lang="en-US" altLang="ko-KR" sz="3200" b="1" dirty="0" smtClean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감사합니다</a:t>
            </a:r>
            <a:endParaRPr lang="ko-KR" altLang="en-US" sz="8000" b="1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1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89647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702198" y="1990846"/>
            <a:ext cx="10787604" cy="3912243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8" y="0"/>
            <a:ext cx="4251765" cy="24581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1785389" y="2719910"/>
            <a:ext cx="630213" cy="1114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63490" y="2256120"/>
            <a:ext cx="84633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공자의 </a:t>
            </a:r>
            <a:r>
              <a:rPr lang="ko-KR" altLang="en-US" sz="48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어록</a:t>
            </a:r>
            <a:r>
              <a:rPr lang="en-US" altLang="ko-KR" sz="40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(</a:t>
            </a:r>
            <a:r>
              <a:rPr lang="ko-KR" altLang="en-US" sz="40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위인들이 한 말을 간추려 모은 기록</a:t>
            </a:r>
            <a:r>
              <a:rPr lang="en-US" altLang="ko-KR" sz="40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)</a:t>
            </a:r>
          </a:p>
          <a:p>
            <a:endParaRPr lang="en-US" altLang="ko-KR" sz="4000" b="1" dirty="0" smtClean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  <a:p>
            <a:r>
              <a:rPr lang="ko-KR" altLang="en-US" sz="36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지난 </a:t>
            </a:r>
            <a:r>
              <a:rPr lang="en-US" altLang="ko-KR" sz="36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2,500</a:t>
            </a:r>
            <a:r>
              <a:rPr lang="ko-KR" altLang="en-US" sz="36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년 동안 동양 문화와 사상에 지대한 영향을 끼쳐 왔으며</a:t>
            </a:r>
            <a:r>
              <a:rPr lang="en-US" altLang="ko-KR" sz="36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, </a:t>
            </a:r>
            <a:r>
              <a:rPr lang="ko-KR" altLang="en-US" sz="36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지금에도 우리에게 사람됨의 도리와 세상살이의 이치를 가르쳐주고 있다</a:t>
            </a:r>
            <a:r>
              <a:rPr lang="en-US" altLang="ko-KR" sz="36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.</a:t>
            </a:r>
          </a:p>
          <a:p>
            <a:endParaRPr lang="en-US" altLang="ko-KR" sz="4400" b="1" dirty="0" smtClean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  <a:p>
            <a:endParaRPr lang="ko-KR" altLang="en-US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5086" y="423566"/>
            <a:ext cx="262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72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논어</a:t>
            </a:r>
            <a:endParaRPr lang="ko-KR" altLang="en-US" sz="72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6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1256" y="1194837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210 청춘서당 B" panose="02020603020101020101" pitchFamily="18" charset="-127"/>
              <a:ea typeface="210 청춘서당 B" panose="02020603020101020101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09652" y="372631"/>
            <a:ext cx="737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왜 우리는 고전을 읽어야 하는가</a:t>
            </a:r>
            <a:r>
              <a:rPr lang="en-US" altLang="ko-KR" sz="28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?</a:t>
            </a:r>
            <a:endParaRPr lang="ko-KR" altLang="en-US" sz="2800" spc="-100" dirty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47227" y="4978027"/>
            <a:ext cx="3306881" cy="683863"/>
          </a:xfrm>
          <a:prstGeom prst="rect">
            <a:avLst/>
          </a:prstGeom>
          <a:solidFill>
            <a:srgbClr val="F3B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80488" y="2154545"/>
            <a:ext cx="3975815" cy="779131"/>
          </a:xfrm>
          <a:prstGeom prst="rect">
            <a:avLst/>
          </a:prstGeom>
          <a:solidFill>
            <a:srgbClr val="F3B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81724" y="2037748"/>
            <a:ext cx="879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더페이스샵 잉크립퀴드체"/>
                <a:ea typeface="더페이스샵 잉크립퀴드체" panose="03050503000000000000"/>
              </a:rPr>
              <a:t>고전은 우리의 과거이자</a:t>
            </a:r>
            <a:r>
              <a:rPr lang="en-US" altLang="ko-KR" sz="4000" dirty="0" smtClean="0">
                <a:latin typeface="더페이스샵 잉크립퀴드체"/>
                <a:ea typeface="더페이스샵 잉크립퀴드체" panose="03050503000000000000"/>
              </a:rPr>
              <a:t>, </a:t>
            </a:r>
            <a:r>
              <a:rPr lang="ko-KR" altLang="en-US" sz="4000" dirty="0" smtClean="0">
                <a:latin typeface="더페이스샵 잉크립퀴드체"/>
                <a:ea typeface="더페이스샵 잉크립퀴드체" panose="03050503000000000000"/>
              </a:rPr>
              <a:t>현재이자 미래</a:t>
            </a:r>
            <a:endParaRPr lang="en-US" altLang="ko-KR" sz="4000" dirty="0" smtClean="0">
              <a:latin typeface="더페이스샵 잉크립퀴드체"/>
              <a:ea typeface="더페이스샵 잉크립퀴드체" panose="0305050300000000000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더페이스샵 잉크립퀴드체"/>
                <a:ea typeface="더페이스샵 잉크립퀴드체" panose="03050503000000000000"/>
              </a:rPr>
              <a:t>인간의 본질을  정확하게 분석하고 인간이 지향하여 나아갈 바를 가장 본원적으로 가르쳐 준다</a:t>
            </a:r>
            <a:endParaRPr lang="en-US" altLang="ko-KR" sz="4000" dirty="0" smtClean="0">
              <a:latin typeface="더페이스샵 잉크립퀴드체"/>
              <a:ea typeface="더페이스샵 잉크립퀴드체" panose="0305050300000000000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더페이스샵 잉크립퀴드체"/>
                <a:ea typeface="더페이스샵 잉크립퀴드체" panose="03050503000000000000"/>
              </a:rPr>
              <a:t>시대를 초월하는 지혜 </a:t>
            </a:r>
            <a:endParaRPr lang="en-US" altLang="ko-KR" sz="4000" dirty="0" smtClean="0">
              <a:latin typeface="더페이스샵 잉크립퀴드체"/>
              <a:ea typeface="더페이스샵 잉크립퀴드체" panose="030505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284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93938" y="1189280"/>
            <a:ext cx="11389488" cy="5197282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2338468" y="279814"/>
            <a:ext cx="781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spc="-100" dirty="0" smtClean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공자의 시대</a:t>
            </a:r>
            <a:endParaRPr lang="ko-KR" altLang="en-US" sz="4800" spc="-1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149149" y="3816545"/>
            <a:ext cx="2475668" cy="1060965"/>
          </a:xfrm>
          <a:prstGeom prst="rect">
            <a:avLst/>
          </a:prstGeom>
          <a:solidFill>
            <a:srgbClr val="730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982074" y="1567883"/>
            <a:ext cx="10136188" cy="187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기원전 </a:t>
            </a:r>
            <a:r>
              <a:rPr lang="en-US" altLang="ko-KR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500</a:t>
            </a:r>
            <a:r>
              <a:rPr lang="ko-KR" altLang="en-US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년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춘추전국시대</a:t>
            </a:r>
            <a:r>
              <a:rPr lang="ko-KR" altLang="en-US" sz="36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 </a:t>
            </a:r>
            <a:endParaRPr lang="ko-KR" altLang="en-US" sz="3600" dirty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2113818" y="1727688"/>
            <a:ext cx="8040514" cy="41777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700" dirty="0" smtClean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  <a:p>
            <a:r>
              <a:rPr lang="ko-KR" altLang="en-US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급격한 사회 변동기 </a:t>
            </a:r>
            <a:r>
              <a:rPr lang="en-US" altLang="ko-KR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/>
            </a:r>
            <a:br>
              <a:rPr lang="en-US" altLang="ko-KR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</a:br>
            <a:r>
              <a:rPr lang="en-US" altLang="ko-KR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/>
            </a:r>
            <a:br>
              <a:rPr lang="en-US" altLang="ko-KR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</a:br>
            <a:endParaRPr lang="en-US" altLang="ko-KR" sz="4700" dirty="0" smtClean="0">
              <a:latin typeface="1훈프로방스 R" panose="02020603020101020101" pitchFamily="18" charset="-127"/>
              <a:ea typeface="1훈프로방스 R" panose="02020603020101020101" pitchFamily="18" charset="-127"/>
            </a:endParaRPr>
          </a:p>
          <a:p>
            <a:r>
              <a:rPr lang="ko-KR" altLang="en-US" sz="7100" b="1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부국강병</a:t>
            </a:r>
            <a:r>
              <a:rPr lang="ko-KR" altLang="en-US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>이라는 하나의 가치로 획일화</a:t>
            </a:r>
            <a:r>
              <a:rPr lang="en-US" altLang="ko-KR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  <a:t/>
            </a:r>
            <a:br>
              <a:rPr lang="en-US" altLang="ko-KR" sz="4700" dirty="0" smtClean="0">
                <a:latin typeface="1훈프로방스 R" panose="02020603020101020101" pitchFamily="18" charset="-127"/>
                <a:ea typeface="1훈프로방스 R" panose="02020603020101020101" pitchFamily="18" charset="-127"/>
              </a:rPr>
            </a:br>
            <a:r>
              <a:rPr lang="ko-KR" altLang="en-US" sz="3100" dirty="0" smtClean="0"/>
              <a:t>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52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2475137" y="667860"/>
            <a:ext cx="8309404" cy="950590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" name="모서리가 둥근 직사각형 45"/>
          <p:cNvSpPr/>
          <p:nvPr/>
        </p:nvSpPr>
        <p:spPr>
          <a:xfrm>
            <a:off x="3149447" y="848670"/>
            <a:ext cx="6236600" cy="890483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190716" y="926879"/>
            <a:ext cx="737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latin typeface="1훈화양연화 R" panose="02020603020101020101" pitchFamily="18" charset="-127"/>
                <a:ea typeface="1훈화양연화 R" panose="02020603020101020101" pitchFamily="18" charset="-127"/>
              </a:rPr>
              <a:t>부끄러움을 아는 사회</a:t>
            </a:r>
            <a:endParaRPr lang="ko-KR" altLang="en-US" sz="4000" spc="-100" dirty="0">
              <a:latin typeface="1훈화양연화 R" panose="02020603020101020101" pitchFamily="18" charset="-127"/>
              <a:ea typeface="1훈화양연화 R" panose="02020603020101020101" pitchFamily="18" charset="-127"/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1190716" y="2270518"/>
            <a:ext cx="9499695" cy="377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rgbClr val="73071B"/>
                </a:solidFill>
                <a:latin typeface="210 말랭이 L" panose="02020603020101020101" pitchFamily="18" charset="-127"/>
              </a:rPr>
              <a:t>子曰 道之以政 齊之以刑 民免而無恥</a:t>
            </a:r>
            <a:br>
              <a:rPr lang="zh-TW" altLang="en-US" sz="3200" dirty="0">
                <a:solidFill>
                  <a:srgbClr val="73071B"/>
                </a:solidFill>
                <a:latin typeface="210 말랭이 L" panose="02020603020101020101" pitchFamily="18" charset="-127"/>
              </a:rPr>
            </a:br>
            <a:r>
              <a:rPr lang="zh-TW" altLang="en-US" sz="3200" dirty="0">
                <a:solidFill>
                  <a:srgbClr val="73071B"/>
                </a:solidFill>
                <a:latin typeface="210 말랭이 L" panose="02020603020101020101" pitchFamily="18" charset="-127"/>
              </a:rPr>
              <a:t>   道之以德 齊之以禮</a:t>
            </a:r>
            <a:r>
              <a:rPr lang="en-US" altLang="zh-TW" sz="32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, </a:t>
            </a:r>
            <a:r>
              <a:rPr lang="zh-TW" altLang="en-US" sz="3200" dirty="0">
                <a:solidFill>
                  <a:srgbClr val="73071B"/>
                </a:solidFill>
                <a:latin typeface="210 말랭이 L" panose="02020603020101020101" pitchFamily="18" charset="-127"/>
              </a:rPr>
              <a:t>有恥且格        </a:t>
            </a:r>
            <a:r>
              <a:rPr lang="en-US" altLang="zh-TW" sz="32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―</a:t>
            </a:r>
            <a:r>
              <a:rPr lang="zh-TW" altLang="en-US" sz="3200" dirty="0">
                <a:solidFill>
                  <a:srgbClr val="73071B"/>
                </a:solidFill>
                <a:latin typeface="210 말랭이 L" panose="02020603020101020101" pitchFamily="18" charset="-127"/>
              </a:rPr>
              <a:t>「爲政」</a:t>
            </a:r>
            <a:endParaRPr lang="en-US" altLang="zh-TW" sz="3200" dirty="0">
              <a:solidFill>
                <a:srgbClr val="73071B"/>
              </a:solidFill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  <a:p>
            <a:r>
              <a:rPr lang="ko-KR" altLang="en-US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사회의 본질은 부끄러움이다</a:t>
            </a:r>
            <a:r>
              <a:rPr lang="en-US" altLang="ko-KR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. </a:t>
            </a:r>
            <a:r>
              <a:rPr lang="ko-KR" altLang="en-US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그리고 부끄러움은 인간관계의 지속성에서 온다</a:t>
            </a:r>
            <a:r>
              <a:rPr lang="en-US" altLang="ko-KR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. </a:t>
            </a:r>
            <a:r>
              <a:rPr lang="ko-KR" altLang="en-US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일회적인 인간관계에서는 그 다음을 고려할 필요가 없다</a:t>
            </a:r>
            <a:r>
              <a:rPr lang="en-US" altLang="ko-KR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. </a:t>
            </a:r>
            <a:r>
              <a:rPr lang="ko-KR" altLang="en-US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부끄러워할 필요가 없는 것이다</a:t>
            </a:r>
            <a:r>
              <a:rPr lang="en-US" altLang="ko-KR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. </a:t>
            </a:r>
            <a:r>
              <a:rPr lang="ko-KR" altLang="en-US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부끄러움을 느끼지 않는 사회란 지속적인 인간관계가 존재하지 않는 사회라고 할 수 있다</a:t>
            </a:r>
            <a:r>
              <a:rPr lang="en-US" altLang="ko-KR" sz="32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. </a:t>
            </a:r>
            <a:endParaRPr lang="ko-KR" altLang="en-US" sz="3200" dirty="0" smtClean="0">
              <a:solidFill>
                <a:schemeClr val="tx1"/>
              </a:solidFill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6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06696" y="-44935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내용 개체 틀 2"/>
          <p:cNvSpPr txBox="1">
            <a:spLocks/>
          </p:cNvSpPr>
          <p:nvPr/>
        </p:nvSpPr>
        <p:spPr>
          <a:xfrm>
            <a:off x="1521845" y="2074694"/>
            <a:ext cx="8934917" cy="380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최근 일어난 강서구 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pc</a:t>
            </a:r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방 사건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, </a:t>
            </a:r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기업들의 </a:t>
            </a:r>
            <a:r>
              <a:rPr lang="ko-KR" altLang="en-US" sz="3200" dirty="0" err="1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갑질문제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, </a:t>
            </a:r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시험문제 유출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등  부끄러움을 모르는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사건이라고 할 수 있습니다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. </a:t>
            </a:r>
          </a:p>
          <a:p>
            <a:endParaRPr lang="en-US" altLang="ko-KR" sz="3200" dirty="0" smtClean="0"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  <a:p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이러한 사회 현상에 대해서 토론해봅시다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.</a:t>
            </a:r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endParaRPr lang="en-US" altLang="ko-KR" sz="3200" dirty="0" smtClean="0"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83" y="662217"/>
            <a:ext cx="1065240" cy="1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91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모서리가 둥근 직사각형 10"/>
          <p:cNvSpPr/>
          <p:nvPr/>
        </p:nvSpPr>
        <p:spPr>
          <a:xfrm>
            <a:off x="2953202" y="574628"/>
            <a:ext cx="6595188" cy="917266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116239" y="679318"/>
            <a:ext cx="814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latin typeface="210 말랭이 L" panose="02020603020101020101" pitchFamily="18" charset="-127"/>
                <a:ea typeface="210 말랭이 L" panose="02020603020101020101" pitchFamily="18" charset="-127"/>
              </a:rPr>
              <a:t>어리석음이 앎의 최고 형태입니다</a:t>
            </a:r>
            <a:endParaRPr lang="ko-KR" altLang="en-US" sz="4000" spc="-100" dirty="0"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1125204" y="2060612"/>
            <a:ext cx="9853519" cy="4010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000" dirty="0" err="1" smtClean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子曰</a:t>
            </a:r>
            <a:r>
              <a:rPr lang="ko-KR" altLang="en-US" sz="4000" dirty="0" smtClean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4000" dirty="0" err="1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寗武子</a:t>
            </a: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4000" dirty="0" err="1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邦有道則知</a:t>
            </a: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4000" dirty="0" err="1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邦無道則愚</a:t>
            </a: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/>
            </a:r>
            <a:b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</a:b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   </a:t>
            </a:r>
            <a:r>
              <a:rPr lang="ko-KR" altLang="en-US" sz="4000" dirty="0" err="1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其知可及也</a:t>
            </a: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  <a:r>
              <a:rPr lang="ko-KR" altLang="en-US" sz="4000" dirty="0" err="1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其愚不可及也</a:t>
            </a: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        </a:t>
            </a:r>
            <a:r>
              <a:rPr lang="en-US" altLang="ko-KR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―</a:t>
            </a: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「</a:t>
            </a:r>
            <a:r>
              <a:rPr lang="ko-KR" altLang="en-US" sz="4000" dirty="0" err="1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公冶長</a:t>
            </a:r>
            <a:r>
              <a:rPr lang="ko-KR" altLang="en-US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」</a:t>
            </a:r>
            <a:r>
              <a:rPr lang="en-US" altLang="ko-KR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/>
            </a:r>
            <a:br>
              <a:rPr lang="en-US" altLang="ko-KR" sz="4000" dirty="0">
                <a:solidFill>
                  <a:srgbClr val="73071B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</a:br>
            <a:endParaRPr lang="en-US" altLang="ko-KR" sz="4000" dirty="0" smtClean="0">
              <a:solidFill>
                <a:srgbClr val="73071B"/>
              </a:solidFill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진정한 </a:t>
            </a:r>
            <a:r>
              <a:rPr lang="ko-KR" altLang="en-US" sz="2800" dirty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지란 무지無知를 깨달을 때 진정한 지가 </a:t>
            </a:r>
            <a:r>
              <a:rPr lang="ko-KR" altLang="en-US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된다는 사실입니다</a:t>
            </a:r>
            <a:r>
              <a:rPr lang="en-US" altLang="ko-KR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. </a:t>
            </a:r>
            <a:r>
              <a:rPr lang="ko-KR" altLang="en-US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자기의 지가 어느 수준에 있는 것인가를 아는 지知가 참된 지라는 것</a:t>
            </a:r>
            <a:r>
              <a:rPr lang="en-US" altLang="ko-KR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,</a:t>
            </a:r>
            <a:br>
              <a:rPr lang="en-US" altLang="ko-KR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</a:br>
            <a:r>
              <a:rPr lang="ko-KR" altLang="en-US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그렇기 때문에 우야말로 지의 최고 형태라는 것이지요</a:t>
            </a:r>
            <a:r>
              <a:rPr lang="en-US" altLang="ko-KR" sz="2800" dirty="0" smtClean="0">
                <a:solidFill>
                  <a:schemeClr val="tx1"/>
                </a:solidFill>
                <a:latin typeface="210 말랭이 L" panose="02020603020101020101" pitchFamily="18" charset="-127"/>
                <a:ea typeface="210 말랭이 L" panose="02020603020101020101" pitchFamily="18" charset="-127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5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2401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내용 개체 틀 2"/>
          <p:cNvSpPr txBox="1">
            <a:spLocks/>
          </p:cNvSpPr>
          <p:nvPr/>
        </p:nvSpPr>
        <p:spPr>
          <a:xfrm>
            <a:off x="1126296" y="1473651"/>
            <a:ext cx="9938965" cy="4029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자기의 수준을 아는 것은 중요합니다</a:t>
            </a:r>
            <a:r>
              <a:rPr lang="en-US" altLang="ko-KR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.</a:t>
            </a:r>
          </a:p>
          <a:p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하지만 자신을 과대평가 하거나</a:t>
            </a:r>
            <a:r>
              <a:rPr lang="en-US" altLang="ko-KR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, </a:t>
            </a:r>
            <a:r>
              <a:rPr lang="ko-KR" altLang="en-US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과소평가 하는 등 자신이 어떠한 수준인지 정확히 아는 것은 어렵습니다</a:t>
            </a:r>
            <a:r>
              <a:rPr lang="en-US" altLang="ko-KR" sz="36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.</a:t>
            </a:r>
          </a:p>
          <a:p>
            <a:endParaRPr lang="en-US" altLang="ko-KR" sz="3200" dirty="0" smtClean="0">
              <a:latin typeface="210 말랭이 L" panose="02020603020101020101" pitchFamily="18" charset="-127"/>
              <a:ea typeface="210 말랭이 L" panose="02020603020101020101" pitchFamily="18" charset="-127"/>
            </a:endParaRPr>
          </a:p>
          <a:p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 </a:t>
            </a:r>
          </a:p>
          <a:p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자신을 어떻게 생각하고 있는지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, </a:t>
            </a:r>
            <a:r>
              <a:rPr lang="ko-KR" altLang="en-US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어떻게 하면 자신의 수준을 정확히 알 수 있을지 토론해봅시다</a:t>
            </a:r>
            <a:r>
              <a:rPr lang="en-US" altLang="ko-KR" sz="3200" dirty="0" smtClean="0">
                <a:latin typeface="210 말랭이 L" panose="02020603020101020101" pitchFamily="18" charset="-127"/>
                <a:ea typeface="210 말랭이 L" panose="02020603020101020101" pitchFamily="18" charset="-127"/>
              </a:rPr>
              <a:t>.</a:t>
            </a:r>
          </a:p>
          <a:p>
            <a:endParaRPr lang="ko-KR" altLang="en-US" sz="28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73" y="408411"/>
            <a:ext cx="1065240" cy="1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446">
            <a:off x="721748" y="309384"/>
            <a:ext cx="1296228" cy="1256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160">
            <a:off x="567434" y="1226405"/>
            <a:ext cx="461625" cy="816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그룹 39"/>
          <p:cNvGrpSpPr/>
          <p:nvPr/>
        </p:nvGrpSpPr>
        <p:grpSpPr>
          <a:xfrm>
            <a:off x="10562373" y="4298491"/>
            <a:ext cx="1447550" cy="2495569"/>
            <a:chOff x="10562373" y="4298491"/>
            <a:chExt cx="1447550" cy="2495569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373" y="5718785"/>
              <a:ext cx="1118533" cy="107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18140">
              <a:off x="11604518" y="5382246"/>
              <a:ext cx="405405" cy="8058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39442">
              <a:off x="11381790" y="4298491"/>
              <a:ext cx="598232" cy="9606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모서리가 둥근 직사각형 12"/>
          <p:cNvSpPr/>
          <p:nvPr/>
        </p:nvSpPr>
        <p:spPr>
          <a:xfrm>
            <a:off x="2207057" y="691954"/>
            <a:ext cx="8355316" cy="1076911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452823" y="657611"/>
            <a:ext cx="10000769" cy="97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dirty="0" smtClean="0">
                <a:latin typeface="THE초코빵B" panose="02020603020101020101" pitchFamily="18" charset="-127"/>
                <a:ea typeface="THE초코빵B" panose="02020603020101020101" pitchFamily="18" charset="-127"/>
              </a:rPr>
              <a:t>모든 </a:t>
            </a:r>
            <a:r>
              <a:rPr lang="ko-KR" altLang="en-US" sz="4000" dirty="0" smtClean="0">
                <a:latin typeface="THE초코빵B" panose="02020603020101020101" pitchFamily="18" charset="-127"/>
                <a:ea typeface="THE초코빵B" panose="02020603020101020101" pitchFamily="18" charset="-127"/>
              </a:rPr>
              <a:t>사람들이</a:t>
            </a:r>
            <a:r>
              <a:rPr lang="ko-KR" altLang="en-US" sz="4800" dirty="0" smtClean="0">
                <a:latin typeface="THE초코빵B" panose="02020603020101020101" pitchFamily="18" charset="-127"/>
                <a:ea typeface="THE초코빵B" panose="02020603020101020101" pitchFamily="18" charset="-127"/>
              </a:rPr>
              <a:t> 모든 것을 알고 있습니다</a:t>
            </a:r>
            <a:endParaRPr lang="ko-KR" altLang="en-US" sz="4800" dirty="0">
              <a:latin typeface="THE초코빵B" panose="02020603020101020101" pitchFamily="18" charset="-127"/>
              <a:ea typeface="THE초코빵B" panose="0202060302010102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623220" y="1902966"/>
            <a:ext cx="10709930" cy="450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   </a:t>
            </a:r>
            <a:b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</a:br>
            <a:r>
              <a:rPr lang="ko-KR" altLang="en-US" sz="3300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  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子曰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孟之反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不伐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奔而殿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將入門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/>
            </a:r>
            <a:b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</a:b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  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策其馬曰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非敢後也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 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馬不進也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        </a:t>
            </a:r>
            <a:r>
              <a:rPr lang="en-US" altLang="ko-KR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―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「</a:t>
            </a:r>
            <a:r>
              <a:rPr lang="ko-KR" altLang="en-US" sz="3300" b="1" dirty="0" err="1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雍也</a:t>
            </a:r>
            <a:r>
              <a:rPr lang="ko-KR" altLang="en-US" sz="3300" b="1" dirty="0" smtClean="0">
                <a:solidFill>
                  <a:srgbClr val="790006"/>
                </a:solidFill>
                <a:latin typeface="210 청춘서당 L" panose="02020603020101020101" pitchFamily="18" charset="-127"/>
                <a:ea typeface="210 청춘서당 L" panose="02020603020101020101" pitchFamily="18" charset="-127"/>
              </a:rPr>
              <a:t>」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/>
            </a:r>
            <a:b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</a:b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   </a:t>
            </a:r>
            <a:endParaRPr lang="en-US" altLang="ko-KR" sz="3300" dirty="0" smtClean="0">
              <a:latin typeface="210 청춘서당 L" panose="02020603020101020101" pitchFamily="18" charset="-127"/>
              <a:ea typeface="210 청춘서당 L" panose="02020603020101020101" pitchFamily="18" charset="-127"/>
            </a:endParaRPr>
          </a:p>
          <a:p>
            <a:r>
              <a:rPr lang="ko-KR" altLang="en-US" sz="3300" dirty="0" err="1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맹지반은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 자랑하지 않는다</a:t>
            </a:r>
            <a:r>
              <a:rPr lang="en-US" altLang="ko-KR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. 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퇴각할 때는 </a:t>
            </a:r>
            <a:r>
              <a:rPr lang="en-US" altLang="ko-KR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(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가장 위험한</a:t>
            </a:r>
            <a:r>
              <a:rPr lang="en-US" altLang="ko-KR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) 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후미後尾를 맡았다</a:t>
            </a:r>
            <a:r>
              <a:rPr lang="en-US" altLang="ko-KR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. 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그러나 막상 성문에 들어올 때는 </a:t>
            </a:r>
            <a:r>
              <a:rPr lang="en-US" altLang="ko-KR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(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화살을 뽑아</a:t>
            </a:r>
            <a:r>
              <a:rPr lang="en-US" altLang="ko-KR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) </a:t>
            </a:r>
            <a:r>
              <a:rPr lang="ko-KR" altLang="en-US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말에 채찍질하면서 “내가 감히 후미를 맡으려고 하지 않았는데 말이 나아가지 않아서 뒤처졌다”고 하였다</a:t>
            </a:r>
            <a:r>
              <a:rPr lang="en-US" altLang="ko-KR" sz="3300" dirty="0" smtClean="0">
                <a:latin typeface="210 청춘서당 L" panose="02020603020101020101" pitchFamily="18" charset="-127"/>
                <a:ea typeface="210 청춘서당 L" panose="02020603020101020101" pitchFamily="18" charset="-127"/>
              </a:rPr>
              <a:t>.</a:t>
            </a:r>
            <a:r>
              <a:rPr lang="en-US" altLang="ko-KR" sz="3300" dirty="0" smtClean="0"/>
              <a:t/>
            </a:r>
            <a:br>
              <a:rPr lang="en-US" altLang="ko-KR" sz="3300" dirty="0" smtClean="0"/>
            </a:b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5271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229</Words>
  <Application>Microsoft Office PowerPoint</Application>
  <PresentationFormat>와이드스크린</PresentationFormat>
  <Paragraphs>68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2" baseType="lpstr">
      <vt:lpstr>1훈프로방스 R</vt:lpstr>
      <vt:lpstr>1훈화양연화 R</vt:lpstr>
      <vt:lpstr>210 말랭이 B</vt:lpstr>
      <vt:lpstr>210 말랭이 L</vt:lpstr>
      <vt:lpstr>210 청춘서당 B</vt:lpstr>
      <vt:lpstr>210 청춘서당 L</vt:lpstr>
      <vt:lpstr>新細明體</vt:lpstr>
      <vt:lpstr>THE초코빵B</vt:lpstr>
      <vt:lpstr>나눔바른펜</vt:lpstr>
      <vt:lpstr>더페이스샵 잉크립퀴드체</vt:lpstr>
      <vt:lpstr>맑은 고딕</vt:lpstr>
      <vt:lpstr>함초롬바탕</vt:lpstr>
      <vt:lpstr>Arial</vt:lpstr>
      <vt:lpstr>Calibri</vt:lpstr>
      <vt:lpstr>Calibri Light</vt:lpstr>
      <vt:lpstr>Wingdings 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학습은 대체로 사회적 신분 상승을 위한 것입니다.  사람들이 알아주지 않는 것도 학습할 가치가 있다고 생각합니까?  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수현</cp:lastModifiedBy>
  <cp:revision>45</cp:revision>
  <dcterms:created xsi:type="dcterms:W3CDTF">2018-09-20T07:24:13Z</dcterms:created>
  <dcterms:modified xsi:type="dcterms:W3CDTF">2018-10-28T14:42:39Z</dcterms:modified>
</cp:coreProperties>
</file>