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84" r:id="rId1"/>
  </p:sldMasterIdLst>
  <p:sldIdLst>
    <p:sldId id="256" r:id="rId2"/>
    <p:sldId id="257" r:id="rId3"/>
  </p:sldIdLst>
  <p:sldSz cx="12192000" cy="6858000"/>
  <p:notesSz cx="6858000" cy="9144000"/>
  <p:embeddedFontLst>
    <p:embeddedFont>
      <p:font typeface="비비트리고딕_B" panose="02020603020101020101" pitchFamily="18" charset="-127"/>
      <p:regular r:id="rId4"/>
    </p:embeddedFont>
    <p:embeddedFont>
      <p:font typeface="비비트리고딕_L" panose="02020603020101020101" pitchFamily="18" charset="-127"/>
      <p:regular r:id="rId5"/>
    </p:embeddedFont>
    <p:embeddedFont>
      <p:font typeface="Franklin Gothic Book" panose="020B0503020102020204" pitchFamily="34" charset="0"/>
      <p:regular r:id="rId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C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F3CF66C-094C-4C03-A32D-1D521BDB8BBB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E6D90E-A5FF-4F3B-BB91-6B1DDAD1926B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233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F66C-094C-4C03-A32D-1D521BDB8BBB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D90E-A5FF-4F3B-BB91-6B1DDAD192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46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F66C-094C-4C03-A32D-1D521BDB8BBB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D90E-A5FF-4F3B-BB91-6B1DDAD192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9543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F66C-094C-4C03-A32D-1D521BDB8BBB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D90E-A5FF-4F3B-BB91-6B1DDAD192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582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3CF66C-094C-4C03-A32D-1D521BDB8BBB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E6D90E-A5FF-4F3B-BB91-6B1DDAD1926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89411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F66C-094C-4C03-A32D-1D521BDB8BBB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D90E-A5FF-4F3B-BB91-6B1DDAD192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567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F66C-094C-4C03-A32D-1D521BDB8BBB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D90E-A5FF-4F3B-BB91-6B1DDAD192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244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F66C-094C-4C03-A32D-1D521BDB8BBB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D90E-A5FF-4F3B-BB91-6B1DDAD192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23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F66C-094C-4C03-A32D-1D521BDB8BBB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D90E-A5FF-4F3B-BB91-6B1DDAD1926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181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3CF66C-094C-4C03-A32D-1D521BDB8BBB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E6D90E-A5FF-4F3B-BB91-6B1DDAD1926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627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3CF66C-094C-4C03-A32D-1D521BDB8BBB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E6D90E-A5FF-4F3B-BB91-6B1DDAD1926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258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F3CF66C-094C-4C03-A32D-1D521BDB8BBB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DE6D90E-A5FF-4F3B-BB91-6B1DDAD1926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809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1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7B2848ED-917E-4D03-8995-AD4254759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50" y="1148926"/>
            <a:ext cx="2853650" cy="41309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9616E3-8596-458E-A63E-149EEE3B72F4}"/>
              </a:ext>
            </a:extLst>
          </p:cNvPr>
          <p:cNvSpPr txBox="1"/>
          <p:nvPr/>
        </p:nvSpPr>
        <p:spPr>
          <a:xfrm>
            <a:off x="4450014" y="1479102"/>
            <a:ext cx="2776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도시에서 죽는다는 것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54D37F-21B1-4119-81BF-0C9F0824B4AB}"/>
              </a:ext>
            </a:extLst>
          </p:cNvPr>
          <p:cNvSpPr txBox="1"/>
          <p:nvPr/>
        </p:nvSpPr>
        <p:spPr>
          <a:xfrm flipH="1">
            <a:off x="4450014" y="2578399"/>
            <a:ext cx="6252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중환자실간호사로서 경험한 일들 중 </a:t>
            </a:r>
            <a:r>
              <a:rPr lang="ko-KR" altLang="en-US" dirty="0" err="1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오랜시간이</a:t>
            </a:r>
            <a:r>
              <a:rPr lang="ko-KR" altLang="en-US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 흘러도 잊히지 않는 순간들</a:t>
            </a:r>
            <a:r>
              <a:rPr lang="en-US" altLang="ko-KR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, </a:t>
            </a:r>
            <a:r>
              <a:rPr lang="ko-KR" altLang="en-US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어쩌면 제대로 대처하지 못한 실패한 경험이라고 표현할 수밖에 없는 기억을 끄집어냈다</a:t>
            </a:r>
            <a:r>
              <a:rPr lang="en-US" altLang="ko-KR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. </a:t>
            </a:r>
            <a:r>
              <a:rPr lang="ko-KR" altLang="en-US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이로써 특히 중환자실에서 죽음을 맞는 사람들이 보낸 마지막 시간의 의미를 새롭게 발견할 수 있기를</a:t>
            </a:r>
            <a:r>
              <a:rPr lang="en-US" altLang="ko-KR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, </a:t>
            </a:r>
            <a:r>
              <a:rPr lang="ko-KR" altLang="en-US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그리고 항상 죽음의 순간에 직면하는 </a:t>
            </a:r>
            <a:r>
              <a:rPr lang="ko-KR" altLang="en-US" dirty="0" err="1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의료진뿐</a:t>
            </a:r>
            <a:r>
              <a:rPr lang="ko-KR" altLang="en-US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 아니라 </a:t>
            </a:r>
            <a:r>
              <a:rPr lang="ko-KR" altLang="en-US" dirty="0" err="1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언제고</a:t>
            </a:r>
            <a:r>
              <a:rPr lang="ko-KR" altLang="en-US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 환자요</a:t>
            </a:r>
            <a:r>
              <a:rPr lang="en-US" altLang="ko-KR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, </a:t>
            </a:r>
            <a:r>
              <a:rPr lang="ko-KR" altLang="en-US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보호자가 될 수 있는 사람들이 더 자주</a:t>
            </a:r>
            <a:r>
              <a:rPr lang="en-US" altLang="ko-KR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, </a:t>
            </a:r>
            <a:r>
              <a:rPr lang="ko-KR" altLang="en-US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자연스럽게 생의 마지막 순간과 죽음을 둘러싸고 일어나는 일들을 이야기할 수 있게 되었으면 좋겠다</a:t>
            </a:r>
            <a:r>
              <a:rPr lang="en-US" altLang="ko-KR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.</a:t>
            </a:r>
            <a:endParaRPr lang="ko-KR" altLang="en-US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111633-C003-4963-AA6D-07CD1AB65ED6}"/>
              </a:ext>
            </a:extLst>
          </p:cNvPr>
          <p:cNvSpPr txBox="1"/>
          <p:nvPr/>
        </p:nvSpPr>
        <p:spPr>
          <a:xfrm>
            <a:off x="4450014" y="1940767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저자 </a:t>
            </a:r>
            <a:r>
              <a:rPr lang="ko-KR" altLang="en-US" dirty="0" err="1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김형숙</a:t>
            </a:r>
            <a:endParaRPr lang="ko-KR" altLang="en-US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104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5DFC78-130A-4783-AF8E-8256B047F755}"/>
              </a:ext>
            </a:extLst>
          </p:cNvPr>
          <p:cNvSpPr txBox="1"/>
          <p:nvPr/>
        </p:nvSpPr>
        <p:spPr>
          <a:xfrm>
            <a:off x="842858" y="1873648"/>
            <a:ext cx="4873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1. </a:t>
            </a:r>
            <a:r>
              <a:rPr lang="ko-KR" altLang="en-US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뇌사판정도 사망이라고 볼 수 있는가</a:t>
            </a:r>
            <a:r>
              <a:rPr lang="en-US" altLang="ko-KR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?</a:t>
            </a:r>
            <a:endParaRPr lang="ko-KR" altLang="en-US" dirty="0">
              <a:latin typeface="비비트리고딕_B" panose="02020603020101020101" pitchFamily="18" charset="-127"/>
              <a:ea typeface="비비트리고딕_B" panose="02020603020101020101" pitchFamily="18" charset="-127"/>
              <a:cs typeface="둥근모꼴" panose="020B0500000000000000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B54F1A-B479-490B-BBFC-7C357E88517F}"/>
              </a:ext>
            </a:extLst>
          </p:cNvPr>
          <p:cNvSpPr txBox="1"/>
          <p:nvPr/>
        </p:nvSpPr>
        <p:spPr>
          <a:xfrm>
            <a:off x="842858" y="2478895"/>
            <a:ext cx="9178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2. </a:t>
            </a:r>
            <a:r>
              <a:rPr lang="ko-KR" altLang="en-US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상황 </a:t>
            </a:r>
            <a:r>
              <a:rPr lang="en-US" altLang="ko-KR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: </a:t>
            </a:r>
            <a:r>
              <a:rPr lang="ko-KR" altLang="en-US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사전의료의향서를 작성한 환자이다</a:t>
            </a:r>
            <a:r>
              <a:rPr lang="en-US" altLang="ko-KR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. </a:t>
            </a:r>
            <a:r>
              <a:rPr lang="ko-KR" altLang="en-US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의사소통이 불가한 상태로 악화 되었는데</a:t>
            </a:r>
            <a:endParaRPr lang="en-US" altLang="ko-KR" dirty="0">
              <a:latin typeface="비비트리고딕_B" panose="02020603020101020101" pitchFamily="18" charset="-127"/>
              <a:ea typeface="비비트리고딕_B" panose="02020603020101020101" pitchFamily="18" charset="-127"/>
              <a:cs typeface="둥근모꼴" panose="020B0500000000000000" pitchFamily="50" charset="-127"/>
            </a:endParaRPr>
          </a:p>
          <a:p>
            <a:r>
              <a:rPr lang="ko-KR" altLang="en-US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수술을 하면 호전될 가능성이 크다</a:t>
            </a:r>
            <a:r>
              <a:rPr lang="en-US" altLang="ko-KR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. </a:t>
            </a:r>
            <a:r>
              <a:rPr lang="ko-KR" altLang="en-US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이때 의향서에 환자는 수술을 거부한다고 작성했지만</a:t>
            </a:r>
            <a:endParaRPr lang="en-US" altLang="ko-KR" dirty="0">
              <a:latin typeface="비비트리고딕_B" panose="02020603020101020101" pitchFamily="18" charset="-127"/>
              <a:ea typeface="비비트리고딕_B" panose="02020603020101020101" pitchFamily="18" charset="-127"/>
              <a:cs typeface="둥근모꼴" panose="020B0500000000000000" pitchFamily="50" charset="-127"/>
            </a:endParaRPr>
          </a:p>
          <a:p>
            <a:r>
              <a:rPr lang="ko-KR" altLang="en-US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보호자는 수술을 강력히 원한다</a:t>
            </a:r>
            <a:r>
              <a:rPr lang="en-US" altLang="ko-KR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. </a:t>
            </a:r>
            <a:r>
              <a:rPr lang="ko-KR" altLang="en-US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만약 우리가 의료진이라면 어떤 결정을 내려야 할지 이야기 해보자</a:t>
            </a:r>
            <a:endParaRPr lang="en-US" altLang="ko-KR" dirty="0">
              <a:latin typeface="비비트리고딕_B" panose="02020603020101020101" pitchFamily="18" charset="-127"/>
              <a:ea typeface="비비트리고딕_B" panose="02020603020101020101" pitchFamily="18" charset="-127"/>
              <a:cs typeface="둥근모꼴" panose="020B0500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20B68E-5B5E-40F9-A290-EA65280EEB22}"/>
              </a:ext>
            </a:extLst>
          </p:cNvPr>
          <p:cNvSpPr txBox="1"/>
          <p:nvPr/>
        </p:nvSpPr>
        <p:spPr>
          <a:xfrm>
            <a:off x="842858" y="3638140"/>
            <a:ext cx="6752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3. </a:t>
            </a:r>
            <a:r>
              <a:rPr lang="ko-KR" altLang="en-US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환자는 장기기증을 원하지만 보호자가 강력히 반대한다</a:t>
            </a:r>
            <a:r>
              <a:rPr lang="en-US" altLang="ko-KR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. </a:t>
            </a:r>
            <a:r>
              <a:rPr lang="ko-KR" altLang="en-US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만약 의료진이라면 어떤 의견을 받아들이는게 좋을까</a:t>
            </a:r>
            <a:r>
              <a:rPr lang="en-US" altLang="ko-KR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?</a:t>
            </a:r>
            <a:endParaRPr lang="ko-KR" altLang="en-US" dirty="0">
              <a:latin typeface="비비트리고딕_B" panose="02020603020101020101" pitchFamily="18" charset="-127"/>
              <a:ea typeface="비비트리고딕_B" panose="02020603020101020101" pitchFamily="18" charset="-127"/>
              <a:cs typeface="둥근모꼴" panose="020B0500000000000000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310817-5F4C-4564-860F-F4B9CF4359B2}"/>
              </a:ext>
            </a:extLst>
          </p:cNvPr>
          <p:cNvSpPr txBox="1"/>
          <p:nvPr/>
        </p:nvSpPr>
        <p:spPr>
          <a:xfrm>
            <a:off x="842858" y="4520386"/>
            <a:ext cx="9514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4. </a:t>
            </a:r>
            <a:r>
              <a:rPr lang="ko-KR" altLang="en-US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자신은 어떻게 죽고 싶은 지 생각해 봅시다</a:t>
            </a:r>
            <a:r>
              <a:rPr lang="en-US" altLang="ko-KR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. Ex) </a:t>
            </a:r>
            <a:r>
              <a:rPr lang="ko-KR" altLang="en-US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병에 걸려 죽는다</a:t>
            </a:r>
            <a:r>
              <a:rPr lang="en-US" altLang="ko-KR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, </a:t>
            </a:r>
            <a:r>
              <a:rPr lang="ko-KR" altLang="en-US" dirty="0">
                <a:latin typeface="비비트리고딕_B" panose="02020603020101020101" pitchFamily="18" charset="-127"/>
                <a:ea typeface="비비트리고딕_B" panose="02020603020101020101" pitchFamily="18" charset="-127"/>
                <a:cs typeface="둥근모꼴" panose="020B0500000000000000" pitchFamily="50" charset="-127"/>
              </a:rPr>
              <a:t>안락사 등등</a:t>
            </a:r>
          </a:p>
        </p:txBody>
      </p:sp>
    </p:spTree>
    <p:extLst>
      <p:ext uri="{BB962C8B-B14F-4D97-AF65-F5344CB8AC3E}">
        <p14:creationId xmlns:p14="http://schemas.microsoft.com/office/powerpoint/2010/main" val="2374735492"/>
      </p:ext>
    </p:extLst>
  </p:cSld>
  <p:clrMapOvr>
    <a:masterClrMapping/>
  </p:clrMapOvr>
</p:sld>
</file>

<file path=ppt/theme/theme1.xml><?xml version="1.0" encoding="utf-8"?>
<a:theme xmlns:a="http://schemas.openxmlformats.org/drawingml/2006/main" name="자르기">
  <a:themeElements>
    <a:clrScheme name="자르기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자르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자르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TM10001105[[fn=자르기]]</Template>
  <TotalTime>90</TotalTime>
  <Words>155</Words>
  <Application>Microsoft Office PowerPoint</Application>
  <PresentationFormat>와이드스크린</PresentationFormat>
  <Paragraphs>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비비트리고딕_B</vt:lpstr>
      <vt:lpstr>비비트리고딕_L</vt:lpstr>
      <vt:lpstr>Franklin Gothic Book</vt:lpstr>
      <vt:lpstr>자르기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</cp:revision>
  <dcterms:created xsi:type="dcterms:W3CDTF">2019-11-27T06:40:31Z</dcterms:created>
  <dcterms:modified xsi:type="dcterms:W3CDTF">2019-11-27T08:10:58Z</dcterms:modified>
</cp:coreProperties>
</file>