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  <p:sldId id="274" r:id="rId3"/>
    <p:sldId id="273" r:id="rId4"/>
    <p:sldId id="270" r:id="rId5"/>
  </p:sldIdLst>
  <p:sldSz cx="12192000" cy="6858000"/>
  <p:notesSz cx="6858000" cy="9144000"/>
  <p:embeddedFontLst>
    <p:embeddedFont>
      <p:font typeface="맑은 고딕" panose="020B0503020000020004" pitchFamily="50" charset="-127"/>
      <p:regular r:id="rId6"/>
      <p:bold r:id="rId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61E"/>
    <a:srgbClr val="EA4F9B"/>
    <a:srgbClr val="7FA941"/>
    <a:srgbClr val="F9BFC7"/>
    <a:srgbClr val="F59DAA"/>
    <a:srgbClr val="EC4A63"/>
    <a:srgbClr val="F29343"/>
    <a:srgbClr val="565658"/>
    <a:srgbClr val="F7D331"/>
    <a:srgbClr val="2D3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59" autoAdjust="0"/>
    <p:restoredTop sz="96391" autoAdjust="0"/>
  </p:normalViewPr>
  <p:slideViewPr>
    <p:cSldViewPr snapToGrid="0" showGuides="1">
      <p:cViewPr varScale="1">
        <p:scale>
          <a:sx n="92" d="100"/>
          <a:sy n="92" d="100"/>
        </p:scale>
        <p:origin x="138" y="84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7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8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70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29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34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47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50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97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4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20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9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6A62-4D8D-4B4A-8FC1-B2FB5A3CC144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2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3309257" y="2493042"/>
            <a:ext cx="5573486" cy="1450907"/>
            <a:chOff x="3309692" y="3677660"/>
            <a:chExt cx="5573486" cy="1450907"/>
          </a:xfrm>
        </p:grpSpPr>
        <p:cxnSp>
          <p:nvCxnSpPr>
            <p:cNvPr id="5" name="직선 연결선 4"/>
            <p:cNvCxnSpPr/>
            <p:nvPr/>
          </p:nvCxnSpPr>
          <p:spPr>
            <a:xfrm flipV="1">
              <a:off x="3309692" y="3819669"/>
              <a:ext cx="1889550" cy="18833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605897" y="4006560"/>
              <a:ext cx="4698722" cy="769441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ko-KR" altLang="en-US" sz="4400" dirty="0" err="1" smtClean="0">
                  <a:solidFill>
                    <a:srgbClr val="2BA3DA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너무시끄러운고독</a:t>
              </a:r>
              <a:endParaRPr lang="ko-KR" altLang="en-US" sz="4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3309692" y="5122908"/>
              <a:ext cx="5573486" cy="5659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637766" y="4715476"/>
              <a:ext cx="184731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endParaRPr lang="ko-KR" altLang="en-US" spc="6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74476" y="3677660"/>
              <a:ext cx="1569660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ko-KR" altLang="en-US" spc="600" dirty="0" smtClean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독서모임</a:t>
              </a:r>
              <a:r>
                <a:rPr lang="en-US" altLang="ko-KR" spc="600" dirty="0" smtClean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!</a:t>
              </a:r>
              <a:endParaRPr lang="ko-KR" altLang="en-US" spc="6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cxnSp>
          <p:nvCxnSpPr>
            <p:cNvPr id="23" name="직선 연결선 22"/>
            <p:cNvCxnSpPr/>
            <p:nvPr/>
          </p:nvCxnSpPr>
          <p:spPr>
            <a:xfrm flipV="1">
              <a:off x="6992758" y="3800836"/>
              <a:ext cx="1889550" cy="18833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227568" y="5332968"/>
            <a:ext cx="1735995" cy="276999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 </a:t>
            </a:r>
            <a:endParaRPr lang="ko-KR" altLang="en-US" sz="1200" dirty="0">
              <a:solidFill>
                <a:srgbClr val="565658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9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00082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1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702075" y="811004"/>
            <a:ext cx="2400557" cy="491775"/>
            <a:chOff x="5122267" y="1444789"/>
            <a:chExt cx="2400557" cy="491775"/>
          </a:xfrm>
        </p:grpSpPr>
        <p:sp>
          <p:nvSpPr>
            <p:cNvPr id="43" name="직사각형 42"/>
            <p:cNvSpPr/>
            <p:nvPr/>
          </p:nvSpPr>
          <p:spPr>
            <a:xfrm>
              <a:off x="5281359" y="1485065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122267" y="1444789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24352" y="881736"/>
            <a:ext cx="147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시대상황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1167" y="1373857"/>
            <a:ext cx="1034968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r>
              <a:rPr lang="en-US" altLang="ko-KR" sz="2400" dirty="0" smtClean="0"/>
              <a:t>1918</a:t>
            </a:r>
            <a:r>
              <a:rPr lang="ko-KR" altLang="en-US" sz="2400" dirty="0" smtClean="0"/>
              <a:t>년 제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차 세계 대전 이후 오스트리아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헝가리 제국에서 독립 국가가 된 체코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독일은</a:t>
            </a:r>
            <a:r>
              <a:rPr lang="ko-KR" altLang="en-US" sz="2400" dirty="0" smtClean="0"/>
              <a:t> 소련과 </a:t>
            </a:r>
            <a:r>
              <a:rPr lang="ko-KR" altLang="en-US" sz="2400" dirty="0" smtClean="0"/>
              <a:t>같은 슬라브종족의 연합을 이야기 하면서 슬로바키아와 합쳐 체코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슬로바키아</a:t>
            </a:r>
            <a:r>
              <a:rPr lang="en-US" altLang="ko-KR" sz="2400" dirty="0"/>
              <a:t> </a:t>
            </a:r>
            <a:r>
              <a:rPr lang="ko-KR" altLang="en-US" sz="2400" dirty="0" smtClean="0"/>
              <a:t>라는 공산주의 국가가 탄생하게 된다</a:t>
            </a:r>
            <a:r>
              <a:rPr lang="en-US" altLang="ko-KR" sz="2400" dirty="0" smtClean="0"/>
              <a:t>.  </a:t>
            </a:r>
            <a:r>
              <a:rPr lang="ko-KR" altLang="en-US" sz="2400" dirty="0" smtClean="0"/>
              <a:t>하지만 이들이 속아서 선택한 공산주의 독재는 그들이 원하는 사회가 </a:t>
            </a:r>
            <a:r>
              <a:rPr lang="ko-KR" altLang="en-US" sz="2400" dirty="0" smtClean="0"/>
              <a:t>아니었으며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제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차 세계대전 때는 나치의 지배를 받는다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체코시민들은 </a:t>
            </a:r>
            <a:r>
              <a:rPr lang="en-US" altLang="ko-KR" sz="2400" dirty="0" smtClean="0"/>
              <a:t>1968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프라하의 봄</a:t>
            </a:r>
            <a:r>
              <a:rPr lang="en-US" altLang="ko-KR" sz="2400" dirty="0" smtClean="0"/>
              <a:t>‘ </a:t>
            </a:r>
            <a:r>
              <a:rPr lang="ko-KR" altLang="en-US" sz="2400" dirty="0" smtClean="0"/>
              <a:t>이라고 일컬어지는 민주주의 혁명을 일으킨다</a:t>
            </a:r>
            <a:r>
              <a:rPr lang="en-US" altLang="ko-KR" sz="2400" dirty="0" smtClean="0"/>
              <a:t>. </a:t>
            </a:r>
            <a:r>
              <a:rPr lang="ko-KR" altLang="en-US" sz="2400" smtClean="0"/>
              <a:t>그렇지만</a:t>
            </a:r>
            <a:r>
              <a:rPr lang="ko-KR" altLang="en-US" sz="2400" smtClean="0"/>
              <a:t> </a:t>
            </a:r>
            <a:r>
              <a:rPr lang="ko-KR" altLang="en-US" sz="2400" dirty="0" smtClean="0"/>
              <a:t>민주화가 된 것은 </a:t>
            </a:r>
            <a:r>
              <a:rPr lang="en-US" altLang="ko-KR" sz="2400" dirty="0" smtClean="0"/>
              <a:t>1989</a:t>
            </a:r>
            <a:r>
              <a:rPr lang="ko-KR" altLang="en-US" sz="2400" dirty="0" smtClean="0"/>
              <a:t>년 이라고 한다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474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DE66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767992" y="293986"/>
            <a:ext cx="797039" cy="511870"/>
            <a:chOff x="767992" y="293986"/>
            <a:chExt cx="797039" cy="511870"/>
          </a:xfrm>
        </p:grpSpPr>
        <p:sp>
          <p:nvSpPr>
            <p:cNvPr id="140" name="자유형 139"/>
            <p:cNvSpPr/>
            <p:nvPr/>
          </p:nvSpPr>
          <p:spPr>
            <a:xfrm>
              <a:off x="767992" y="293986"/>
              <a:ext cx="797039" cy="442723"/>
            </a:xfrm>
            <a:custGeom>
              <a:avLst/>
              <a:gdLst>
                <a:gd name="connsiteX0" fmla="*/ 1906329 w 3145074"/>
                <a:gd name="connsiteY0" fmla="*/ 0 h 1746961"/>
                <a:gd name="connsiteX1" fmla="*/ 2543211 w 3145074"/>
                <a:gd name="connsiteY1" fmla="*/ 519074 h 1746961"/>
                <a:gd name="connsiteX2" fmla="*/ 2550041 w 3145074"/>
                <a:gd name="connsiteY2" fmla="*/ 586822 h 1746961"/>
                <a:gd name="connsiteX3" fmla="*/ 2626000 w 3145074"/>
                <a:gd name="connsiteY3" fmla="*/ 594480 h 1746961"/>
                <a:gd name="connsiteX4" fmla="*/ 3145074 w 3145074"/>
                <a:gd name="connsiteY4" fmla="*/ 1231362 h 1746961"/>
                <a:gd name="connsiteX5" fmla="*/ 2954667 w 3145074"/>
                <a:gd name="connsiteY5" fmla="*/ 1691045 h 1746961"/>
                <a:gd name="connsiteX6" fmla="*/ 2886897 w 3145074"/>
                <a:gd name="connsiteY6" fmla="*/ 1746961 h 1746961"/>
                <a:gd name="connsiteX7" fmla="*/ 328154 w 3145074"/>
                <a:gd name="connsiteY7" fmla="*/ 1746961 h 1746961"/>
                <a:gd name="connsiteX8" fmla="*/ 311080 w 3145074"/>
                <a:gd name="connsiteY8" fmla="*/ 1741661 h 1746961"/>
                <a:gd name="connsiteX9" fmla="*/ 0 w 3145074"/>
                <a:gd name="connsiteY9" fmla="*/ 1272350 h 1746961"/>
                <a:gd name="connsiteX10" fmla="*/ 406688 w 3145074"/>
                <a:gd name="connsiteY10" fmla="*/ 773361 h 1746961"/>
                <a:gd name="connsiteX11" fmla="*/ 471248 w 3145074"/>
                <a:gd name="connsiteY11" fmla="*/ 766853 h 1746961"/>
                <a:gd name="connsiteX12" fmla="*/ 478693 w 3145074"/>
                <a:gd name="connsiteY12" fmla="*/ 742871 h 1746961"/>
                <a:gd name="connsiteX13" fmla="*/ 1049392 w 3145074"/>
                <a:gd name="connsiteY13" fmla="*/ 364586 h 1746961"/>
                <a:gd name="connsiteX14" fmla="*/ 1290480 w 3145074"/>
                <a:gd name="connsiteY14" fmla="*/ 413260 h 1746961"/>
                <a:gd name="connsiteX15" fmla="*/ 1300590 w 3145074"/>
                <a:gd name="connsiteY15" fmla="*/ 418747 h 1746961"/>
                <a:gd name="connsiteX16" fmla="*/ 1307327 w 3145074"/>
                <a:gd name="connsiteY16" fmla="*/ 397046 h 1746961"/>
                <a:gd name="connsiteX17" fmla="*/ 1906329 w 3145074"/>
                <a:gd name="connsiteY17" fmla="*/ 0 h 174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074" h="1746961">
                  <a:moveTo>
                    <a:pt x="1906329" y="0"/>
                  </a:moveTo>
                  <a:cubicBezTo>
                    <a:pt x="2220485" y="0"/>
                    <a:pt x="2482593" y="222839"/>
                    <a:pt x="2543211" y="519074"/>
                  </a:cubicBezTo>
                  <a:lnTo>
                    <a:pt x="2550041" y="586822"/>
                  </a:lnTo>
                  <a:lnTo>
                    <a:pt x="2626000" y="594480"/>
                  </a:lnTo>
                  <a:cubicBezTo>
                    <a:pt x="2922235" y="655098"/>
                    <a:pt x="3145074" y="917206"/>
                    <a:pt x="3145074" y="1231362"/>
                  </a:cubicBezTo>
                  <a:cubicBezTo>
                    <a:pt x="3145074" y="1410880"/>
                    <a:pt x="3072310" y="1573402"/>
                    <a:pt x="2954667" y="1691045"/>
                  </a:cubicBezTo>
                  <a:lnTo>
                    <a:pt x="2886897" y="1746961"/>
                  </a:lnTo>
                  <a:lnTo>
                    <a:pt x="328154" y="1746961"/>
                  </a:lnTo>
                  <a:lnTo>
                    <a:pt x="311080" y="1741661"/>
                  </a:lnTo>
                  <a:cubicBezTo>
                    <a:pt x="128272" y="1664339"/>
                    <a:pt x="0" y="1483324"/>
                    <a:pt x="0" y="1272350"/>
                  </a:cubicBezTo>
                  <a:cubicBezTo>
                    <a:pt x="0" y="1026213"/>
                    <a:pt x="174592" y="820855"/>
                    <a:pt x="406688" y="773361"/>
                  </a:cubicBezTo>
                  <a:lnTo>
                    <a:pt x="471248" y="766853"/>
                  </a:lnTo>
                  <a:lnTo>
                    <a:pt x="478693" y="742871"/>
                  </a:lnTo>
                  <a:cubicBezTo>
                    <a:pt x="572719" y="520569"/>
                    <a:pt x="792840" y="364586"/>
                    <a:pt x="1049392" y="364586"/>
                  </a:cubicBezTo>
                  <a:cubicBezTo>
                    <a:pt x="1134910" y="364586"/>
                    <a:pt x="1216379" y="381918"/>
                    <a:pt x="1290480" y="413260"/>
                  </a:cubicBezTo>
                  <a:lnTo>
                    <a:pt x="1300590" y="418747"/>
                  </a:lnTo>
                  <a:lnTo>
                    <a:pt x="1307327" y="397046"/>
                  </a:lnTo>
                  <a:cubicBezTo>
                    <a:pt x="1406016" y="163719"/>
                    <a:pt x="1637053" y="0"/>
                    <a:pt x="1906329" y="0"/>
                  </a:cubicBezTo>
                  <a:close/>
                </a:path>
              </a:pathLst>
            </a:custGeom>
            <a:solidFill>
              <a:srgbClr val="DE6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998446" y="436524"/>
              <a:ext cx="300082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bg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2</a:t>
              </a:r>
              <a:endParaRPr lang="ko-KR" altLang="en-US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703048" y="729065"/>
            <a:ext cx="2444899" cy="539399"/>
            <a:chOff x="5077925" y="1397165"/>
            <a:chExt cx="2444899" cy="539399"/>
          </a:xfrm>
        </p:grpSpPr>
        <p:sp>
          <p:nvSpPr>
            <p:cNvPr id="99" name="직사각형 98"/>
            <p:cNvSpPr/>
            <p:nvPr/>
          </p:nvSpPr>
          <p:spPr>
            <a:xfrm>
              <a:off x="5281359" y="1485065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5122267" y="1444789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5077925" y="1397165"/>
              <a:ext cx="184731" cy="369332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none">
              <a:spAutoFit/>
            </a:bodyPr>
            <a:lstStyle/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06482" y="1450046"/>
            <a:ext cx="8817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dirty="0" smtClean="0"/>
              <a:t>다 읽고 난 다음의 각자의 생각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느낌</a:t>
            </a:r>
            <a:r>
              <a:rPr lang="en-US" altLang="ko-KR" sz="2400" dirty="0" smtClean="0"/>
              <a:t>?</a:t>
            </a:r>
            <a:endParaRPr lang="en-US" altLang="ko-KR" sz="2400" dirty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최첨단 기계를 보고 난 후의 </a:t>
            </a:r>
            <a:r>
              <a:rPr lang="ko-KR" altLang="en-US" sz="2400" dirty="0" err="1" smtClean="0"/>
              <a:t>햔타의</a:t>
            </a:r>
            <a:r>
              <a:rPr lang="ko-KR" altLang="en-US" sz="2400" dirty="0" smtClean="0"/>
              <a:t> 변화에 대해서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옮긴이는 </a:t>
            </a:r>
            <a:r>
              <a:rPr lang="en-US" altLang="ko-KR" sz="2400" dirty="0" smtClean="0"/>
              <a:t>“</a:t>
            </a:r>
            <a:r>
              <a:rPr lang="ko-KR" altLang="en-US" sz="2400" dirty="0" smtClean="0"/>
              <a:t>이 작품을 규정하는 키워드가 있다면 자유나 저항 같은 거창한 단어보다 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연민</a:t>
            </a:r>
            <a:r>
              <a:rPr lang="en-US" altLang="ko-KR" sz="2400" dirty="0" smtClean="0"/>
              <a:t>‘ </a:t>
            </a:r>
            <a:r>
              <a:rPr lang="ko-KR" altLang="en-US" sz="2400" dirty="0" smtClean="0"/>
              <a:t>이라는 단어가 떠오른다</a:t>
            </a:r>
            <a:r>
              <a:rPr lang="en-US" altLang="ko-KR" sz="2400" dirty="0" smtClean="0"/>
              <a:t>. “</a:t>
            </a:r>
            <a:r>
              <a:rPr lang="ko-KR" altLang="en-US" sz="2400" dirty="0" smtClean="0"/>
              <a:t>라고 말했습니다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자신이 생각하는 키워드는</a:t>
            </a:r>
            <a:r>
              <a:rPr lang="en-US" altLang="ko-KR" sz="2400" dirty="0" smtClean="0"/>
              <a:t>?</a:t>
            </a:r>
          </a:p>
          <a:p>
            <a:endParaRPr lang="en-US" altLang="ko-KR" sz="2400" dirty="0"/>
          </a:p>
          <a:p>
            <a:r>
              <a:rPr lang="en-US" altLang="ko-KR" sz="2400" dirty="0" smtClean="0"/>
              <a:t>4. </a:t>
            </a:r>
            <a:r>
              <a:rPr lang="ko-KR" altLang="en-US" sz="2400" dirty="0" smtClean="0"/>
              <a:t>마지막 결말에 대해</a:t>
            </a:r>
            <a:r>
              <a:rPr lang="en-US" altLang="ko-KR" sz="2400" dirty="0" smtClean="0"/>
              <a:t>?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+ </a:t>
            </a:r>
            <a:r>
              <a:rPr lang="ko-KR" altLang="en-US" sz="2400" dirty="0" smtClean="0"/>
              <a:t>편리한 세상이 과연 좋은 세상일까</a:t>
            </a:r>
            <a:endParaRPr lang="en-US" altLang="ko-KR" sz="2400" dirty="0" smtClean="0"/>
          </a:p>
          <a:p>
            <a:endParaRPr lang="en-US" altLang="ko-KR" sz="2400" dirty="0"/>
          </a:p>
          <a:p>
            <a:r>
              <a:rPr lang="en-US" altLang="ko-KR" sz="2400" dirty="0" smtClean="0"/>
              <a:t>5. </a:t>
            </a:r>
            <a:r>
              <a:rPr lang="ko-KR" altLang="en-US" sz="2400" dirty="0" smtClean="0"/>
              <a:t>제목에 대한 생각 </a:t>
            </a:r>
            <a:endParaRPr lang="en-US" altLang="ko-KR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70469" y="816965"/>
            <a:ext cx="190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토론주제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39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2797719" y="2740059"/>
            <a:ext cx="6587060" cy="1446291"/>
            <a:chOff x="2798154" y="3677660"/>
            <a:chExt cx="6587060" cy="1446291"/>
          </a:xfrm>
        </p:grpSpPr>
        <p:cxnSp>
          <p:nvCxnSpPr>
            <p:cNvPr id="5" name="직선 연결선 4"/>
            <p:cNvCxnSpPr/>
            <p:nvPr/>
          </p:nvCxnSpPr>
          <p:spPr>
            <a:xfrm flipV="1">
              <a:off x="2869795" y="3819669"/>
              <a:ext cx="2286356" cy="18833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798154" y="4016085"/>
              <a:ext cx="6587060" cy="769441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ko-KR" altLang="en-US" sz="4400" dirty="0" smtClean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발표 </a:t>
              </a:r>
              <a:r>
                <a:rPr lang="ko-KR" altLang="en-US" sz="4400" dirty="0" smtClean="0">
                  <a:solidFill>
                    <a:srgbClr val="2BA3DA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들</a:t>
              </a:r>
              <a:r>
                <a:rPr lang="ko-KR" altLang="en-US" sz="4400" dirty="0" smtClean="0">
                  <a:solidFill>
                    <a:srgbClr val="7FC54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어</a:t>
              </a:r>
              <a:r>
                <a:rPr lang="ko-KR" altLang="en-US" sz="4400" dirty="0" smtClean="0">
                  <a:solidFill>
                    <a:srgbClr val="E75C35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주</a:t>
              </a:r>
              <a:r>
                <a:rPr lang="ko-KR" altLang="en-US" sz="4400" dirty="0" smtClean="0">
                  <a:solidFill>
                    <a:srgbClr val="EA4F9B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셔</a:t>
              </a:r>
              <a:r>
                <a:rPr lang="ko-KR" altLang="en-US" sz="4400" dirty="0" smtClean="0">
                  <a:solidFill>
                    <a:srgbClr val="EE8F1E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서</a:t>
              </a:r>
              <a:r>
                <a:rPr lang="ko-KR" altLang="en-US" sz="4400" dirty="0" smtClean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 감사합니다</a:t>
              </a:r>
              <a:endParaRPr lang="ko-KR" altLang="en-US" sz="4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2869795" y="5123951"/>
              <a:ext cx="6324210" cy="0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214188" y="3677660"/>
              <a:ext cx="1763624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ko-KR" altLang="en-US" spc="600" dirty="0" smtClean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감사합니다</a:t>
              </a:r>
              <a:r>
                <a:rPr lang="en-US" altLang="ko-KR" spc="600" dirty="0" smtClean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!</a:t>
              </a:r>
              <a:endParaRPr lang="ko-KR" altLang="en-US" spc="6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cxnSp>
          <p:nvCxnSpPr>
            <p:cNvPr id="23" name="직선 연결선 22"/>
            <p:cNvCxnSpPr/>
            <p:nvPr/>
          </p:nvCxnSpPr>
          <p:spPr>
            <a:xfrm flipV="1">
              <a:off x="6907649" y="3800836"/>
              <a:ext cx="2286356" cy="18833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34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156</Words>
  <Application>Microsoft Office PowerPoint</Application>
  <PresentationFormat>와이드스크린</PresentationFormat>
  <Paragraphs>22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Arial</vt:lpstr>
      <vt:lpstr>210 콤퓨타세탁 L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hhj</dc:creator>
  <cp:lastModifiedBy>윤 홍식</cp:lastModifiedBy>
  <cp:revision>61</cp:revision>
  <dcterms:created xsi:type="dcterms:W3CDTF">2017-05-10T07:33:19Z</dcterms:created>
  <dcterms:modified xsi:type="dcterms:W3CDTF">2019-10-30T06:21:14Z</dcterms:modified>
</cp:coreProperties>
</file>