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8" r:id="rId2"/>
    <p:sldId id="370" r:id="rId3"/>
    <p:sldId id="375" r:id="rId4"/>
    <p:sldId id="380" r:id="rId5"/>
    <p:sldId id="381" r:id="rId6"/>
    <p:sldId id="377" r:id="rId7"/>
    <p:sldId id="386" r:id="rId8"/>
    <p:sldId id="384" r:id="rId9"/>
    <p:sldId id="391" r:id="rId10"/>
    <p:sldId id="392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FFC000"/>
    <a:srgbClr val="FFC754"/>
    <a:srgbClr val="F15E88"/>
    <a:srgbClr val="181F62"/>
    <a:srgbClr val="544BFC"/>
    <a:srgbClr val="DE3D6F"/>
    <a:srgbClr val="BE3A48"/>
    <a:srgbClr val="D64844"/>
    <a:srgbClr val="FD9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3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1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7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2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4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9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08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7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46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2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0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6DCD-4700-455A-AD6D-3C42515F5C57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3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5E88"/>
            </a:gs>
            <a:gs pos="100000">
              <a:srgbClr val="C44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flipH="1" flipV="1">
            <a:off x="5333999" y="11719"/>
            <a:ext cx="6858001" cy="685800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대각선 줄무늬 24"/>
          <p:cNvSpPr/>
          <p:nvPr/>
        </p:nvSpPr>
        <p:spPr>
          <a:xfrm rot="16200000" flipH="1" flipV="1">
            <a:off x="5334000" y="11719"/>
            <a:ext cx="6858001" cy="6858000"/>
          </a:xfrm>
          <a:prstGeom prst="diagStripe">
            <a:avLst>
              <a:gd name="adj" fmla="val 99154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각 삼각형 4"/>
          <p:cNvSpPr/>
          <p:nvPr/>
        </p:nvSpPr>
        <p:spPr>
          <a:xfrm>
            <a:off x="0" y="5521569"/>
            <a:ext cx="1336431" cy="1336431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89084" y="824582"/>
            <a:ext cx="5844084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i="1" dirty="0">
                <a:solidFill>
                  <a:schemeClr val="bg1"/>
                </a:solidFill>
              </a:rPr>
              <a:t>Milan Kundera </a:t>
            </a:r>
            <a:r>
              <a:rPr lang="ko-KR" altLang="en-US" sz="2000" i="1" dirty="0">
                <a:solidFill>
                  <a:schemeClr val="bg1"/>
                </a:solidFill>
              </a:rPr>
              <a:t>밀란 </a:t>
            </a:r>
            <a:r>
              <a:rPr lang="ko-KR" altLang="en-US" sz="2000" i="1" dirty="0" err="1">
                <a:solidFill>
                  <a:schemeClr val="bg1"/>
                </a:solidFill>
              </a:rPr>
              <a:t>쿤데라</a:t>
            </a:r>
            <a:endParaRPr lang="en-US" altLang="ko-KR" sz="3200" b="1" i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3200" b="1" i="1" dirty="0">
                <a:solidFill>
                  <a:schemeClr val="bg1"/>
                </a:solidFill>
              </a:rPr>
              <a:t>참을 수 없는 존재의 가벼움</a:t>
            </a:r>
            <a:endParaRPr lang="en-US" altLang="ko-KR" sz="3200" b="1" i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 err="1">
                <a:solidFill>
                  <a:schemeClr val="bg1"/>
                </a:solidFill>
              </a:rPr>
              <a:t>Nesnesitelná</a:t>
            </a:r>
            <a:r>
              <a:rPr lang="en-US" altLang="ko-KR" sz="1000" dirty="0">
                <a:solidFill>
                  <a:schemeClr val="bg1"/>
                </a:solidFill>
              </a:rPr>
              <a:t> </a:t>
            </a:r>
            <a:r>
              <a:rPr lang="en-US" altLang="ko-KR" sz="1000" dirty="0" err="1">
                <a:solidFill>
                  <a:schemeClr val="bg1"/>
                </a:solidFill>
              </a:rPr>
              <a:t>lehkost</a:t>
            </a:r>
            <a:r>
              <a:rPr lang="en-US" altLang="ko-KR" sz="1000" dirty="0">
                <a:solidFill>
                  <a:schemeClr val="bg1"/>
                </a:solidFill>
              </a:rPr>
              <a:t> </a:t>
            </a:r>
            <a:r>
              <a:rPr lang="en-US" altLang="ko-KR" sz="1000" dirty="0" err="1">
                <a:solidFill>
                  <a:schemeClr val="bg1"/>
                </a:solidFill>
              </a:rPr>
              <a:t>bytí</a:t>
            </a:r>
            <a:r>
              <a:rPr lang="en-US" altLang="ko-KR" sz="1000" dirty="0">
                <a:solidFill>
                  <a:schemeClr val="bg1"/>
                </a:solidFill>
              </a:rPr>
              <a:t> / The</a:t>
            </a:r>
            <a:r>
              <a:rPr lang="ko-KR" altLang="en-US" sz="1000" dirty="0">
                <a:solidFill>
                  <a:schemeClr val="bg1"/>
                </a:solidFill>
              </a:rPr>
              <a:t> </a:t>
            </a:r>
            <a:r>
              <a:rPr lang="en-US" altLang="ko-KR" sz="1000" dirty="0">
                <a:solidFill>
                  <a:schemeClr val="bg1"/>
                </a:solidFill>
              </a:rPr>
              <a:t>Unbearable</a:t>
            </a:r>
            <a:r>
              <a:rPr lang="ko-KR" altLang="en-US" sz="1000" dirty="0">
                <a:solidFill>
                  <a:schemeClr val="bg1"/>
                </a:solidFill>
              </a:rPr>
              <a:t> </a:t>
            </a:r>
            <a:r>
              <a:rPr lang="en-US" altLang="ko-KR" sz="1000" dirty="0">
                <a:solidFill>
                  <a:schemeClr val="bg1"/>
                </a:solidFill>
              </a:rPr>
              <a:t>Lightness of Being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589084" y="2883348"/>
            <a:ext cx="4103885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668215" y="3179321"/>
            <a:ext cx="35477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chemeClr val="bg1"/>
                </a:solidFill>
              </a:rPr>
              <a:t>박수미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단국대학교 독일어과 </a:t>
            </a:r>
            <a:r>
              <a:rPr lang="en-US" altLang="ko-KR" sz="1200" dirty="0">
                <a:solidFill>
                  <a:schemeClr val="bg1"/>
                </a:solidFill>
              </a:rPr>
              <a:t>32151766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율곡기념도서관 독서클럽 화요일 모임</a:t>
            </a:r>
            <a:r>
              <a:rPr lang="en-US" altLang="ko-KR" sz="1200" dirty="0">
                <a:solidFill>
                  <a:schemeClr val="bg1"/>
                </a:solidFill>
              </a:rPr>
              <a:t>&gt;_&lt;</a:t>
            </a:r>
          </a:p>
        </p:txBody>
      </p:sp>
      <p:sp>
        <p:nvSpPr>
          <p:cNvPr id="28" name="대각선 줄무늬 27"/>
          <p:cNvSpPr/>
          <p:nvPr/>
        </p:nvSpPr>
        <p:spPr>
          <a:xfrm rot="16200000" flipH="1" flipV="1">
            <a:off x="8300642" y="3371879"/>
            <a:ext cx="3497842" cy="3497842"/>
          </a:xfrm>
          <a:prstGeom prst="diagStripe">
            <a:avLst>
              <a:gd name="adj" fmla="val 992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23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29D6A1E-7043-4594-B208-65521E5F277B}"/>
              </a:ext>
            </a:extLst>
          </p:cNvPr>
          <p:cNvSpPr/>
          <p:nvPr/>
        </p:nvSpPr>
        <p:spPr>
          <a:xfrm>
            <a:off x="700313" y="624112"/>
            <a:ext cx="4918061" cy="777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밀란 </a:t>
            </a:r>
            <a:r>
              <a:rPr lang="ko-KR" altLang="en-US" sz="1400" b="1" dirty="0" err="1">
                <a:solidFill>
                  <a:srgbClr val="58595B"/>
                </a:solidFill>
              </a:rPr>
              <a:t>쿤데라의</a:t>
            </a:r>
            <a:r>
              <a:rPr lang="ko-KR" altLang="en-US" sz="1400" b="1" dirty="0">
                <a:solidFill>
                  <a:srgbClr val="58595B"/>
                </a:solidFill>
              </a:rPr>
              <a:t> 참을 수 없는 존재의 가벼움</a:t>
            </a: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참을 수 없는 존재의 가벼움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3773311-3E09-43E8-8FD2-1E58CD833CEC}"/>
              </a:ext>
            </a:extLst>
          </p:cNvPr>
          <p:cNvSpPr/>
          <p:nvPr/>
        </p:nvSpPr>
        <p:spPr>
          <a:xfrm>
            <a:off x="700311" y="1552796"/>
            <a:ext cx="112726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b="1" dirty="0">
                <a:solidFill>
                  <a:srgbClr val="44546A"/>
                </a:solidFill>
              </a:rPr>
              <a:t>가벼움과 무거움 중에서 내가 추구하는 것은</a:t>
            </a:r>
            <a:r>
              <a:rPr lang="en-US" altLang="ko-KR" sz="2400" b="1" dirty="0">
                <a:solidFill>
                  <a:srgbClr val="44546A"/>
                </a:solidFill>
              </a:rPr>
              <a:t>?</a:t>
            </a:r>
            <a:endParaRPr lang="en-US" altLang="ko-KR" sz="2400" b="1" dirty="0">
              <a:solidFill>
                <a:srgbClr val="58595B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b="1" dirty="0">
                <a:solidFill>
                  <a:srgbClr val="58595B"/>
                </a:solidFill>
              </a:rPr>
              <a:t>가장 많이 감정이입 되는 인물과 그 이유는</a:t>
            </a:r>
            <a:r>
              <a:rPr lang="en-US" altLang="ko-KR" sz="2400" b="1" dirty="0">
                <a:solidFill>
                  <a:srgbClr val="58595B"/>
                </a:solidFill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b="1" dirty="0">
                <a:solidFill>
                  <a:srgbClr val="58595B"/>
                </a:solidFill>
              </a:rPr>
              <a:t>한 </a:t>
            </a:r>
            <a:r>
              <a:rPr lang="ko-KR" altLang="en-US" sz="2400" b="1" dirty="0" err="1">
                <a:solidFill>
                  <a:srgbClr val="58595B"/>
                </a:solidFill>
              </a:rPr>
              <a:t>번뿐인</a:t>
            </a:r>
            <a:r>
              <a:rPr lang="ko-KR" altLang="en-US" sz="2400" b="1" dirty="0">
                <a:solidFill>
                  <a:srgbClr val="58595B"/>
                </a:solidFill>
              </a:rPr>
              <a:t> 삶에 대한 나의 생각</a:t>
            </a:r>
            <a:endParaRPr lang="en-US" altLang="ko-KR" sz="2400" b="1" dirty="0">
              <a:solidFill>
                <a:srgbClr val="58595B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b="1" dirty="0">
                <a:solidFill>
                  <a:srgbClr val="58595B"/>
                </a:solidFill>
              </a:rPr>
              <a:t>우연과 필연에 대한 나의 생각</a:t>
            </a:r>
            <a:endParaRPr lang="en-US" altLang="ko-KR" sz="2400" b="1" dirty="0">
              <a:solidFill>
                <a:srgbClr val="58595B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ko-KR" altLang="en-US" sz="2400" b="1" dirty="0">
                <a:solidFill>
                  <a:srgbClr val="58595B"/>
                </a:solidFill>
              </a:rPr>
              <a:t>우리 사회에서 찾아볼 수 있는 </a:t>
            </a:r>
            <a:r>
              <a:rPr lang="ko-KR" altLang="en-US" sz="2400" b="1" dirty="0" err="1">
                <a:solidFill>
                  <a:srgbClr val="58595B"/>
                </a:solidFill>
              </a:rPr>
              <a:t>키치와</a:t>
            </a:r>
            <a:r>
              <a:rPr lang="ko-KR" altLang="en-US" sz="2400" b="1" dirty="0">
                <a:solidFill>
                  <a:srgbClr val="58595B"/>
                </a:solidFill>
              </a:rPr>
              <a:t> 그를 배반했던 경험은</a:t>
            </a:r>
            <a:r>
              <a:rPr lang="en-US" altLang="ko-KR" sz="2400" b="1" dirty="0">
                <a:solidFill>
                  <a:srgbClr val="58595B"/>
                </a:solidFill>
              </a:rPr>
              <a:t>?</a:t>
            </a:r>
            <a:endParaRPr lang="en-US" altLang="ko-KR" sz="2400" b="1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00313" y="1488879"/>
            <a:ext cx="70921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농</a:t>
            </a:r>
            <a:r>
              <a:rPr lang="ko-KR" altLang="en-US" sz="1100" dirty="0">
                <a:solidFill>
                  <a:schemeClr val="bg2">
                    <a:lumMod val="50000"/>
                  </a:schemeClr>
                </a:solidFill>
              </a:rPr>
              <a:t>담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(1967)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우스꽝</a:t>
            </a:r>
            <a:r>
              <a:rPr lang="ko-KR" altLang="en-US" sz="1100" dirty="0">
                <a:solidFill>
                  <a:schemeClr val="bg2">
                    <a:lumMod val="50000"/>
                  </a:schemeClr>
                </a:solidFill>
              </a:rPr>
              <a:t>스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러운 사</a:t>
            </a:r>
            <a:r>
              <a:rPr lang="ko-KR" altLang="en-US" sz="1100" dirty="0">
                <a:solidFill>
                  <a:schemeClr val="bg2">
                    <a:lumMod val="50000"/>
                  </a:schemeClr>
                </a:solidFill>
              </a:rPr>
              <a:t>랑들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 (1974)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생은 다른 곳에 (1969)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참을 수 없는 존재의 가벼움 (1984)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웃음과 망각에 관한 책 (1979)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느림 (1993)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정체성 (1998)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향수 (2000)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ko-KR" sz="1100" dirty="0">
                <a:solidFill>
                  <a:schemeClr val="bg2">
                    <a:lumMod val="50000"/>
                  </a:schemeClr>
                </a:solidFill>
              </a:rPr>
              <a:t>무의미의 축제 (2014)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700313" y="624112"/>
            <a:ext cx="81420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작가 소개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밀란 </a:t>
            </a:r>
            <a:r>
              <a:rPr lang="ko-KR" altLang="en-US" b="1" dirty="0" err="1">
                <a:solidFill>
                  <a:srgbClr val="58595B"/>
                </a:solidFill>
              </a:rPr>
              <a:t>쿤데라</a:t>
            </a:r>
            <a:r>
              <a:rPr lang="ko-KR" altLang="en-US" b="1" dirty="0">
                <a:solidFill>
                  <a:srgbClr val="58595B"/>
                </a:solidFill>
              </a:rPr>
              <a:t> </a:t>
            </a:r>
            <a:r>
              <a:rPr lang="en-US" altLang="ko-KR" b="1" dirty="0">
                <a:solidFill>
                  <a:srgbClr val="58595B"/>
                </a:solidFill>
              </a:rPr>
              <a:t>MILAN KUNDERA (1929. 4. 1 -) 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사다리꼴 24">
            <a:extLst>
              <a:ext uri="{FF2B5EF4-FFF2-40B4-BE49-F238E27FC236}">
                <a16:creationId xmlns:a16="http://schemas.microsoft.com/office/drawing/2014/main" id="{EABC16F7-4B74-4F8D-838A-489314C9A04E}"/>
              </a:ext>
            </a:extLst>
          </p:cNvPr>
          <p:cNvSpPr/>
          <p:nvPr/>
        </p:nvSpPr>
        <p:spPr>
          <a:xfrm rot="13500000" flipH="1" flipV="1">
            <a:off x="1153148" y="4131220"/>
            <a:ext cx="3933837" cy="587795"/>
          </a:xfrm>
          <a:prstGeom prst="trapezoid">
            <a:avLst>
              <a:gd name="adj" fmla="val 103975"/>
            </a:avLst>
          </a:prstGeom>
          <a:solidFill>
            <a:srgbClr val="EF6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chemeClr val="bg1"/>
                </a:solidFill>
              </a:rPr>
              <a:t>체코슬로바키아</a:t>
            </a:r>
            <a:r>
              <a:rPr lang="en-US" altLang="ko-KR" sz="1100" b="1" dirty="0">
                <a:solidFill>
                  <a:schemeClr val="bg1"/>
                </a:solidFill>
              </a:rPr>
              <a:t>, </a:t>
            </a:r>
            <a:r>
              <a:rPr lang="ko-KR" altLang="en-US" sz="1100" b="1" dirty="0" err="1">
                <a:solidFill>
                  <a:schemeClr val="bg1"/>
                </a:solidFill>
              </a:rPr>
              <a:t>루드빅</a:t>
            </a:r>
            <a:r>
              <a:rPr lang="ko-KR" altLang="en-US" sz="1100" b="1" dirty="0">
                <a:solidFill>
                  <a:schemeClr val="bg1"/>
                </a:solidFill>
              </a:rPr>
              <a:t> </a:t>
            </a:r>
            <a:r>
              <a:rPr lang="ko-KR" altLang="en-US" sz="1100" b="1" dirty="0" err="1">
                <a:solidFill>
                  <a:schemeClr val="bg1"/>
                </a:solidFill>
              </a:rPr>
              <a:t>쿤데라의</a:t>
            </a:r>
            <a:r>
              <a:rPr lang="ko-KR" altLang="en-US" sz="1100" b="1" dirty="0">
                <a:solidFill>
                  <a:schemeClr val="bg1"/>
                </a:solidFill>
              </a:rPr>
              <a:t> 아들로 출생</a:t>
            </a:r>
          </a:p>
        </p:txBody>
      </p:sp>
      <p:sp>
        <p:nvSpPr>
          <p:cNvPr id="26" name="사다리꼴 25">
            <a:extLst>
              <a:ext uri="{FF2B5EF4-FFF2-40B4-BE49-F238E27FC236}">
                <a16:creationId xmlns:a16="http://schemas.microsoft.com/office/drawing/2014/main" id="{F7DF9EC4-363B-4EEF-8215-C6ADCF9FC83F}"/>
              </a:ext>
            </a:extLst>
          </p:cNvPr>
          <p:cNvSpPr/>
          <p:nvPr/>
        </p:nvSpPr>
        <p:spPr>
          <a:xfrm rot="13500000" flipH="1" flipV="1">
            <a:off x="2775233" y="4131220"/>
            <a:ext cx="3933837" cy="587795"/>
          </a:xfrm>
          <a:prstGeom prst="trapezoid">
            <a:avLst>
              <a:gd name="adj" fmla="val 103975"/>
            </a:avLst>
          </a:prstGeom>
          <a:solidFill>
            <a:srgbClr val="EF6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chemeClr val="bg1"/>
                </a:solidFill>
              </a:rPr>
              <a:t>문학</a:t>
            </a:r>
            <a:r>
              <a:rPr lang="en-US" altLang="ko-KR" sz="1100" b="1" dirty="0">
                <a:solidFill>
                  <a:schemeClr val="bg1"/>
                </a:solidFill>
              </a:rPr>
              <a:t>, </a:t>
            </a:r>
            <a:r>
              <a:rPr lang="ko-KR" altLang="en-US" sz="1100" b="1" dirty="0">
                <a:solidFill>
                  <a:schemeClr val="bg1"/>
                </a:solidFill>
              </a:rPr>
              <a:t>미학</a:t>
            </a:r>
            <a:r>
              <a:rPr lang="en-US" altLang="ko-KR" sz="1100" b="1" dirty="0">
                <a:solidFill>
                  <a:schemeClr val="bg1"/>
                </a:solidFill>
              </a:rPr>
              <a:t>, </a:t>
            </a:r>
            <a:r>
              <a:rPr lang="ko-KR" altLang="en-US" sz="1100" b="1" dirty="0" err="1">
                <a:solidFill>
                  <a:schemeClr val="bg1"/>
                </a:solidFill>
              </a:rPr>
              <a:t>영화학</a:t>
            </a:r>
            <a:r>
              <a:rPr lang="ko-KR" altLang="en-US" sz="1100" b="1" dirty="0">
                <a:solidFill>
                  <a:schemeClr val="bg1"/>
                </a:solidFill>
              </a:rPr>
              <a:t> 전공</a:t>
            </a:r>
          </a:p>
        </p:txBody>
      </p:sp>
      <p:sp>
        <p:nvSpPr>
          <p:cNvPr id="27" name="사다리꼴 26">
            <a:extLst>
              <a:ext uri="{FF2B5EF4-FFF2-40B4-BE49-F238E27FC236}">
                <a16:creationId xmlns:a16="http://schemas.microsoft.com/office/drawing/2014/main" id="{DBC5D242-0754-45F9-814C-AC1044D0DEE8}"/>
              </a:ext>
            </a:extLst>
          </p:cNvPr>
          <p:cNvSpPr/>
          <p:nvPr/>
        </p:nvSpPr>
        <p:spPr>
          <a:xfrm rot="13500000" flipH="1" flipV="1">
            <a:off x="4414021" y="4131220"/>
            <a:ext cx="3933837" cy="587795"/>
          </a:xfrm>
          <a:prstGeom prst="trapezoid">
            <a:avLst>
              <a:gd name="adj" fmla="val 103975"/>
            </a:avLst>
          </a:prstGeom>
          <a:solidFill>
            <a:srgbClr val="EF6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lvl="0" algn="ctr">
              <a:lnSpc>
                <a:spcPct val="150000"/>
              </a:lnSpc>
            </a:pPr>
            <a:r>
              <a:rPr lang="en-US" altLang="ko-KR" sz="1100" b="1" dirty="0">
                <a:solidFill>
                  <a:schemeClr val="bg1"/>
                </a:solidFill>
              </a:rPr>
              <a:t>‘</a:t>
            </a:r>
            <a:r>
              <a:rPr lang="ko-KR" altLang="en-US" sz="1100" b="1" dirty="0">
                <a:solidFill>
                  <a:schemeClr val="bg1"/>
                </a:solidFill>
              </a:rPr>
              <a:t>프라하의 봄</a:t>
            </a:r>
            <a:r>
              <a:rPr lang="en-US" altLang="ko-KR" sz="1100" b="1" dirty="0">
                <a:solidFill>
                  <a:schemeClr val="bg1"/>
                </a:solidFill>
              </a:rPr>
              <a:t>’ </a:t>
            </a:r>
            <a:r>
              <a:rPr lang="ko-KR" altLang="en-US" sz="1100" b="1" dirty="0">
                <a:solidFill>
                  <a:schemeClr val="bg1"/>
                </a:solidFill>
              </a:rPr>
              <a:t>참여</a:t>
            </a:r>
            <a:r>
              <a:rPr lang="en-US" altLang="ko-KR" sz="1100" b="1" dirty="0">
                <a:solidFill>
                  <a:schemeClr val="bg1"/>
                </a:solidFill>
              </a:rPr>
              <a:t>, ‘</a:t>
            </a:r>
            <a:r>
              <a:rPr lang="ko-KR" altLang="en-US" sz="1100" b="1" dirty="0">
                <a:solidFill>
                  <a:schemeClr val="bg1"/>
                </a:solidFill>
              </a:rPr>
              <a:t>인간의 얼굴을 한 사회주의 운동＇ 주도</a:t>
            </a:r>
          </a:p>
        </p:txBody>
      </p:sp>
      <p:sp>
        <p:nvSpPr>
          <p:cNvPr id="31" name="사다리꼴 30">
            <a:extLst>
              <a:ext uri="{FF2B5EF4-FFF2-40B4-BE49-F238E27FC236}">
                <a16:creationId xmlns:a16="http://schemas.microsoft.com/office/drawing/2014/main" id="{2CDA7793-D1BB-44CB-BE01-0946BE47F730}"/>
              </a:ext>
            </a:extLst>
          </p:cNvPr>
          <p:cNvSpPr/>
          <p:nvPr/>
        </p:nvSpPr>
        <p:spPr>
          <a:xfrm rot="13500000" flipH="1" flipV="1">
            <a:off x="6052809" y="4131220"/>
            <a:ext cx="3933837" cy="587795"/>
          </a:xfrm>
          <a:prstGeom prst="trapezoid">
            <a:avLst>
              <a:gd name="adj" fmla="val 103975"/>
            </a:avLst>
          </a:prstGeom>
          <a:solidFill>
            <a:srgbClr val="EF6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chemeClr val="bg1"/>
                </a:solidFill>
              </a:rPr>
              <a:t>소비에트 침공으로 프랑스로 망명</a:t>
            </a:r>
            <a:r>
              <a:rPr lang="en-US" altLang="ko-KR" sz="1100" b="1" dirty="0">
                <a:solidFill>
                  <a:schemeClr val="bg1"/>
                </a:solidFill>
              </a:rPr>
              <a:t>, </a:t>
            </a:r>
            <a:r>
              <a:rPr lang="ko-KR" altLang="en-US" sz="1100" b="1" dirty="0">
                <a:solidFill>
                  <a:schemeClr val="bg1"/>
                </a:solidFill>
              </a:rPr>
              <a:t>시민권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97C11CDA-9179-4FDD-A806-5905FA578BA0}"/>
              </a:ext>
            </a:extLst>
          </p:cNvPr>
          <p:cNvSpPr/>
          <p:nvPr/>
        </p:nvSpPr>
        <p:spPr>
          <a:xfrm>
            <a:off x="3836595" y="6121089"/>
            <a:ext cx="9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srgbClr val="58595B"/>
                </a:solidFill>
              </a:rPr>
              <a:t>1929. 4. 1</a:t>
            </a:r>
            <a:endParaRPr lang="ko-KR" altLang="en-US" sz="1400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B47B6B47-62A2-49F8-BCE6-82A4224DB7B0}"/>
              </a:ext>
            </a:extLst>
          </p:cNvPr>
          <p:cNvSpPr/>
          <p:nvPr/>
        </p:nvSpPr>
        <p:spPr>
          <a:xfrm>
            <a:off x="5440012" y="6121090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58595B"/>
                </a:solidFill>
              </a:rPr>
              <a:t>대학시절</a:t>
            </a:r>
            <a:endParaRPr lang="ko-KR" altLang="en-US" sz="1400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70C89260-02DF-4C27-B6E5-A13CC5765B1C}"/>
              </a:ext>
            </a:extLst>
          </p:cNvPr>
          <p:cNvSpPr/>
          <p:nvPr/>
        </p:nvSpPr>
        <p:spPr>
          <a:xfrm>
            <a:off x="7080438" y="6121089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srgbClr val="58595B"/>
                </a:solidFill>
              </a:rPr>
              <a:t>1968</a:t>
            </a:r>
            <a:endParaRPr lang="ko-KR" altLang="en-US" sz="1400" dirty="0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86ED8920-33D2-42CB-AE8E-2FE3DEC94D88}"/>
              </a:ext>
            </a:extLst>
          </p:cNvPr>
          <p:cNvSpPr/>
          <p:nvPr/>
        </p:nvSpPr>
        <p:spPr>
          <a:xfrm>
            <a:off x="8705206" y="6121088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srgbClr val="58595B"/>
                </a:solidFill>
              </a:rPr>
              <a:t>1975</a:t>
            </a:r>
            <a:endParaRPr lang="ko-KR" altLang="en-US" sz="1400" dirty="0"/>
          </a:p>
        </p:txBody>
      </p:sp>
      <p:sp>
        <p:nvSpPr>
          <p:cNvPr id="61" name="직각 삼각형 60">
            <a:extLst>
              <a:ext uri="{FF2B5EF4-FFF2-40B4-BE49-F238E27FC236}">
                <a16:creationId xmlns:a16="http://schemas.microsoft.com/office/drawing/2014/main" id="{81438DC2-9476-4F73-959F-6B147EFB16BC}"/>
              </a:ext>
            </a:extLst>
          </p:cNvPr>
          <p:cNvSpPr/>
          <p:nvPr/>
        </p:nvSpPr>
        <p:spPr>
          <a:xfrm>
            <a:off x="700313" y="3239517"/>
            <a:ext cx="2792165" cy="279216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ko-KR" altLang="en-US" b="1" dirty="0"/>
              <a:t>주요 사건</a:t>
            </a:r>
          </a:p>
        </p:txBody>
      </p:sp>
      <p:pic>
        <p:nvPicPr>
          <p:cNvPr id="15" name="그림 14" descr="사람, 실내, 남자이(가) 표시된 사진&#10;&#10;높은 신뢰도로 생성된 설명">
            <a:extLst>
              <a:ext uri="{FF2B5EF4-FFF2-40B4-BE49-F238E27FC236}">
                <a16:creationId xmlns:a16="http://schemas.microsoft.com/office/drawing/2014/main" id="{1F6F3D4A-AE62-40D4-82E0-C6C5AA3AE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970" y="624112"/>
            <a:ext cx="5141832" cy="216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5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04259" y="1138070"/>
            <a:ext cx="70921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“</a:t>
            </a:r>
            <a:r>
              <a:rPr lang="ko-KR" altLang="en-US" sz="1200" b="1" dirty="0" err="1">
                <a:solidFill>
                  <a:srgbClr val="A2A9B1"/>
                </a:solidFill>
              </a:rPr>
              <a:t>쿤데라씨</a:t>
            </a:r>
            <a:r>
              <a:rPr lang="en-US" altLang="ko-KR" sz="1200" b="1" dirty="0">
                <a:solidFill>
                  <a:srgbClr val="A2A9B1"/>
                </a:solidFill>
              </a:rPr>
              <a:t>, </a:t>
            </a:r>
            <a:r>
              <a:rPr lang="ko-KR" altLang="en-US" sz="1200" b="1" dirty="0">
                <a:solidFill>
                  <a:srgbClr val="A2A9B1"/>
                </a:solidFill>
              </a:rPr>
              <a:t>당신은 공산주의자입니까</a:t>
            </a:r>
            <a:r>
              <a:rPr lang="en-US" altLang="ko-KR" sz="1200" b="1" dirty="0">
                <a:solidFill>
                  <a:srgbClr val="A2A9B1"/>
                </a:solidFill>
              </a:rPr>
              <a:t>?” “</a:t>
            </a:r>
            <a:r>
              <a:rPr lang="ko-KR" altLang="en-US" sz="1200" b="1" dirty="0" err="1">
                <a:solidFill>
                  <a:srgbClr val="A2A9B1"/>
                </a:solidFill>
              </a:rPr>
              <a:t>아니오</a:t>
            </a:r>
            <a:r>
              <a:rPr lang="en-US" altLang="ko-KR" sz="1200" b="1" dirty="0">
                <a:solidFill>
                  <a:srgbClr val="A2A9B1"/>
                </a:solidFill>
              </a:rPr>
              <a:t>, </a:t>
            </a:r>
            <a:r>
              <a:rPr lang="ko-KR" altLang="en-US" sz="1200" b="1" dirty="0">
                <a:solidFill>
                  <a:srgbClr val="A2A9B1"/>
                </a:solidFill>
              </a:rPr>
              <a:t>저는 소설가입니다</a:t>
            </a:r>
            <a:r>
              <a:rPr lang="en-US" altLang="ko-KR" sz="1200" b="1" dirty="0">
                <a:solidFill>
                  <a:srgbClr val="A2A9B1"/>
                </a:solidFill>
              </a:rPr>
              <a:t>.”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“</a:t>
            </a:r>
            <a:r>
              <a:rPr lang="ko-KR" altLang="en-US" sz="1200" b="1" dirty="0" err="1">
                <a:solidFill>
                  <a:srgbClr val="A2A9B1"/>
                </a:solidFill>
              </a:rPr>
              <a:t>반체주의자입니까</a:t>
            </a:r>
            <a:r>
              <a:rPr lang="en-US" altLang="ko-KR" sz="1200" b="1" dirty="0">
                <a:solidFill>
                  <a:srgbClr val="A2A9B1"/>
                </a:solidFill>
              </a:rPr>
              <a:t>?” “</a:t>
            </a:r>
            <a:r>
              <a:rPr lang="ko-KR" altLang="en-US" sz="1200" b="1" dirty="0" err="1">
                <a:solidFill>
                  <a:srgbClr val="A2A9B1"/>
                </a:solidFill>
              </a:rPr>
              <a:t>아니오</a:t>
            </a:r>
            <a:r>
              <a:rPr lang="en-US" altLang="ko-KR" sz="1200" b="1" dirty="0">
                <a:solidFill>
                  <a:srgbClr val="A2A9B1"/>
                </a:solidFill>
              </a:rPr>
              <a:t>, </a:t>
            </a:r>
            <a:r>
              <a:rPr lang="ko-KR" altLang="en-US" sz="1200" b="1" dirty="0">
                <a:solidFill>
                  <a:srgbClr val="A2A9B1"/>
                </a:solidFill>
              </a:rPr>
              <a:t>저는 소설가입니다</a:t>
            </a:r>
            <a:r>
              <a:rPr lang="en-US" altLang="ko-KR" sz="1200" b="1" dirty="0">
                <a:solidFill>
                  <a:srgbClr val="A2A9B1"/>
                </a:solidFill>
              </a:rPr>
              <a:t>.” “</a:t>
            </a:r>
            <a:r>
              <a:rPr lang="ko-KR" altLang="en-US" sz="1200" b="1" dirty="0">
                <a:solidFill>
                  <a:srgbClr val="A2A9B1"/>
                </a:solidFill>
              </a:rPr>
              <a:t>우파입니까</a:t>
            </a:r>
            <a:r>
              <a:rPr lang="en-US" altLang="ko-KR" sz="1200" b="1" dirty="0">
                <a:solidFill>
                  <a:srgbClr val="A2A9B1"/>
                </a:solidFill>
              </a:rPr>
              <a:t>, </a:t>
            </a:r>
            <a:r>
              <a:rPr lang="ko-KR" altLang="en-US" sz="1200" b="1" dirty="0">
                <a:solidFill>
                  <a:srgbClr val="A2A9B1"/>
                </a:solidFill>
              </a:rPr>
              <a:t>좌파입니까</a:t>
            </a:r>
            <a:r>
              <a:rPr lang="en-US" altLang="ko-KR" sz="1200" b="1" dirty="0">
                <a:solidFill>
                  <a:srgbClr val="A2A9B1"/>
                </a:solidFill>
              </a:rPr>
              <a:t>?” 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“</a:t>
            </a:r>
            <a:r>
              <a:rPr lang="ko-KR" altLang="en-US" sz="1200" b="1" dirty="0">
                <a:solidFill>
                  <a:srgbClr val="A2A9B1"/>
                </a:solidFill>
              </a:rPr>
              <a:t>어느 쪽도 아닙니다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  <a:r>
              <a:rPr lang="ko-KR" altLang="en-US" sz="1200" b="1" dirty="0">
                <a:solidFill>
                  <a:srgbClr val="A2A9B1"/>
                </a:solidFill>
              </a:rPr>
              <a:t>저는 소설가입니다</a:t>
            </a:r>
            <a:r>
              <a:rPr lang="en-US" altLang="ko-KR" sz="1200" b="1" dirty="0">
                <a:solidFill>
                  <a:srgbClr val="A2A9B1"/>
                </a:solidFill>
              </a:rPr>
              <a:t>.”</a:t>
            </a:r>
            <a:endParaRPr lang="en-US" altLang="ko-KR" sz="1000" b="1" dirty="0">
              <a:solidFill>
                <a:srgbClr val="A2A9B1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779485" y="2324002"/>
            <a:ext cx="1146129" cy="1104998"/>
          </a:xfrm>
          <a:prstGeom prst="ellipse">
            <a:avLst/>
          </a:prstGeom>
          <a:solidFill>
            <a:srgbClr val="EF628C"/>
          </a:solidFill>
          <a:ln w="127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</a:rPr>
              <a:t>소설 </a:t>
            </a:r>
            <a:r>
              <a:rPr lang="en-US" altLang="ko-KR" sz="1400" b="1" dirty="0">
                <a:solidFill>
                  <a:schemeClr val="bg1"/>
                </a:solidFill>
              </a:rPr>
              <a:t>Roman</a:t>
            </a:r>
          </a:p>
        </p:txBody>
      </p:sp>
      <p:cxnSp>
        <p:nvCxnSpPr>
          <p:cNvPr id="28" name="직선 화살표 연결선 27"/>
          <p:cNvCxnSpPr>
            <a:cxnSpLocks/>
          </p:cNvCxnSpPr>
          <p:nvPr/>
        </p:nvCxnSpPr>
        <p:spPr>
          <a:xfrm>
            <a:off x="8772739" y="5747027"/>
            <a:ext cx="147781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F5389B0-16B6-451C-BAD4-89E4F9E9CC93}"/>
              </a:ext>
            </a:extLst>
          </p:cNvPr>
          <p:cNvSpPr/>
          <p:nvPr/>
        </p:nvSpPr>
        <p:spPr>
          <a:xfrm>
            <a:off x="700313" y="624112"/>
            <a:ext cx="8142029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밀란 </a:t>
            </a:r>
            <a:r>
              <a:rPr lang="ko-KR" altLang="en-US" b="1" dirty="0" err="1">
                <a:solidFill>
                  <a:srgbClr val="58595B"/>
                </a:solidFill>
              </a:rPr>
              <a:t>쿤데라의</a:t>
            </a:r>
            <a:r>
              <a:rPr lang="ko-KR" altLang="en-US" b="1" dirty="0">
                <a:solidFill>
                  <a:srgbClr val="58595B"/>
                </a:solidFill>
              </a:rPr>
              <a:t> 소설론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sp>
        <p:nvSpPr>
          <p:cNvPr id="37" name="사각형: 둥근 대각선 방향 모서리 36">
            <a:extLst>
              <a:ext uri="{FF2B5EF4-FFF2-40B4-BE49-F238E27FC236}">
                <a16:creationId xmlns:a16="http://schemas.microsoft.com/office/drawing/2014/main" id="{5022F514-29BA-4E00-8299-CDF5F9BCDF61}"/>
              </a:ext>
            </a:extLst>
          </p:cNvPr>
          <p:cNvSpPr/>
          <p:nvPr/>
        </p:nvSpPr>
        <p:spPr>
          <a:xfrm>
            <a:off x="2183147" y="2354662"/>
            <a:ext cx="4793994" cy="1074338"/>
          </a:xfrm>
          <a:prstGeom prst="round2DiagRect">
            <a:avLst/>
          </a:prstGeom>
          <a:solidFill>
            <a:schemeClr val="bg1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8EBDA09D-FE96-451C-80EB-A13190B7883E}"/>
              </a:ext>
            </a:extLst>
          </p:cNvPr>
          <p:cNvSpPr/>
          <p:nvPr/>
        </p:nvSpPr>
        <p:spPr>
          <a:xfrm>
            <a:off x="1925614" y="2522499"/>
            <a:ext cx="49311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858585"/>
                </a:solidFill>
              </a:rPr>
              <a:t>“</a:t>
            </a:r>
            <a:r>
              <a:rPr lang="ko-KR" altLang="en-US" sz="1400" b="1" dirty="0">
                <a:solidFill>
                  <a:srgbClr val="858585"/>
                </a:solidFill>
              </a:rPr>
              <a:t>행동과 </a:t>
            </a:r>
            <a:r>
              <a:rPr lang="ko-KR" altLang="en-US" sz="1400" b="1" dirty="0" err="1">
                <a:solidFill>
                  <a:srgbClr val="858585"/>
                </a:solidFill>
              </a:rPr>
              <a:t>상황＂을</a:t>
            </a:r>
            <a:r>
              <a:rPr lang="ko-KR" altLang="en-US" sz="1400" b="1" dirty="0">
                <a:solidFill>
                  <a:srgbClr val="858585"/>
                </a:solidFill>
              </a:rPr>
              <a:t> 통해 </a:t>
            </a:r>
            <a:endParaRPr lang="en-US" altLang="ko-KR" sz="1400" b="1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rgbClr val="858585"/>
                </a:solidFill>
              </a:rPr>
              <a:t>실존의 본질적 문제를 포착하는 것</a:t>
            </a:r>
            <a:endParaRPr lang="ko-KR" altLang="en-US" sz="1000" dirty="0">
              <a:solidFill>
                <a:srgbClr val="858585"/>
              </a:solidFill>
            </a:endParaRPr>
          </a:p>
        </p:txBody>
      </p:sp>
      <p:sp>
        <p:nvSpPr>
          <p:cNvPr id="39" name="사각형: 둥근 대각선 방향 모서리 38">
            <a:extLst>
              <a:ext uri="{FF2B5EF4-FFF2-40B4-BE49-F238E27FC236}">
                <a16:creationId xmlns:a16="http://schemas.microsoft.com/office/drawing/2014/main" id="{94FB9C35-133F-439B-8224-367B08020C47}"/>
              </a:ext>
            </a:extLst>
          </p:cNvPr>
          <p:cNvSpPr/>
          <p:nvPr/>
        </p:nvSpPr>
        <p:spPr>
          <a:xfrm>
            <a:off x="2183146" y="3616257"/>
            <a:ext cx="4793994" cy="1074338"/>
          </a:xfrm>
          <a:prstGeom prst="round2DiagRect">
            <a:avLst/>
          </a:prstGeom>
          <a:solidFill>
            <a:schemeClr val="bg1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40514126-F539-4654-9C2F-BB9E4EE9C39F}"/>
              </a:ext>
            </a:extLst>
          </p:cNvPr>
          <p:cNvSpPr/>
          <p:nvPr/>
        </p:nvSpPr>
        <p:spPr>
          <a:xfrm>
            <a:off x="2045990" y="3722262"/>
            <a:ext cx="49311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b="1" dirty="0">
                <a:solidFill>
                  <a:srgbClr val="858585"/>
                </a:solidFill>
              </a:rPr>
              <a:t>“</a:t>
            </a:r>
            <a:r>
              <a:rPr lang="ko-KR" altLang="en-US" sz="1200" b="1" dirty="0">
                <a:solidFill>
                  <a:srgbClr val="858585"/>
                </a:solidFill>
              </a:rPr>
              <a:t>소설의 가치는 여러 가지 가능성들</a:t>
            </a:r>
            <a:r>
              <a:rPr lang="en-US" altLang="ko-KR" sz="1200" b="1" dirty="0">
                <a:solidFill>
                  <a:srgbClr val="858585"/>
                </a:solidFill>
              </a:rPr>
              <a:t>, </a:t>
            </a:r>
            <a:r>
              <a:rPr lang="ko-KR" altLang="en-US" sz="1200" b="1" dirty="0">
                <a:solidFill>
                  <a:srgbClr val="858585"/>
                </a:solidFill>
              </a:rPr>
              <a:t>즉 당시까지 가려져 있던 실존 그 자체를 드러내는 데 있다</a:t>
            </a:r>
            <a:r>
              <a:rPr lang="en-US" altLang="ko-KR" sz="1200" b="1" dirty="0">
                <a:solidFill>
                  <a:srgbClr val="858585"/>
                </a:solidFill>
              </a:rPr>
              <a:t>. </a:t>
            </a:r>
            <a:r>
              <a:rPr lang="ko-KR" altLang="en-US" sz="1200" b="1" dirty="0">
                <a:solidFill>
                  <a:srgbClr val="858585"/>
                </a:solidFill>
              </a:rPr>
              <a:t>달리 말하면 소설은 우리 각자의 내면에 숨겨져 있는 것을 발견하는 것이다</a:t>
            </a:r>
            <a:r>
              <a:rPr lang="en-US" altLang="ko-KR" sz="1200" b="1" dirty="0">
                <a:solidFill>
                  <a:srgbClr val="858585"/>
                </a:solidFill>
              </a:rPr>
              <a:t>.”</a:t>
            </a:r>
            <a:endParaRPr lang="ko-KR" altLang="en-US" sz="900" dirty="0">
              <a:solidFill>
                <a:srgbClr val="858585"/>
              </a:solidFill>
            </a:endParaRPr>
          </a:p>
        </p:txBody>
      </p:sp>
      <p:sp>
        <p:nvSpPr>
          <p:cNvPr id="14" name="사각형: 둥근 대각선 방향 모서리 13">
            <a:extLst>
              <a:ext uri="{FF2B5EF4-FFF2-40B4-BE49-F238E27FC236}">
                <a16:creationId xmlns:a16="http://schemas.microsoft.com/office/drawing/2014/main" id="{7393C72A-0E11-40DF-A46A-525A2B232142}"/>
              </a:ext>
            </a:extLst>
          </p:cNvPr>
          <p:cNvSpPr/>
          <p:nvPr/>
        </p:nvSpPr>
        <p:spPr>
          <a:xfrm>
            <a:off x="2183146" y="4880134"/>
            <a:ext cx="4793994" cy="1074338"/>
          </a:xfrm>
          <a:prstGeom prst="round2DiagRect">
            <a:avLst/>
          </a:prstGeom>
          <a:solidFill>
            <a:schemeClr val="bg1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1567EB08-EA0C-42D1-8465-414F654EE2A5}"/>
              </a:ext>
            </a:extLst>
          </p:cNvPr>
          <p:cNvSpPr/>
          <p:nvPr/>
        </p:nvSpPr>
        <p:spPr>
          <a:xfrm>
            <a:off x="7429829" y="2286329"/>
            <a:ext cx="1146129" cy="1104998"/>
          </a:xfrm>
          <a:prstGeom prst="ellipse">
            <a:avLst/>
          </a:prstGeom>
          <a:solidFill>
            <a:srgbClr val="FFC754"/>
          </a:solidFill>
          <a:ln w="12700">
            <a:solidFill>
              <a:srgbClr val="FFC7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</a:rPr>
              <a:t>실존</a:t>
            </a:r>
            <a:endParaRPr lang="en-US" altLang="ko-KR" sz="1400" b="1" dirty="0">
              <a:solidFill>
                <a:schemeClr val="bg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6DF79CE-7AAD-480C-B08C-EC537AC5D6C8}"/>
              </a:ext>
            </a:extLst>
          </p:cNvPr>
          <p:cNvSpPr/>
          <p:nvPr/>
        </p:nvSpPr>
        <p:spPr>
          <a:xfrm>
            <a:off x="8575958" y="2631079"/>
            <a:ext cx="22576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858585"/>
                </a:solidFill>
              </a:rPr>
              <a:t>: </a:t>
            </a:r>
            <a:r>
              <a:rPr lang="ko-KR" altLang="en-US" sz="1400" b="1" dirty="0">
                <a:solidFill>
                  <a:srgbClr val="858585"/>
                </a:solidFill>
              </a:rPr>
              <a:t>인간의 가능성의 영역</a:t>
            </a:r>
            <a:endParaRPr lang="ko-KR" altLang="en-US" sz="1000" dirty="0">
              <a:solidFill>
                <a:srgbClr val="858585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CBD09EA4-0BE4-4914-8650-60C14FEAF42F}"/>
              </a:ext>
            </a:extLst>
          </p:cNvPr>
          <p:cNvSpPr/>
          <p:nvPr/>
        </p:nvSpPr>
        <p:spPr>
          <a:xfrm>
            <a:off x="2045989" y="5169413"/>
            <a:ext cx="4931151" cy="653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1300" b="1" dirty="0">
                <a:solidFill>
                  <a:srgbClr val="858585"/>
                </a:solidFill>
              </a:rPr>
              <a:t>인간이 참을 수 없을 정도로 가벼운 존재로 전락해버린 시대에 실존의 문제를 </a:t>
            </a:r>
            <a:r>
              <a:rPr lang="ko-KR" altLang="en-US" sz="1300" b="1" dirty="0" err="1">
                <a:solidFill>
                  <a:srgbClr val="858585"/>
                </a:solidFill>
              </a:rPr>
              <a:t>탐새하여</a:t>
            </a:r>
            <a:r>
              <a:rPr lang="ko-KR" altLang="en-US" sz="1300" b="1" dirty="0">
                <a:solidFill>
                  <a:srgbClr val="858585"/>
                </a:solidFill>
              </a:rPr>
              <a:t> 존재의 </a:t>
            </a:r>
            <a:r>
              <a:rPr lang="ko-KR" altLang="en-US" sz="1300" b="1" dirty="0" err="1">
                <a:solidFill>
                  <a:srgbClr val="858585"/>
                </a:solidFill>
              </a:rPr>
              <a:t>망각으로부터</a:t>
            </a:r>
            <a:r>
              <a:rPr lang="ko-KR" altLang="en-US" sz="1300" b="1" dirty="0">
                <a:solidFill>
                  <a:srgbClr val="858585"/>
                </a:solidFill>
              </a:rPr>
              <a:t> 지키는 것</a:t>
            </a:r>
            <a:endParaRPr lang="ko-KR" altLang="en-US" sz="1300" dirty="0">
              <a:solidFill>
                <a:srgbClr val="8585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1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00313" y="1541850"/>
            <a:ext cx="9100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“</a:t>
            </a:r>
            <a:r>
              <a:rPr lang="ko-KR" altLang="en-US" sz="1200" b="1" dirty="0">
                <a:solidFill>
                  <a:srgbClr val="A2A9B1"/>
                </a:solidFill>
              </a:rPr>
              <a:t>인생이란 한 번 사라지면 두 번 다시 돌아오지 않기 </a:t>
            </a:r>
            <a:r>
              <a:rPr lang="ko-KR" altLang="en-US" sz="1200" b="1" dirty="0" err="1">
                <a:solidFill>
                  <a:srgbClr val="A2A9B1"/>
                </a:solidFill>
              </a:rPr>
              <a:t>떄문에</a:t>
            </a:r>
            <a:r>
              <a:rPr lang="ko-KR" altLang="en-US" sz="1200" b="1" dirty="0">
                <a:solidFill>
                  <a:srgbClr val="A2A9B1"/>
                </a:solidFill>
              </a:rPr>
              <a:t> 한낱 그림자 같은 것이고</a:t>
            </a:r>
            <a:r>
              <a:rPr lang="en-US" altLang="ko-KR" sz="1200" b="1" dirty="0">
                <a:solidFill>
                  <a:srgbClr val="A2A9B1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A2A9B1"/>
                </a:solidFill>
              </a:rPr>
              <a:t> 그래서 산다는 것은 아무런 무게도 없고 처음부터 죽은 것이나 다름없다</a:t>
            </a:r>
            <a:r>
              <a:rPr lang="en-US" altLang="ko-KR" sz="1200" b="1" dirty="0">
                <a:solidFill>
                  <a:srgbClr val="A2A9B1"/>
                </a:solidFill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A2A9B1"/>
                </a:solidFill>
              </a:rPr>
              <a:t> 삶이 아무리 </a:t>
            </a:r>
            <a:r>
              <a:rPr lang="ko-KR" altLang="en-US" sz="1200" b="1" dirty="0" err="1">
                <a:solidFill>
                  <a:srgbClr val="A2A9B1"/>
                </a:solidFill>
              </a:rPr>
              <a:t>끔찍했다거나</a:t>
            </a:r>
            <a:r>
              <a:rPr lang="ko-KR" altLang="en-US" sz="1200" b="1" dirty="0">
                <a:solidFill>
                  <a:srgbClr val="A2A9B1"/>
                </a:solidFill>
              </a:rPr>
              <a:t> </a:t>
            </a:r>
            <a:r>
              <a:rPr lang="ko-KR" altLang="en-US" sz="1200" b="1" dirty="0" err="1">
                <a:solidFill>
                  <a:srgbClr val="A2A9B1"/>
                </a:solidFill>
              </a:rPr>
              <a:t>아름다웠다거나</a:t>
            </a:r>
            <a:r>
              <a:rPr lang="ko-KR" altLang="en-US" sz="1200" b="1" dirty="0">
                <a:solidFill>
                  <a:srgbClr val="A2A9B1"/>
                </a:solidFill>
              </a:rPr>
              <a:t> 혹은 찬란했다고 할지라도 그 끔찍함과 아름다움과 찬란함은 </a:t>
            </a:r>
            <a:r>
              <a:rPr lang="ko-KR" altLang="en-US" sz="1200" b="1" dirty="0">
                <a:solidFill>
                  <a:srgbClr val="44546A"/>
                </a:solidFill>
              </a:rPr>
              <a:t>아무 의미가 없다</a:t>
            </a:r>
            <a:r>
              <a:rPr lang="en-US" altLang="ko-KR" sz="1200" b="1" dirty="0">
                <a:solidFill>
                  <a:srgbClr val="A2A9B1"/>
                </a:solidFill>
              </a:rPr>
              <a:t>.“</a:t>
            </a:r>
            <a:endParaRPr lang="en-US" altLang="ko-KR" sz="1000" b="1" dirty="0">
              <a:solidFill>
                <a:srgbClr val="A2A9B1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AF99914-1347-4709-A0EE-19FE567037F9}"/>
              </a:ext>
            </a:extLst>
          </p:cNvPr>
          <p:cNvSpPr/>
          <p:nvPr/>
        </p:nvSpPr>
        <p:spPr>
          <a:xfrm>
            <a:off x="700313" y="624112"/>
            <a:ext cx="6110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밀란 </a:t>
            </a:r>
            <a:r>
              <a:rPr lang="ko-KR" altLang="en-US" sz="1400" b="1" dirty="0" err="1">
                <a:solidFill>
                  <a:srgbClr val="58595B"/>
                </a:solidFill>
              </a:rPr>
              <a:t>쿤데라의</a:t>
            </a:r>
            <a:r>
              <a:rPr lang="ko-KR" altLang="en-US" sz="1400" b="1" dirty="0">
                <a:solidFill>
                  <a:srgbClr val="58595B"/>
                </a:solidFill>
              </a:rPr>
              <a:t> 참을 수 없는 존재의 가벼움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전제</a:t>
            </a:r>
            <a:r>
              <a:rPr lang="en-US" altLang="ko-KR" b="1" dirty="0">
                <a:solidFill>
                  <a:srgbClr val="58595B"/>
                </a:solidFill>
              </a:rPr>
              <a:t>1. </a:t>
            </a:r>
            <a:r>
              <a:rPr lang="ko-KR" altLang="en-US" b="1" dirty="0">
                <a:solidFill>
                  <a:srgbClr val="58595B"/>
                </a:solidFill>
              </a:rPr>
              <a:t>니체의 영원회귀 부정</a:t>
            </a:r>
            <a:r>
              <a:rPr lang="en-US" altLang="ko-KR" b="1" dirty="0">
                <a:solidFill>
                  <a:srgbClr val="58595B"/>
                </a:solidFill>
              </a:rPr>
              <a:t>-</a:t>
            </a:r>
            <a:r>
              <a:rPr lang="ko-KR" altLang="en-US" b="1" dirty="0">
                <a:solidFill>
                  <a:srgbClr val="58595B"/>
                </a:solidFill>
              </a:rPr>
              <a:t>삶의 비연속성</a:t>
            </a:r>
            <a:r>
              <a:rPr lang="en-US" altLang="ko-KR" b="1" dirty="0">
                <a:solidFill>
                  <a:srgbClr val="58595B"/>
                </a:solidFill>
              </a:rPr>
              <a:t>, </a:t>
            </a:r>
            <a:r>
              <a:rPr lang="ko-KR" altLang="en-US" b="1" dirty="0">
                <a:solidFill>
                  <a:srgbClr val="58595B"/>
                </a:solidFill>
              </a:rPr>
              <a:t>일회성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55983CBB-765C-4140-8ECD-D492B27E121B}"/>
              </a:ext>
            </a:extLst>
          </p:cNvPr>
          <p:cNvSpPr/>
          <p:nvPr/>
        </p:nvSpPr>
        <p:spPr>
          <a:xfrm>
            <a:off x="963389" y="3429000"/>
            <a:ext cx="1957754" cy="1957754"/>
          </a:xfrm>
          <a:prstGeom prst="ellipse">
            <a:avLst/>
          </a:prstGeom>
          <a:noFill/>
          <a:ln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rgbClr val="858585"/>
                </a:solidFill>
              </a:rPr>
              <a:t>니체의 </a:t>
            </a:r>
            <a:endParaRPr lang="en-US" altLang="ko-KR" sz="1400" b="1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rgbClr val="858585"/>
                </a:solidFill>
              </a:rPr>
              <a:t>영원회귀</a:t>
            </a:r>
            <a:endParaRPr lang="en-US" altLang="ko-KR" sz="1400" b="1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858585"/>
                </a:solidFill>
              </a:rPr>
              <a:t>Amor </a:t>
            </a:r>
            <a:r>
              <a:rPr lang="en-US" altLang="ko-KR" sz="1400" b="1" dirty="0" err="1">
                <a:solidFill>
                  <a:srgbClr val="858585"/>
                </a:solidFill>
              </a:rPr>
              <a:t>fati</a:t>
            </a:r>
            <a:endParaRPr lang="ko-KR" altLang="en-US" sz="1000" dirty="0">
              <a:solidFill>
                <a:srgbClr val="858585"/>
              </a:solidFill>
            </a:endParaRPr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C4853589-D942-475B-88AF-A310F345A044}"/>
              </a:ext>
            </a:extLst>
          </p:cNvPr>
          <p:cNvSpPr/>
          <p:nvPr/>
        </p:nvSpPr>
        <p:spPr>
          <a:xfrm>
            <a:off x="2585294" y="3429000"/>
            <a:ext cx="1957754" cy="1957754"/>
          </a:xfrm>
          <a:prstGeom prst="ellipse">
            <a:avLst/>
          </a:prstGeom>
          <a:solidFill>
            <a:srgbClr val="EF628C"/>
          </a:solidFill>
          <a:ln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 err="1">
                <a:solidFill>
                  <a:schemeClr val="bg1"/>
                </a:solidFill>
              </a:rPr>
              <a:t>쿤데라</a:t>
            </a:r>
            <a:endParaRPr lang="en-US" altLang="ko-KR" sz="1400" b="1" dirty="0">
              <a:solidFill>
                <a:schemeClr val="bg1"/>
              </a:solidFill>
            </a:endParaRPr>
          </a:p>
        </p:txBody>
      </p:sp>
      <p:sp>
        <p:nvSpPr>
          <p:cNvPr id="23" name="자유형 16">
            <a:extLst>
              <a:ext uri="{FF2B5EF4-FFF2-40B4-BE49-F238E27FC236}">
                <a16:creationId xmlns:a16="http://schemas.microsoft.com/office/drawing/2014/main" id="{59156771-9044-48A1-868D-384143AE68EE}"/>
              </a:ext>
            </a:extLst>
          </p:cNvPr>
          <p:cNvSpPr/>
          <p:nvPr/>
        </p:nvSpPr>
        <p:spPr>
          <a:xfrm>
            <a:off x="2585294" y="3867764"/>
            <a:ext cx="335849" cy="1096412"/>
          </a:xfrm>
          <a:custGeom>
            <a:avLst/>
            <a:gdLst>
              <a:gd name="connsiteX0" fmla="*/ 167925 w 335849"/>
              <a:gd name="connsiteY0" fmla="*/ 0 h 1096412"/>
              <a:gd name="connsiteX1" fmla="*/ 168672 w 335849"/>
              <a:gd name="connsiteY1" fmla="*/ 906 h 1096412"/>
              <a:gd name="connsiteX2" fmla="*/ 335849 w 335849"/>
              <a:gd name="connsiteY2" fmla="*/ 548206 h 1096412"/>
              <a:gd name="connsiteX3" fmla="*/ 168672 w 335849"/>
              <a:gd name="connsiteY3" fmla="*/ 1095506 h 1096412"/>
              <a:gd name="connsiteX4" fmla="*/ 167925 w 335849"/>
              <a:gd name="connsiteY4" fmla="*/ 1096412 h 1096412"/>
              <a:gd name="connsiteX5" fmla="*/ 167177 w 335849"/>
              <a:gd name="connsiteY5" fmla="*/ 1095506 h 1096412"/>
              <a:gd name="connsiteX6" fmla="*/ 0 w 335849"/>
              <a:gd name="connsiteY6" fmla="*/ 548206 h 1096412"/>
              <a:gd name="connsiteX7" fmla="*/ 167177 w 335849"/>
              <a:gd name="connsiteY7" fmla="*/ 906 h 1096412"/>
              <a:gd name="connsiteX8" fmla="*/ 167925 w 335849"/>
              <a:gd name="connsiteY8" fmla="*/ 0 h 109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849" h="1096412">
                <a:moveTo>
                  <a:pt x="167925" y="0"/>
                </a:moveTo>
                <a:lnTo>
                  <a:pt x="168672" y="906"/>
                </a:lnTo>
                <a:cubicBezTo>
                  <a:pt x="274219" y="157137"/>
                  <a:pt x="335849" y="345474"/>
                  <a:pt x="335849" y="548206"/>
                </a:cubicBezTo>
                <a:cubicBezTo>
                  <a:pt x="335849" y="750938"/>
                  <a:pt x="274219" y="939276"/>
                  <a:pt x="168672" y="1095506"/>
                </a:cubicBezTo>
                <a:lnTo>
                  <a:pt x="167925" y="1096412"/>
                </a:lnTo>
                <a:lnTo>
                  <a:pt x="167177" y="1095506"/>
                </a:lnTo>
                <a:cubicBezTo>
                  <a:pt x="61630" y="939276"/>
                  <a:pt x="0" y="750938"/>
                  <a:pt x="0" y="548206"/>
                </a:cubicBezTo>
                <a:cubicBezTo>
                  <a:pt x="0" y="345474"/>
                  <a:pt x="61630" y="157137"/>
                  <a:pt x="167177" y="906"/>
                </a:cubicBezTo>
                <a:lnTo>
                  <a:pt x="167925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8F4462F5-615B-42BD-9683-86A2705EFEDA}"/>
              </a:ext>
            </a:extLst>
          </p:cNvPr>
          <p:cNvSpPr/>
          <p:nvPr/>
        </p:nvSpPr>
        <p:spPr>
          <a:xfrm>
            <a:off x="6020859" y="3429000"/>
            <a:ext cx="1957754" cy="195775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</a:rPr>
              <a:t>죽음으로 인해 회귀하지 않는 삶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48EC3CA8-5653-41AB-9AA7-76238AB39AC7}"/>
              </a:ext>
            </a:extLst>
          </p:cNvPr>
          <p:cNvCxnSpPr>
            <a:stCxn id="22" idx="6"/>
            <a:endCxn id="24" idx="2"/>
          </p:cNvCxnSpPr>
          <p:nvPr/>
        </p:nvCxnSpPr>
        <p:spPr>
          <a:xfrm>
            <a:off x="4543048" y="4407877"/>
            <a:ext cx="147781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타원 28">
            <a:extLst>
              <a:ext uri="{FF2B5EF4-FFF2-40B4-BE49-F238E27FC236}">
                <a16:creationId xmlns:a16="http://schemas.microsoft.com/office/drawing/2014/main" id="{777FEC0E-929E-46B8-87CB-BB1ABB3F0CF8}"/>
              </a:ext>
            </a:extLst>
          </p:cNvPr>
          <p:cNvSpPr/>
          <p:nvPr/>
        </p:nvSpPr>
        <p:spPr>
          <a:xfrm>
            <a:off x="8089757" y="2551921"/>
            <a:ext cx="1944020" cy="195775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</a:rPr>
              <a:t>삶의 무의미함</a:t>
            </a:r>
            <a:endParaRPr lang="en-US" altLang="ko-KR" sz="1400" b="1" dirty="0">
              <a:solidFill>
                <a:schemeClr val="bg1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</a:rPr>
              <a:t>가벼움</a:t>
            </a:r>
            <a:endParaRPr lang="en-US" altLang="ko-KR" sz="1000" b="1" dirty="0">
              <a:solidFill>
                <a:schemeClr val="bg1"/>
              </a:solidFill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DB1624B3-549B-4814-81AB-EF81251F09D6}"/>
              </a:ext>
            </a:extLst>
          </p:cNvPr>
          <p:cNvSpPr/>
          <p:nvPr/>
        </p:nvSpPr>
        <p:spPr>
          <a:xfrm>
            <a:off x="8089757" y="4740951"/>
            <a:ext cx="1944020" cy="195775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 err="1">
                <a:solidFill>
                  <a:schemeClr val="bg1"/>
                </a:solidFill>
              </a:rPr>
              <a:t>비체험</a:t>
            </a:r>
            <a:endParaRPr lang="en-US" altLang="ko-KR" sz="1400" b="1" dirty="0">
              <a:solidFill>
                <a:schemeClr val="bg1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</a:rPr>
              <a:t>‘</a:t>
            </a:r>
            <a:r>
              <a:rPr lang="ko-KR" altLang="en-US" sz="1400" b="1" dirty="0">
                <a:solidFill>
                  <a:schemeClr val="bg1"/>
                </a:solidFill>
              </a:rPr>
              <a:t>실존의 딜레마</a:t>
            </a:r>
            <a:r>
              <a:rPr lang="en-US" altLang="ko-KR" sz="1400" b="1" dirty="0">
                <a:solidFill>
                  <a:schemeClr val="bg1"/>
                </a:solidFill>
              </a:rPr>
              <a:t>’</a:t>
            </a:r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4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00313" y="1541850"/>
            <a:ext cx="75388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“</a:t>
            </a:r>
            <a:r>
              <a:rPr lang="ko-KR" altLang="en-US" sz="1200" b="1" dirty="0" err="1">
                <a:solidFill>
                  <a:srgbClr val="A2A9B1"/>
                </a:solidFill>
              </a:rPr>
              <a:t>파르메니데스는</a:t>
            </a:r>
            <a:r>
              <a:rPr lang="ko-KR" altLang="en-US" sz="1200" b="1" dirty="0">
                <a:solidFill>
                  <a:srgbClr val="A2A9B1"/>
                </a:solidFill>
              </a:rPr>
              <a:t> 전 세계를 두 개의 </a:t>
            </a:r>
            <a:r>
              <a:rPr lang="ko-KR" altLang="en-US" sz="1200" b="1" dirty="0">
                <a:solidFill>
                  <a:srgbClr val="44546A"/>
                </a:solidFill>
              </a:rPr>
              <a:t>대립</a:t>
            </a:r>
            <a:r>
              <a:rPr lang="ko-KR" altLang="en-US" sz="1200" b="1" dirty="0">
                <a:solidFill>
                  <a:srgbClr val="A2A9B1"/>
                </a:solidFill>
              </a:rPr>
              <a:t>되는 것으로 보았다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  <a:r>
              <a:rPr lang="ko-KR" altLang="en-US" sz="1200" b="1" dirty="0">
                <a:solidFill>
                  <a:srgbClr val="A2A9B1"/>
                </a:solidFill>
              </a:rPr>
              <a:t>즉</a:t>
            </a:r>
            <a:r>
              <a:rPr lang="en-US" altLang="ko-KR" sz="1200" b="1" dirty="0">
                <a:solidFill>
                  <a:srgbClr val="A2A9B1"/>
                </a:solidFill>
              </a:rPr>
              <a:t>, </a:t>
            </a:r>
            <a:r>
              <a:rPr lang="ko-KR" altLang="en-US" sz="1200" b="1" dirty="0">
                <a:solidFill>
                  <a:srgbClr val="A2A9B1"/>
                </a:solidFill>
              </a:rPr>
              <a:t>빛과 어둠</a:t>
            </a:r>
            <a:r>
              <a:rPr lang="en-US" altLang="ko-KR" sz="1200" b="1" dirty="0">
                <a:solidFill>
                  <a:srgbClr val="A2A9B1"/>
                </a:solidFill>
              </a:rPr>
              <a:t>, </a:t>
            </a:r>
            <a:r>
              <a:rPr lang="ko-KR" altLang="en-US" sz="1200" b="1" dirty="0">
                <a:solidFill>
                  <a:srgbClr val="A2A9B1"/>
                </a:solidFill>
              </a:rPr>
              <a:t>부드러움과 거침</a:t>
            </a:r>
            <a:r>
              <a:rPr lang="en-US" altLang="ko-KR" sz="1200" b="1" dirty="0">
                <a:solidFill>
                  <a:srgbClr val="A2A9B1"/>
                </a:solidFill>
              </a:rPr>
              <a:t>, </a:t>
            </a:r>
            <a:r>
              <a:rPr lang="ko-KR" altLang="en-US" sz="1200" b="1" dirty="0">
                <a:solidFill>
                  <a:srgbClr val="A2A9B1"/>
                </a:solidFill>
              </a:rPr>
              <a:t>따스함과 차    </a:t>
            </a:r>
            <a:endParaRPr lang="en-US" altLang="ko-KR" sz="12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 </a:t>
            </a:r>
            <a:r>
              <a:rPr lang="ko-KR" altLang="en-US" sz="1200" b="1" dirty="0" err="1">
                <a:solidFill>
                  <a:srgbClr val="A2A9B1"/>
                </a:solidFill>
              </a:rPr>
              <a:t>가움</a:t>
            </a:r>
            <a:r>
              <a:rPr lang="en-US" altLang="ko-KR" sz="1200" b="1" dirty="0">
                <a:solidFill>
                  <a:srgbClr val="A2A9B1"/>
                </a:solidFill>
              </a:rPr>
              <a:t>, </a:t>
            </a:r>
            <a:r>
              <a:rPr lang="ko-KR" altLang="en-US" sz="1200" b="1" dirty="0">
                <a:solidFill>
                  <a:srgbClr val="A2A9B1"/>
                </a:solidFill>
              </a:rPr>
              <a:t>존재와 비 존재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  <a:r>
              <a:rPr lang="ko-KR" altLang="en-US" sz="1200" b="1" dirty="0">
                <a:solidFill>
                  <a:srgbClr val="A2A9B1"/>
                </a:solidFill>
              </a:rPr>
              <a:t>그에 따르면 이 대립의 한쪽은 긍정적이며 다른 한쪽은 부정적이다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  <a:r>
              <a:rPr lang="ko-KR" altLang="en-US" sz="1200" b="1" dirty="0">
                <a:solidFill>
                  <a:srgbClr val="A2A9B1"/>
                </a:solidFill>
              </a:rPr>
              <a:t>우리는 이 긍정</a:t>
            </a:r>
            <a:endParaRPr lang="en-US" altLang="ko-KR" sz="12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 </a:t>
            </a:r>
            <a:r>
              <a:rPr lang="ko-KR" altLang="en-US" sz="1200" b="1" dirty="0">
                <a:solidFill>
                  <a:srgbClr val="A2A9B1"/>
                </a:solidFill>
              </a:rPr>
              <a:t>과 부정으로 양분하는 것은 유치할 정도로 간단하다고 생각할 수 있다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  <a:r>
              <a:rPr lang="ko-KR" altLang="en-US" sz="1200" b="1" dirty="0">
                <a:solidFill>
                  <a:srgbClr val="A2A9B1"/>
                </a:solidFill>
              </a:rPr>
              <a:t>그러나 모든 법칙에는 예외가 있듯</a:t>
            </a:r>
            <a:endParaRPr lang="en-US" altLang="ko-KR" sz="12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 </a:t>
            </a:r>
            <a:r>
              <a:rPr lang="ko-KR" altLang="en-US" sz="1200" b="1" dirty="0">
                <a:solidFill>
                  <a:srgbClr val="A2A9B1"/>
                </a:solidFill>
              </a:rPr>
              <a:t>이 여기에도 예외가 있다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  <a:r>
              <a:rPr lang="ko-KR" altLang="en-US" sz="1200" b="1" dirty="0">
                <a:solidFill>
                  <a:srgbClr val="A2A9B1"/>
                </a:solidFill>
              </a:rPr>
              <a:t>무거움과 가벼움 중 어느 것이 긍정적일까</a:t>
            </a:r>
            <a:r>
              <a:rPr lang="en-US" altLang="ko-KR" sz="1200" b="1" dirty="0">
                <a:solidFill>
                  <a:srgbClr val="A2A9B1"/>
                </a:solidFill>
              </a:rPr>
              <a:t>? </a:t>
            </a:r>
            <a:r>
              <a:rPr lang="ko-KR" altLang="en-US" sz="1200" b="1" dirty="0" err="1">
                <a:solidFill>
                  <a:srgbClr val="A2A9B1"/>
                </a:solidFill>
              </a:rPr>
              <a:t>파르메니데스는</a:t>
            </a:r>
            <a:r>
              <a:rPr lang="ko-KR" altLang="en-US" sz="1200" b="1" dirty="0">
                <a:solidFill>
                  <a:srgbClr val="A2A9B1"/>
                </a:solidFill>
              </a:rPr>
              <a:t> 가벼움이 </a:t>
            </a:r>
            <a:r>
              <a:rPr lang="ko-KR" altLang="en-US" sz="1200" b="1" dirty="0" err="1">
                <a:solidFill>
                  <a:srgbClr val="A2A9B1"/>
                </a:solidFill>
              </a:rPr>
              <a:t>긍적이며</a:t>
            </a:r>
            <a:r>
              <a:rPr lang="ko-KR" altLang="en-US" sz="1200" b="1" dirty="0">
                <a:solidFill>
                  <a:srgbClr val="A2A9B1"/>
                </a:solidFill>
              </a:rPr>
              <a:t> </a:t>
            </a:r>
            <a:endParaRPr lang="en-US" altLang="ko-KR" sz="12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 </a:t>
            </a:r>
            <a:r>
              <a:rPr lang="ko-KR" altLang="en-US" sz="1200" b="1" dirty="0">
                <a:solidFill>
                  <a:srgbClr val="A2A9B1"/>
                </a:solidFill>
              </a:rPr>
              <a:t>무거움이 부정적이라고 대답했다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  <a:r>
              <a:rPr lang="ko-KR" altLang="en-US" sz="1200" b="1" dirty="0">
                <a:solidFill>
                  <a:srgbClr val="A2A9B1"/>
                </a:solidFill>
              </a:rPr>
              <a:t>그는 옳았을까 틀렸을까</a:t>
            </a:r>
            <a:r>
              <a:rPr lang="en-US" altLang="ko-KR" sz="1200" b="1" dirty="0">
                <a:solidFill>
                  <a:srgbClr val="A2A9B1"/>
                </a:solidFill>
              </a:rPr>
              <a:t>? </a:t>
            </a:r>
            <a:r>
              <a:rPr lang="ko-KR" altLang="en-US" sz="1200" b="1" dirty="0">
                <a:solidFill>
                  <a:srgbClr val="A2A9B1"/>
                </a:solidFill>
              </a:rPr>
              <a:t>그것이 문제로다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44546A"/>
                </a:solidFill>
              </a:rPr>
              <a:t>오직 확실한 것은 무거움과 가벼움의 대립은 모든 것 중에서 가장 신비한 것이며 가장 애매모호한 것이다</a:t>
            </a:r>
            <a:r>
              <a:rPr lang="en-US" altLang="ko-KR" sz="1200" b="1" dirty="0">
                <a:solidFill>
                  <a:srgbClr val="A2A9B1"/>
                </a:solidFill>
              </a:rPr>
              <a:t>. “</a:t>
            </a:r>
            <a:endParaRPr lang="en-US" altLang="ko-KR" sz="1000" b="1" dirty="0">
              <a:solidFill>
                <a:srgbClr val="A2A9B1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사각형: 둥근 대각선 방향 모서리 38">
            <a:extLst>
              <a:ext uri="{FF2B5EF4-FFF2-40B4-BE49-F238E27FC236}">
                <a16:creationId xmlns:a16="http://schemas.microsoft.com/office/drawing/2014/main" id="{94FB9C35-133F-439B-8224-367B08020C47}"/>
              </a:ext>
            </a:extLst>
          </p:cNvPr>
          <p:cNvSpPr/>
          <p:nvPr/>
        </p:nvSpPr>
        <p:spPr>
          <a:xfrm>
            <a:off x="819150" y="3530428"/>
            <a:ext cx="5553075" cy="1296466"/>
          </a:xfrm>
          <a:prstGeom prst="round2DiagRect">
            <a:avLst/>
          </a:prstGeom>
          <a:solidFill>
            <a:schemeClr val="bg1"/>
          </a:solidFill>
          <a:ln w="19050"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AF99914-1347-4709-A0EE-19FE567037F9}"/>
              </a:ext>
            </a:extLst>
          </p:cNvPr>
          <p:cNvSpPr/>
          <p:nvPr/>
        </p:nvSpPr>
        <p:spPr>
          <a:xfrm>
            <a:off x="700313" y="624112"/>
            <a:ext cx="49180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밀란 </a:t>
            </a:r>
            <a:r>
              <a:rPr lang="ko-KR" altLang="en-US" sz="1400" b="1" dirty="0" err="1">
                <a:solidFill>
                  <a:srgbClr val="58595B"/>
                </a:solidFill>
              </a:rPr>
              <a:t>쿤데라의</a:t>
            </a:r>
            <a:r>
              <a:rPr lang="ko-KR" altLang="en-US" sz="1400" b="1" dirty="0">
                <a:solidFill>
                  <a:srgbClr val="58595B"/>
                </a:solidFill>
              </a:rPr>
              <a:t> 참을 수 없는 존재의 가벼움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전제</a:t>
            </a:r>
            <a:r>
              <a:rPr lang="en-US" altLang="ko-KR" b="1" dirty="0">
                <a:solidFill>
                  <a:srgbClr val="58595B"/>
                </a:solidFill>
              </a:rPr>
              <a:t>2. </a:t>
            </a:r>
            <a:r>
              <a:rPr lang="ko-KR" altLang="en-US" b="1" dirty="0" err="1">
                <a:solidFill>
                  <a:srgbClr val="58595B"/>
                </a:solidFill>
              </a:rPr>
              <a:t>파르메니데스의</a:t>
            </a:r>
            <a:r>
              <a:rPr lang="ko-KR" altLang="en-US" b="1" dirty="0">
                <a:solidFill>
                  <a:srgbClr val="58595B"/>
                </a:solidFill>
              </a:rPr>
              <a:t> 이원론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0134E787-16E2-4BED-ADA8-42FAD1555641}"/>
              </a:ext>
            </a:extLst>
          </p:cNvPr>
          <p:cNvSpPr/>
          <p:nvPr/>
        </p:nvSpPr>
        <p:spPr>
          <a:xfrm flipH="1">
            <a:off x="8195563" y="3561825"/>
            <a:ext cx="1628788" cy="1697492"/>
          </a:xfrm>
          <a:prstGeom prst="ellipse">
            <a:avLst/>
          </a:prstGeom>
          <a:noFill/>
          <a:ln w="254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육체</a:t>
            </a:r>
            <a:r>
              <a:rPr lang="en-US" altLang="ko-KR" sz="1100" b="1" dirty="0">
                <a:solidFill>
                  <a:srgbClr val="858585"/>
                </a:solidFill>
              </a:rPr>
              <a:t>(</a:t>
            </a:r>
            <a:r>
              <a:rPr lang="ko-KR" altLang="en-US" sz="1100" b="1" dirty="0">
                <a:solidFill>
                  <a:srgbClr val="858585"/>
                </a:solidFill>
              </a:rPr>
              <a:t>성</a:t>
            </a:r>
            <a:r>
              <a:rPr lang="en-US" altLang="ko-KR" sz="1100" b="1" dirty="0">
                <a:solidFill>
                  <a:srgbClr val="858585"/>
                </a:solidFill>
              </a:rPr>
              <a:t>)</a:t>
            </a:r>
            <a:r>
              <a:rPr lang="ko-KR" altLang="en-US" sz="1100" b="1" dirty="0">
                <a:solidFill>
                  <a:srgbClr val="858585"/>
                </a:solidFill>
              </a:rPr>
              <a:t>과</a:t>
            </a:r>
            <a:endParaRPr lang="en-US" altLang="ko-KR" sz="1100" b="1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영혼</a:t>
            </a:r>
            <a:r>
              <a:rPr lang="en-US" altLang="ko-KR" sz="1100" b="1" dirty="0">
                <a:solidFill>
                  <a:srgbClr val="858585"/>
                </a:solidFill>
              </a:rPr>
              <a:t>(</a:t>
            </a:r>
            <a:r>
              <a:rPr lang="ko-KR" altLang="en-US" sz="1100" b="1" dirty="0">
                <a:solidFill>
                  <a:srgbClr val="858585"/>
                </a:solidFill>
              </a:rPr>
              <a:t>사랑</a:t>
            </a:r>
            <a:r>
              <a:rPr lang="en-US" altLang="ko-KR" sz="1100" b="1" dirty="0">
                <a:solidFill>
                  <a:srgbClr val="858585"/>
                </a:solidFill>
              </a:rPr>
              <a:t>)</a:t>
            </a:r>
            <a:r>
              <a:rPr lang="ko-KR" altLang="en-US" sz="1100" b="1" dirty="0">
                <a:solidFill>
                  <a:srgbClr val="858585"/>
                </a:solidFill>
              </a:rPr>
              <a:t>의 </a:t>
            </a:r>
            <a:endParaRPr lang="en-US" altLang="ko-KR" sz="1100" b="1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이분법</a:t>
            </a:r>
            <a:endParaRPr lang="ko-KR" altLang="en-US" sz="800" dirty="0">
              <a:solidFill>
                <a:srgbClr val="858585"/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54AA94E7-C581-4D28-B437-37AC42C5A5A9}"/>
              </a:ext>
            </a:extLst>
          </p:cNvPr>
          <p:cNvSpPr/>
          <p:nvPr/>
        </p:nvSpPr>
        <p:spPr>
          <a:xfrm flipH="1">
            <a:off x="9316030" y="454133"/>
            <a:ext cx="1462928" cy="1476550"/>
          </a:xfrm>
          <a:prstGeom prst="ellipse">
            <a:avLst/>
          </a:prstGeom>
          <a:noFill/>
          <a:ln w="254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책임</a:t>
            </a:r>
            <a:r>
              <a:rPr lang="en-US" altLang="ko-KR" sz="1100" b="1" dirty="0">
                <a:solidFill>
                  <a:srgbClr val="858585"/>
                </a:solidFill>
              </a:rPr>
              <a:t>(</a:t>
            </a:r>
            <a:r>
              <a:rPr lang="ko-KR" altLang="en-US" sz="1100" b="1" dirty="0">
                <a:solidFill>
                  <a:srgbClr val="858585"/>
                </a:solidFill>
              </a:rPr>
              <a:t>충실</a:t>
            </a:r>
            <a:r>
              <a:rPr lang="en-US" altLang="ko-KR" sz="1100" b="1" dirty="0">
                <a:solidFill>
                  <a:srgbClr val="858585"/>
                </a:solidFill>
              </a:rPr>
              <a:t>)</a:t>
            </a:r>
            <a:r>
              <a:rPr lang="ko-KR" altLang="en-US" sz="1100" b="1" dirty="0">
                <a:solidFill>
                  <a:srgbClr val="858585"/>
                </a:solidFill>
              </a:rPr>
              <a:t>과 배반</a:t>
            </a:r>
            <a:endParaRPr lang="ko-KR" altLang="en-US" sz="800" dirty="0">
              <a:solidFill>
                <a:srgbClr val="858585"/>
              </a:solidFill>
            </a:endParaRP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8655B0B4-4E37-4E80-94F8-72E4A7A1BE19}"/>
              </a:ext>
            </a:extLst>
          </p:cNvPr>
          <p:cNvSpPr/>
          <p:nvPr/>
        </p:nvSpPr>
        <p:spPr>
          <a:xfrm flipH="1">
            <a:off x="11191135" y="3587333"/>
            <a:ext cx="903396" cy="890765"/>
          </a:xfrm>
          <a:prstGeom prst="ellipse">
            <a:avLst/>
          </a:prstGeom>
          <a:noFill/>
          <a:ln w="254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허무와 권태</a:t>
            </a:r>
            <a:endParaRPr lang="ko-KR" altLang="en-US" sz="800" dirty="0">
              <a:solidFill>
                <a:srgbClr val="858585"/>
              </a:solidFill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E69FF335-82FC-4A15-8C22-38B4430FF40E}"/>
              </a:ext>
            </a:extLst>
          </p:cNvPr>
          <p:cNvSpPr/>
          <p:nvPr/>
        </p:nvSpPr>
        <p:spPr>
          <a:xfrm flipH="1">
            <a:off x="8132867" y="5300166"/>
            <a:ext cx="1183163" cy="1136107"/>
          </a:xfrm>
          <a:prstGeom prst="ellipse">
            <a:avLst/>
          </a:prstGeom>
          <a:noFill/>
          <a:ln w="254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 err="1">
                <a:solidFill>
                  <a:srgbClr val="858585"/>
                </a:solidFill>
              </a:rPr>
              <a:t>개인과</a:t>
            </a:r>
            <a:r>
              <a:rPr lang="ko-KR" altLang="en-US" sz="1100" b="1" dirty="0">
                <a:solidFill>
                  <a:srgbClr val="858585"/>
                </a:solidFill>
              </a:rPr>
              <a:t> </a:t>
            </a:r>
            <a:endParaRPr lang="en-US" altLang="ko-KR" sz="1100" b="1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정치</a:t>
            </a:r>
            <a:r>
              <a:rPr lang="en-US" altLang="ko-KR" sz="1100" b="1" dirty="0">
                <a:solidFill>
                  <a:srgbClr val="858585"/>
                </a:solidFill>
              </a:rPr>
              <a:t>·</a:t>
            </a:r>
            <a:r>
              <a:rPr lang="ko-KR" altLang="en-US" sz="1100" b="1" dirty="0">
                <a:solidFill>
                  <a:srgbClr val="858585"/>
                </a:solidFill>
              </a:rPr>
              <a:t>역사</a:t>
            </a:r>
            <a:endParaRPr lang="ko-KR" altLang="en-US" sz="800" dirty="0">
              <a:solidFill>
                <a:srgbClr val="858585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3E60FFEF-2D0F-4E06-9600-A36C95C36C58}"/>
              </a:ext>
            </a:extLst>
          </p:cNvPr>
          <p:cNvSpPr/>
          <p:nvPr/>
        </p:nvSpPr>
        <p:spPr>
          <a:xfrm flipH="1">
            <a:off x="10905209" y="489823"/>
            <a:ext cx="1046207" cy="1000937"/>
          </a:xfrm>
          <a:prstGeom prst="ellipse">
            <a:avLst/>
          </a:prstGeom>
          <a:noFill/>
          <a:ln w="254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우연과 운명</a:t>
            </a:r>
            <a:endParaRPr lang="ko-KR" altLang="en-US" sz="800" dirty="0">
              <a:solidFill>
                <a:srgbClr val="858585"/>
              </a:solidFill>
            </a:endParaRPr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59A08A5D-6E1A-4197-899A-9FF1B68E53F5}"/>
              </a:ext>
            </a:extLst>
          </p:cNvPr>
          <p:cNvSpPr/>
          <p:nvPr/>
        </p:nvSpPr>
        <p:spPr>
          <a:xfrm flipH="1">
            <a:off x="8850699" y="2093253"/>
            <a:ext cx="1462928" cy="1476551"/>
          </a:xfrm>
          <a:prstGeom prst="ellipse">
            <a:avLst/>
          </a:prstGeom>
          <a:noFill/>
          <a:ln w="25400"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속물</a:t>
            </a:r>
            <a:r>
              <a:rPr lang="en-US" altLang="ko-KR" sz="1100" b="1" dirty="0">
                <a:solidFill>
                  <a:srgbClr val="858585"/>
                </a:solidFill>
              </a:rPr>
              <a:t>(</a:t>
            </a:r>
            <a:r>
              <a:rPr lang="ko-KR" altLang="en-US" sz="1100" b="1" dirty="0" err="1">
                <a:solidFill>
                  <a:srgbClr val="858585"/>
                </a:solidFill>
              </a:rPr>
              <a:t>키치</a:t>
            </a:r>
            <a:r>
              <a:rPr lang="en-US" altLang="ko-KR" sz="1100" b="1" dirty="0">
                <a:solidFill>
                  <a:srgbClr val="858585"/>
                </a:solidFill>
              </a:rPr>
              <a:t>)</a:t>
            </a:r>
            <a:r>
              <a:rPr lang="ko-KR" altLang="en-US" sz="1100" b="1" dirty="0">
                <a:solidFill>
                  <a:srgbClr val="858585"/>
                </a:solidFill>
              </a:rPr>
              <a:t>와 </a:t>
            </a:r>
            <a:r>
              <a:rPr lang="ko-KR" altLang="en-US" sz="1100" b="1" dirty="0" err="1">
                <a:solidFill>
                  <a:srgbClr val="858585"/>
                </a:solidFill>
              </a:rPr>
              <a:t>그로부터의</a:t>
            </a:r>
            <a:r>
              <a:rPr lang="ko-KR" altLang="en-US" sz="1100" b="1" dirty="0">
                <a:solidFill>
                  <a:srgbClr val="858585"/>
                </a:solidFill>
              </a:rPr>
              <a:t> 탈출</a:t>
            </a:r>
            <a:endParaRPr lang="ko-KR" altLang="en-US" sz="800" dirty="0">
              <a:solidFill>
                <a:srgbClr val="858585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3F91F02E-15A6-43F7-8C1D-DE2A671C6B5B}"/>
              </a:ext>
            </a:extLst>
          </p:cNvPr>
          <p:cNvSpPr/>
          <p:nvPr/>
        </p:nvSpPr>
        <p:spPr>
          <a:xfrm flipH="1">
            <a:off x="9710862" y="4426069"/>
            <a:ext cx="2136192" cy="2148602"/>
          </a:xfrm>
          <a:prstGeom prst="ellipse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가벼움과 </a:t>
            </a:r>
            <a:endParaRPr lang="en-US" altLang="ko-KR" sz="1100" b="1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무거움</a:t>
            </a:r>
            <a:endParaRPr lang="ko-KR" altLang="en-US" sz="800" dirty="0">
              <a:solidFill>
                <a:srgbClr val="858585"/>
              </a:solidFill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5EF789FC-60DE-408A-92C5-1FBB020FD6C3}"/>
              </a:ext>
            </a:extLst>
          </p:cNvPr>
          <p:cNvSpPr/>
          <p:nvPr/>
        </p:nvSpPr>
        <p:spPr>
          <a:xfrm flipH="1">
            <a:off x="10488488" y="1802952"/>
            <a:ext cx="1462928" cy="1476550"/>
          </a:xfrm>
          <a:prstGeom prst="ellipse">
            <a:avLst/>
          </a:prstGeom>
          <a:noFill/>
          <a:ln w="25400"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니체의 </a:t>
            </a:r>
            <a:endParaRPr lang="en-US" altLang="ko-KR" sz="1100" b="1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영원회귀</a:t>
            </a:r>
            <a:r>
              <a:rPr lang="en-US" altLang="ko-KR" sz="1100" b="1" dirty="0">
                <a:solidFill>
                  <a:srgbClr val="858585"/>
                </a:solidFill>
              </a:rPr>
              <a:t>/</a:t>
            </a:r>
          </a:p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비반복성</a:t>
            </a:r>
            <a:endParaRPr lang="en-US" altLang="ko-KR" sz="1100" b="1" dirty="0">
              <a:solidFill>
                <a:srgbClr val="858585"/>
              </a:solidFill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CACED5DF-B878-40FC-B588-C9D002814AED}"/>
              </a:ext>
            </a:extLst>
          </p:cNvPr>
          <p:cNvSpPr/>
          <p:nvPr/>
        </p:nvSpPr>
        <p:spPr>
          <a:xfrm flipH="1">
            <a:off x="10190254" y="3530428"/>
            <a:ext cx="714955" cy="691749"/>
          </a:xfrm>
          <a:prstGeom prst="ellipse">
            <a:avLst/>
          </a:prstGeom>
          <a:noFill/>
          <a:ln w="254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100" b="1" dirty="0">
                <a:solidFill>
                  <a:srgbClr val="858585"/>
                </a:solidFill>
              </a:rPr>
              <a:t>목가</a:t>
            </a:r>
            <a:endParaRPr lang="ko-KR" altLang="en-US" sz="800" dirty="0">
              <a:solidFill>
                <a:srgbClr val="858585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F1F1923-F3AD-4D7D-9D8F-37CE723CEF04}"/>
              </a:ext>
            </a:extLst>
          </p:cNvPr>
          <p:cNvSpPr/>
          <p:nvPr/>
        </p:nvSpPr>
        <p:spPr>
          <a:xfrm>
            <a:off x="1022301" y="3806678"/>
            <a:ext cx="4918061" cy="102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가벼움 또는 무거움이 아닌</a:t>
            </a:r>
            <a:r>
              <a:rPr lang="en-US" altLang="ko-KR" sz="1400" b="1" dirty="0">
                <a:solidFill>
                  <a:srgbClr val="58595B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가벼움과 무거움의 교차와 반복이 빚어내는 아름다움이 삶</a:t>
            </a:r>
            <a:r>
              <a:rPr lang="en-US" altLang="ko-KR" sz="1400" b="1" dirty="0">
                <a:solidFill>
                  <a:srgbClr val="58595B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400" b="1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8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29D6A1E-7043-4594-B208-65521E5F277B}"/>
              </a:ext>
            </a:extLst>
          </p:cNvPr>
          <p:cNvSpPr/>
          <p:nvPr/>
        </p:nvSpPr>
        <p:spPr>
          <a:xfrm>
            <a:off x="700313" y="624112"/>
            <a:ext cx="49180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밀란 </a:t>
            </a:r>
            <a:r>
              <a:rPr lang="ko-KR" altLang="en-US" sz="1400" b="1" dirty="0" err="1">
                <a:solidFill>
                  <a:srgbClr val="58595B"/>
                </a:solidFill>
              </a:rPr>
              <a:t>쿤데라의</a:t>
            </a:r>
            <a:r>
              <a:rPr lang="ko-KR" altLang="en-US" sz="1400" b="1" dirty="0">
                <a:solidFill>
                  <a:srgbClr val="58595B"/>
                </a:solidFill>
              </a:rPr>
              <a:t> 참을 수 없는 존재의 가벼움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줄거리</a:t>
            </a:r>
            <a:r>
              <a:rPr lang="en-US" altLang="ko-KR" b="1" dirty="0">
                <a:solidFill>
                  <a:srgbClr val="58595B"/>
                </a:solidFill>
              </a:rPr>
              <a:t>, </a:t>
            </a:r>
            <a:r>
              <a:rPr lang="ko-KR" altLang="en-US" b="1" dirty="0">
                <a:solidFill>
                  <a:srgbClr val="58595B"/>
                </a:solidFill>
              </a:rPr>
              <a:t>인물 소개 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pic>
        <p:nvPicPr>
          <p:cNvPr id="3" name="그림 2" descr="사람, 건물, 남자, 넥타이이(가) 표시된 사진&#10;&#10;매우 높은 신뢰도로 생성된 설명">
            <a:extLst>
              <a:ext uri="{FF2B5EF4-FFF2-40B4-BE49-F238E27FC236}">
                <a16:creationId xmlns:a16="http://schemas.microsoft.com/office/drawing/2014/main" id="{7D007FF6-2CC4-4DF0-B33D-3873AFBE41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6" t="290" r="26751" b="-290"/>
          <a:stretch/>
        </p:blipFill>
        <p:spPr>
          <a:xfrm>
            <a:off x="9088313" y="1817123"/>
            <a:ext cx="2340000" cy="2340000"/>
          </a:xfrm>
          <a:prstGeom prst="ellipse">
            <a:avLst/>
          </a:prstGeom>
        </p:spPr>
      </p:pic>
      <p:pic>
        <p:nvPicPr>
          <p:cNvPr id="19" name="그림 18" descr="자동차, 개, 창문, 보는이(가) 표시된 사진&#10;&#10;매우 높은 신뢰도로 생성된 설명">
            <a:extLst>
              <a:ext uri="{FF2B5EF4-FFF2-40B4-BE49-F238E27FC236}">
                <a16:creationId xmlns:a16="http://schemas.microsoft.com/office/drawing/2014/main" id="{F4A71783-C27E-49FE-9B6D-DEB16388BC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43" t="28841" r="24522" b="3995"/>
          <a:stretch/>
        </p:blipFill>
        <p:spPr>
          <a:xfrm>
            <a:off x="271892" y="5362576"/>
            <a:ext cx="1219155" cy="1218260"/>
          </a:xfrm>
          <a:prstGeom prst="ellipse">
            <a:avLst/>
          </a:prstGeom>
        </p:spPr>
      </p:pic>
      <p:pic>
        <p:nvPicPr>
          <p:cNvPr id="21" name="그림 20" descr="사람, 여자, 의류, 벽이(가) 표시된 사진&#10;&#10;매우 높은 신뢰도로 생성된 설명">
            <a:extLst>
              <a:ext uri="{FF2B5EF4-FFF2-40B4-BE49-F238E27FC236}">
                <a16:creationId xmlns:a16="http://schemas.microsoft.com/office/drawing/2014/main" id="{26E425F9-3A02-4534-8609-87024CE09C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4" b="6284"/>
          <a:stretch/>
        </p:blipFill>
        <p:spPr>
          <a:xfrm>
            <a:off x="6510252" y="1817123"/>
            <a:ext cx="2340000" cy="2340000"/>
          </a:xfrm>
          <a:prstGeom prst="rect">
            <a:avLst/>
          </a:prstGeom>
        </p:spPr>
      </p:pic>
      <p:pic>
        <p:nvPicPr>
          <p:cNvPr id="23" name="그림 22" descr="사람, 실외, 남자, 잔디이(가) 표시된 사진&#10;&#10;매우 높은 신뢰도로 생성된 설명">
            <a:extLst>
              <a:ext uri="{FF2B5EF4-FFF2-40B4-BE49-F238E27FC236}">
                <a16:creationId xmlns:a16="http://schemas.microsoft.com/office/drawing/2014/main" id="{1F00746B-24A6-446C-A455-4D92C7C3FB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4" t="906" r="14044" b="2216"/>
          <a:stretch/>
        </p:blipFill>
        <p:spPr>
          <a:xfrm>
            <a:off x="3245789" y="1817122"/>
            <a:ext cx="2340000" cy="2266950"/>
          </a:xfrm>
          <a:prstGeom prst="rect">
            <a:avLst/>
          </a:prstGeom>
        </p:spPr>
      </p:pic>
      <p:pic>
        <p:nvPicPr>
          <p:cNvPr id="25" name="그림 24" descr="사람, 실내, 벽, 미소이(가) 표시된 사진&#10;&#10;매우 높은 신뢰도로 생성된 설명">
            <a:extLst>
              <a:ext uri="{FF2B5EF4-FFF2-40B4-BE49-F238E27FC236}">
                <a16:creationId xmlns:a16="http://schemas.microsoft.com/office/drawing/2014/main" id="{B4DEE3DF-B74A-4027-8F4A-1DE9D942EC3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2" r="22906"/>
          <a:stretch/>
        </p:blipFill>
        <p:spPr>
          <a:xfrm>
            <a:off x="700313" y="1817123"/>
            <a:ext cx="2340000" cy="2340000"/>
          </a:xfrm>
          <a:prstGeom prst="ellipse">
            <a:avLst/>
          </a:prstGeom>
        </p:spPr>
      </p:pic>
      <p:sp>
        <p:nvSpPr>
          <p:cNvPr id="26" name="하트 25">
            <a:extLst>
              <a:ext uri="{FF2B5EF4-FFF2-40B4-BE49-F238E27FC236}">
                <a16:creationId xmlns:a16="http://schemas.microsoft.com/office/drawing/2014/main" id="{71DB6AF6-9955-4EE9-B945-BD437EC1E92C}"/>
              </a:ext>
            </a:extLst>
          </p:cNvPr>
          <p:cNvSpPr/>
          <p:nvPr/>
        </p:nvSpPr>
        <p:spPr>
          <a:xfrm rot="20899427">
            <a:off x="2661465" y="1505019"/>
            <a:ext cx="410951" cy="388719"/>
          </a:xfrm>
          <a:prstGeom prst="heart">
            <a:avLst/>
          </a:prstGeom>
          <a:solidFill>
            <a:srgbClr val="F15E88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하트 34">
            <a:extLst>
              <a:ext uri="{FF2B5EF4-FFF2-40B4-BE49-F238E27FC236}">
                <a16:creationId xmlns:a16="http://schemas.microsoft.com/office/drawing/2014/main" id="{B1E04A91-FFED-48B3-964E-D0D55CDD9DF7}"/>
              </a:ext>
            </a:extLst>
          </p:cNvPr>
          <p:cNvSpPr/>
          <p:nvPr/>
        </p:nvSpPr>
        <p:spPr>
          <a:xfrm rot="807891">
            <a:off x="9039493" y="1466748"/>
            <a:ext cx="410951" cy="388719"/>
          </a:xfrm>
          <a:prstGeom prst="heart">
            <a:avLst/>
          </a:prstGeom>
          <a:solidFill>
            <a:srgbClr val="F15E88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B90BE270-85C4-465D-9EAF-F0454676411D}"/>
              </a:ext>
            </a:extLst>
          </p:cNvPr>
          <p:cNvSpPr/>
          <p:nvPr/>
        </p:nvSpPr>
        <p:spPr>
          <a:xfrm>
            <a:off x="1024819" y="4354752"/>
            <a:ext cx="234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solidFill>
                  <a:srgbClr val="44546A"/>
                </a:solidFill>
              </a:rPr>
              <a:t>테레자</a:t>
            </a:r>
            <a:r>
              <a:rPr lang="ko-KR" altLang="en-US" sz="1400" b="1" dirty="0">
                <a:solidFill>
                  <a:srgbClr val="44546A"/>
                </a:solidFill>
              </a:rPr>
              <a:t> </a:t>
            </a:r>
            <a:r>
              <a:rPr lang="en-US" altLang="ko-KR" sz="1400" b="1" dirty="0">
                <a:solidFill>
                  <a:srgbClr val="44546A"/>
                </a:solidFill>
              </a:rPr>
              <a:t>Tereza</a:t>
            </a:r>
            <a:endParaRPr lang="en-US" altLang="ko-KR" sz="14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A2A9B1"/>
                </a:solidFill>
              </a:rPr>
              <a:t>운명적 사랑</a:t>
            </a:r>
            <a:endParaRPr lang="en-US" altLang="ko-KR" sz="1400" b="1" dirty="0">
              <a:solidFill>
                <a:srgbClr val="A2A9B1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3EBCAA8-7D61-4C15-9196-735EAACB8D19}"/>
              </a:ext>
            </a:extLst>
          </p:cNvPr>
          <p:cNvSpPr/>
          <p:nvPr/>
        </p:nvSpPr>
        <p:spPr>
          <a:xfrm>
            <a:off x="3364819" y="4354752"/>
            <a:ext cx="23400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solidFill>
                  <a:srgbClr val="44546A"/>
                </a:solidFill>
              </a:rPr>
              <a:t>토마시</a:t>
            </a:r>
            <a:r>
              <a:rPr lang="ko-KR" altLang="en-US" sz="1400" b="1" dirty="0">
                <a:solidFill>
                  <a:srgbClr val="44546A"/>
                </a:solidFill>
              </a:rPr>
              <a:t> </a:t>
            </a:r>
            <a:r>
              <a:rPr lang="en-US" altLang="ko-KR" sz="1400" b="1" dirty="0" err="1">
                <a:solidFill>
                  <a:srgbClr val="44546A"/>
                </a:solidFill>
              </a:rPr>
              <a:t>Toma</a:t>
            </a:r>
            <a:r>
              <a:rPr lang="en-US" altLang="ko-KR" sz="1100" b="1" dirty="0" err="1">
                <a:solidFill>
                  <a:srgbClr val="44546A"/>
                </a:solidFill>
              </a:rPr>
              <a:t>Š</a:t>
            </a:r>
            <a:r>
              <a:rPr lang="ko-KR" altLang="en-US" sz="1400" b="1" dirty="0">
                <a:solidFill>
                  <a:srgbClr val="A2A9B1"/>
                </a:solidFill>
              </a:rPr>
              <a:t> </a:t>
            </a:r>
            <a:endParaRPr lang="en-US" altLang="ko-KR" sz="14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A2A9B1"/>
                </a:solidFill>
              </a:rPr>
              <a:t>가벼운 사랑</a:t>
            </a:r>
            <a:r>
              <a:rPr lang="en-US" altLang="ko-KR" sz="1400" b="1" dirty="0">
                <a:solidFill>
                  <a:srgbClr val="A2A9B1"/>
                </a:solidFill>
              </a:rPr>
              <a:t>. </a:t>
            </a:r>
            <a:r>
              <a:rPr lang="ko-KR" altLang="en-US" sz="1400" b="1" dirty="0">
                <a:solidFill>
                  <a:srgbClr val="A2A9B1"/>
                </a:solidFill>
              </a:rPr>
              <a:t>자유</a:t>
            </a:r>
            <a:endParaRPr lang="en-US" altLang="ko-KR" sz="1050" b="1" dirty="0">
              <a:solidFill>
                <a:srgbClr val="A2A9B1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3E5D5AC3-31DD-4AFE-BD4D-05AF7CB39C02}"/>
              </a:ext>
            </a:extLst>
          </p:cNvPr>
          <p:cNvSpPr/>
          <p:nvPr/>
        </p:nvSpPr>
        <p:spPr>
          <a:xfrm>
            <a:off x="6437609" y="4313138"/>
            <a:ext cx="2340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44546A"/>
                </a:solidFill>
              </a:rPr>
              <a:t>사비나 </a:t>
            </a:r>
            <a:r>
              <a:rPr lang="en-US" altLang="ko-KR" sz="1400" b="1" dirty="0">
                <a:solidFill>
                  <a:srgbClr val="44546A"/>
                </a:solidFill>
              </a:rPr>
              <a:t>Sabina</a:t>
            </a:r>
            <a:endParaRPr lang="en-US" altLang="ko-KR" sz="14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A2A9B1"/>
                </a:solidFill>
              </a:rPr>
              <a:t>정치적</a:t>
            </a:r>
            <a:r>
              <a:rPr lang="en-US" altLang="ko-KR" sz="1400" b="1" dirty="0">
                <a:solidFill>
                  <a:srgbClr val="A2A9B1"/>
                </a:solidFill>
              </a:rPr>
              <a:t>, </a:t>
            </a:r>
            <a:r>
              <a:rPr lang="ko-KR" altLang="en-US" sz="1400" b="1" dirty="0">
                <a:solidFill>
                  <a:srgbClr val="A2A9B1"/>
                </a:solidFill>
              </a:rPr>
              <a:t>사회적 속박으로부터의 자유</a:t>
            </a:r>
            <a:endParaRPr lang="en-US" altLang="ko-KR" sz="1050" b="1" dirty="0">
              <a:solidFill>
                <a:srgbClr val="A2A9B1"/>
              </a:solidFill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492F5641-FE40-42FA-BB2B-70F89F37BABD}"/>
              </a:ext>
            </a:extLst>
          </p:cNvPr>
          <p:cNvSpPr/>
          <p:nvPr/>
        </p:nvSpPr>
        <p:spPr>
          <a:xfrm>
            <a:off x="9673519" y="4313138"/>
            <a:ext cx="234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44546A"/>
                </a:solidFill>
              </a:rPr>
              <a:t>프란츠 </a:t>
            </a:r>
            <a:r>
              <a:rPr lang="en-US" altLang="ko-KR" sz="1400" b="1" dirty="0">
                <a:solidFill>
                  <a:srgbClr val="44546A"/>
                </a:solidFill>
              </a:rPr>
              <a:t>Franz</a:t>
            </a:r>
            <a:r>
              <a:rPr lang="ko-KR" altLang="en-US" sz="1400" b="1" dirty="0">
                <a:solidFill>
                  <a:srgbClr val="A2A9B1"/>
                </a:solidFill>
              </a:rPr>
              <a:t> </a:t>
            </a:r>
            <a:endParaRPr lang="en-US" altLang="ko-KR" sz="14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A2A9B1"/>
                </a:solidFill>
              </a:rPr>
              <a:t>무거움</a:t>
            </a:r>
            <a:endParaRPr lang="en-US" altLang="ko-KR" sz="1050" b="1" dirty="0">
              <a:solidFill>
                <a:srgbClr val="A2A9B1"/>
              </a:solidFill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AF38E166-FA49-4ABF-9785-09E8A2EA4CE7}"/>
              </a:ext>
            </a:extLst>
          </p:cNvPr>
          <p:cNvSpPr/>
          <p:nvPr/>
        </p:nvSpPr>
        <p:spPr>
          <a:xfrm>
            <a:off x="1624894" y="5723016"/>
            <a:ext cx="23400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solidFill>
                  <a:srgbClr val="44546A"/>
                </a:solidFill>
              </a:rPr>
              <a:t>카레닌</a:t>
            </a:r>
            <a:endParaRPr lang="en-US" altLang="ko-KR" sz="1400" b="1" dirty="0">
              <a:solidFill>
                <a:srgbClr val="44546A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bg1">
                    <a:lumMod val="65000"/>
                  </a:schemeClr>
                </a:solidFill>
              </a:rPr>
              <a:t>목가</a:t>
            </a:r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ko-KR" altLang="en-US" sz="1400" b="1" dirty="0">
                <a:solidFill>
                  <a:schemeClr val="bg1">
                    <a:lumMod val="65000"/>
                  </a:schemeClr>
                </a:solidFill>
              </a:rPr>
              <a:t>영원회귀</a:t>
            </a:r>
            <a:endParaRPr lang="en-US" altLang="ko-KR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9" name="그림 28" descr="클립아트이(가) 표시된 사진&#10;&#10;높은 신뢰도로 생성된 설명">
            <a:extLst>
              <a:ext uri="{FF2B5EF4-FFF2-40B4-BE49-F238E27FC236}">
                <a16:creationId xmlns:a16="http://schemas.microsoft.com/office/drawing/2014/main" id="{F62CD10D-FDF7-4913-8C1E-F98DEF447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374" y="1041054"/>
            <a:ext cx="819235" cy="8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45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사각형: 둥근 대각선 방향 모서리 17">
            <a:extLst>
              <a:ext uri="{FF2B5EF4-FFF2-40B4-BE49-F238E27FC236}">
                <a16:creationId xmlns:a16="http://schemas.microsoft.com/office/drawing/2014/main" id="{15DF2AC8-9536-4EF3-894D-B013C1F39C41}"/>
              </a:ext>
            </a:extLst>
          </p:cNvPr>
          <p:cNvSpPr/>
          <p:nvPr/>
        </p:nvSpPr>
        <p:spPr>
          <a:xfrm>
            <a:off x="700313" y="1804454"/>
            <a:ext cx="5395690" cy="2338921"/>
          </a:xfrm>
          <a:prstGeom prst="round2DiagRect">
            <a:avLst/>
          </a:prstGeom>
          <a:solidFill>
            <a:schemeClr val="bg1"/>
          </a:solidFill>
          <a:ln w="28575"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29D6A1E-7043-4594-B208-65521E5F277B}"/>
              </a:ext>
            </a:extLst>
          </p:cNvPr>
          <p:cNvSpPr/>
          <p:nvPr/>
        </p:nvSpPr>
        <p:spPr>
          <a:xfrm>
            <a:off x="700313" y="624112"/>
            <a:ext cx="49180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밀란 </a:t>
            </a:r>
            <a:r>
              <a:rPr lang="ko-KR" altLang="en-US" sz="1400" b="1" dirty="0" err="1">
                <a:solidFill>
                  <a:srgbClr val="58595B"/>
                </a:solidFill>
              </a:rPr>
              <a:t>쿤데라의</a:t>
            </a:r>
            <a:r>
              <a:rPr lang="ko-KR" altLang="en-US" sz="1400" b="1" dirty="0">
                <a:solidFill>
                  <a:srgbClr val="58595B"/>
                </a:solidFill>
              </a:rPr>
              <a:t> 참을 수 없는 존재의 가벼움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가벼움과 무거움</a:t>
            </a:r>
            <a:r>
              <a:rPr lang="en-US" altLang="ko-KR" b="1" dirty="0">
                <a:solidFill>
                  <a:srgbClr val="58595B"/>
                </a:solidFill>
              </a:rPr>
              <a:t>, </a:t>
            </a:r>
            <a:r>
              <a:rPr lang="ko-KR" altLang="en-US" b="1" dirty="0">
                <a:solidFill>
                  <a:srgbClr val="58595B"/>
                </a:solidFill>
              </a:rPr>
              <a:t>육체와 영혼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3773311-3E09-43E8-8FD2-1E58CD833CEC}"/>
              </a:ext>
            </a:extLst>
          </p:cNvPr>
          <p:cNvSpPr/>
          <p:nvPr/>
        </p:nvSpPr>
        <p:spPr>
          <a:xfrm>
            <a:off x="939126" y="1889982"/>
            <a:ext cx="11272613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err="1">
                <a:solidFill>
                  <a:srgbClr val="44546A"/>
                </a:solidFill>
              </a:rPr>
              <a:t>토마시</a:t>
            </a:r>
            <a:endParaRPr lang="en-US" altLang="ko-KR" b="1" dirty="0">
              <a:solidFill>
                <a:srgbClr val="44546A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44546A"/>
                </a:solidFill>
              </a:rPr>
              <a:t>‘</a:t>
            </a:r>
            <a:r>
              <a:rPr lang="en-US" altLang="ko-KR" b="1" dirty="0" err="1">
                <a:solidFill>
                  <a:srgbClr val="44546A"/>
                </a:solidFill>
              </a:rPr>
              <a:t>Einmal</a:t>
            </a:r>
            <a:r>
              <a:rPr lang="en-US" altLang="ko-KR" b="1" dirty="0">
                <a:solidFill>
                  <a:srgbClr val="44546A"/>
                </a:solidFill>
              </a:rPr>
              <a:t> </a:t>
            </a:r>
            <a:r>
              <a:rPr lang="en-US" altLang="ko-KR" b="1" dirty="0" err="1">
                <a:solidFill>
                  <a:srgbClr val="44546A"/>
                </a:solidFill>
              </a:rPr>
              <a:t>ist</a:t>
            </a:r>
            <a:r>
              <a:rPr lang="en-US" altLang="ko-KR" b="1" dirty="0">
                <a:solidFill>
                  <a:srgbClr val="44546A"/>
                </a:solidFill>
              </a:rPr>
              <a:t> </a:t>
            </a:r>
            <a:r>
              <a:rPr lang="en-US" altLang="ko-KR" b="1" dirty="0" err="1">
                <a:solidFill>
                  <a:srgbClr val="44546A"/>
                </a:solidFill>
              </a:rPr>
              <a:t>keinmal</a:t>
            </a:r>
            <a:r>
              <a:rPr lang="en-US" altLang="ko-KR" b="1" dirty="0">
                <a:solidFill>
                  <a:srgbClr val="44546A"/>
                </a:solidFill>
              </a:rPr>
              <a:t>. (</a:t>
            </a:r>
            <a:r>
              <a:rPr lang="ko-KR" altLang="en-US" b="1" dirty="0">
                <a:solidFill>
                  <a:srgbClr val="44546A"/>
                </a:solidFill>
              </a:rPr>
              <a:t>한번은 없는 것과 같다</a:t>
            </a:r>
            <a:r>
              <a:rPr lang="en-US" altLang="ko-KR" b="1" dirty="0">
                <a:solidFill>
                  <a:srgbClr val="44546A"/>
                </a:solidFill>
              </a:rPr>
              <a:t>.)’</a:t>
            </a:r>
          </a:p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srgbClr val="44546A"/>
                </a:solidFill>
              </a:rPr>
              <a:t>  </a:t>
            </a:r>
            <a:r>
              <a:rPr lang="ko-KR" altLang="en-US" sz="1100" b="1" dirty="0">
                <a:solidFill>
                  <a:srgbClr val="44546A"/>
                </a:solidFill>
              </a:rPr>
              <a:t>인생의 비반복성과 일회성</a:t>
            </a:r>
            <a:endParaRPr lang="en-US" altLang="ko-KR" sz="1100" b="1" dirty="0">
              <a:solidFill>
                <a:srgbClr val="58595B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24261FB-0E2D-4A33-96A4-96F6E7754EAF}"/>
              </a:ext>
            </a:extLst>
          </p:cNvPr>
          <p:cNvSpPr/>
          <p:nvPr/>
        </p:nvSpPr>
        <p:spPr>
          <a:xfrm>
            <a:off x="5514976" y="617185"/>
            <a:ext cx="6497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A2A9B1"/>
                </a:solidFill>
              </a:rPr>
              <a:t>토마스는 </a:t>
            </a:r>
            <a:r>
              <a:rPr lang="en-US" altLang="ko-KR" sz="1200" b="1" dirty="0">
                <a:solidFill>
                  <a:srgbClr val="A2A9B1"/>
                </a:solidFill>
              </a:rPr>
              <a:t>‘</a:t>
            </a:r>
            <a:r>
              <a:rPr lang="en-US" altLang="ko-KR" sz="1200" b="1" dirty="0" err="1">
                <a:solidFill>
                  <a:srgbClr val="A2A9B1"/>
                </a:solidFill>
              </a:rPr>
              <a:t>Einmal</a:t>
            </a:r>
            <a:r>
              <a:rPr lang="en-US" altLang="ko-KR" sz="1200" b="1" dirty="0">
                <a:solidFill>
                  <a:srgbClr val="A2A9B1"/>
                </a:solidFill>
              </a:rPr>
              <a:t> </a:t>
            </a:r>
            <a:r>
              <a:rPr lang="en-US" altLang="ko-KR" sz="1200" b="1" dirty="0" err="1">
                <a:solidFill>
                  <a:srgbClr val="A2A9B1"/>
                </a:solidFill>
              </a:rPr>
              <a:t>ist</a:t>
            </a:r>
            <a:r>
              <a:rPr lang="en-US" altLang="ko-KR" sz="1200" b="1" dirty="0">
                <a:solidFill>
                  <a:srgbClr val="A2A9B1"/>
                </a:solidFill>
              </a:rPr>
              <a:t> </a:t>
            </a:r>
            <a:r>
              <a:rPr lang="en-US" altLang="ko-KR" sz="1200" b="1" dirty="0" err="1">
                <a:solidFill>
                  <a:srgbClr val="A2A9B1"/>
                </a:solidFill>
              </a:rPr>
              <a:t>keinmal</a:t>
            </a:r>
            <a:r>
              <a:rPr lang="en-US" altLang="ko-KR" sz="1200" b="1" dirty="0">
                <a:solidFill>
                  <a:srgbClr val="A2A9B1"/>
                </a:solidFill>
              </a:rPr>
              <a:t> (</a:t>
            </a:r>
            <a:r>
              <a:rPr lang="ko-KR" altLang="en-US" sz="1200" b="1" dirty="0">
                <a:solidFill>
                  <a:srgbClr val="A2A9B1"/>
                </a:solidFill>
              </a:rPr>
              <a:t>한번은 없는 것과 같다</a:t>
            </a:r>
            <a:r>
              <a:rPr lang="en-US" altLang="ko-KR" sz="1200" b="1" dirty="0">
                <a:solidFill>
                  <a:srgbClr val="A2A9B1"/>
                </a:solidFill>
              </a:rPr>
              <a:t>)’ </a:t>
            </a:r>
            <a:r>
              <a:rPr lang="ko-KR" altLang="en-US" sz="1200" b="1" dirty="0">
                <a:solidFill>
                  <a:srgbClr val="A2A9B1"/>
                </a:solidFill>
              </a:rPr>
              <a:t>라는 문장으로부터 태어났다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err="1">
                <a:solidFill>
                  <a:srgbClr val="A2A9B1"/>
                </a:solidFill>
              </a:rPr>
              <a:t>테레자는</a:t>
            </a:r>
            <a:r>
              <a:rPr lang="ko-KR" altLang="en-US" sz="1200" b="1" dirty="0">
                <a:solidFill>
                  <a:srgbClr val="A2A9B1"/>
                </a:solidFill>
              </a:rPr>
              <a:t> 뱃속의 꾸르륵 소리로부터 태어났다</a:t>
            </a:r>
            <a:r>
              <a:rPr lang="en-US" altLang="ko-KR" sz="1200" b="1" dirty="0">
                <a:solidFill>
                  <a:srgbClr val="A2A9B1"/>
                </a:solidFill>
              </a:rPr>
              <a:t>.</a:t>
            </a:r>
            <a:endParaRPr lang="en-US" altLang="ko-KR" sz="1000" b="1" dirty="0">
              <a:solidFill>
                <a:srgbClr val="A2A9B1"/>
              </a:solidFill>
            </a:endParaRPr>
          </a:p>
        </p:txBody>
      </p:sp>
      <p:sp>
        <p:nvSpPr>
          <p:cNvPr id="10" name="사각형: 둥근 대각선 방향 모서리 9">
            <a:extLst>
              <a:ext uri="{FF2B5EF4-FFF2-40B4-BE49-F238E27FC236}">
                <a16:creationId xmlns:a16="http://schemas.microsoft.com/office/drawing/2014/main" id="{6FE8BC92-96D1-4225-9501-E5FBE5604C95}"/>
              </a:ext>
            </a:extLst>
          </p:cNvPr>
          <p:cNvSpPr/>
          <p:nvPr/>
        </p:nvSpPr>
        <p:spPr>
          <a:xfrm>
            <a:off x="6295398" y="1795028"/>
            <a:ext cx="5180421" cy="2348347"/>
          </a:xfrm>
          <a:prstGeom prst="round2Diag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137A574-873A-4875-BADA-AC56D373C4FC}"/>
              </a:ext>
            </a:extLst>
          </p:cNvPr>
          <p:cNvSpPr/>
          <p:nvPr/>
        </p:nvSpPr>
        <p:spPr>
          <a:xfrm>
            <a:off x="6486707" y="1873631"/>
            <a:ext cx="3856435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err="1">
                <a:solidFill>
                  <a:srgbClr val="44546A"/>
                </a:solidFill>
              </a:rPr>
              <a:t>테레자</a:t>
            </a:r>
            <a:endParaRPr lang="en-US" altLang="ko-KR" b="1" dirty="0">
              <a:solidFill>
                <a:srgbClr val="44546A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44546A"/>
                </a:solidFill>
              </a:rPr>
              <a:t>‘</a:t>
            </a:r>
            <a:r>
              <a:rPr lang="en-US" altLang="ko-KR" b="1" dirty="0" err="1">
                <a:solidFill>
                  <a:srgbClr val="44546A"/>
                </a:solidFill>
              </a:rPr>
              <a:t>Es</a:t>
            </a:r>
            <a:r>
              <a:rPr lang="en-US" altLang="ko-KR" b="1" dirty="0">
                <a:solidFill>
                  <a:srgbClr val="44546A"/>
                </a:solidFill>
              </a:rPr>
              <a:t> muss</a:t>
            </a:r>
            <a:r>
              <a:rPr lang="ko-KR" altLang="en-US" b="1" dirty="0">
                <a:solidFill>
                  <a:srgbClr val="44546A"/>
                </a:solidFill>
              </a:rPr>
              <a:t> </a:t>
            </a:r>
            <a:r>
              <a:rPr lang="en-US" altLang="ko-KR" b="1" dirty="0">
                <a:solidFill>
                  <a:srgbClr val="44546A"/>
                </a:solidFill>
              </a:rPr>
              <a:t>sein. (</a:t>
            </a:r>
            <a:r>
              <a:rPr lang="ko-KR" altLang="en-US" b="1" dirty="0">
                <a:solidFill>
                  <a:srgbClr val="44546A"/>
                </a:solidFill>
              </a:rPr>
              <a:t>그래야만 한다</a:t>
            </a:r>
            <a:r>
              <a:rPr lang="en-US" altLang="ko-KR" b="1" dirty="0">
                <a:solidFill>
                  <a:srgbClr val="44546A"/>
                </a:solidFill>
              </a:rPr>
              <a:t>.)’</a:t>
            </a:r>
          </a:p>
          <a:p>
            <a:pPr>
              <a:lnSpc>
                <a:spcPct val="150000"/>
              </a:lnSpc>
            </a:pPr>
            <a:r>
              <a:rPr lang="ko-KR" altLang="en-US" sz="1100" b="1" dirty="0">
                <a:solidFill>
                  <a:srgbClr val="44546A"/>
                </a:solidFill>
              </a:rPr>
              <a:t> 필연으로 변한 우연의 세례</a:t>
            </a:r>
            <a:endParaRPr lang="en-US" altLang="ko-KR" sz="1100" b="1" dirty="0">
              <a:solidFill>
                <a:srgbClr val="58595B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9D31349-E061-43FB-A3C6-22B800022486}"/>
              </a:ext>
            </a:extLst>
          </p:cNvPr>
          <p:cNvSpPr/>
          <p:nvPr/>
        </p:nvSpPr>
        <p:spPr>
          <a:xfrm>
            <a:off x="1055598" y="3119083"/>
            <a:ext cx="4685120" cy="134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400" dirty="0">
                <a:solidFill>
                  <a:srgbClr val="858585"/>
                </a:solidFill>
              </a:rPr>
              <a:t>육체</a:t>
            </a:r>
            <a:r>
              <a:rPr lang="en-US" altLang="ko-KR" sz="1400" dirty="0">
                <a:solidFill>
                  <a:srgbClr val="858585"/>
                </a:solidFill>
              </a:rPr>
              <a:t>(</a:t>
            </a:r>
            <a:r>
              <a:rPr lang="ko-KR" altLang="en-US" sz="1400" dirty="0">
                <a:solidFill>
                  <a:srgbClr val="858585"/>
                </a:solidFill>
              </a:rPr>
              <a:t>성</a:t>
            </a:r>
            <a:r>
              <a:rPr lang="en-US" altLang="ko-KR" sz="1400" dirty="0">
                <a:solidFill>
                  <a:srgbClr val="858585"/>
                </a:solidFill>
              </a:rPr>
              <a:t>)</a:t>
            </a:r>
            <a:r>
              <a:rPr lang="ko-KR" altLang="en-US" sz="1400" dirty="0">
                <a:solidFill>
                  <a:srgbClr val="858585"/>
                </a:solidFill>
              </a:rPr>
              <a:t>과 영혼</a:t>
            </a:r>
            <a:r>
              <a:rPr lang="en-US" altLang="ko-KR" sz="1400" dirty="0">
                <a:solidFill>
                  <a:srgbClr val="858585"/>
                </a:solidFill>
              </a:rPr>
              <a:t>(</a:t>
            </a:r>
            <a:r>
              <a:rPr lang="ko-KR" altLang="en-US" sz="1400" dirty="0">
                <a:solidFill>
                  <a:srgbClr val="858585"/>
                </a:solidFill>
              </a:rPr>
              <a:t>사랑</a:t>
            </a:r>
            <a:r>
              <a:rPr lang="en-US" altLang="ko-KR" sz="1400" dirty="0">
                <a:solidFill>
                  <a:srgbClr val="858585"/>
                </a:solidFill>
              </a:rPr>
              <a:t>)</a:t>
            </a:r>
            <a:r>
              <a:rPr lang="ko-KR" altLang="en-US" sz="1400" dirty="0">
                <a:solidFill>
                  <a:srgbClr val="858585"/>
                </a:solidFill>
              </a:rPr>
              <a:t>을 분리</a:t>
            </a:r>
            <a:r>
              <a:rPr lang="en-US" altLang="ko-KR" sz="1400" dirty="0">
                <a:solidFill>
                  <a:srgbClr val="858585"/>
                </a:solidFill>
              </a:rPr>
              <a:t>, </a:t>
            </a:r>
            <a:r>
              <a:rPr lang="ko-KR" altLang="en-US" sz="1400" dirty="0">
                <a:solidFill>
                  <a:srgbClr val="858585"/>
                </a:solidFill>
              </a:rPr>
              <a:t>에로틱한 우정</a:t>
            </a:r>
            <a:endParaRPr lang="en-US" altLang="ko-KR" sz="1400" dirty="0">
              <a:solidFill>
                <a:srgbClr val="858585"/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1400" dirty="0">
                <a:solidFill>
                  <a:srgbClr val="858585"/>
                </a:solidFill>
              </a:rPr>
              <a:t>가벼운 사랑</a:t>
            </a:r>
            <a:endParaRPr lang="en-US" altLang="ko-KR" sz="1400" dirty="0">
              <a:solidFill>
                <a:srgbClr val="858585"/>
              </a:solidFill>
            </a:endParaRPr>
          </a:p>
          <a:p>
            <a:pPr lvl="0">
              <a:lnSpc>
                <a:spcPct val="150000"/>
              </a:lnSpc>
            </a:pPr>
            <a:endParaRPr lang="en-US" altLang="ko-KR" sz="1400" dirty="0">
              <a:solidFill>
                <a:srgbClr val="858585"/>
              </a:solidFill>
            </a:endParaRPr>
          </a:p>
          <a:p>
            <a:pPr lvl="0" algn="ctr">
              <a:lnSpc>
                <a:spcPct val="150000"/>
              </a:lnSpc>
            </a:pPr>
            <a:endParaRPr lang="ko-KR" altLang="en-US" sz="1400" dirty="0">
              <a:solidFill>
                <a:srgbClr val="858585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29C2F0E-E102-4F12-9CA7-219CC0F43EA8}"/>
              </a:ext>
            </a:extLst>
          </p:cNvPr>
          <p:cNvSpPr/>
          <p:nvPr/>
        </p:nvSpPr>
        <p:spPr>
          <a:xfrm>
            <a:off x="6575432" y="3050876"/>
            <a:ext cx="3597894" cy="102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400" dirty="0">
                <a:solidFill>
                  <a:srgbClr val="858585"/>
                </a:solidFill>
              </a:rPr>
              <a:t>육체</a:t>
            </a:r>
            <a:r>
              <a:rPr lang="en-US" altLang="ko-KR" sz="1400" dirty="0">
                <a:solidFill>
                  <a:srgbClr val="858585"/>
                </a:solidFill>
              </a:rPr>
              <a:t>(</a:t>
            </a:r>
            <a:r>
              <a:rPr lang="ko-KR" altLang="en-US" sz="1400" dirty="0">
                <a:solidFill>
                  <a:srgbClr val="858585"/>
                </a:solidFill>
              </a:rPr>
              <a:t>성</a:t>
            </a:r>
            <a:r>
              <a:rPr lang="en-US" altLang="ko-KR" sz="1400" dirty="0">
                <a:solidFill>
                  <a:srgbClr val="858585"/>
                </a:solidFill>
              </a:rPr>
              <a:t>)</a:t>
            </a:r>
            <a:r>
              <a:rPr lang="ko-KR" altLang="en-US" sz="1400" dirty="0">
                <a:solidFill>
                  <a:srgbClr val="858585"/>
                </a:solidFill>
              </a:rPr>
              <a:t>과 영혼</a:t>
            </a:r>
            <a:r>
              <a:rPr lang="en-US" altLang="ko-KR" sz="1400" dirty="0">
                <a:solidFill>
                  <a:srgbClr val="858585"/>
                </a:solidFill>
              </a:rPr>
              <a:t>(</a:t>
            </a:r>
            <a:r>
              <a:rPr lang="ko-KR" altLang="en-US" sz="1400" dirty="0">
                <a:solidFill>
                  <a:srgbClr val="858585"/>
                </a:solidFill>
              </a:rPr>
              <a:t>사랑</a:t>
            </a:r>
            <a:r>
              <a:rPr lang="en-US" altLang="ko-KR" sz="1400" dirty="0">
                <a:solidFill>
                  <a:srgbClr val="858585"/>
                </a:solidFill>
              </a:rPr>
              <a:t>)</a:t>
            </a:r>
            <a:r>
              <a:rPr lang="ko-KR" altLang="en-US" sz="1400" dirty="0">
                <a:solidFill>
                  <a:srgbClr val="858585"/>
                </a:solidFill>
              </a:rPr>
              <a:t>은 동일</a:t>
            </a:r>
            <a:endParaRPr lang="en-US" altLang="ko-KR" sz="1400" dirty="0">
              <a:solidFill>
                <a:srgbClr val="858585"/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1400" dirty="0">
                <a:solidFill>
                  <a:srgbClr val="858585"/>
                </a:solidFill>
              </a:rPr>
              <a:t>운명적</a:t>
            </a:r>
            <a:r>
              <a:rPr lang="en-US" altLang="ko-KR" sz="1400" dirty="0">
                <a:solidFill>
                  <a:srgbClr val="858585"/>
                </a:solidFill>
              </a:rPr>
              <a:t>, </a:t>
            </a:r>
            <a:r>
              <a:rPr lang="ko-KR" altLang="en-US" sz="1400" dirty="0">
                <a:solidFill>
                  <a:srgbClr val="858585"/>
                </a:solidFill>
              </a:rPr>
              <a:t>당위적 사랑</a:t>
            </a:r>
            <a:endParaRPr lang="en-US" altLang="ko-KR" sz="1400" dirty="0">
              <a:solidFill>
                <a:srgbClr val="858585"/>
              </a:solidFill>
            </a:endParaRPr>
          </a:p>
          <a:p>
            <a:pPr lvl="0">
              <a:lnSpc>
                <a:spcPct val="150000"/>
              </a:lnSpc>
            </a:pPr>
            <a:endParaRPr lang="ko-KR" altLang="en-US" sz="1400" dirty="0">
              <a:solidFill>
                <a:srgbClr val="858585"/>
              </a:solidFill>
            </a:endParaRPr>
          </a:p>
        </p:txBody>
      </p:sp>
      <p:pic>
        <p:nvPicPr>
          <p:cNvPr id="3" name="그림 2" descr="사람, 남자, 서있는, 실외이(가) 표시된 사진&#10;&#10;매우 높은 신뢰도로 생성된 설명">
            <a:extLst>
              <a:ext uri="{FF2B5EF4-FFF2-40B4-BE49-F238E27FC236}">
                <a16:creationId xmlns:a16="http://schemas.microsoft.com/office/drawing/2014/main" id="{B3718128-F072-4A32-9C5C-CA69B71D95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851966" y="4300676"/>
            <a:ext cx="3546764" cy="234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5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29D6A1E-7043-4594-B208-65521E5F277B}"/>
              </a:ext>
            </a:extLst>
          </p:cNvPr>
          <p:cNvSpPr/>
          <p:nvPr/>
        </p:nvSpPr>
        <p:spPr>
          <a:xfrm>
            <a:off x="700313" y="624112"/>
            <a:ext cx="4918061" cy="777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밀란 </a:t>
            </a:r>
            <a:r>
              <a:rPr lang="ko-KR" altLang="en-US" sz="1400" b="1" dirty="0" err="1">
                <a:solidFill>
                  <a:srgbClr val="58595B"/>
                </a:solidFill>
              </a:rPr>
              <a:t>쿤데라의</a:t>
            </a:r>
            <a:r>
              <a:rPr lang="ko-KR" altLang="en-US" sz="1400" b="1" dirty="0">
                <a:solidFill>
                  <a:srgbClr val="58595B"/>
                </a:solidFill>
              </a:rPr>
              <a:t> 참을 수 없는 존재의 가벼움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사비나와 프란츠</a:t>
            </a:r>
            <a:r>
              <a:rPr lang="en-US" altLang="ko-KR" b="1" dirty="0">
                <a:solidFill>
                  <a:srgbClr val="58595B"/>
                </a:solidFill>
              </a:rPr>
              <a:t>, </a:t>
            </a:r>
            <a:r>
              <a:rPr lang="ko-KR" altLang="en-US" b="1" dirty="0">
                <a:solidFill>
                  <a:srgbClr val="58595B"/>
                </a:solidFill>
              </a:rPr>
              <a:t>그리고 </a:t>
            </a:r>
            <a:r>
              <a:rPr lang="ko-KR" altLang="en-US" b="1" dirty="0" err="1">
                <a:solidFill>
                  <a:srgbClr val="58595B"/>
                </a:solidFill>
              </a:rPr>
              <a:t>키치</a:t>
            </a:r>
            <a:r>
              <a:rPr lang="en-US" altLang="ko-KR" b="1" dirty="0">
                <a:solidFill>
                  <a:srgbClr val="58595B"/>
                </a:solidFill>
              </a:rPr>
              <a:t>(</a:t>
            </a:r>
            <a:r>
              <a:rPr lang="ko-KR" altLang="en-US" b="1" dirty="0">
                <a:solidFill>
                  <a:srgbClr val="58595B"/>
                </a:solidFill>
              </a:rPr>
              <a:t>속물</a:t>
            </a:r>
            <a:r>
              <a:rPr lang="en-US" altLang="ko-KR" b="1" dirty="0">
                <a:solidFill>
                  <a:srgbClr val="58595B"/>
                </a:solidFill>
              </a:rPr>
              <a:t>)</a:t>
            </a:r>
            <a:r>
              <a:rPr lang="ko-KR" altLang="en-US" b="1" dirty="0">
                <a:solidFill>
                  <a:srgbClr val="58595B"/>
                </a:solidFill>
              </a:rPr>
              <a:t>와 배반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3773311-3E09-43E8-8FD2-1E58CD833CEC}"/>
              </a:ext>
            </a:extLst>
          </p:cNvPr>
          <p:cNvSpPr/>
          <p:nvPr/>
        </p:nvSpPr>
        <p:spPr>
          <a:xfrm>
            <a:off x="700311" y="1552796"/>
            <a:ext cx="11272613" cy="1857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>
                <a:solidFill>
                  <a:srgbClr val="44546A"/>
                </a:solidFill>
              </a:rPr>
              <a:t>Kitsch (</a:t>
            </a:r>
            <a:r>
              <a:rPr lang="ko-KR" altLang="en-US" sz="2400" b="1" dirty="0" err="1">
                <a:solidFill>
                  <a:srgbClr val="44546A"/>
                </a:solidFill>
              </a:rPr>
              <a:t>키치</a:t>
            </a:r>
            <a:r>
              <a:rPr lang="en-US" altLang="ko-KR" sz="2400" b="1" dirty="0">
                <a:solidFill>
                  <a:srgbClr val="44546A"/>
                </a:solidFill>
              </a:rPr>
              <a:t>); </a:t>
            </a:r>
            <a:r>
              <a:rPr lang="ko-KR" altLang="en-US" sz="1400" b="1" dirty="0">
                <a:solidFill>
                  <a:srgbClr val="58595B"/>
                </a:solidFill>
              </a:rPr>
              <a:t>문화의 저속한 현상</a:t>
            </a:r>
            <a:r>
              <a:rPr lang="en-US" altLang="ko-KR" sz="1400" b="1" dirty="0">
                <a:solidFill>
                  <a:srgbClr val="58595B"/>
                </a:solidFill>
              </a:rPr>
              <a:t>, </a:t>
            </a:r>
            <a:r>
              <a:rPr lang="ko-KR" altLang="en-US" sz="1400" b="1" dirty="0">
                <a:solidFill>
                  <a:srgbClr val="58595B"/>
                </a:solidFill>
              </a:rPr>
              <a:t>싸구려</a:t>
            </a:r>
            <a:r>
              <a:rPr lang="en-US" altLang="ko-KR" sz="1400" b="1" dirty="0">
                <a:solidFill>
                  <a:srgbClr val="58595B"/>
                </a:solidFill>
              </a:rPr>
              <a:t>, </a:t>
            </a:r>
            <a:r>
              <a:rPr lang="ko-KR" altLang="en-US" sz="1400" b="1" dirty="0">
                <a:solidFill>
                  <a:srgbClr val="58595B"/>
                </a:solidFill>
              </a:rPr>
              <a:t>저속한 예술품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58595B"/>
                </a:solidFill>
              </a:rPr>
              <a:t>                                 </a:t>
            </a:r>
            <a:r>
              <a:rPr lang="ko-KR" altLang="ko-KR" sz="1400" b="1" dirty="0">
                <a:solidFill>
                  <a:srgbClr val="58595B"/>
                </a:solidFill>
              </a:rPr>
              <a:t>⇒</a:t>
            </a:r>
            <a:r>
              <a:rPr lang="en-US" altLang="ko-KR" sz="1400" b="1" dirty="0">
                <a:solidFill>
                  <a:srgbClr val="58595B"/>
                </a:solidFill>
              </a:rPr>
              <a:t> </a:t>
            </a:r>
            <a:r>
              <a:rPr lang="ko-KR" altLang="en-US" sz="1400" b="1" dirty="0">
                <a:solidFill>
                  <a:srgbClr val="58595B"/>
                </a:solidFill>
              </a:rPr>
              <a:t>실제로는 </a:t>
            </a:r>
            <a:r>
              <a:rPr lang="ko-KR" altLang="en-US" sz="1400" b="1" dirty="0" err="1">
                <a:solidFill>
                  <a:srgbClr val="58595B"/>
                </a:solidFill>
              </a:rPr>
              <a:t>존재하지도</a:t>
            </a:r>
            <a:r>
              <a:rPr lang="ko-KR" altLang="en-US" sz="1400" b="1" dirty="0">
                <a:solidFill>
                  <a:srgbClr val="58595B"/>
                </a:solidFill>
              </a:rPr>
              <a:t> 않으면서 혹은 본질이 아닌 본질을 가장한 모조의 세계와 같은 위선적 모습</a:t>
            </a:r>
            <a:r>
              <a:rPr lang="en-US" altLang="ko-KR" sz="1400" b="1" dirty="0">
                <a:solidFill>
                  <a:srgbClr val="58595B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58595B"/>
                </a:solidFill>
              </a:rPr>
              <a:t>                                     </a:t>
            </a:r>
            <a:r>
              <a:rPr lang="ko-KR" altLang="en-US" sz="1400" b="1" dirty="0">
                <a:solidFill>
                  <a:srgbClr val="58595B"/>
                </a:solidFill>
              </a:rPr>
              <a:t>천박한 것에 대한 절대적 부정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58595B"/>
                </a:solidFill>
              </a:rPr>
              <a:t>                                     (</a:t>
            </a:r>
            <a:r>
              <a:rPr lang="ko-KR" altLang="en-US" sz="1100" b="1" dirty="0">
                <a:solidFill>
                  <a:srgbClr val="58595B"/>
                </a:solidFill>
              </a:rPr>
              <a:t>가톨릭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프로테스탄트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유태인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공산주의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파시스트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민주주의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페미니스트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유럽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미국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srgbClr val="58595B"/>
                </a:solidFill>
              </a:rPr>
              <a:t>                                                </a:t>
            </a:r>
            <a:r>
              <a:rPr lang="ko-KR" altLang="en-US" sz="1100" b="1" dirty="0">
                <a:solidFill>
                  <a:srgbClr val="58595B"/>
                </a:solidFill>
              </a:rPr>
              <a:t>민족주의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en-US" altLang="ko-KR" sz="1100" b="1" dirty="0">
                <a:solidFill>
                  <a:srgbClr val="58595B"/>
                </a:solidFill>
              </a:rPr>
              <a:t>, </a:t>
            </a:r>
            <a:r>
              <a:rPr lang="ko-KR" altLang="en-US" sz="1100" b="1" dirty="0">
                <a:solidFill>
                  <a:srgbClr val="58595B"/>
                </a:solidFill>
              </a:rPr>
              <a:t>국제주의 </a:t>
            </a:r>
            <a:r>
              <a:rPr lang="ko-KR" altLang="en-US" sz="1100" b="1" dirty="0" err="1">
                <a:solidFill>
                  <a:srgbClr val="58595B"/>
                </a:solidFill>
              </a:rPr>
              <a:t>키치</a:t>
            </a:r>
            <a:r>
              <a:rPr lang="ko-KR" altLang="en-US" sz="1100" b="1" dirty="0">
                <a:solidFill>
                  <a:srgbClr val="58595B"/>
                </a:solidFill>
              </a:rPr>
              <a:t> </a:t>
            </a:r>
            <a:r>
              <a:rPr lang="en-US" altLang="ko-KR" sz="1100" b="1" dirty="0" err="1">
                <a:solidFill>
                  <a:srgbClr val="58595B"/>
                </a:solidFill>
              </a:rPr>
              <a:t>etc</a:t>
            </a:r>
            <a:r>
              <a:rPr lang="en-US" altLang="ko-KR" sz="1100" b="1" dirty="0">
                <a:solidFill>
                  <a:srgbClr val="58595B"/>
                </a:solidFill>
              </a:rPr>
              <a:t>)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24261FB-0E2D-4A33-96A4-96F6E7754EAF}"/>
              </a:ext>
            </a:extLst>
          </p:cNvPr>
          <p:cNvSpPr/>
          <p:nvPr/>
        </p:nvSpPr>
        <p:spPr>
          <a:xfrm>
            <a:off x="5514976" y="617185"/>
            <a:ext cx="6497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A2A9B1"/>
                </a:solidFill>
              </a:rPr>
              <a:t>“ </a:t>
            </a:r>
            <a:r>
              <a:rPr lang="ko-KR" altLang="en-US" sz="1200" b="1" dirty="0">
                <a:solidFill>
                  <a:srgbClr val="A2A9B1"/>
                </a:solidFill>
              </a:rPr>
              <a:t>나의 적은 공산주의가 아니라 </a:t>
            </a:r>
            <a:r>
              <a:rPr lang="ko-KR" altLang="en-US" sz="1200" b="1" dirty="0" err="1">
                <a:solidFill>
                  <a:srgbClr val="A2A9B1"/>
                </a:solidFill>
              </a:rPr>
              <a:t>속물이에요</a:t>
            </a:r>
            <a:r>
              <a:rPr lang="en-US" altLang="ko-KR" sz="1200" b="1" dirty="0">
                <a:solidFill>
                  <a:srgbClr val="A2A9B1"/>
                </a:solidFill>
              </a:rPr>
              <a:t>!“</a:t>
            </a:r>
            <a:r>
              <a:rPr lang="ko-KR" altLang="en-US" sz="1200" b="1" dirty="0">
                <a:solidFill>
                  <a:srgbClr val="A2A9B1"/>
                </a:solidFill>
              </a:rPr>
              <a:t>라고 사비나가 외친 것은 </a:t>
            </a:r>
            <a:endParaRPr lang="en-US" altLang="ko-KR" sz="1200" b="1" dirty="0">
              <a:solidFill>
                <a:srgbClr val="A2A9B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A2A9B1"/>
                </a:solidFill>
              </a:rPr>
              <a:t>서방 사람들이 그녀의 인생으로부터 만들고자 했던 속물로부터 탈출하고자 하는 외침이다</a:t>
            </a:r>
            <a:r>
              <a:rPr lang="en-US" altLang="ko-KR" sz="1200" b="1" dirty="0">
                <a:solidFill>
                  <a:srgbClr val="A2A9B1"/>
                </a:solidFill>
              </a:rPr>
              <a:t>. </a:t>
            </a:r>
            <a:endParaRPr lang="en-US" altLang="ko-KR" sz="1000" b="1" dirty="0">
              <a:solidFill>
                <a:srgbClr val="A2A9B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3D6DC63-63F7-4787-8E6D-1CA4352CD183}"/>
              </a:ext>
            </a:extLst>
          </p:cNvPr>
          <p:cNvSpPr/>
          <p:nvPr/>
        </p:nvSpPr>
        <p:spPr>
          <a:xfrm>
            <a:off x="5988777" y="3804222"/>
            <a:ext cx="4685120" cy="35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300" dirty="0">
                <a:solidFill>
                  <a:srgbClr val="858585"/>
                </a:solidFill>
              </a:rPr>
              <a:t> </a:t>
            </a:r>
            <a:endParaRPr lang="ko-KR" altLang="en-US" sz="1300" dirty="0">
              <a:solidFill>
                <a:srgbClr val="858585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90996CD5-0C00-45D6-B27C-F18C12DFE228}"/>
              </a:ext>
            </a:extLst>
          </p:cNvPr>
          <p:cNvSpPr/>
          <p:nvPr/>
        </p:nvSpPr>
        <p:spPr>
          <a:xfrm>
            <a:off x="700311" y="3494814"/>
            <a:ext cx="1271364" cy="1268041"/>
          </a:xfrm>
          <a:prstGeom prst="ellipse">
            <a:avLst/>
          </a:prstGeom>
          <a:solidFill>
            <a:srgbClr val="EF628C"/>
          </a:solidFill>
          <a:ln w="127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>
                <a:solidFill>
                  <a:schemeClr val="bg1"/>
                </a:solidFill>
              </a:rPr>
              <a:t>공산주의 </a:t>
            </a:r>
            <a:r>
              <a:rPr lang="ko-KR" altLang="en-US" sz="1400" b="1" dirty="0" err="1">
                <a:solidFill>
                  <a:schemeClr val="bg1"/>
                </a:solidFill>
              </a:rPr>
              <a:t>키치</a:t>
            </a:r>
            <a:endParaRPr lang="en-US" altLang="ko-KR" sz="1400" b="1" dirty="0">
              <a:solidFill>
                <a:schemeClr val="bg1"/>
              </a:solidFill>
            </a:endParaRPr>
          </a:p>
        </p:txBody>
      </p:sp>
      <p:sp>
        <p:nvSpPr>
          <p:cNvPr id="19" name="사각형: 둥근 대각선 방향 모서리 18">
            <a:extLst>
              <a:ext uri="{FF2B5EF4-FFF2-40B4-BE49-F238E27FC236}">
                <a16:creationId xmlns:a16="http://schemas.microsoft.com/office/drawing/2014/main" id="{4230CAE3-8274-4E9B-90AE-93323DE2735F}"/>
              </a:ext>
            </a:extLst>
          </p:cNvPr>
          <p:cNvSpPr/>
          <p:nvPr/>
        </p:nvSpPr>
        <p:spPr>
          <a:xfrm>
            <a:off x="2244363" y="3610380"/>
            <a:ext cx="4585062" cy="1268041"/>
          </a:xfrm>
          <a:prstGeom prst="round2DiagRect">
            <a:avLst/>
          </a:prstGeom>
          <a:solidFill>
            <a:schemeClr val="bg1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AE18603C-8B7F-4CD7-80BC-38635F809D55}"/>
              </a:ext>
            </a:extLst>
          </p:cNvPr>
          <p:cNvSpPr/>
          <p:nvPr/>
        </p:nvSpPr>
        <p:spPr>
          <a:xfrm>
            <a:off x="2259555" y="3610381"/>
            <a:ext cx="4569870" cy="1164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200" b="1" dirty="0">
                <a:solidFill>
                  <a:srgbClr val="858585"/>
                </a:solidFill>
              </a:rPr>
              <a:t>공산주의가 뒤집어 쓰고 있던 아름다움의 가면</a:t>
            </a:r>
            <a:r>
              <a:rPr lang="en-US" altLang="ko-KR" sz="1200" b="1" dirty="0">
                <a:solidFill>
                  <a:srgbClr val="858585"/>
                </a:solidFill>
              </a:rPr>
              <a:t>. </a:t>
            </a:r>
          </a:p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srgbClr val="858585"/>
                </a:solidFill>
              </a:rPr>
              <a:t>Ex) 5</a:t>
            </a:r>
            <a:r>
              <a:rPr lang="ko-KR" altLang="en-US" sz="1200" b="1" dirty="0">
                <a:solidFill>
                  <a:srgbClr val="858585"/>
                </a:solidFill>
              </a:rPr>
              <a:t>월</a:t>
            </a:r>
            <a:r>
              <a:rPr lang="en-US" altLang="ko-KR" sz="1200" b="1" dirty="0">
                <a:solidFill>
                  <a:srgbClr val="858585"/>
                </a:solidFill>
              </a:rPr>
              <a:t> 1</a:t>
            </a:r>
            <a:r>
              <a:rPr lang="ko-KR" altLang="en-US" sz="1200" b="1" dirty="0">
                <a:solidFill>
                  <a:srgbClr val="858585"/>
                </a:solidFill>
              </a:rPr>
              <a:t>일 노동절 행진</a:t>
            </a:r>
            <a:endParaRPr lang="en-US" altLang="ko-KR" sz="1200" b="1" dirty="0">
              <a:solidFill>
                <a:srgbClr val="858585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srgbClr val="858585"/>
                </a:solidFill>
              </a:rPr>
              <a:t>: </a:t>
            </a:r>
            <a:r>
              <a:rPr lang="ko-KR" altLang="en-US" sz="1200" b="1" dirty="0">
                <a:solidFill>
                  <a:srgbClr val="858585"/>
                </a:solidFill>
              </a:rPr>
              <a:t>정치적 동의를 넘어 </a:t>
            </a:r>
            <a:endParaRPr lang="en-US" altLang="ko-KR" sz="1200" b="1" dirty="0">
              <a:solidFill>
                <a:srgbClr val="858585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srgbClr val="858585"/>
                </a:solidFill>
              </a:rPr>
              <a:t>  </a:t>
            </a:r>
            <a:r>
              <a:rPr lang="ko-KR" altLang="en-US" sz="1200" b="1" dirty="0">
                <a:solidFill>
                  <a:srgbClr val="858585"/>
                </a:solidFill>
              </a:rPr>
              <a:t>공산주의를 사는 사람들의 존재 자체에 대한 확고부동한 동의</a:t>
            </a:r>
            <a:endParaRPr lang="ko-KR" altLang="en-US" sz="900" dirty="0">
              <a:solidFill>
                <a:srgbClr val="858585"/>
              </a:solidFill>
            </a:endParaRPr>
          </a:p>
        </p:txBody>
      </p:sp>
      <p:sp>
        <p:nvSpPr>
          <p:cNvPr id="22" name="사각형: 둥근 대각선 방향 모서리 21">
            <a:extLst>
              <a:ext uri="{FF2B5EF4-FFF2-40B4-BE49-F238E27FC236}">
                <a16:creationId xmlns:a16="http://schemas.microsoft.com/office/drawing/2014/main" id="{F294F148-EF8F-4E07-9371-E1168B091D67}"/>
              </a:ext>
            </a:extLst>
          </p:cNvPr>
          <p:cNvSpPr/>
          <p:nvPr/>
        </p:nvSpPr>
        <p:spPr>
          <a:xfrm>
            <a:off x="2244363" y="5062019"/>
            <a:ext cx="4569870" cy="1074338"/>
          </a:xfrm>
          <a:prstGeom prst="round2DiagRect">
            <a:avLst/>
          </a:prstGeom>
          <a:solidFill>
            <a:schemeClr val="bg1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ECE21B6-58E3-4BD0-B2EF-06CC2D90E729}"/>
              </a:ext>
            </a:extLst>
          </p:cNvPr>
          <p:cNvSpPr/>
          <p:nvPr/>
        </p:nvSpPr>
        <p:spPr>
          <a:xfrm>
            <a:off x="2259555" y="5169310"/>
            <a:ext cx="4569870" cy="61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200" b="1" dirty="0">
                <a:solidFill>
                  <a:srgbClr val="858585"/>
                </a:solidFill>
              </a:rPr>
              <a:t>전체 인류의 형제애는 모두 </a:t>
            </a:r>
            <a:r>
              <a:rPr lang="ko-KR" altLang="en-US" sz="1200" b="1" dirty="0" err="1">
                <a:solidFill>
                  <a:srgbClr val="858585"/>
                </a:solidFill>
              </a:rPr>
              <a:t>키치의</a:t>
            </a:r>
            <a:r>
              <a:rPr lang="ko-KR" altLang="en-US" sz="1200" b="1" dirty="0">
                <a:solidFill>
                  <a:srgbClr val="858585"/>
                </a:solidFill>
              </a:rPr>
              <a:t> 기반 위에서 가능</a:t>
            </a:r>
            <a:endParaRPr lang="en-US" altLang="ko-KR" sz="1200" b="1" dirty="0">
              <a:solidFill>
                <a:srgbClr val="858585"/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1200" b="1" dirty="0">
                <a:solidFill>
                  <a:srgbClr val="858585"/>
                </a:solidFill>
              </a:rPr>
              <a:t>모든 정치인들</a:t>
            </a:r>
            <a:r>
              <a:rPr lang="en-US" altLang="ko-KR" sz="1200" b="1" dirty="0">
                <a:solidFill>
                  <a:srgbClr val="858585"/>
                </a:solidFill>
              </a:rPr>
              <a:t>, </a:t>
            </a:r>
            <a:r>
              <a:rPr lang="ko-KR" altLang="en-US" sz="1200" b="1" dirty="0">
                <a:solidFill>
                  <a:srgbClr val="858585"/>
                </a:solidFill>
              </a:rPr>
              <a:t>정당들</a:t>
            </a:r>
            <a:r>
              <a:rPr lang="en-US" altLang="ko-KR" sz="1200" b="1" dirty="0">
                <a:solidFill>
                  <a:srgbClr val="858585"/>
                </a:solidFill>
              </a:rPr>
              <a:t>, </a:t>
            </a:r>
            <a:r>
              <a:rPr lang="ko-KR" altLang="en-US" sz="1200" b="1" dirty="0">
                <a:solidFill>
                  <a:srgbClr val="858585"/>
                </a:solidFill>
              </a:rPr>
              <a:t>정치운동들의 미학적 이상</a:t>
            </a:r>
            <a:endParaRPr lang="ko-KR" altLang="en-US" sz="900" dirty="0">
              <a:solidFill>
                <a:srgbClr val="858585"/>
              </a:solidFill>
            </a:endParaRPr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DE0E54ED-7AA4-4339-B316-8DDC0B1832EF}"/>
              </a:ext>
            </a:extLst>
          </p:cNvPr>
          <p:cNvSpPr/>
          <p:nvPr/>
        </p:nvSpPr>
        <p:spPr>
          <a:xfrm>
            <a:off x="7534275" y="3494814"/>
            <a:ext cx="1146129" cy="1104998"/>
          </a:xfrm>
          <a:prstGeom prst="ellipse">
            <a:avLst/>
          </a:prstGeom>
          <a:solidFill>
            <a:srgbClr val="FFC754"/>
          </a:solidFill>
          <a:ln w="12700">
            <a:solidFill>
              <a:srgbClr val="FFC7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</a:rPr>
              <a:t>배반</a:t>
            </a:r>
            <a:endParaRPr lang="en-US" altLang="ko-KR" sz="1400" b="1" dirty="0">
              <a:solidFill>
                <a:schemeClr val="bg1"/>
              </a:solidFill>
            </a:endParaRP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D0E5DD5D-A726-4118-AF73-A2EBBD826AB6}"/>
              </a:ext>
            </a:extLst>
          </p:cNvPr>
          <p:cNvCxnSpPr>
            <a:cxnSpLocks/>
          </p:cNvCxnSpPr>
          <p:nvPr/>
        </p:nvCxnSpPr>
        <p:spPr>
          <a:xfrm>
            <a:off x="6953250" y="3931627"/>
            <a:ext cx="457200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28F487A-998A-43FC-B6C8-B43A789A1260}"/>
              </a:ext>
            </a:extLst>
          </p:cNvPr>
          <p:cNvSpPr/>
          <p:nvPr/>
        </p:nvSpPr>
        <p:spPr>
          <a:xfrm>
            <a:off x="8804229" y="3564881"/>
            <a:ext cx="29806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858585"/>
                </a:solidFill>
              </a:rPr>
              <a:t>: </a:t>
            </a:r>
            <a:r>
              <a:rPr lang="ko-KR" altLang="en-US" sz="1400" b="1" dirty="0">
                <a:solidFill>
                  <a:srgbClr val="58595B"/>
                </a:solidFill>
              </a:rPr>
              <a:t>대열에서 이탈하여 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  미지의 곳으로 나아가는 것</a:t>
            </a:r>
            <a:r>
              <a:rPr lang="en-US" altLang="ko-KR" sz="1400" b="1" dirty="0">
                <a:solidFill>
                  <a:srgbClr val="58595B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1400" b="1" u="sng" dirty="0">
                <a:solidFill>
                  <a:srgbClr val="58595B"/>
                </a:solidFill>
              </a:rPr>
              <a:t>  키치로부터의 탈출</a:t>
            </a:r>
            <a:endParaRPr lang="en-US" altLang="ko-KR" sz="1400" b="1" u="sng" dirty="0">
              <a:solidFill>
                <a:srgbClr val="58595B"/>
              </a:solidFill>
            </a:endParaRPr>
          </a:p>
          <a:p>
            <a:pPr lvl="0" algn="ctr">
              <a:lnSpc>
                <a:spcPct val="150000"/>
              </a:lnSpc>
            </a:pPr>
            <a:endParaRPr lang="ko-KR" altLang="en-US" sz="1000" dirty="0">
              <a:solidFill>
                <a:srgbClr val="8585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0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/>
        </p:nvCxnSpPr>
        <p:spPr>
          <a:xfrm>
            <a:off x="700313" y="362890"/>
            <a:ext cx="10728000" cy="0"/>
          </a:xfrm>
          <a:prstGeom prst="line">
            <a:avLst/>
          </a:prstGeom>
          <a:ln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29D6A1E-7043-4594-B208-65521E5F277B}"/>
              </a:ext>
            </a:extLst>
          </p:cNvPr>
          <p:cNvSpPr/>
          <p:nvPr/>
        </p:nvSpPr>
        <p:spPr>
          <a:xfrm>
            <a:off x="700313" y="624112"/>
            <a:ext cx="4918061" cy="777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58595B"/>
                </a:solidFill>
              </a:rPr>
              <a:t>밀란 </a:t>
            </a:r>
            <a:r>
              <a:rPr lang="ko-KR" altLang="en-US" sz="1400" b="1" dirty="0" err="1">
                <a:solidFill>
                  <a:srgbClr val="58595B"/>
                </a:solidFill>
              </a:rPr>
              <a:t>쿤데라의</a:t>
            </a:r>
            <a:r>
              <a:rPr lang="ko-KR" altLang="en-US" sz="1400" b="1" dirty="0">
                <a:solidFill>
                  <a:srgbClr val="58595B"/>
                </a:solidFill>
              </a:rPr>
              <a:t> 참을 수 없는 존재의 가벼움</a:t>
            </a:r>
            <a:endParaRPr lang="en-US" altLang="ko-KR" sz="1400" b="1" dirty="0">
              <a:solidFill>
                <a:srgbClr val="58595B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58595B"/>
                </a:solidFill>
              </a:rPr>
              <a:t>사비나와 프란츠</a:t>
            </a:r>
            <a:r>
              <a:rPr lang="en-US" altLang="ko-KR" b="1" dirty="0">
                <a:solidFill>
                  <a:srgbClr val="58595B"/>
                </a:solidFill>
              </a:rPr>
              <a:t>, </a:t>
            </a:r>
            <a:r>
              <a:rPr lang="ko-KR" altLang="en-US" b="1" dirty="0">
                <a:solidFill>
                  <a:srgbClr val="58595B"/>
                </a:solidFill>
              </a:rPr>
              <a:t>그리고 </a:t>
            </a:r>
            <a:r>
              <a:rPr lang="ko-KR" altLang="en-US" b="1" dirty="0" err="1">
                <a:solidFill>
                  <a:srgbClr val="58595B"/>
                </a:solidFill>
              </a:rPr>
              <a:t>키치</a:t>
            </a:r>
            <a:r>
              <a:rPr lang="en-US" altLang="ko-KR" b="1" dirty="0">
                <a:solidFill>
                  <a:srgbClr val="58595B"/>
                </a:solidFill>
              </a:rPr>
              <a:t>(</a:t>
            </a:r>
            <a:r>
              <a:rPr lang="ko-KR" altLang="en-US" b="1" dirty="0">
                <a:solidFill>
                  <a:srgbClr val="58595B"/>
                </a:solidFill>
              </a:rPr>
              <a:t>속물</a:t>
            </a:r>
            <a:r>
              <a:rPr lang="en-US" altLang="ko-KR" b="1" dirty="0">
                <a:solidFill>
                  <a:srgbClr val="58595B"/>
                </a:solidFill>
              </a:rPr>
              <a:t>)</a:t>
            </a:r>
            <a:r>
              <a:rPr lang="ko-KR" altLang="en-US" b="1" dirty="0">
                <a:solidFill>
                  <a:srgbClr val="58595B"/>
                </a:solidFill>
              </a:rPr>
              <a:t>와 배반</a:t>
            </a:r>
            <a:endParaRPr lang="en-US" altLang="ko-KR" sz="700" dirty="0">
              <a:solidFill>
                <a:srgbClr val="58595B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24261FB-0E2D-4A33-96A4-96F6E7754EAF}"/>
              </a:ext>
            </a:extLst>
          </p:cNvPr>
          <p:cNvSpPr/>
          <p:nvPr/>
        </p:nvSpPr>
        <p:spPr>
          <a:xfrm>
            <a:off x="5855505" y="4580569"/>
            <a:ext cx="6687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/>
                </a:solidFill>
              </a:rPr>
              <a:t>“</a:t>
            </a:r>
            <a:r>
              <a:rPr lang="ko-KR" altLang="en-US" sz="1200" b="1" dirty="0">
                <a:solidFill>
                  <a:srgbClr val="44546A"/>
                </a:solidFill>
              </a:rPr>
              <a:t>사비나는 자신을 둘러싼 공허를 느낀다</a:t>
            </a:r>
            <a:r>
              <a:rPr lang="en-US" altLang="ko-KR" sz="1200" b="1" dirty="0">
                <a:solidFill>
                  <a:srgbClr val="44546A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44546A"/>
                </a:solidFill>
              </a:rPr>
              <a:t>그런데 바로 이 공허가 그녀가 벌인 모든 배반들의 목표였다면 어떻게 할 것인가</a:t>
            </a:r>
            <a:r>
              <a:rPr lang="en-US" altLang="ko-KR" sz="1200" b="1" dirty="0">
                <a:solidFill>
                  <a:srgbClr val="44546A"/>
                </a:solidFill>
              </a:rPr>
              <a:t>?”</a:t>
            </a:r>
            <a:endParaRPr lang="en-US" altLang="ko-KR" sz="1000" b="1" dirty="0">
              <a:solidFill>
                <a:srgbClr val="44546A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3D6DC63-63F7-4787-8E6D-1CA4352CD183}"/>
              </a:ext>
            </a:extLst>
          </p:cNvPr>
          <p:cNvSpPr/>
          <p:nvPr/>
        </p:nvSpPr>
        <p:spPr>
          <a:xfrm>
            <a:off x="6998427" y="5241394"/>
            <a:ext cx="4685120" cy="35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300" dirty="0">
                <a:solidFill>
                  <a:srgbClr val="858585"/>
                </a:solidFill>
              </a:rPr>
              <a:t> </a:t>
            </a:r>
            <a:endParaRPr lang="ko-KR" altLang="en-US" sz="1300" dirty="0">
              <a:solidFill>
                <a:srgbClr val="858585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90996CD5-0C00-45D6-B27C-F18C12DFE228}"/>
              </a:ext>
            </a:extLst>
          </p:cNvPr>
          <p:cNvSpPr/>
          <p:nvPr/>
        </p:nvSpPr>
        <p:spPr>
          <a:xfrm>
            <a:off x="805086" y="1688592"/>
            <a:ext cx="1260000" cy="1260000"/>
          </a:xfrm>
          <a:prstGeom prst="ellipse">
            <a:avLst/>
          </a:prstGeom>
          <a:solidFill>
            <a:srgbClr val="EF628C"/>
          </a:solidFill>
          <a:ln w="12700">
            <a:solidFill>
              <a:srgbClr val="EF6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</a:rPr>
              <a:t>배반의 연속</a:t>
            </a:r>
            <a:endParaRPr lang="en-US" altLang="ko-KR" sz="1400" b="1" dirty="0">
              <a:solidFill>
                <a:schemeClr val="bg1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ECE21B6-58E3-4BD0-B2EF-06CC2D90E729}"/>
              </a:ext>
            </a:extLst>
          </p:cNvPr>
          <p:cNvSpPr/>
          <p:nvPr/>
        </p:nvSpPr>
        <p:spPr>
          <a:xfrm>
            <a:off x="5105400" y="1944593"/>
            <a:ext cx="5301270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ko-KR" alt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키치는</a:t>
            </a:r>
            <a:r>
              <a: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누구도 피해갈 수 없는</a:t>
            </a:r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존재의 조건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DE0E54ED-7AA4-4339-B316-8DDC0B1832EF}"/>
              </a:ext>
            </a:extLst>
          </p:cNvPr>
          <p:cNvSpPr/>
          <p:nvPr/>
        </p:nvSpPr>
        <p:spPr>
          <a:xfrm>
            <a:off x="3295650" y="1662790"/>
            <a:ext cx="1260000" cy="1260000"/>
          </a:xfrm>
          <a:prstGeom prst="ellipse">
            <a:avLst/>
          </a:prstGeom>
          <a:solidFill>
            <a:srgbClr val="FFC754"/>
          </a:solidFill>
          <a:ln w="12700">
            <a:solidFill>
              <a:srgbClr val="FFC7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</a:rPr>
              <a:t>공허</a:t>
            </a:r>
            <a:endParaRPr lang="en-US" altLang="ko-KR" sz="1400" b="1" dirty="0">
              <a:solidFill>
                <a:schemeClr val="bg1"/>
              </a:solidFill>
            </a:endParaRP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D0E5DD5D-A726-4118-AF73-A2EBBD826AB6}"/>
              </a:ext>
            </a:extLst>
          </p:cNvPr>
          <p:cNvCxnSpPr>
            <a:cxnSpLocks/>
          </p:cNvCxnSpPr>
          <p:nvPr/>
        </p:nvCxnSpPr>
        <p:spPr>
          <a:xfrm>
            <a:off x="2457450" y="2255227"/>
            <a:ext cx="457200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사각형: 둥근 대각선 방향 모서리 22">
            <a:extLst>
              <a:ext uri="{FF2B5EF4-FFF2-40B4-BE49-F238E27FC236}">
                <a16:creationId xmlns:a16="http://schemas.microsoft.com/office/drawing/2014/main" id="{D1CC5677-5554-4E2E-8946-A041960ADBEA}"/>
              </a:ext>
            </a:extLst>
          </p:cNvPr>
          <p:cNvSpPr/>
          <p:nvPr/>
        </p:nvSpPr>
        <p:spPr>
          <a:xfrm>
            <a:off x="660854" y="3540797"/>
            <a:ext cx="4793994" cy="1074338"/>
          </a:xfrm>
          <a:prstGeom prst="round2DiagRect">
            <a:avLst/>
          </a:prstGeom>
          <a:solidFill>
            <a:schemeClr val="bg1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사각형: 둥근 대각선 방향 모서리 27">
            <a:extLst>
              <a:ext uri="{FF2B5EF4-FFF2-40B4-BE49-F238E27FC236}">
                <a16:creationId xmlns:a16="http://schemas.microsoft.com/office/drawing/2014/main" id="{B2052A6D-5215-4AE1-B49F-524ACA1769DF}"/>
              </a:ext>
            </a:extLst>
          </p:cNvPr>
          <p:cNvSpPr/>
          <p:nvPr/>
        </p:nvSpPr>
        <p:spPr>
          <a:xfrm>
            <a:off x="660854" y="4954662"/>
            <a:ext cx="4793994" cy="1074338"/>
          </a:xfrm>
          <a:prstGeom prst="round2DiagRect">
            <a:avLst/>
          </a:prstGeom>
          <a:solidFill>
            <a:schemeClr val="bg1"/>
          </a:solidFill>
          <a:ln>
            <a:solidFill>
              <a:srgbClr val="F15E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66DE4928-64BD-4337-B482-CDB0CADCE40D}"/>
              </a:ext>
            </a:extLst>
          </p:cNvPr>
          <p:cNvSpPr/>
          <p:nvPr/>
        </p:nvSpPr>
        <p:spPr>
          <a:xfrm>
            <a:off x="792604" y="5156357"/>
            <a:ext cx="493115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3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키치의</a:t>
            </a: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상징인 대장정 중 </a:t>
            </a:r>
            <a:endParaRPr lang="en-US" altLang="ko-KR" sz="1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밤거리에서 강도의 습격을 받고 허무하게 </a:t>
            </a:r>
            <a:r>
              <a:rPr lang="ko-KR" altLang="en-US" sz="13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사망힌</a:t>
            </a:r>
            <a:r>
              <a:rPr lang="ko-KR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프란츠</a:t>
            </a:r>
            <a:endParaRPr lang="en-US" altLang="ko-KR" sz="1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638C5492-5B17-46E5-AF52-72CF43A93538}"/>
              </a:ext>
            </a:extLst>
          </p:cNvPr>
          <p:cNvSpPr/>
          <p:nvPr/>
        </p:nvSpPr>
        <p:spPr>
          <a:xfrm>
            <a:off x="700313" y="3639582"/>
            <a:ext cx="64974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토마시와</a:t>
            </a: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프란츠의 자신들의 입장과는 전혀 상관이 없는 비문들</a:t>
            </a:r>
            <a:endParaRPr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‘</a:t>
            </a: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오랜 방황 끝에 귀환하다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.’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‘</a:t>
            </a: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그는 지상에서 하느님의 왕국을 소망하였다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.’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B06CC4B2-C343-480B-AE46-6819060A4953}"/>
              </a:ext>
            </a:extLst>
          </p:cNvPr>
          <p:cNvSpPr/>
          <p:nvPr/>
        </p:nvSpPr>
        <p:spPr>
          <a:xfrm>
            <a:off x="5764413" y="3528212"/>
            <a:ext cx="6065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/>
                </a:solidFill>
              </a:rPr>
              <a:t>“</a:t>
            </a:r>
            <a:r>
              <a:rPr lang="ko-KR" altLang="en-US" sz="1200" b="1" dirty="0">
                <a:solidFill>
                  <a:srgbClr val="44546A"/>
                </a:solidFill>
              </a:rPr>
              <a:t>사비나의 배반은 계속될 것이고</a:t>
            </a:r>
            <a:r>
              <a:rPr lang="en-US" altLang="ko-KR" sz="1200" b="1" dirty="0">
                <a:solidFill>
                  <a:srgbClr val="44546A"/>
                </a:solidFill>
              </a:rPr>
              <a:t>, </a:t>
            </a:r>
            <a:r>
              <a:rPr lang="ko-KR" altLang="en-US" sz="1200" b="1" dirty="0">
                <a:solidFill>
                  <a:srgbClr val="44546A"/>
                </a:solidFill>
              </a:rPr>
              <a:t>그녀의 가슴 속 깊이에서는 두 개의 열려진 창문과 그 너머로 보이는 행복한 가족들의 모습에 관한 유치하고도 감상적인 노래가 때로는 존재의 참을 수 없는 가벼움 속으로 </a:t>
            </a:r>
            <a:r>
              <a:rPr lang="ko-KR" altLang="en-US" sz="1200" b="1" dirty="0" err="1">
                <a:solidFill>
                  <a:srgbClr val="44546A"/>
                </a:solidFill>
              </a:rPr>
              <a:t>울려퍼지게</a:t>
            </a:r>
            <a:r>
              <a:rPr lang="ko-KR" altLang="en-US" sz="1200" b="1" dirty="0">
                <a:solidFill>
                  <a:srgbClr val="44546A"/>
                </a:solidFill>
              </a:rPr>
              <a:t> 될 것이다</a:t>
            </a:r>
            <a:r>
              <a:rPr lang="en-US" altLang="ko-KR" sz="1200" b="1" dirty="0">
                <a:solidFill>
                  <a:srgbClr val="44546A"/>
                </a:solidFill>
              </a:rPr>
              <a:t>.”</a:t>
            </a:r>
            <a:endParaRPr lang="en-US" altLang="ko-KR" sz="1000" b="1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48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949</Words>
  <Application>Microsoft Office PowerPoint</Application>
  <PresentationFormat>와이드스크린</PresentationFormat>
  <Paragraphs>138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이경애</cp:lastModifiedBy>
  <cp:revision>302</cp:revision>
  <dcterms:created xsi:type="dcterms:W3CDTF">2017-10-09T06:24:25Z</dcterms:created>
  <dcterms:modified xsi:type="dcterms:W3CDTF">2017-11-21T08:34:02Z</dcterms:modified>
</cp:coreProperties>
</file>