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>
      <p:cViewPr varScale="1">
        <p:scale>
          <a:sx n="75" d="100"/>
          <a:sy n="75" d="100"/>
        </p:scale>
        <p:origin x="134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help.jobis.co/hc/ko/articles/360000315002-%EA%B0%9C%EC%9D%B8%EC%82%AC%EC%97%85%EC%9E%90-%EC%82%AC%EC%97%85%EC%9E%90%EB%93%B1%EB%A1%9D-%EC%8B%A0%EC%B2%AD%ED%95%98%EA%B8%B0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hyperlink" Target="https://easylaw.go.kr/CSP/CnpClsMain.laf?csmSeq=1140&amp;ccfNo=4&amp;cciNo=1&amp;cnpClsNo=1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4.png"/><Relationship Id="rId4" Type="http://schemas.openxmlformats.org/officeDocument/2006/relationships/image" Target="../media/image34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340231" y="-467997"/>
            <a:ext cx="13343512" cy="10486635"/>
            <a:chOff x="8340231" y="-467997"/>
            <a:chExt cx="13343512" cy="1048663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0231" y="-467997"/>
              <a:ext cx="13343512" cy="1048663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724705" y="4464296"/>
            <a:ext cx="12055472" cy="6969404"/>
            <a:chOff x="-2724705" y="4464296"/>
            <a:chExt cx="12055472" cy="696940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724705" y="4464296"/>
              <a:ext cx="12055472" cy="69694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96703" y="3141168"/>
            <a:ext cx="19692308" cy="4108234"/>
            <a:chOff x="-696703" y="3141168"/>
            <a:chExt cx="19692308" cy="41082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96703" y="3141168"/>
              <a:ext cx="19692308" cy="410823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8842" y="2912882"/>
            <a:ext cx="11133266" cy="465780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3395" y="1900136"/>
            <a:ext cx="4459271" cy="8347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920" y="986851"/>
            <a:ext cx="4453747" cy="8140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482335" y="9072988"/>
            <a:ext cx="3568119" cy="1203203"/>
            <a:chOff x="14482335" y="9072988"/>
            <a:chExt cx="3568119" cy="120320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82335" y="9072988"/>
              <a:ext cx="3568119" cy="120320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7618" y="9526578"/>
            <a:ext cx="5315633" cy="549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57627-2E28-4BE5-8CF5-60E5FF510EF5}"/>
              </a:ext>
            </a:extLst>
          </p:cNvPr>
          <p:cNvSpPr txBox="1"/>
          <p:nvPr/>
        </p:nvSpPr>
        <p:spPr>
          <a:xfrm>
            <a:off x="1208657" y="1163022"/>
            <a:ext cx="41761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2023</a:t>
            </a:r>
            <a:r>
              <a:rPr lang="ko-KR" altLang="en-US" sz="36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학년도 </a:t>
            </a:r>
            <a:r>
              <a:rPr lang="en-US" altLang="ko-KR" sz="36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ko-KR" altLang="en-US" sz="36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학기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3681" y="2291261"/>
            <a:ext cx="14398352" cy="6610440"/>
            <a:chOff x="1943681" y="2291261"/>
            <a:chExt cx="14398352" cy="4303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C7F6CC-9E75-4649-B10E-344161E292A8}"/>
              </a:ext>
            </a:extLst>
          </p:cNvPr>
          <p:cNvSpPr txBox="1"/>
          <p:nvPr/>
        </p:nvSpPr>
        <p:spPr>
          <a:xfrm>
            <a:off x="7340119" y="906159"/>
            <a:ext cx="360547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장려금 지급 취지</a:t>
            </a:r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ko-KR" altLang="en-US" sz="32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6B74417-9A1A-4BDD-9368-3A3CB42264D6}"/>
              </a:ext>
            </a:extLst>
          </p:cNvPr>
          <p:cNvSpPr/>
          <p:nvPr/>
        </p:nvSpPr>
        <p:spPr>
          <a:xfrm>
            <a:off x="2057400" y="2400300"/>
            <a:ext cx="14173200" cy="644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가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개인창작활동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졸업 후 예술활동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을 장려하고 지원</a:t>
            </a:r>
            <a:endParaRPr lang="en-US" altLang="ko-KR" sz="28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나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취업통계조사 취업률 제고 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</a:t>
            </a:r>
            <a:b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</a:b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  - 2024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취업통계조사 기준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23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8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/ 24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2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졸업생이 졸업일 이후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~ 24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12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31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일 까지  개인창작활동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공연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전시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출판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음원저작권 수입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영상제작물 참여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에 종사하였음을 증빙할 수 있을 경우 취업자와 동일하게 인정되어 취업률 상승 효과가 있음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※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관련 증빙서류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계약서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예술활동관련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공연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전시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확인서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공연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전시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장 사업자등록증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b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</a:br>
            <a:r>
              <a:rPr lang="en-US" altLang="ko-KR" sz="280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                       </a:t>
            </a:r>
            <a:r>
              <a:rPr lang="ko-KR" altLang="en-US" sz="280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포스터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팸플릿 등</a:t>
            </a:r>
            <a:b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</a:br>
            <a:endParaRPr lang="en-US" altLang="ko-KR" sz="2800" b="1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851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3681" y="2291261"/>
            <a:ext cx="14398352" cy="6610440"/>
            <a:chOff x="1943681" y="2291261"/>
            <a:chExt cx="14398352" cy="4303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C7F6CC-9E75-4649-B10E-344161E292A8}"/>
              </a:ext>
            </a:extLst>
          </p:cNvPr>
          <p:cNvSpPr txBox="1"/>
          <p:nvPr/>
        </p:nvSpPr>
        <p:spPr>
          <a:xfrm>
            <a:off x="7255963" y="906159"/>
            <a:ext cx="377379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증빙서류 제출안내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6B74417-9A1A-4BDD-9368-3A3CB42264D6}"/>
              </a:ext>
            </a:extLst>
          </p:cNvPr>
          <p:cNvSpPr/>
          <p:nvPr/>
        </p:nvSpPr>
        <p:spPr>
          <a:xfrm>
            <a:off x="2057400" y="2400300"/>
            <a:ext cx="14173200" cy="644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가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제출시기 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 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2025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4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취업통계조사 기간 중</a:t>
            </a: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나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제출방법 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취업통계조사 담당자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학과조교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에게 제출 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취업통계조사 기간 중 별도 연락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                ※ 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예술활동 참여 시 계약서 등 관련자료를 스캔파일 또는 반듯하게 촬영하여 별도 보관</a:t>
            </a: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다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제출서류 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다음장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참조</a:t>
            </a: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939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33700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C7F6CC-9E75-4649-B10E-344161E292A8}"/>
              </a:ext>
            </a:extLst>
          </p:cNvPr>
          <p:cNvSpPr txBox="1"/>
          <p:nvPr/>
        </p:nvSpPr>
        <p:spPr>
          <a:xfrm>
            <a:off x="7255963" y="906159"/>
            <a:ext cx="377379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증빙서류 제출안내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C7670B-D1F3-4EA4-B87D-6516ED5FC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23" y="1793389"/>
            <a:ext cx="7829956" cy="5940911"/>
          </a:xfrm>
          <a:prstGeom prst="rect">
            <a:avLst/>
          </a:prstGeom>
        </p:spPr>
      </p:pic>
      <p:grpSp>
        <p:nvGrpSpPr>
          <p:cNvPr id="29" name="그룹 1002">
            <a:extLst>
              <a:ext uri="{FF2B5EF4-FFF2-40B4-BE49-F238E27FC236}">
                <a16:creationId xmlns:a16="http://schemas.microsoft.com/office/drawing/2014/main" id="{B725E009-F996-436B-AE6B-839F88582333}"/>
              </a:ext>
            </a:extLst>
          </p:cNvPr>
          <p:cNvGrpSpPr/>
          <p:nvPr/>
        </p:nvGrpSpPr>
        <p:grpSpPr>
          <a:xfrm>
            <a:off x="685800" y="7888092"/>
            <a:ext cx="16654272" cy="1370207"/>
            <a:chOff x="1943681" y="2291261"/>
            <a:chExt cx="14398352" cy="4303476"/>
          </a:xfrm>
        </p:grpSpPr>
        <p:pic>
          <p:nvPicPr>
            <p:cNvPr id="30" name="Object 5">
              <a:extLst>
                <a:ext uri="{FF2B5EF4-FFF2-40B4-BE49-F238E27FC236}">
                  <a16:creationId xmlns:a16="http://schemas.microsoft.com/office/drawing/2014/main" id="{079BF484-0C81-4CB8-8E5E-DDF211C5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31" name="Object 6">
              <a:extLst>
                <a:ext uri="{FF2B5EF4-FFF2-40B4-BE49-F238E27FC236}">
                  <a16:creationId xmlns:a16="http://schemas.microsoft.com/office/drawing/2014/main" id="{037E3DF6-202E-4E64-93B7-14206BE1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D28A059-88B1-4F08-9BA7-D1F7C0871E4D}"/>
              </a:ext>
            </a:extLst>
          </p:cNvPr>
          <p:cNvSpPr/>
          <p:nvPr/>
        </p:nvSpPr>
        <p:spPr>
          <a:xfrm>
            <a:off x="943722" y="7964497"/>
            <a:ext cx="16048877" cy="114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※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항목별로 요구된 증빙자료 중 일부 제출이 어려운 경우</a:t>
            </a: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한국예술인복지재단에서 발급한 예술활동증명</a:t>
            </a: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예술인패스</a:t>
            </a: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예술인 고용보험 가입내역을 추가 증빙자료로 제출</a:t>
            </a:r>
            <a:endParaRPr lang="ko-KR" altLang="en-US" sz="24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90D61F0-C5C0-4488-9902-E5D4119720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800" y="1816967"/>
            <a:ext cx="74009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3681" y="2291261"/>
            <a:ext cx="14398352" cy="4303476"/>
            <a:chOff x="1943681" y="2291261"/>
            <a:chExt cx="14398352" cy="4303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3335" y="873031"/>
            <a:ext cx="3873423" cy="66360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0068" y="2600803"/>
            <a:ext cx="13637965" cy="3691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3335" y="873031"/>
            <a:ext cx="4013566" cy="6636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2024" y="1903218"/>
            <a:ext cx="4117849" cy="72933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978609" y="1629477"/>
            <a:ext cx="30242933" cy="442755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7668" y="5146032"/>
            <a:ext cx="15468109" cy="134976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63382" y="6628184"/>
            <a:ext cx="15549731" cy="2374560"/>
            <a:chOff x="1363382" y="6628184"/>
            <a:chExt cx="15549731" cy="237456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6282325" y="5570063"/>
              <a:ext cx="31099463" cy="4749120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3382" y="6628184"/>
              <a:ext cx="15549731" cy="237456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63230" y="6851020"/>
            <a:ext cx="15073566" cy="2022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3335" y="873031"/>
            <a:ext cx="4013566" cy="6636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2024" y="1903214"/>
            <a:ext cx="2818277" cy="73885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67991" y="2610809"/>
            <a:ext cx="15549731" cy="1922524"/>
            <a:chOff x="1367991" y="2610809"/>
            <a:chExt cx="15549731" cy="192252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302303" y="1754119"/>
              <a:ext cx="31099463" cy="3845048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7991" y="2610809"/>
              <a:ext cx="15549731" cy="192252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2024" y="5354919"/>
            <a:ext cx="2865896" cy="73885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67991" y="6115571"/>
            <a:ext cx="15549731" cy="2455857"/>
            <a:chOff x="1367991" y="6115571"/>
            <a:chExt cx="15549731" cy="245585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273293" y="5021224"/>
              <a:ext cx="31099463" cy="4911715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7991" y="6115571"/>
              <a:ext cx="15549731" cy="24558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17668" y="6678211"/>
            <a:ext cx="8453690" cy="1396785"/>
          </a:xfrm>
          <a:prstGeom prst="rect">
            <a:avLst/>
          </a:prstGeom>
        </p:spPr>
      </p:pic>
      <p:pic>
        <p:nvPicPr>
          <p:cNvPr id="26" name="Object 25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51001" y="6649526"/>
            <a:ext cx="991785" cy="809518"/>
          </a:xfrm>
          <a:prstGeom prst="rect">
            <a:avLst/>
          </a:prstGeom>
        </p:spPr>
      </p:pic>
      <p:pic>
        <p:nvPicPr>
          <p:cNvPr id="27" name="Object 26">
            <a:hlinkClick r:id="rId15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27192" y="7315240"/>
            <a:ext cx="991785" cy="80951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41478" y="2895416"/>
            <a:ext cx="14881661" cy="1399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29"/>
            <a:ext cx="6142632" cy="6636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322944" y="861693"/>
            <a:ext cx="30931602" cy="8032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30"/>
            <a:ext cx="3851899" cy="65408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7991" y="1991762"/>
            <a:ext cx="15549731" cy="3151095"/>
            <a:chOff x="1367991" y="1991762"/>
            <a:chExt cx="15549731" cy="315109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235477" y="587611"/>
              <a:ext cx="31099463" cy="630219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991" y="1991762"/>
              <a:ext cx="15549731" cy="315109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1478" y="2275631"/>
            <a:ext cx="14494804" cy="140146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3782" y="3664202"/>
            <a:ext cx="14758347" cy="129002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67991" y="5632601"/>
            <a:ext cx="15549731" cy="3151095"/>
            <a:chOff x="1367991" y="5632601"/>
            <a:chExt cx="15549731" cy="315109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235477" y="4228450"/>
              <a:ext cx="31099463" cy="630219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991" y="5632601"/>
              <a:ext cx="15549731" cy="3151095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1478" y="5917201"/>
            <a:ext cx="14728109" cy="127308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43782" y="7305773"/>
            <a:ext cx="14883166" cy="1282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30"/>
            <a:ext cx="3851899" cy="65408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7991" y="6219048"/>
            <a:ext cx="15549731" cy="2466667"/>
            <a:chOff x="1367991" y="6219048"/>
            <a:chExt cx="15549731" cy="246666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67991" y="6219048"/>
              <a:ext cx="15549731" cy="2466667"/>
              <a:chOff x="1367991" y="6219048"/>
              <a:chExt cx="15549731" cy="246666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6272705" y="5119883"/>
                <a:ext cx="31099463" cy="4933333"/>
              </a:xfrm>
              <a:prstGeom prst="rect">
                <a:avLst/>
              </a:prstGeom>
            </p:spPr>
          </p:pic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7991" y="6219048"/>
                <a:ext cx="15549731" cy="2466667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1478" y="6446506"/>
              <a:ext cx="11393023" cy="687366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3782" y="7225554"/>
              <a:ext cx="14554909" cy="128260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67991" y="2020333"/>
            <a:ext cx="15549731" cy="3628802"/>
            <a:chOff x="1367991" y="2020333"/>
            <a:chExt cx="15549731" cy="362880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209494" y="403313"/>
              <a:ext cx="31099463" cy="7257605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7991" y="2020333"/>
              <a:ext cx="15549731" cy="362880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41478" y="2466840"/>
            <a:ext cx="13983794" cy="68736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43782" y="3255411"/>
            <a:ext cx="14901623" cy="1896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30"/>
            <a:ext cx="3851899" cy="65408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7991" y="2133976"/>
            <a:ext cx="15549731" cy="4303476"/>
            <a:chOff x="1367991" y="2133976"/>
            <a:chExt cx="15549731" cy="430347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172796" y="216316"/>
              <a:ext cx="31099463" cy="8606953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991" y="2133976"/>
              <a:ext cx="15549731" cy="430347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1478" y="2351916"/>
            <a:ext cx="13892975" cy="128260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3782" y="3750011"/>
            <a:ext cx="14817166" cy="24826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340231" y="-467997"/>
            <a:ext cx="13343512" cy="10486635"/>
            <a:chOff x="8340231" y="-467997"/>
            <a:chExt cx="13343512" cy="1048663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0231" y="-467997"/>
              <a:ext cx="13343512" cy="1048663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724705" y="4464296"/>
            <a:ext cx="12055472" cy="6969404"/>
            <a:chOff x="-2724705" y="4464296"/>
            <a:chExt cx="12055472" cy="696940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724705" y="4464296"/>
              <a:ext cx="12055472" cy="69694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96703" y="3141168"/>
            <a:ext cx="19692308" cy="4108234"/>
            <a:chOff x="-696703" y="3141168"/>
            <a:chExt cx="19692308" cy="41082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96703" y="3141168"/>
              <a:ext cx="19692308" cy="410823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482335" y="9072988"/>
            <a:ext cx="3568119" cy="1203203"/>
            <a:chOff x="14482335" y="9072988"/>
            <a:chExt cx="3568119" cy="120320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82335" y="9072988"/>
              <a:ext cx="3568119" cy="1203203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60B560B-1114-49D6-ADC6-DB537226FBAE}"/>
              </a:ext>
            </a:extLst>
          </p:cNvPr>
          <p:cNvSpPr/>
          <p:nvPr/>
        </p:nvSpPr>
        <p:spPr>
          <a:xfrm>
            <a:off x="0" y="3141168"/>
            <a:ext cx="18288000" cy="4108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개인창작활동 종사자</a:t>
            </a:r>
            <a:r>
              <a:rPr lang="en-US" altLang="ko-KR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졸업 후 예술활동</a:t>
            </a:r>
            <a:r>
              <a:rPr lang="en-US" altLang="ko-KR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</a:t>
            </a:r>
          </a:p>
          <a:p>
            <a:pPr algn="ctr"/>
            <a:r>
              <a:rPr lang="ko-KR" altLang="en-US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장려금 지급 안내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4800" b="1" dirty="0" smtClean="0">
            <a:solidFill>
              <a:schemeClr val="bg1"/>
            </a:solidFill>
            <a:latin typeface="휴먼엑스포" panose="02030504000101010101" pitchFamily="18" charset="-127"/>
            <a:ea typeface="휴먼엑스포" panose="02030504000101010101" pitchFamily="18" charset="-127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204</Words>
  <Application>Microsoft Office PowerPoint</Application>
  <PresentationFormat>사용자 지정</PresentationFormat>
  <Paragraphs>17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?? ??</vt:lpstr>
      <vt:lpstr>나눔스퀘어 ExtraBold</vt:lpstr>
      <vt:lpstr>본고딕 KR Medium</vt:lpstr>
      <vt:lpstr>휴먼엑스포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DKU</cp:lastModifiedBy>
  <cp:revision>24</cp:revision>
  <dcterms:created xsi:type="dcterms:W3CDTF">2023-05-08T13:43:08Z</dcterms:created>
  <dcterms:modified xsi:type="dcterms:W3CDTF">2023-11-29T05:44:15Z</dcterms:modified>
</cp:coreProperties>
</file>