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385" r:id="rId2"/>
    <p:sldId id="583" r:id="rId3"/>
    <p:sldId id="584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689" r:id="rId13"/>
    <p:sldId id="688" r:id="rId14"/>
    <p:sldId id="686" r:id="rId15"/>
    <p:sldId id="687" r:id="rId16"/>
    <p:sldId id="596" r:id="rId17"/>
    <p:sldId id="597" r:id="rId18"/>
    <p:sldId id="598" r:id="rId19"/>
    <p:sldId id="599" r:id="rId20"/>
  </p:sldIdLst>
  <p:sldSz cx="9144000" cy="6858000" type="screen4x3"/>
  <p:notesSz cx="6797675" cy="9926638"/>
  <p:embeddedFontLst>
    <p:embeddedFont>
      <p:font typeface="나눔바른고딕" panose="020B0600000101010101" charset="-127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Y견고딕" panose="02030600000101010101" pitchFamily="18" charset="-127"/>
      <p:regular r:id="rId30"/>
    </p:embeddedFont>
    <p:embeddedFont>
      <p:font typeface="HY헤드라인M" panose="02030600000101010101" pitchFamily="18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004395"/>
    <a:srgbClr val="0066CC"/>
    <a:srgbClr val="0033CC"/>
    <a:srgbClr val="4D6C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86430" autoAdjust="0"/>
  </p:normalViewPr>
  <p:slideViewPr>
    <p:cSldViewPr snapToGrid="0" showGuides="1">
      <p:cViewPr varScale="1">
        <p:scale>
          <a:sx n="120" d="100"/>
          <a:sy n="120" d="100"/>
        </p:scale>
        <p:origin x="1392" y="9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240" y="9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2484-F93D-4B2D-9723-6D30E7038D24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B2A4-193D-49BB-A96C-69654F4A3A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1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C427-64F6-4D4B-8B2C-25BABE1126A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39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4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41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1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8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1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0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3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A7EF-27D2-4C03-9BFB-D79A5605E129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0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37" y="785854"/>
            <a:ext cx="7858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6000" b="1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대학생활 안내</a:t>
            </a:r>
            <a:endParaRPr kumimoji="0" lang="en-US" altLang="ko-KR" sz="6000" b="1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3FED04-7936-4FA2-B497-1C3A672A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5668"/>
            <a:ext cx="9144000" cy="265233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801835-92E9-4973-A1E4-DA5517C8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3091116"/>
            <a:ext cx="1952626" cy="1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95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3" y="216597"/>
            <a:ext cx="4675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 성적장학금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6411" y="2334176"/>
            <a:ext cx="8242699" cy="3986551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255BC5-8C99-4C09-98D9-81620606430A}"/>
              </a:ext>
            </a:extLst>
          </p:cNvPr>
          <p:cNvGrpSpPr/>
          <p:nvPr/>
        </p:nvGrpSpPr>
        <p:grpSpPr>
          <a:xfrm>
            <a:off x="496412" y="1554312"/>
            <a:ext cx="8242699" cy="346814"/>
            <a:chOff x="496412" y="1554312"/>
            <a:chExt cx="8242699" cy="346814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67204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장학관리</a:t>
              </a: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39725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성적장학신청</a:t>
              </a:r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5363740" y="1595561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3" name="오른쪽 화살표 32"/>
            <p:cNvSpPr/>
            <p:nvPr/>
          </p:nvSpPr>
          <p:spPr>
            <a:xfrm>
              <a:off x="7099545" y="1614996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9641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5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대학 </a:t>
              </a:r>
              <a:r>
                <a:rPr lang="en-US" altLang="ko-KR" sz="145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POTAL</a:t>
              </a:r>
              <a:endParaRPr lang="ko-KR" altLang="en-US" sz="145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3" name="오른쪽 화살표 22"/>
            <p:cNvSpPr/>
            <p:nvPr/>
          </p:nvSpPr>
          <p:spPr>
            <a:xfrm>
              <a:off x="1923915" y="1609218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2221622" y="1554621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웹정보시스템</a:t>
              </a: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94683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학사정보</a:t>
              </a:r>
            </a:p>
          </p:txBody>
        </p:sp>
        <p:sp>
          <p:nvSpPr>
            <p:cNvPr id="26" name="오른쪽 화살표 25"/>
            <p:cNvSpPr/>
            <p:nvPr/>
          </p:nvSpPr>
          <p:spPr>
            <a:xfrm>
              <a:off x="3649125" y="1609218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80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8">
            <a:extLst>
              <a:ext uri="{FF2B5EF4-FFF2-40B4-BE49-F238E27FC236}">
                <a16:creationId xmlns:a16="http://schemas.microsoft.com/office/drawing/2014/main" id="{402010F7-8012-4501-B502-6F728C9DEE85}"/>
              </a:ext>
            </a:extLst>
          </p:cNvPr>
          <p:cNvSpPr/>
          <p:nvPr/>
        </p:nvSpPr>
        <p:spPr>
          <a:xfrm>
            <a:off x="346109" y="3857950"/>
            <a:ext cx="8137933" cy="2753308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국가장학금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I, II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유형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37E11FE-3DEF-4A99-AD80-809BAE7E859A}"/>
              </a:ext>
            </a:extLst>
          </p:cNvPr>
          <p:cNvGrpSpPr/>
          <p:nvPr/>
        </p:nvGrpSpPr>
        <p:grpSpPr>
          <a:xfrm>
            <a:off x="-2" y="3862435"/>
            <a:ext cx="9144001" cy="2804985"/>
            <a:chOff x="-2" y="3862435"/>
            <a:chExt cx="9144001" cy="2804985"/>
          </a:xfrm>
        </p:grpSpPr>
        <p:sp>
          <p:nvSpPr>
            <p:cNvPr id="14" name="직사각형 13"/>
            <p:cNvSpPr/>
            <p:nvPr/>
          </p:nvSpPr>
          <p:spPr>
            <a:xfrm>
              <a:off x="-2" y="3862435"/>
              <a:ext cx="9144001" cy="2804985"/>
            </a:xfrm>
            <a:prstGeom prst="rect">
              <a:avLst/>
            </a:prstGeom>
            <a:blipFill dpi="0" rotWithShape="1">
              <a:blip r:embed="rId3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5" name="모서리가 둥근 직사각형 4"/>
            <p:cNvSpPr/>
            <p:nvPr/>
          </p:nvSpPr>
          <p:spPr>
            <a:xfrm>
              <a:off x="457429" y="3939436"/>
              <a:ext cx="8026614" cy="265098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spAutoFit/>
            </a:bodyPr>
            <a:lstStyle/>
            <a:p>
              <a:pPr marL="228600" indent="-228600" algn="just" eaLnBrk="0" hangingPunct="0">
                <a:lnSpc>
                  <a:spcPct val="150000"/>
                </a:lnSpc>
                <a:buAutoNum type="arabicPeriod"/>
              </a:pP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지원자격</a:t>
              </a:r>
              <a:endParaRPr lang="en-US" altLang="ko-KR" sz="1600" spc="1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-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대한민국 국적을 소지한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600" spc="1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학자금 지원 </a:t>
              </a:r>
              <a:r>
                <a:rPr lang="en-US" altLang="ko-KR" sz="1600" spc="1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</a:t>
              </a:r>
              <a:r>
                <a:rPr lang="ko-KR" altLang="en-US" sz="1600" spc="1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구간 이하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대학생</a:t>
              </a:r>
              <a:endParaRPr lang="en-US" altLang="ko-KR" sz="1600" spc="1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-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한국장학재단에 국가장학금 신청절차를 완료한 대학생</a:t>
              </a:r>
              <a:endParaRPr lang="en-US" altLang="ko-KR" sz="1600" spc="1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2. 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지원유형 </a:t>
              </a:r>
              <a:endParaRPr lang="en-US" altLang="ko-KR" sz="1600" spc="1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-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국가장학금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Ⅰ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유형 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spc="100" dirty="0" err="1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학생직접지원형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(국가에서 정한 일정금액을 지원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-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국가장학금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Ⅱ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유형 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대학연계지원형</a:t>
              </a:r>
              <a:endParaRPr lang="en-US" altLang="ko-KR" sz="1600" spc="1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                        (</a:t>
              </a:r>
              <a:r>
                <a:rPr lang="ko-KR" altLang="en-US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국가에서 받은 예산을 학교에서 금액을 산정하여 지원</a:t>
              </a:r>
              <a:r>
                <a:rPr lang="en-US" altLang="ko-KR" sz="1600" spc="1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3D78DC-8F56-40FE-B1F1-8A1D0BB06AB3}"/>
              </a:ext>
            </a:extLst>
          </p:cNvPr>
          <p:cNvGrpSpPr/>
          <p:nvPr/>
        </p:nvGrpSpPr>
        <p:grpSpPr>
          <a:xfrm>
            <a:off x="346108" y="2112847"/>
            <a:ext cx="8137933" cy="920633"/>
            <a:chOff x="346109" y="2149631"/>
            <a:chExt cx="8137933" cy="920633"/>
          </a:xfrm>
        </p:grpSpPr>
        <p:sp>
          <p:nvSpPr>
            <p:cNvPr id="13" name="모서리가 둥근 직사각형 8">
              <a:extLst>
                <a:ext uri="{FF2B5EF4-FFF2-40B4-BE49-F238E27FC236}">
                  <a16:creationId xmlns:a16="http://schemas.microsoft.com/office/drawing/2014/main" id="{B44A7D86-DCA3-432B-8DB8-8C9B8CB69920}"/>
                </a:ext>
              </a:extLst>
            </p:cNvPr>
            <p:cNvSpPr/>
            <p:nvPr/>
          </p:nvSpPr>
          <p:spPr>
            <a:xfrm>
              <a:off x="346109" y="2149631"/>
              <a:ext cx="8137933" cy="920633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401768" y="2159826"/>
              <a:ext cx="7621098" cy="773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국가에서 소득수준에 연계하여 경제적으로 어려운 학생들에게 보다 많은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혜택이 주어지도록 설계된 소득연계형 장학금</a:t>
              </a:r>
            </a:p>
          </p:txBody>
        </p:sp>
      </p:grpSp>
      <p:sp>
        <p:nvSpPr>
          <p:cNvPr id="10" name="AutoShape 7">
            <a:extLst>
              <a:ext uri="{FF2B5EF4-FFF2-40B4-BE49-F238E27FC236}">
                <a16:creationId xmlns:a16="http://schemas.microsoft.com/office/drawing/2014/main" id="{73BF9366-98D6-4424-8C9E-610AE6B5A2D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1452834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29BA8C4-B9B3-4CDE-AF4B-3A031EF4E5D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09" y="3164507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지원내용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44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2" y="3862435"/>
            <a:ext cx="9144001" cy="2804985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국가장학금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I, II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유형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id="{73BF9366-98D6-4424-8C9E-610AE6B5A2D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09" y="1553838"/>
            <a:ext cx="2484554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국가장학금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II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유형 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73BF516-EA26-4435-BBBD-90A689AF7BC5}"/>
              </a:ext>
            </a:extLst>
          </p:cNvPr>
          <p:cNvGrpSpPr/>
          <p:nvPr/>
        </p:nvGrpSpPr>
        <p:grpSpPr>
          <a:xfrm>
            <a:off x="309230" y="2287061"/>
            <a:ext cx="8174810" cy="3077937"/>
            <a:chOff x="309230" y="2025025"/>
            <a:chExt cx="8174810" cy="2732092"/>
          </a:xfrm>
        </p:grpSpPr>
        <p:sp>
          <p:nvSpPr>
            <p:cNvPr id="19" name="모서리가 둥근 직사각형 8">
              <a:extLst>
                <a:ext uri="{FF2B5EF4-FFF2-40B4-BE49-F238E27FC236}">
                  <a16:creationId xmlns:a16="http://schemas.microsoft.com/office/drawing/2014/main" id="{2B512063-F4A2-47C9-B84E-3A3254A7C3D7}"/>
                </a:ext>
              </a:extLst>
            </p:cNvPr>
            <p:cNvSpPr/>
            <p:nvPr/>
          </p:nvSpPr>
          <p:spPr>
            <a:xfrm>
              <a:off x="309230" y="2025025"/>
              <a:ext cx="8137933" cy="248981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4AB88D1-E4D0-4F09-A921-B296E5FADC5E}"/>
                </a:ext>
              </a:extLst>
            </p:cNvPr>
            <p:cNvSpPr/>
            <p:nvPr/>
          </p:nvSpPr>
          <p:spPr>
            <a:xfrm>
              <a:off x="346107" y="2103493"/>
              <a:ext cx="8137933" cy="265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국가장학금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Ⅱ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유형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대학연계지원형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: I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유형 수혜자에게 학기 중 지급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국가장학금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Ⅱ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유형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·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편입생지원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: 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편입생 중 신청자 전원 학기 중 지급</a:t>
              </a:r>
              <a:endParaRPr lang="en-US" altLang="ko-KR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수업료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입학 실비용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을 납부한 신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편입학생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별도 성적기준 없음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국가장학금 신청한 경우 자동 신청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미신청자는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 신청기간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(~3.14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까지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에 신청 가능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미신청시 지원 불가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 - 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지원금액 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수업료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입학 </a:t>
              </a:r>
              <a:r>
                <a:rPr lang="ko-KR" altLang="en-US" sz="1600" dirty="0" err="1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실비용</a:t>
              </a:r>
              <a:r>
                <a:rPr lang="en-US" altLang="ko-KR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180,000</a:t>
              </a:r>
              <a:r>
                <a:rPr lang="ko-KR" altLang="en-US" sz="16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원</a:t>
              </a:r>
              <a:endParaRPr lang="en-US" altLang="ko-KR" sz="1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44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8">
            <a:extLst>
              <a:ext uri="{FF2B5EF4-FFF2-40B4-BE49-F238E27FC236}">
                <a16:creationId xmlns:a16="http://schemas.microsoft.com/office/drawing/2014/main" id="{BC977331-B486-410A-BDDD-B9EA04325CBF}"/>
              </a:ext>
            </a:extLst>
          </p:cNvPr>
          <p:cNvSpPr/>
          <p:nvPr/>
        </p:nvSpPr>
        <p:spPr>
          <a:xfrm>
            <a:off x="346109" y="4304945"/>
            <a:ext cx="8137933" cy="1575538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직사각형 13"/>
          <p:cNvSpPr/>
          <p:nvPr/>
        </p:nvSpPr>
        <p:spPr>
          <a:xfrm>
            <a:off x="-2" y="3862435"/>
            <a:ext cx="9144001" cy="2804985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국가장학금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I, II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유형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F758BEBE-6118-4B5E-9F2E-148B60060DDC}"/>
              </a:ext>
            </a:extLst>
          </p:cNvPr>
          <p:cNvGrpSpPr/>
          <p:nvPr/>
        </p:nvGrpSpPr>
        <p:grpSpPr>
          <a:xfrm>
            <a:off x="346109" y="2149631"/>
            <a:ext cx="8137933" cy="1311011"/>
            <a:chOff x="346109" y="2149631"/>
            <a:chExt cx="8137933" cy="1311011"/>
          </a:xfrm>
        </p:grpSpPr>
        <p:sp>
          <p:nvSpPr>
            <p:cNvPr id="18" name="모서리가 둥근 직사각형 8">
              <a:extLst>
                <a:ext uri="{FF2B5EF4-FFF2-40B4-BE49-F238E27FC236}">
                  <a16:creationId xmlns:a16="http://schemas.microsoft.com/office/drawing/2014/main" id="{8E426CFA-4E3B-4144-A481-96C07A90AFBF}"/>
                </a:ext>
              </a:extLst>
            </p:cNvPr>
            <p:cNvSpPr/>
            <p:nvPr/>
          </p:nvSpPr>
          <p:spPr>
            <a:xfrm>
              <a:off x="346109" y="2149631"/>
              <a:ext cx="8137933" cy="1311011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457428" y="2179651"/>
              <a:ext cx="7621098" cy="1142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한국장학재단 홈페이지 및 모바일 앱을 통해 신청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○ 한국장학재단 홈페이지 주소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http://www.kosaf.go.kr</a:t>
              </a: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○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한국장학재단 모바일 앱 주소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https://mo.kosaf.go.kr/apps</a:t>
              </a:r>
              <a:endPara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" name="AutoShape 7">
            <a:extLst>
              <a:ext uri="{FF2B5EF4-FFF2-40B4-BE49-F238E27FC236}">
                <a16:creationId xmlns:a16="http://schemas.microsoft.com/office/drawing/2014/main" id="{73BF9366-98D6-4424-8C9E-610AE6B5A2D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1499982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신청방법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29BA8C4-B9B3-4CDE-AF4B-3A031EF4E5D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3618300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지급방법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90B5B-F073-4E7F-929C-5B69C91EAFD2}"/>
              </a:ext>
            </a:extLst>
          </p:cNvPr>
          <p:cNvSpPr txBox="1"/>
          <p:nvPr/>
        </p:nvSpPr>
        <p:spPr>
          <a:xfrm>
            <a:off x="346109" y="4477161"/>
            <a:ext cx="82572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신입생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편입생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등록금 우선 납부 후 학기 중 계좌 지급 또는 대출상환</a:t>
            </a:r>
            <a:endParaRPr lang="en-US" altLang="ko-KR" sz="1600" u="sng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○ 재학생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등록금 고지서 감면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(2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 신청자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소득구간 심사 지연 등의 경우 학기 중 지급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36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2" y="3862435"/>
            <a:ext cx="9144001" cy="2804985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국가장학금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I, II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유형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B1FB23C-E3D5-4852-AB96-BC5555577F8E}"/>
              </a:ext>
            </a:extLst>
          </p:cNvPr>
          <p:cNvGrpSpPr/>
          <p:nvPr/>
        </p:nvGrpSpPr>
        <p:grpSpPr>
          <a:xfrm>
            <a:off x="346108" y="2026520"/>
            <a:ext cx="8137933" cy="1673221"/>
            <a:chOff x="346108" y="2026520"/>
            <a:chExt cx="8137933" cy="1673221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80BA469D-E3AB-45A0-9DC5-4C712E59F330}"/>
                </a:ext>
              </a:extLst>
            </p:cNvPr>
            <p:cNvSpPr/>
            <p:nvPr/>
          </p:nvSpPr>
          <p:spPr>
            <a:xfrm>
              <a:off x="346108" y="2026520"/>
              <a:ext cx="8137933" cy="1673221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346108" y="2103493"/>
              <a:ext cx="7621098" cy="1512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신편입생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재입학생은 첫 학기에 한하여 성적 및 이수학점 기준 미적용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재학생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직전학기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12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학점 이상 이수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B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학점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(80/100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점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이상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~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차상위는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학점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(70/100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점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이상</a:t>
              </a:r>
              <a:endPara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285750" indent="-285750" algn="just" eaLnBrk="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소득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1~3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구간은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학점 </a:t>
              </a:r>
              <a:r>
                <a:rPr lang="ko-KR" altLang="en-US" sz="1600" dirty="0" err="1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경고제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회까지 적용</a:t>
              </a:r>
            </a:p>
          </p:txBody>
        </p:sp>
      </p:grpSp>
      <p:sp>
        <p:nvSpPr>
          <p:cNvPr id="10" name="AutoShape 7">
            <a:extLst>
              <a:ext uri="{FF2B5EF4-FFF2-40B4-BE49-F238E27FC236}">
                <a16:creationId xmlns:a16="http://schemas.microsoft.com/office/drawing/2014/main" id="{73BF9366-98D6-4424-8C9E-610AE6B5A2D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09" y="1404683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성적기준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29BA8C4-B9B3-4CDE-AF4B-3A031EF4E5D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3822852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지원금액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CD5B210-7690-4D63-A878-C34317461C81}"/>
              </a:ext>
            </a:extLst>
          </p:cNvPr>
          <p:cNvSpPr/>
          <p:nvPr/>
        </p:nvSpPr>
        <p:spPr>
          <a:xfrm>
            <a:off x="5310109" y="4219525"/>
            <a:ext cx="3427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2024-1</a:t>
            </a:r>
            <a:r>
              <a:rPr lang="ko-KR" altLang="en-US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지원금액 </a:t>
            </a: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 학기 변동됨   </a:t>
            </a: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단위 </a:t>
            </a: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 원</a:t>
            </a: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000" dirty="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23B57849-466F-40F1-B782-B5106F8EB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87284"/>
              </p:ext>
            </p:extLst>
          </p:nvPr>
        </p:nvGraphicFramePr>
        <p:xfrm>
          <a:off x="346109" y="4465746"/>
          <a:ext cx="8391012" cy="181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205498585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3026230875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3686884955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5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62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구분</a:t>
                      </a:r>
                      <a:endParaRPr lang="en-US" altLang="ko-KR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기초</a:t>
                      </a:r>
                      <a:endParaRPr lang="en-US" altLang="ko-KR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차상위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다자녀</a:t>
                      </a:r>
                      <a:endParaRPr lang="en-US" altLang="ko-KR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(1~3)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다자녀</a:t>
                      </a:r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(4~6)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다자녀</a:t>
                      </a:r>
                      <a:endParaRPr lang="en-US" altLang="ko-KR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(7~8)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</a:t>
                      </a:r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I 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유형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285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210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210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210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175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175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285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240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225</a:t>
                      </a:r>
                      <a:endParaRPr lang="ko-KR" altLang="en-US" sz="105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</a:t>
                      </a:r>
                      <a:r>
                        <a:rPr lang="en-US" altLang="ko-KR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II </a:t>
                      </a:r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유형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학기 중 장학위원회 통해 결정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교내 복지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65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2" y="3862435"/>
            <a:ext cx="9144001" cy="2804985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국가장학금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I, II </a:t>
            </a:r>
            <a:r>
              <a:rPr lang="ko-KR" altLang="en-US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유형</a:t>
            </a:r>
            <a:r>
              <a:rPr lang="en-US" altLang="ko-KR" sz="32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kern="0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id="{73BF9366-98D6-4424-8C9E-610AE6B5A2D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1553838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지원절차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6A8BF17-25BD-43D3-953D-CCC8ED5B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3" y="2290743"/>
            <a:ext cx="8773749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4" y="216597"/>
            <a:ext cx="503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lang="ko-KR" altLang="en-US" sz="3200" b="1" kern="0" dirty="0">
                <a:solidFill>
                  <a:srgbClr val="01519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학자금 대출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46108" y="2043021"/>
            <a:ext cx="8443163" cy="552899"/>
            <a:chOff x="181969" y="123178"/>
            <a:chExt cx="8280920" cy="470338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81969" y="123178"/>
              <a:ext cx="8280920" cy="468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모서리가 둥근 직사각형 4"/>
            <p:cNvSpPr/>
            <p:nvPr/>
          </p:nvSpPr>
          <p:spPr>
            <a:xfrm>
              <a:off x="227661" y="171208"/>
              <a:ext cx="8235228" cy="422308"/>
            </a:xfrm>
            <a:prstGeom prst="rect">
              <a:avLst/>
            </a:prstGeom>
            <a:ln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재학생이 학비부담을 줄여 학업에 전념하도록 하기 위한 학자금 지원 정책</a:t>
              </a:r>
              <a:endParaRPr lang="ko-KR" altLang="en-US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4" name="AutoShape 7">
            <a:extLst>
              <a:ext uri="{FF2B5EF4-FFF2-40B4-BE49-F238E27FC236}">
                <a16:creationId xmlns:a16="http://schemas.microsoft.com/office/drawing/2014/main" id="{3CDB787A-0587-4AA7-98FA-8A9BB31FF0C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10" y="1297889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1D50C83B-AF41-4D0F-A71A-1433C10F4D3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6109" y="2843032"/>
            <a:ext cx="3806440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 학자금대출 종류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F8A07BA-6735-41DB-BBC3-A0DD654EF075}"/>
              </a:ext>
            </a:extLst>
          </p:cNvPr>
          <p:cNvGrpSpPr/>
          <p:nvPr/>
        </p:nvGrpSpPr>
        <p:grpSpPr>
          <a:xfrm>
            <a:off x="346109" y="3516070"/>
            <a:ext cx="8451784" cy="3179310"/>
            <a:chOff x="181969" y="123178"/>
            <a:chExt cx="8289375" cy="468000"/>
          </a:xfrm>
        </p:grpSpPr>
        <p:sp>
          <p:nvSpPr>
            <p:cNvPr id="17" name="모서리가 둥근 직사각형 8">
              <a:extLst>
                <a:ext uri="{FF2B5EF4-FFF2-40B4-BE49-F238E27FC236}">
                  <a16:creationId xmlns:a16="http://schemas.microsoft.com/office/drawing/2014/main" id="{23B069E3-4E80-4F79-B786-EFBC06D5B2AA}"/>
                </a:ext>
              </a:extLst>
            </p:cNvPr>
            <p:cNvSpPr/>
            <p:nvPr/>
          </p:nvSpPr>
          <p:spPr>
            <a:xfrm>
              <a:off x="181969" y="123178"/>
              <a:ext cx="8280920" cy="468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모서리가 둥근 직사각형 4">
              <a:extLst>
                <a:ext uri="{FF2B5EF4-FFF2-40B4-BE49-F238E27FC236}">
                  <a16:creationId xmlns:a16="http://schemas.microsoft.com/office/drawing/2014/main" id="{C47AB8A6-8E8E-480D-822B-7543FCF3CBEE}"/>
                </a:ext>
              </a:extLst>
            </p:cNvPr>
            <p:cNvSpPr/>
            <p:nvPr/>
          </p:nvSpPr>
          <p:spPr>
            <a:xfrm>
              <a:off x="236116" y="154816"/>
              <a:ext cx="8235228" cy="422308"/>
            </a:xfrm>
            <a:prstGeom prst="rect">
              <a:avLst/>
            </a:prstGeom>
            <a:ln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○ 일반 상환 학자금대출</a:t>
              </a:r>
              <a:endPara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모든 소득분위 학생 지원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대출기간 동안 원리금 분할 상환</a:t>
              </a:r>
              <a:endPara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○ </a:t>
              </a:r>
              <a:r>
                <a:rPr lang="ko-KR" altLang="en-US" kern="12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취업 후 상환 학자금대출</a:t>
              </a:r>
              <a:endParaRPr lang="en-US" altLang="ko-KR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소득구간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분위 이하 학생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만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35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 이하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지원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취업 등 소득 발생한 시점부터 소득수준에</a:t>
              </a:r>
              <a:endPara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따라 원리금 상환</a:t>
              </a:r>
              <a:endParaRPr lang="en-US" altLang="ko-KR" sz="1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000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○ </a:t>
              </a:r>
              <a:r>
                <a:rPr lang="ko-KR" altLang="en-US" dirty="0" err="1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농어촌출신</a:t>
              </a: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대학생 학자금융자</a:t>
              </a:r>
              <a:endPara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kern="12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1600" dirty="0" err="1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농어촌출신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학부생에게 지원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무이자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졸업 후 선택한 기간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최장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10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이후 분할 상환</a:t>
              </a:r>
              <a:endParaRPr lang="ko-KR" altLang="en-US" sz="1600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6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500588" y="2010570"/>
            <a:ext cx="8138586" cy="60145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모서리가 둥근 직사각형 4"/>
          <p:cNvSpPr/>
          <p:nvPr/>
        </p:nvSpPr>
        <p:spPr>
          <a:xfrm>
            <a:off x="803188" y="2025249"/>
            <a:ext cx="7533386" cy="572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l" defTabSz="5778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안정적인 학업여건 조성과 취업역량 제고를 위한 장학금</a:t>
            </a:r>
            <a:endParaRPr lang="ko-KR" altLang="en-US" sz="2000" kern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7424" y="216597"/>
            <a:ext cx="503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lang="ko-KR" altLang="en-US" sz="3200" b="1" kern="0" dirty="0">
                <a:solidFill>
                  <a:srgbClr val="01519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국가근로 장학금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BF62A13-2947-47D6-A6D4-AA36A9DC6EC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2456" y="1379111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B11079AC-94CD-48A1-9FEA-B18FD994F8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2456" y="2905338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지원유형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500D86DB-C160-4C5B-84E1-E23A3D978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27721"/>
              </p:ext>
            </p:extLst>
          </p:nvPr>
        </p:nvGraphicFramePr>
        <p:xfrm>
          <a:off x="500588" y="3522498"/>
          <a:ext cx="8138586" cy="320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87">
                  <a:extLst>
                    <a:ext uri="{9D8B030D-6E8A-4147-A177-3AD203B41FA5}">
                      <a16:colId xmlns:a16="http://schemas.microsoft.com/office/drawing/2014/main" val="1924709593"/>
                    </a:ext>
                  </a:extLst>
                </a:gridCol>
                <a:gridCol w="1439836">
                  <a:extLst>
                    <a:ext uri="{9D8B030D-6E8A-4147-A177-3AD203B41FA5}">
                      <a16:colId xmlns:a16="http://schemas.microsoft.com/office/drawing/2014/main" val="275985532"/>
                    </a:ext>
                  </a:extLst>
                </a:gridCol>
                <a:gridCol w="5794463">
                  <a:extLst>
                    <a:ext uri="{9D8B030D-6E8A-4147-A177-3AD203B41FA5}">
                      <a16:colId xmlns:a16="http://schemas.microsoft.com/office/drawing/2014/main" val="196945800"/>
                    </a:ext>
                  </a:extLst>
                </a:gridCol>
              </a:tblGrid>
              <a:tr h="405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분류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근로내용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325631"/>
                  </a:ext>
                </a:extLst>
              </a:tr>
              <a:tr h="5272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국가근로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일반 교내근로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대학 내 근로지에서 행정 등 업무 지원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138633"/>
                  </a:ext>
                </a:extLst>
              </a:tr>
              <a:tr h="527240">
                <a:tc v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봉사유형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장애대학생 봉사유형</a:t>
                      </a:r>
                      <a:r>
                        <a:rPr lang="en-US" altLang="ko-KR" sz="1200" dirty="0"/>
                        <a:t>)     </a:t>
                      </a:r>
                      <a:r>
                        <a:rPr lang="ko-KR" altLang="en-US" sz="1200" dirty="0"/>
                        <a:t>장애대학생 학업 및 이동 보조</a:t>
                      </a:r>
                      <a:endParaRPr lang="en-US" altLang="ko-KR" sz="1200" dirty="0"/>
                    </a:p>
                    <a:p>
                      <a:pPr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외국인유학생 봉사유형</a:t>
                      </a:r>
                      <a:r>
                        <a:rPr lang="en-US" altLang="ko-KR" sz="1200" dirty="0"/>
                        <a:t>) </a:t>
                      </a:r>
                      <a:r>
                        <a:rPr lang="ko-KR" altLang="en-US" sz="1200" dirty="0"/>
                        <a:t>외국인유학생 학교생활 적응 지원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30354"/>
                  </a:ext>
                </a:extLst>
              </a:tr>
              <a:tr h="5272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일반 교외근로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대학 외 근로지에서 행정 등 업무 지원</a:t>
                      </a:r>
                      <a:endParaRPr lang="en-US" altLang="ko-KR" sz="12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 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재단에서 운영하는 방학 집중근로 프로그램 포함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854730"/>
                  </a:ext>
                </a:extLst>
              </a:tr>
              <a:tr h="6083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교육봉사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대학생청소년</a:t>
                      </a:r>
                      <a:endParaRPr lang="en-US" altLang="ko-KR" sz="1200" b="0" dirty="0"/>
                    </a:p>
                    <a:p>
                      <a:pPr algn="ctr" latinLnBrk="1"/>
                      <a:r>
                        <a:rPr lang="ko-KR" altLang="en-US" sz="1200" b="0" dirty="0"/>
                        <a:t>교육지원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초중고교생에게 학업 등 멘토링 지원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184485"/>
                  </a:ext>
                </a:extLst>
              </a:tr>
              <a:tr h="6083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/>
                        <a:t>다문화 </a:t>
                      </a:r>
                      <a:r>
                        <a:rPr lang="ko-KR" altLang="en-US" sz="1200" b="0" dirty="0" err="1"/>
                        <a:t>탈북학생</a:t>
                      </a:r>
                      <a:r>
                        <a:rPr lang="ko-KR" altLang="en-US" sz="1200" b="0" dirty="0"/>
                        <a:t> 멘토링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전국의 다문화 </a:t>
                      </a:r>
                      <a:r>
                        <a:rPr lang="ko-KR" altLang="en-US" sz="1200" dirty="0" err="1"/>
                        <a:t>탈북학생들의</a:t>
                      </a:r>
                      <a:r>
                        <a:rPr lang="ko-KR" altLang="en-US" sz="1200" dirty="0"/>
                        <a:t> 학교생활 적응 및 기초학력 향상을 위한 멘토링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79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3876718"/>
            <a:ext cx="9144001" cy="294013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67423" y="216597"/>
            <a:ext cx="5452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중복지원방지 제도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02457" y="2193858"/>
            <a:ext cx="7957442" cy="1003391"/>
            <a:chOff x="0" y="15390"/>
            <a:chExt cx="8280920" cy="4680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0" y="15390"/>
              <a:ext cx="8280920" cy="468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모서리가 둥근 직사각형 4"/>
            <p:cNvSpPr/>
            <p:nvPr/>
          </p:nvSpPr>
          <p:spPr>
            <a:xfrm>
              <a:off x="45692" y="38236"/>
              <a:ext cx="8235228" cy="422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한 학생이 동일 학기에 학자금 대출과 </a:t>
              </a:r>
              <a:r>
                <a:rPr lang="ko-KR" altLang="en-US" dirty="0" err="1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교내외</a:t>
              </a:r>
              <a:r>
                <a:rPr lang="ko-KR" altLang="en-US" dirty="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장학금 등 학자금 지원금액 합계가 등록금 범위를 초과하여 지원받는 것을 방지하는 제도</a:t>
              </a: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402457" y="4397396"/>
            <a:ext cx="7957442" cy="168135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402457" y="4406387"/>
            <a:ext cx="7757597" cy="148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학자금 대출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지방자치단체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공공기관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재단법인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기업 등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지방자치단체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공공기관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재단법인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기업 등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예외사항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연구활동 보조비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국제화장학금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 생활비 지원성 장학금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A11E1DF-194F-4B8A-B32B-08E795D5897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2458" y="1438354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4FE14BD-A789-4095-9130-B07404C7AB3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2458" y="3549377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대상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045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9"/>
          <p:cNvGrpSpPr/>
          <p:nvPr/>
        </p:nvGrpSpPr>
        <p:grpSpPr>
          <a:xfrm>
            <a:off x="0" y="252792"/>
            <a:ext cx="9144000" cy="6611645"/>
            <a:chOff x="0" y="252792"/>
            <a:chExt cx="9144000" cy="661164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592" y="252792"/>
              <a:ext cx="2021984" cy="451484"/>
            </a:xfrm>
            <a:prstGeom prst="rect">
              <a:avLst/>
            </a:prstGeom>
          </p:spPr>
        </p:pic>
        <p:grpSp>
          <p:nvGrpSpPr>
            <p:cNvPr id="6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7424" y="216597"/>
            <a:ext cx="405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문의사항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23"/>
          <p:cNvSpPr>
            <a:spLocks noChangeArrowheads="1"/>
          </p:cNvSpPr>
          <p:nvPr/>
        </p:nvSpPr>
        <p:spPr bwMode="auto">
          <a:xfrm>
            <a:off x="755650" y="1743075"/>
            <a:ext cx="807243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2047875"/>
            <a:ext cx="7215187" cy="45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259631" y="1871273"/>
            <a:ext cx="6624736" cy="41854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 관련 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문의</a:t>
            </a:r>
            <a:endParaRPr lang="en-US" altLang="ko-KR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∎. 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국가장학금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: </a:t>
            </a:r>
            <a:r>
              <a:rPr lang="ko-KR" altLang="en-US" sz="24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콜센터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1599-2000</a:t>
            </a:r>
          </a:p>
          <a:p>
            <a:pPr algn="just"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홈페이지 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www.kosaf.go.kr</a:t>
            </a:r>
            <a:endParaRPr lang="en-US" altLang="ko-KR" sz="2400" b="1" u="sng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defRPr/>
            </a:pPr>
            <a:endParaRPr lang="en-US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∎∎. 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교내장학금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: </a:t>
            </a:r>
            <a:r>
              <a:rPr lang="ko-KR" altLang="en-US" sz="24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 </a:t>
            </a:r>
            <a:r>
              <a:rPr lang="ko-KR" altLang="en-US" sz="2400" b="1" dirty="0" err="1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학생처</a:t>
            </a:r>
            <a:r>
              <a:rPr lang="ko-KR" altLang="en-US" sz="24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장학팀</a:t>
            </a:r>
            <a:r>
              <a:rPr lang="ko-KR" altLang="en-US" sz="24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전화 </a:t>
            </a:r>
            <a:r>
              <a:rPr lang="en-US" altLang="ko-KR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031-8005-2091~4</a:t>
            </a:r>
          </a:p>
          <a:p>
            <a:pPr algn="just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장소 </a:t>
            </a:r>
            <a:r>
              <a:rPr lang="en-US" altLang="ko-KR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0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혜당관</a:t>
            </a:r>
            <a:r>
              <a:rPr lang="ko-KR" altLang="en-US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423</a:t>
            </a:r>
            <a:r>
              <a:rPr lang="ko-KR" altLang="en-US" sz="2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283657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41F70D5-3C23-4422-BC2A-D3A207DC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205668"/>
            <a:ext cx="9144000" cy="2652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6084" y="711937"/>
            <a:ext cx="4471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>
                <a:solidFill>
                  <a:srgbClr val="00439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 학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431250" y="2570259"/>
            <a:ext cx="4281499" cy="387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장학금의 종류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교내장학금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교내성적장학금 신청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국가장학금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학자금 대출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국가근로장학금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중복지원방지제도 안내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FDBDD8-A5B2-49BF-B547-2FD5E2614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26B51BA-076F-4DBC-8FCB-F45C9A0868C2}"/>
              </a:ext>
            </a:extLst>
          </p:cNvPr>
          <p:cNvSpPr/>
          <p:nvPr/>
        </p:nvSpPr>
        <p:spPr>
          <a:xfrm>
            <a:off x="-1" y="2236227"/>
            <a:ext cx="9144000" cy="45719"/>
          </a:xfrm>
          <a:prstGeom prst="rect">
            <a:avLst/>
          </a:prstGeom>
          <a:solidFill>
            <a:srgbClr val="004395"/>
          </a:solidFill>
          <a:ln w="19050">
            <a:noFill/>
          </a:ln>
          <a:effectLst/>
        </p:spPr>
        <p:txBody>
          <a:bodyPr wrap="square" rtlCol="0" anchor="ctr">
            <a:noAutofit/>
          </a:bodyPr>
          <a:lstStyle/>
          <a:p>
            <a:pPr algn="l" eaLnBrk="0" hangingPunct="0">
              <a:lnSpc>
                <a:spcPct val="150000"/>
              </a:lnSpc>
            </a:pPr>
            <a:endParaRPr lang="ko-KR" altLang="en-US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41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" y="3871784"/>
            <a:ext cx="9143999" cy="2986216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7423" y="216597"/>
            <a:ext cx="645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  <a:defRPr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4395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장학금의 종류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9" name="아래쪽 화살표 설명선 8"/>
          <p:cNvSpPr/>
          <p:nvPr/>
        </p:nvSpPr>
        <p:spPr>
          <a:xfrm>
            <a:off x="183896" y="3048443"/>
            <a:ext cx="4124491" cy="801529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ko-KR" altLang="en-US" sz="16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학교에서 재학생에게 지급하는 장학금</a:t>
            </a:r>
            <a:r>
              <a:rPr lang="en-US" altLang="ko-KR" sz="16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10800000" flipV="1">
            <a:off x="1309655" y="1807893"/>
            <a:ext cx="1872976" cy="58246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교내장학금</a:t>
            </a:r>
          </a:p>
        </p:txBody>
      </p:sp>
      <p:sp>
        <p:nvSpPr>
          <p:cNvPr id="14" name="아래쪽 화살표 설명선 13"/>
          <p:cNvSpPr/>
          <p:nvPr/>
        </p:nvSpPr>
        <p:spPr>
          <a:xfrm>
            <a:off x="4473146" y="3048443"/>
            <a:ext cx="4496234" cy="801529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ko-KR" altLang="en-US" sz="14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 재단</a:t>
            </a:r>
            <a:r>
              <a:rPr lang="en-US" altLang="ko-KR" sz="14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단체 등에서 재학생들에게 지급하는</a:t>
            </a:r>
            <a:endParaRPr lang="en-US" altLang="ko-KR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0" hangingPunct="0"/>
            <a:r>
              <a:rPr lang="ko-KR" altLang="en-US" sz="14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</a:t>
            </a:r>
            <a:endParaRPr lang="en-US" altLang="ko-KR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10800000" flipV="1">
            <a:off x="5738246" y="1807893"/>
            <a:ext cx="1872976" cy="58246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교외장학금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789F5-3760-43D6-AFA6-0650691D031A}"/>
              </a:ext>
            </a:extLst>
          </p:cNvPr>
          <p:cNvSpPr txBox="1"/>
          <p:nvPr/>
        </p:nvSpPr>
        <p:spPr>
          <a:xfrm>
            <a:off x="183897" y="4410152"/>
            <a:ext cx="4083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ko-KR" altLang="en-US" sz="1600" b="1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봉사장학금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특기장학금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algn="ctr" eaLnBrk="0" hangingPunct="0">
              <a:lnSpc>
                <a:spcPct val="150000"/>
              </a:lnSpc>
            </a:pP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복지장학금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국제화장학금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특성화장학금 등   </a:t>
            </a:r>
            <a:endParaRPr lang="en-US" altLang="ko-KR" sz="1500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A9939-8E0D-4009-9E96-4E7EF9BFEDE8}"/>
              </a:ext>
            </a:extLst>
          </p:cNvPr>
          <p:cNvSpPr txBox="1"/>
          <p:nvPr/>
        </p:nvSpPr>
        <p:spPr>
          <a:xfrm>
            <a:off x="4571999" y="4410152"/>
            <a:ext cx="4288029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국가우수장학금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기탁장학금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algn="ctr" eaLnBrk="0" hangingPunct="0">
              <a:lnSpc>
                <a:spcPct val="150000"/>
              </a:lnSpc>
            </a:pPr>
            <a:r>
              <a:rPr lang="ko-KR" altLang="en-US" sz="1500" spc="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의용소방대원자녀장학금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범은장학금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pPr algn="ctr" eaLnBrk="0" hangingPunct="0">
              <a:lnSpc>
                <a:spcPct val="150000"/>
              </a:lnSpc>
            </a:pP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농어촌희망재단</a:t>
            </a:r>
            <a:r>
              <a:rPr lang="en-US" altLang="ko-KR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spc="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지방자치단체 장학금 등</a:t>
            </a:r>
            <a:endParaRPr lang="en-US" altLang="ko-KR" sz="1500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ko-KR" altLang="en-US" sz="16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D6C7B7B-DC11-4C7F-81AC-13A3B10E8EED}"/>
              </a:ext>
            </a:extLst>
          </p:cNvPr>
          <p:cNvSpPr/>
          <p:nvPr/>
        </p:nvSpPr>
        <p:spPr>
          <a:xfrm>
            <a:off x="251009" y="4320983"/>
            <a:ext cx="4010598" cy="162488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l" eaLnBrk="0" hangingPunct="0">
              <a:lnSpc>
                <a:spcPct val="150000"/>
              </a:lnSpc>
            </a:pPr>
            <a:endParaRPr lang="ko-KR" altLang="en-US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65A4849-FB82-406A-B446-063EE60E98E6}"/>
              </a:ext>
            </a:extLst>
          </p:cNvPr>
          <p:cNvSpPr/>
          <p:nvPr/>
        </p:nvSpPr>
        <p:spPr>
          <a:xfrm>
            <a:off x="4451567" y="4320982"/>
            <a:ext cx="4433035" cy="162488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l" eaLnBrk="0" hangingPunct="0">
              <a:lnSpc>
                <a:spcPct val="150000"/>
              </a:lnSpc>
            </a:pPr>
            <a:endParaRPr lang="ko-KR" altLang="en-US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77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2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67424" y="216597"/>
            <a:ext cx="493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0800000" flipV="1">
            <a:off x="710315" y="4192429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지급 방법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89743"/>
              </p:ext>
            </p:extLst>
          </p:nvPr>
        </p:nvGraphicFramePr>
        <p:xfrm>
          <a:off x="764084" y="4986613"/>
          <a:ext cx="7792972" cy="16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 분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용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고지서 감면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등록금 고지서에 장학금을 감면하여 지급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3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대출상환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학생지급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한국장학재단 및 공공기관 대출금이 있을 시 우선 상환처리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- 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대출금이 없는 경우 학생 본인명의 계좌로  지급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AutoShape 7"/>
          <p:cNvSpPr>
            <a:spLocks noChangeArrowheads="1"/>
          </p:cNvSpPr>
          <p:nvPr/>
        </p:nvSpPr>
        <p:spPr bwMode="auto">
          <a:xfrm rot="10800000" flipV="1">
            <a:off x="653168" y="1388403"/>
            <a:ext cx="3360570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종류별 교내장학금 현황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15187"/>
              </p:ext>
            </p:extLst>
          </p:nvPr>
        </p:nvGraphicFramePr>
        <p:xfrm>
          <a:off x="764084" y="2121664"/>
          <a:ext cx="779297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구  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장학금명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장학금 성격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   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성적우수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학과 수석 및 차석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성적우수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단우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학비감면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등록금범위내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가계곤란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복지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장학사정관 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학비감면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등록금범위내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기타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국제화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봉사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근로 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생활보조비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초과지급가능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1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67424" y="216597"/>
            <a:ext cx="493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11E968-7148-4D7C-93BA-DB7F53F3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80"/>
          <a:stretch/>
        </p:blipFill>
        <p:spPr>
          <a:xfrm>
            <a:off x="706936" y="1956375"/>
            <a:ext cx="8051172" cy="4685028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2656C23D-8EC7-4C0F-A38E-8DFCD16D19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06936" y="1278051"/>
            <a:ext cx="1926745" cy="52898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장학공지</a:t>
            </a:r>
          </a:p>
        </p:txBody>
      </p:sp>
    </p:spTree>
    <p:extLst>
      <p:ext uri="{BB962C8B-B14F-4D97-AF65-F5344CB8AC3E}">
        <p14:creationId xmlns:p14="http://schemas.microsoft.com/office/powerpoint/2010/main" val="320485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3" y="216597"/>
            <a:ext cx="494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 </a:t>
            </a:r>
            <a:r>
              <a:rPr lang="ko-KR" altLang="en-US" sz="3200" b="1" kern="0" dirty="0">
                <a:solidFill>
                  <a:srgbClr val="01519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성적</a:t>
            </a: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93" y="166551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■ 장학생 선발 및 장학금 지급 일정</a:t>
            </a:r>
          </a:p>
          <a:p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45096"/>
              </p:ext>
            </p:extLst>
          </p:nvPr>
        </p:nvGraphicFramePr>
        <p:xfrm>
          <a:off x="677352" y="2218414"/>
          <a:ext cx="7938141" cy="4122043"/>
        </p:xfrm>
        <a:graphic>
          <a:graphicData uri="http://schemas.openxmlformats.org/drawingml/2006/table">
            <a:tbl>
              <a:tblPr/>
              <a:tblGrid>
                <a:gridCol w="2350525">
                  <a:extLst>
                    <a:ext uri="{9D8B030D-6E8A-4147-A177-3AD203B41FA5}">
                      <a16:colId xmlns:a16="http://schemas.microsoft.com/office/drawing/2014/main" val="3306540616"/>
                    </a:ext>
                  </a:extLst>
                </a:gridCol>
                <a:gridCol w="2397227">
                  <a:extLst>
                    <a:ext uri="{9D8B030D-6E8A-4147-A177-3AD203B41FA5}">
                      <a16:colId xmlns:a16="http://schemas.microsoft.com/office/drawing/2014/main" val="1665901688"/>
                    </a:ext>
                  </a:extLst>
                </a:gridCol>
                <a:gridCol w="3190389">
                  <a:extLst>
                    <a:ext uri="{9D8B030D-6E8A-4147-A177-3AD203B41FA5}">
                      <a16:colId xmlns:a16="http://schemas.microsoft.com/office/drawing/2014/main" val="317527332"/>
                    </a:ext>
                  </a:extLst>
                </a:gridCol>
              </a:tblGrid>
              <a:tr h="437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구분</a:t>
                      </a:r>
                    </a:p>
                  </a:txBody>
                  <a:tcPr marL="59264" marR="59264" marT="16385" marB="1638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일자</a:t>
                      </a: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유의사항</a:t>
                      </a: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9514"/>
                  </a:ext>
                </a:extLst>
              </a:tr>
              <a:tr h="14973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공인영어성적 제출 기간</a:t>
                      </a:r>
                    </a:p>
                  </a:txBody>
                  <a:tcPr marL="59264" marR="59264" marT="16385" marB="1638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2024. 06. 01(</a:t>
                      </a:r>
                      <a:r>
                        <a:rPr lang="ko-KR" altLang="en-US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10:00</a:t>
                      </a:r>
                      <a:r>
                        <a:rPr lang="ko-KR" altLang="en-US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까지</a:t>
                      </a: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공인영어성적 신청방법</a:t>
                      </a:r>
                      <a:endParaRPr lang="en-US" altLang="ko-KR" sz="1000" b="0" kern="0" spc="-10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단국대포털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웹정보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학사정보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성적관리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공인외국어</a:t>
                      </a:r>
                      <a:r>
                        <a:rPr lang="ko-KR" altLang="en-US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입력 및 조회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0" kern="0" spc="-10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해당학과에 한함</a:t>
                      </a: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.</a:t>
                      </a: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10871"/>
                  </a:ext>
                </a:extLst>
              </a:tr>
              <a:tr h="14973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교내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장학금 신청 기간</a:t>
                      </a:r>
                    </a:p>
                  </a:txBody>
                  <a:tcPr marL="59264" marR="59264" marT="16385" marB="1638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2024. 06. 01(</a:t>
                      </a:r>
                      <a:r>
                        <a:rPr lang="ko-KR" altLang="en-US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∼ </a:t>
                      </a: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06. 30(</a:t>
                      </a:r>
                      <a:r>
                        <a:rPr lang="ko-KR" altLang="en-US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200" b="0" kern="0" spc="-30" dirty="0">
                          <a:solidFill>
                            <a:srgbClr val="0000FF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200" b="0" kern="0" spc="-30" dirty="0">
                        <a:solidFill>
                          <a:srgbClr val="0000FF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성적장학금 신청방법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단국대포털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웹정보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학사정보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장학관리</a:t>
                      </a:r>
                      <a:r>
                        <a:rPr lang="en-US" altLang="ko-KR" sz="9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900" b="0" kern="0" spc="-10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성적장학신청</a:t>
                      </a:r>
                      <a:endParaRPr lang="ko-KR" altLang="en-US" sz="900" b="0" kern="0" spc="-10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0" kern="0" spc="-11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이외의 장학금은 단과대학 </a:t>
                      </a:r>
                      <a:r>
                        <a:rPr lang="ko-KR" altLang="en-US" sz="1000" b="0" kern="0" spc="-11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교학행정팀에서</a:t>
                      </a:r>
                      <a:r>
                        <a:rPr lang="ko-KR" altLang="en-US" sz="1000" b="0" kern="0" spc="-1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신청서 접수</a:t>
                      </a: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19580"/>
                  </a:ext>
                </a:extLst>
              </a:tr>
              <a:tr h="35201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교내</a:t>
                      </a:r>
                      <a:r>
                        <a:rPr lang="en-US" altLang="ko-KR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</a:t>
                      </a:r>
                      <a:r>
                        <a:rPr lang="en-US" altLang="ko-KR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장학생 확정 공고</a:t>
                      </a:r>
                      <a:r>
                        <a:rPr lang="en-US" altLang="ko-KR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예정</a:t>
                      </a:r>
                      <a:r>
                        <a:rPr lang="en-US" altLang="ko-KR" sz="1200" b="0" kern="0" spc="-1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200" b="0" kern="0" spc="-14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9264" marR="59264" marT="16385" marB="1638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-1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2024. 8</a:t>
                      </a:r>
                      <a:r>
                        <a:rPr lang="ko-KR" altLang="en-US" sz="1200" b="0" kern="0" spc="-1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200" b="0" kern="0" spc="-1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200" b="0" kern="0" spc="-1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등록금고지서 </a:t>
                      </a:r>
                      <a:r>
                        <a:rPr lang="ko-KR" altLang="en-US" sz="1200" b="0" kern="0" spc="-1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출력기간</a:t>
                      </a:r>
                      <a:r>
                        <a:rPr lang="en-US" altLang="ko-KR" sz="1200" b="0" kern="0" spc="-1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200" b="0" kern="0" spc="-1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9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웹정보</a:t>
                      </a:r>
                      <a:r>
                        <a:rPr lang="en-US" altLang="ko-KR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학사정보</a:t>
                      </a:r>
                      <a:r>
                        <a:rPr lang="en-US" altLang="ko-KR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등록관리</a:t>
                      </a:r>
                      <a:r>
                        <a:rPr lang="en-US" altLang="ko-KR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</a:t>
                      </a:r>
                      <a:r>
                        <a:rPr lang="ko-KR" altLang="en-US" sz="1000" b="0" kern="0" spc="-1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등록금고지서 출력</a:t>
                      </a:r>
                      <a:endParaRPr lang="ko-KR" altLang="en-US" sz="1000" b="0" kern="0" spc="-9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59264" marR="59264" marT="16385" marB="163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39242"/>
                  </a:ext>
                </a:extLst>
              </a:tr>
              <a:tr h="33759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교내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장학금 지급 기간</a:t>
                      </a:r>
                    </a:p>
                  </a:txBody>
                  <a:tcPr marL="59264" marR="59264" marT="16385" marB="3600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등록기간 내</a:t>
                      </a:r>
                    </a:p>
                  </a:txBody>
                  <a:tcPr marL="59264" marR="59264" marT="16385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‣ </a:t>
                      </a:r>
                      <a:r>
                        <a:rPr lang="ko-KR" altLang="en-US" sz="1000" b="0" kern="0" spc="-10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등록금고지서에 명시하여 감면</a:t>
                      </a:r>
                    </a:p>
                  </a:txBody>
                  <a:tcPr marL="59264" marR="59264" marT="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77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3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4" y="216597"/>
            <a:ext cx="492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 성적장학금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C049F-E5F7-4B26-A029-76BF3EDEB090}"/>
              </a:ext>
            </a:extLst>
          </p:cNvPr>
          <p:cNvSpPr txBox="1"/>
          <p:nvPr/>
        </p:nvSpPr>
        <p:spPr>
          <a:xfrm>
            <a:off x="489857" y="1163750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수업료 범위 내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중복수혜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가능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장학금의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수혜기간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</a:t>
            </a:r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성적기준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12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12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2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성적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학년도 </a:t>
            </a:r>
            <a:r>
              <a:rPr lang="en-US" altLang="ko-KR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복학생은 선발대상에서 제외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fontAlgn="base"/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성적장학금은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학점이 있는 경우 선발대상에서 제외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성적장학금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범정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혜당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학부수석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학과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전공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학년수석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성적우수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단우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성적향상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</a:t>
            </a:r>
            <a:r>
              <a:rPr lang="en-US" altLang="ko-KR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학기연장</a:t>
            </a: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대상자 및 조기졸업 대상자는 선발대상에서 제외</a:t>
            </a:r>
          </a:p>
          <a:p>
            <a:pPr fontAlgn="base"/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교과목 중 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PASS/FAIL 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과목의 성적과 취득학점은 </a:t>
            </a:r>
            <a:r>
              <a:rPr lang="ko-KR" altLang="en-US" sz="12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성적장학생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선발 시 제외 </a:t>
            </a:r>
          </a:p>
          <a:p>
            <a:pPr fontAlgn="base"/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교환학생에 대한 장학생 선발은 ‘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국외활동의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학점 인정에 관한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규정’에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따름</a:t>
            </a:r>
          </a:p>
          <a:p>
            <a:pPr fontAlgn="base"/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장학생으로 선발된 학생이 등록을 하지 않고 휴학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제적이 되었을 경우 장학금은 취소됨</a:t>
            </a:r>
          </a:p>
          <a:p>
            <a:pPr fontAlgn="base"/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장학생 선발 최저 </a:t>
            </a:r>
            <a:r>
              <a:rPr lang="ko-KR" altLang="en-US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취득학점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기준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D7530-055F-4F08-803A-229AEE979B74}"/>
              </a:ext>
            </a:extLst>
          </p:cNvPr>
          <p:cNvSpPr txBox="1"/>
          <p:nvPr/>
        </p:nvSpPr>
        <p:spPr>
          <a:xfrm>
            <a:off x="489857" y="5683467"/>
            <a:ext cx="8479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2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성적장학금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신청자는 장학금 신청기간 내 공인영어성적을 입력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해야</a:t>
            </a:r>
            <a:r>
              <a:rPr lang="en-US" altLang="ko-KR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제출한 성적이 반영됨</a:t>
            </a:r>
            <a:endParaRPr lang="en-US" altLang="ko-KR" sz="12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endParaRPr lang="ko-KR" altLang="en-US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공인영어성적은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졸업인증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기준의 종류만 해당되며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[TOEIC, TOEFL, TOEIC-Speaking, </a:t>
            </a:r>
            <a:r>
              <a:rPr lang="en-US" altLang="ko-KR" sz="12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OPIc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New TEPS, G-TELP Lv.2]</a:t>
            </a:r>
          </a:p>
          <a:p>
            <a:pPr fontAlgn="base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 신청기준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이내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(2022. 07. 01. ~ 2024. 06. 30.)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취득한 성적에 한하여 인정</a:t>
            </a:r>
          </a:p>
          <a:p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DB32BB00-EEF7-471D-9022-7510386F0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6737"/>
              </p:ext>
            </p:extLst>
          </p:nvPr>
        </p:nvGraphicFramePr>
        <p:xfrm>
          <a:off x="667344" y="4574309"/>
          <a:ext cx="7526419" cy="1053272"/>
        </p:xfrm>
        <a:graphic>
          <a:graphicData uri="http://schemas.openxmlformats.org/drawingml/2006/table">
            <a:tbl>
              <a:tblPr/>
              <a:tblGrid>
                <a:gridCol w="1811624">
                  <a:extLst>
                    <a:ext uri="{9D8B030D-6E8A-4147-A177-3AD203B41FA5}">
                      <a16:colId xmlns:a16="http://schemas.microsoft.com/office/drawing/2014/main" val="2513018126"/>
                    </a:ext>
                  </a:extLst>
                </a:gridCol>
                <a:gridCol w="1157829">
                  <a:extLst>
                    <a:ext uri="{9D8B030D-6E8A-4147-A177-3AD203B41FA5}">
                      <a16:colId xmlns:a16="http://schemas.microsoft.com/office/drawing/2014/main" val="339223834"/>
                    </a:ext>
                  </a:extLst>
                </a:gridCol>
                <a:gridCol w="1885292">
                  <a:extLst>
                    <a:ext uri="{9D8B030D-6E8A-4147-A177-3AD203B41FA5}">
                      <a16:colId xmlns:a16="http://schemas.microsoft.com/office/drawing/2014/main" val="1290885864"/>
                    </a:ext>
                  </a:extLst>
                </a:gridCol>
                <a:gridCol w="2671674">
                  <a:extLst>
                    <a:ext uri="{9D8B030D-6E8A-4147-A177-3AD203B41FA5}">
                      <a16:colId xmlns:a16="http://schemas.microsoft.com/office/drawing/2014/main" val="971819758"/>
                    </a:ext>
                  </a:extLst>
                </a:gridCol>
              </a:tblGrid>
              <a:tr h="2714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성적장학금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성적장학금 이외의 장학금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비고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2641"/>
                  </a:ext>
                </a:extLst>
              </a:tr>
              <a:tr h="394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1-3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학년</a:t>
                      </a:r>
                      <a:b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</a:b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건축학전공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1-4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학점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학점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성적장학금은 </a:t>
                      </a:r>
                      <a:r>
                        <a:rPr lang="en-US" altLang="ko-KR" sz="1000" kern="0" spc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P/F</a:t>
                      </a:r>
                      <a:r>
                        <a:rPr lang="ko-KR" altLang="en-US" sz="1000" kern="0" spc="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과목 제외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964410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학년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건축학전공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학점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학점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91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5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3" y="216597"/>
            <a:ext cx="4822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4395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 성적장학금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4395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45978" y="1559903"/>
            <a:ext cx="1636488" cy="34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 홈페이지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2414518" y="1624284"/>
            <a:ext cx="310590" cy="2135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856445" y="1559903"/>
            <a:ext cx="1559871" cy="34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대학생활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989579" y="1559902"/>
            <a:ext cx="1559871" cy="34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학사안내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22712" y="1559902"/>
            <a:ext cx="1400399" cy="34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</a:t>
            </a:r>
            <a:r>
              <a:rPr lang="en-US" altLang="ko-KR" sz="18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8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</a:t>
            </a:r>
          </a:p>
        </p:txBody>
      </p:sp>
      <p:sp>
        <p:nvSpPr>
          <p:cNvPr id="21" name="타원 20"/>
          <p:cNvSpPr/>
          <p:nvPr/>
        </p:nvSpPr>
        <p:spPr>
          <a:xfrm>
            <a:off x="5769514" y="2684142"/>
            <a:ext cx="688904" cy="450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547652" y="1624285"/>
            <a:ext cx="310590" cy="2135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6680786" y="1624284"/>
            <a:ext cx="310590" cy="2135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06EE9B-B1A9-4876-90BC-251C66A12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4" y="2631823"/>
            <a:ext cx="7271284" cy="4009580"/>
          </a:xfrm>
          <a:prstGeom prst="rect">
            <a:avLst/>
          </a:prstGeom>
        </p:spPr>
      </p:pic>
      <p:sp>
        <p:nvSpPr>
          <p:cNvPr id="24" name="아래쪽 화살표 19">
            <a:extLst>
              <a:ext uri="{FF2B5EF4-FFF2-40B4-BE49-F238E27FC236}">
                <a16:creationId xmlns:a16="http://schemas.microsoft.com/office/drawing/2014/main" id="{9438706C-8C4E-4A2D-B98F-9FFADCB50AEB}"/>
              </a:ext>
            </a:extLst>
          </p:cNvPr>
          <p:cNvSpPr/>
          <p:nvPr/>
        </p:nvSpPr>
        <p:spPr>
          <a:xfrm rot="3379205">
            <a:off x="6149058" y="1946864"/>
            <a:ext cx="364650" cy="7983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5051F08-02F2-460D-B849-E887DCA469B6}"/>
              </a:ext>
            </a:extLst>
          </p:cNvPr>
          <p:cNvSpPr/>
          <p:nvPr/>
        </p:nvSpPr>
        <p:spPr>
          <a:xfrm>
            <a:off x="5578679" y="2631823"/>
            <a:ext cx="570451" cy="308314"/>
          </a:xfrm>
          <a:prstGeom prst="ellipse">
            <a:avLst/>
          </a:prstGeom>
          <a:noFill/>
          <a:ln w="19050">
            <a:noFill/>
          </a:ln>
          <a:effectLst/>
        </p:spPr>
        <p:txBody>
          <a:bodyPr wrap="square" rtlCol="0" anchor="ctr">
            <a:noAutofit/>
          </a:bodyPr>
          <a:lstStyle/>
          <a:p>
            <a:pPr algn="l" eaLnBrk="0" hangingPunct="0">
              <a:lnSpc>
                <a:spcPct val="150000"/>
              </a:lnSpc>
            </a:pPr>
            <a:endParaRPr lang="ko-KR" altLang="en-US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D80394D-D36D-42ED-A4B7-D9901686F24A}"/>
              </a:ext>
            </a:extLst>
          </p:cNvPr>
          <p:cNvSpPr/>
          <p:nvPr/>
        </p:nvSpPr>
        <p:spPr>
          <a:xfrm>
            <a:off x="5528345" y="2606656"/>
            <a:ext cx="688904" cy="340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l" eaLnBrk="0" hangingPunct="0">
              <a:lnSpc>
                <a:spcPct val="150000"/>
              </a:lnSpc>
            </a:pPr>
            <a:endParaRPr lang="ko-KR" altLang="en-US" sz="1400" b="1" spc="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01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" y="3917863"/>
            <a:ext cx="9144001" cy="29401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97" y="275436"/>
            <a:ext cx="2021984" cy="4514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7423" y="216597"/>
            <a:ext cx="4675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latinLnBrk="0">
              <a:buFont typeface="Wingdings" panose="05000000000000000000" pitchFamily="2" charset="2"/>
              <a:buChar char="§"/>
            </a:pP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교내 성적장학금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672042" y="1554312"/>
            <a:ext cx="1341859" cy="34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장학관리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7397252" y="1554312"/>
            <a:ext cx="1341859" cy="34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성적장학신청</a:t>
            </a:r>
          </a:p>
        </p:txBody>
      </p:sp>
      <p:sp>
        <p:nvSpPr>
          <p:cNvPr id="33" name="오른쪽 화살표 32"/>
          <p:cNvSpPr/>
          <p:nvPr/>
        </p:nvSpPr>
        <p:spPr>
          <a:xfrm>
            <a:off x="5347264" y="1595561"/>
            <a:ext cx="239134" cy="252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7099545" y="1614996"/>
            <a:ext cx="239134" cy="252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96412" y="1554312"/>
            <a:ext cx="1341859" cy="34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 </a:t>
            </a:r>
            <a:r>
              <a:rPr lang="en-US" altLang="ko-KR" sz="14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POTAL</a:t>
            </a:r>
            <a:endParaRPr lang="ko-KR" altLang="en-US" sz="14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1923915" y="1609218"/>
            <a:ext cx="239134" cy="252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221622" y="1554621"/>
            <a:ext cx="1341859" cy="34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웹정보시스템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946832" y="1554312"/>
            <a:ext cx="1341859" cy="34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학사정보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3649125" y="1609218"/>
            <a:ext cx="239134" cy="2523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30125F-61C0-4CFE-A47E-47F716199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36"/>
          <a:stretch/>
        </p:blipFill>
        <p:spPr>
          <a:xfrm>
            <a:off x="701392" y="2323860"/>
            <a:ext cx="7741213" cy="400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21" name="아래쪽 화살표 19">
            <a:extLst>
              <a:ext uri="{FF2B5EF4-FFF2-40B4-BE49-F238E27FC236}">
                <a16:creationId xmlns:a16="http://schemas.microsoft.com/office/drawing/2014/main" id="{91E671D3-9393-4B36-A905-E4B804C1B438}"/>
              </a:ext>
            </a:extLst>
          </p:cNvPr>
          <p:cNvSpPr/>
          <p:nvPr/>
        </p:nvSpPr>
        <p:spPr>
          <a:xfrm rot="3379205">
            <a:off x="3586367" y="2568083"/>
            <a:ext cx="364650" cy="7983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7A2838B-14AA-4FC0-880C-DA6301C08899}"/>
              </a:ext>
            </a:extLst>
          </p:cNvPr>
          <p:cNvGrpSpPr/>
          <p:nvPr/>
        </p:nvGrpSpPr>
        <p:grpSpPr>
          <a:xfrm>
            <a:off x="496412" y="1554312"/>
            <a:ext cx="8242699" cy="346814"/>
            <a:chOff x="496412" y="1554312"/>
            <a:chExt cx="8242699" cy="346814"/>
          </a:xfrm>
        </p:grpSpPr>
        <p:sp>
          <p:nvSpPr>
            <p:cNvPr id="18" name="모서리가 둥근 직사각형 21">
              <a:extLst>
                <a:ext uri="{FF2B5EF4-FFF2-40B4-BE49-F238E27FC236}">
                  <a16:creationId xmlns:a16="http://schemas.microsoft.com/office/drawing/2014/main" id="{FB95205C-4AD2-4ECC-A151-C72886AFCFF1}"/>
                </a:ext>
              </a:extLst>
            </p:cNvPr>
            <p:cNvSpPr/>
            <p:nvPr/>
          </p:nvSpPr>
          <p:spPr>
            <a:xfrm>
              <a:off x="567204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장학관리</a:t>
              </a:r>
            </a:p>
          </p:txBody>
        </p:sp>
        <p:sp>
          <p:nvSpPr>
            <p:cNvPr id="19" name="모서리가 둥근 직사각형 29">
              <a:extLst>
                <a:ext uri="{FF2B5EF4-FFF2-40B4-BE49-F238E27FC236}">
                  <a16:creationId xmlns:a16="http://schemas.microsoft.com/office/drawing/2014/main" id="{0AD819D3-41D8-467E-AD14-CB325628EE90}"/>
                </a:ext>
              </a:extLst>
            </p:cNvPr>
            <p:cNvSpPr/>
            <p:nvPr/>
          </p:nvSpPr>
          <p:spPr>
            <a:xfrm>
              <a:off x="739725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성적장학신청</a:t>
              </a:r>
            </a:p>
          </p:txBody>
        </p:sp>
        <p:sp>
          <p:nvSpPr>
            <p:cNvPr id="20" name="오른쪽 화살표 31">
              <a:extLst>
                <a:ext uri="{FF2B5EF4-FFF2-40B4-BE49-F238E27FC236}">
                  <a16:creationId xmlns:a16="http://schemas.microsoft.com/office/drawing/2014/main" id="{E563E517-2B3B-4603-A81D-F42713D798B1}"/>
                </a:ext>
              </a:extLst>
            </p:cNvPr>
            <p:cNvSpPr/>
            <p:nvPr/>
          </p:nvSpPr>
          <p:spPr>
            <a:xfrm>
              <a:off x="5363740" y="1595561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2" name="오른쪽 화살표 32">
              <a:extLst>
                <a:ext uri="{FF2B5EF4-FFF2-40B4-BE49-F238E27FC236}">
                  <a16:creationId xmlns:a16="http://schemas.microsoft.com/office/drawing/2014/main" id="{17A4A076-63C4-4F38-8BD9-30D53661D28B}"/>
                </a:ext>
              </a:extLst>
            </p:cNvPr>
            <p:cNvSpPr/>
            <p:nvPr/>
          </p:nvSpPr>
          <p:spPr>
            <a:xfrm>
              <a:off x="7099545" y="1614996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3" name="모서리가 둥근 직사각형 16">
              <a:extLst>
                <a:ext uri="{FF2B5EF4-FFF2-40B4-BE49-F238E27FC236}">
                  <a16:creationId xmlns:a16="http://schemas.microsoft.com/office/drawing/2014/main" id="{90808462-FB78-479F-B6B3-C6D598E6646D}"/>
                </a:ext>
              </a:extLst>
            </p:cNvPr>
            <p:cNvSpPr/>
            <p:nvPr/>
          </p:nvSpPr>
          <p:spPr>
            <a:xfrm>
              <a:off x="49641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5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대학 </a:t>
              </a:r>
              <a:r>
                <a:rPr lang="en-US" altLang="ko-KR" sz="145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POTAL</a:t>
              </a:r>
              <a:endParaRPr lang="ko-KR" altLang="en-US" sz="145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오른쪽 화살표 22">
              <a:extLst>
                <a:ext uri="{FF2B5EF4-FFF2-40B4-BE49-F238E27FC236}">
                  <a16:creationId xmlns:a16="http://schemas.microsoft.com/office/drawing/2014/main" id="{69EFC5DF-5003-4D83-A336-D14205BFCEB8}"/>
                </a:ext>
              </a:extLst>
            </p:cNvPr>
            <p:cNvSpPr/>
            <p:nvPr/>
          </p:nvSpPr>
          <p:spPr>
            <a:xfrm>
              <a:off x="1923915" y="1609218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5" name="모서리가 둥근 직사각형 23">
              <a:extLst>
                <a:ext uri="{FF2B5EF4-FFF2-40B4-BE49-F238E27FC236}">
                  <a16:creationId xmlns:a16="http://schemas.microsoft.com/office/drawing/2014/main" id="{4D1EB11B-5B4B-4B43-BBC3-7B13F1448026}"/>
                </a:ext>
              </a:extLst>
            </p:cNvPr>
            <p:cNvSpPr/>
            <p:nvPr/>
          </p:nvSpPr>
          <p:spPr>
            <a:xfrm>
              <a:off x="2221622" y="1554621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웹정보시스템</a:t>
              </a:r>
            </a:p>
          </p:txBody>
        </p:sp>
        <p:sp>
          <p:nvSpPr>
            <p:cNvPr id="26" name="모서리가 둥근 직사각형 24">
              <a:extLst>
                <a:ext uri="{FF2B5EF4-FFF2-40B4-BE49-F238E27FC236}">
                  <a16:creationId xmlns:a16="http://schemas.microsoft.com/office/drawing/2014/main" id="{C9070325-CDDF-44B0-8FD3-1CF3C42EB7D7}"/>
                </a:ext>
              </a:extLst>
            </p:cNvPr>
            <p:cNvSpPr/>
            <p:nvPr/>
          </p:nvSpPr>
          <p:spPr>
            <a:xfrm>
              <a:off x="3946832" y="1554312"/>
              <a:ext cx="1341859" cy="346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학사정보</a:t>
              </a:r>
            </a:p>
          </p:txBody>
        </p:sp>
        <p:sp>
          <p:nvSpPr>
            <p:cNvPr id="27" name="오른쪽 화살표 25">
              <a:extLst>
                <a:ext uri="{FF2B5EF4-FFF2-40B4-BE49-F238E27FC236}">
                  <a16:creationId xmlns:a16="http://schemas.microsoft.com/office/drawing/2014/main" id="{891E9B71-5661-4FC1-A7DA-56CBBD6C4891}"/>
                </a:ext>
              </a:extLst>
            </p:cNvPr>
            <p:cNvSpPr/>
            <p:nvPr/>
          </p:nvSpPr>
          <p:spPr>
            <a:xfrm>
              <a:off x="3649125" y="1609218"/>
              <a:ext cx="239134" cy="25233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37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6CC"/>
        </a:solidFill>
        <a:ln w="19050">
          <a:noFill/>
        </a:ln>
        <a:effectLst/>
      </a:spPr>
      <a:bodyPr wrap="square">
        <a:noAutofit/>
      </a:bodyPr>
      <a:lstStyle>
        <a:defPPr algn="l" eaLnBrk="0" hangingPunct="0">
          <a:lnSpc>
            <a:spcPct val="150000"/>
          </a:lnSpc>
          <a:defRPr sz="1400" b="1" spc="100" dirty="0">
            <a:latin typeface="HY헤드라인M" panose="02030600000101010101" pitchFamily="18" charset="-127"/>
            <a:ea typeface="HY헤드라인M" panose="02030600000101010101" pitchFamily="18" charset="-127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1218</Words>
  <Application>Microsoft Office PowerPoint</Application>
  <PresentationFormat>화면 슬라이드 쇼(4:3)</PresentationFormat>
  <Paragraphs>266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Calibri</vt:lpstr>
      <vt:lpstr>Arial</vt:lpstr>
      <vt:lpstr>HY헤드라인M</vt:lpstr>
      <vt:lpstr>맑은 고딕</vt:lpstr>
      <vt:lpstr>HY견고딕</vt:lpstr>
      <vt:lpstr>Wingdings</vt:lpstr>
      <vt:lpstr>Calibri Light</vt:lpstr>
      <vt:lpstr>나눔바른고딕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Yunmuk Jeong</dc:creator>
  <cp:lastModifiedBy>DKU</cp:lastModifiedBy>
  <cp:revision>261</cp:revision>
  <cp:lastPrinted>2023-01-16T04:05:55Z</cp:lastPrinted>
  <dcterms:created xsi:type="dcterms:W3CDTF">2016-02-08T01:36:33Z</dcterms:created>
  <dcterms:modified xsi:type="dcterms:W3CDTF">2024-01-26T00:55:04Z</dcterms:modified>
</cp:coreProperties>
</file>