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385" r:id="rId2"/>
    <p:sldId id="661" r:id="rId3"/>
    <p:sldId id="620" r:id="rId4"/>
    <p:sldId id="665" r:id="rId5"/>
    <p:sldId id="663" r:id="rId6"/>
    <p:sldId id="624" r:id="rId7"/>
    <p:sldId id="628" r:id="rId8"/>
    <p:sldId id="629" r:id="rId9"/>
    <p:sldId id="632" r:id="rId10"/>
    <p:sldId id="634" r:id="rId11"/>
    <p:sldId id="666" r:id="rId12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나눔고딕 ExtraBold" panose="020D0904000000000000" pitchFamily="50" charset="-127"/>
      <p:bold r:id="rId16"/>
    </p:embeddedFont>
    <p:embeddedFont>
      <p:font typeface="맑은 고딕" panose="020B0503020000020004" pitchFamily="50" charset="-127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나눔바른고딕" panose="020B0600000101010101" charset="-127"/>
      <p:regular r:id="rId23"/>
      <p:bold r:id="rId24"/>
    </p:embeddedFont>
    <p:embeddedFont>
      <p:font typeface="서울한강체 B" panose="02020503020101020101" pitchFamily="18" charset="-127"/>
      <p:regular r:id="rId25"/>
    </p:embeddedFont>
    <p:embeddedFont>
      <p:font typeface="서울남산체 M" panose="02020503020101020101" pitchFamily="18" charset="-127"/>
      <p:regular r:id="rId26"/>
    </p:embeddedFont>
    <p:embeddedFont>
      <p:font typeface="HY헤드라인M" panose="02030600000101010101" pitchFamily="18" charset="-127"/>
      <p:regular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4395"/>
    <a:srgbClr val="FF6600"/>
    <a:srgbClr val="0033CC"/>
    <a:srgbClr val="4D6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29" autoAdjust="0"/>
    <p:restoredTop sz="86430" autoAdjust="0"/>
  </p:normalViewPr>
  <p:slideViewPr>
    <p:cSldViewPr snapToGrid="0" showGuides="1">
      <p:cViewPr varScale="1">
        <p:scale>
          <a:sx n="120" d="100"/>
          <a:sy n="120" d="100"/>
        </p:scale>
        <p:origin x="1578" y="108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240" y="91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C2484-F93D-4B2D-9723-6D30E7038D24}" type="datetimeFigureOut">
              <a:rPr lang="ko-KR" altLang="en-US" smtClean="0"/>
              <a:t>2024-01-25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EB2A4-193D-49BB-A96C-69654F4A3A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511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5530C-419A-4E37-BE6E-7A46223C694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0405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5530C-419A-4E37-BE6E-7A46223C694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577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5530C-419A-4E37-BE6E-7A46223C694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46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044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13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41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13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86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78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13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409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35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A7EF-27D2-4C03-9BFB-D79A5605E129}" type="datetimeFigureOut">
              <a:rPr lang="ko-KR" altLang="en-US" smtClean="0"/>
              <a:pPr/>
              <a:t>2024-01-25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45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6A7EF-27D2-4C03-9BFB-D79A5605E129}" type="datetimeFigureOut">
              <a:rPr lang="ko-KR" altLang="en-US" smtClean="0"/>
              <a:pPr/>
              <a:t>2024-01-25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C237-4031-4858-BED9-B21766FC57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103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1837" y="827660"/>
            <a:ext cx="7858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ko-KR" altLang="en-US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대학생활 안내</a:t>
            </a:r>
            <a:endParaRPr kumimoji="0" lang="en-US" altLang="ko-KR" sz="6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415443"/>
            <a:ext cx="9143999" cy="24425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0925" y="3033966"/>
            <a:ext cx="1952626" cy="111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09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-1" y="3992453"/>
            <a:ext cx="9144000" cy="2871987"/>
            <a:chOff x="0" y="3992450"/>
            <a:chExt cx="9144000" cy="2871987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4366475"/>
              <a:ext cx="9143999" cy="2491525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0" y="3992450"/>
              <a:ext cx="9143999" cy="2871987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67424" y="216597"/>
            <a:ext cx="6812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en-US" altLang="ko-KR" sz="3200" b="1" kern="0" dirty="0">
                <a:solidFill>
                  <a:srgbClr val="01519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7</a:t>
            </a:r>
            <a:r>
              <a:rPr lang="en-US" altLang="ko-KR" sz="3200" b="1" kern="0" dirty="0" smtClean="0">
                <a:solidFill>
                  <a:srgbClr val="01519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rPr>
              <a:t>. </a:t>
            </a:r>
            <a:r>
              <a:rPr lang="ko-KR" altLang="en-US" sz="3200" b="1" kern="0" dirty="0" smtClean="0">
                <a:solidFill>
                  <a:srgbClr val="01519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rPr>
              <a:t>모바일 도서관 이용</a:t>
            </a:r>
            <a:endParaRPr lang="ko-KR" altLang="en-US" sz="3200" b="1" kern="0" dirty="0">
              <a:solidFill>
                <a:srgbClr val="015198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j-cs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48" y="144147"/>
            <a:ext cx="2021984" cy="4514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424" y="1313905"/>
            <a:ext cx="1651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00206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■도서관 출입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39759" y="1841301"/>
            <a:ext cx="60452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66CC"/>
                </a:solidFill>
              </a:rPr>
              <a:t> </a:t>
            </a:r>
            <a:r>
              <a:rPr lang="ko-KR" altLang="en-US" b="1" dirty="0">
                <a:solidFill>
                  <a:srgbClr val="0066CC"/>
                </a:solidFill>
              </a:rPr>
              <a:t>모바일 </a:t>
            </a:r>
            <a:r>
              <a:rPr lang="en-US" altLang="ko-KR" b="1" dirty="0">
                <a:solidFill>
                  <a:srgbClr val="0066CC"/>
                </a:solidFill>
              </a:rPr>
              <a:t>APP ‘</a:t>
            </a:r>
            <a:r>
              <a:rPr lang="ko-KR" altLang="en-US" b="1" dirty="0" smtClean="0">
                <a:solidFill>
                  <a:srgbClr val="0066CC"/>
                </a:solidFill>
              </a:rPr>
              <a:t>단국대학교</a:t>
            </a:r>
            <a:r>
              <a:rPr lang="en-US" altLang="ko-KR" b="1" dirty="0" smtClean="0">
                <a:solidFill>
                  <a:srgbClr val="0066CC"/>
                </a:solidFill>
              </a:rPr>
              <a:t>‘ </a:t>
            </a:r>
            <a:r>
              <a:rPr lang="ko-KR" altLang="en-US" b="1" dirty="0">
                <a:solidFill>
                  <a:srgbClr val="0066CC"/>
                </a:solidFill>
              </a:rPr>
              <a:t> </a:t>
            </a:r>
            <a:r>
              <a:rPr lang="en-US" altLang="ko-KR" b="1" dirty="0" smtClean="0">
                <a:solidFill>
                  <a:srgbClr val="0066CC"/>
                </a:solidFill>
              </a:rPr>
              <a:t>- </a:t>
            </a:r>
            <a:r>
              <a:rPr lang="ko-KR" altLang="en-US" b="1" dirty="0" smtClean="0">
                <a:solidFill>
                  <a:srgbClr val="0066CC"/>
                </a:solidFill>
              </a:rPr>
              <a:t>모바일 학생증 기능 이용</a:t>
            </a:r>
            <a:endParaRPr lang="en-US" altLang="ko-KR" b="1" dirty="0">
              <a:solidFill>
                <a:srgbClr val="0066CC"/>
              </a:solidFill>
            </a:endParaRPr>
          </a:p>
          <a:p>
            <a:r>
              <a:rPr lang="en-US" altLang="ko-KR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</a:t>
            </a:r>
          </a:p>
          <a:p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안드로이드 </a:t>
            </a:r>
            <a:r>
              <a:rPr lang="en-US" altLang="ko-KR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: NFC / QR </a:t>
            </a:r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코드를 출입게이트에 인식하여 인증  </a:t>
            </a:r>
            <a:endParaRPr lang="en-US" altLang="ko-KR" dirty="0" smtClean="0"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  <a:p>
            <a:r>
              <a:rPr lang="en-US" altLang="ko-KR" dirty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</a:t>
            </a:r>
            <a:r>
              <a:rPr lang="en-US" altLang="ko-KR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IOS(</a:t>
            </a:r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아이폰</a:t>
            </a:r>
            <a:r>
              <a:rPr lang="en-US" altLang="ko-KR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) : QR </a:t>
            </a:r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코드를 출입게이트에 인식하여 인증</a:t>
            </a:r>
            <a:endParaRPr lang="ko-KR" altLang="en-US" dirty="0"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424" y="3213957"/>
            <a:ext cx="186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00206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■열람실 이용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39759" y="3788037"/>
            <a:ext cx="5150897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66CC"/>
                </a:solidFill>
              </a:rPr>
              <a:t> </a:t>
            </a:r>
            <a:r>
              <a:rPr lang="ko-KR" altLang="en-US" b="1" dirty="0" smtClean="0">
                <a:solidFill>
                  <a:srgbClr val="0066CC"/>
                </a:solidFill>
              </a:rPr>
              <a:t>모바일 </a:t>
            </a:r>
            <a:r>
              <a:rPr lang="en-US" altLang="ko-KR" b="1" dirty="0" smtClean="0">
                <a:solidFill>
                  <a:srgbClr val="0066CC"/>
                </a:solidFill>
              </a:rPr>
              <a:t>APP ‘</a:t>
            </a:r>
            <a:r>
              <a:rPr lang="ko-KR" altLang="en-US" b="1" dirty="0" smtClean="0">
                <a:solidFill>
                  <a:srgbClr val="0066CC"/>
                </a:solidFill>
              </a:rPr>
              <a:t>단국대학교 모바일 도서관</a:t>
            </a:r>
            <a:r>
              <a:rPr lang="en-US" altLang="ko-KR" b="1" dirty="0" smtClean="0">
                <a:solidFill>
                  <a:srgbClr val="0066CC"/>
                </a:solidFill>
              </a:rPr>
              <a:t>‘ </a:t>
            </a:r>
            <a:r>
              <a:rPr lang="ko-KR" altLang="en-US" b="1" dirty="0" smtClean="0">
                <a:solidFill>
                  <a:srgbClr val="0066CC"/>
                </a:solidFill>
              </a:rPr>
              <a:t>이용</a:t>
            </a:r>
            <a:endParaRPr lang="en-US" altLang="ko-KR" b="1" dirty="0" smtClean="0">
              <a:solidFill>
                <a:srgbClr val="0066CC"/>
              </a:solidFill>
            </a:endParaRPr>
          </a:p>
          <a:p>
            <a:endParaRPr lang="en-US" altLang="ko-KR" dirty="0"/>
          </a:p>
          <a:p>
            <a:r>
              <a:rPr lang="en-US" altLang="ko-KR" dirty="0" smtClean="0"/>
              <a:t>  •</a:t>
            </a:r>
            <a:r>
              <a:rPr lang="en-US" altLang="ko-KR" sz="16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</a:t>
            </a:r>
            <a:r>
              <a:rPr lang="ko-KR" altLang="en-US" sz="16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모바일 </a:t>
            </a:r>
            <a:r>
              <a:rPr lang="en-US" altLang="ko-KR" sz="16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APP </a:t>
            </a:r>
            <a:r>
              <a:rPr lang="ko-KR" altLang="en-US" sz="1600" dirty="0" err="1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좌석예약</a:t>
            </a:r>
            <a:r>
              <a:rPr lang="ko-KR" altLang="en-US" sz="16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→ </a:t>
            </a:r>
            <a:r>
              <a:rPr lang="ko-KR" altLang="en-US" sz="1600" dirty="0" err="1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출입게이트</a:t>
            </a:r>
            <a:r>
              <a:rPr lang="ko-KR" altLang="en-US" sz="16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통과 → 좌석 이용</a:t>
            </a:r>
            <a:endParaRPr lang="en-US" altLang="ko-KR" sz="1600" dirty="0" smtClean="0"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  <a:p>
            <a:r>
              <a:rPr lang="en-US" altLang="ko-KR" sz="1600" dirty="0" smtClean="0"/>
              <a:t>   •</a:t>
            </a:r>
            <a:r>
              <a:rPr lang="en-US" altLang="ko-KR" sz="16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</a:t>
            </a:r>
            <a:r>
              <a:rPr lang="ko-KR" altLang="en-US" sz="1600" dirty="0" err="1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출입게이트</a:t>
            </a:r>
            <a:r>
              <a:rPr lang="ko-KR" altLang="en-US" sz="16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통과 → 모바일 </a:t>
            </a:r>
            <a:r>
              <a:rPr lang="en-US" altLang="ko-KR" sz="16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APP </a:t>
            </a:r>
            <a:r>
              <a:rPr lang="ko-KR" altLang="en-US" sz="16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좌석 예약 → </a:t>
            </a:r>
            <a:r>
              <a:rPr lang="ko-KR" altLang="en-US" sz="1600" dirty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좌석 이용</a:t>
            </a:r>
          </a:p>
          <a:p>
            <a:endParaRPr lang="ko-KR" altLang="en-US" sz="1600" dirty="0"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424" y="5196869"/>
            <a:ext cx="3094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00206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■자료 검색 및 서비스 이용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439760" y="5738206"/>
            <a:ext cx="6898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- </a:t>
            </a:r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홈페이지 통합로그인 후 도서관 아이콘 터치하여 도서관 홈페이지 접속</a:t>
            </a:r>
            <a:endParaRPr lang="en-US" altLang="ko-KR" dirty="0" smtClean="0"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39759" y="6107538"/>
            <a:ext cx="7608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- PC</a:t>
            </a:r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버전과 동일한 방법으로 자료검색</a:t>
            </a:r>
            <a:r>
              <a:rPr lang="en-US" altLang="ko-KR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, </a:t>
            </a:r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희망도서 신청</a:t>
            </a:r>
            <a:r>
              <a:rPr lang="en-US" altLang="ko-KR" dirty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</a:t>
            </a:r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등 각종</a:t>
            </a:r>
            <a:r>
              <a:rPr lang="en-US" altLang="ko-KR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</a:t>
            </a:r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서비스 이용 가능</a:t>
            </a:r>
            <a:endParaRPr lang="en-US" altLang="ko-KR" dirty="0" smtClean="0"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77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-1" y="3992453"/>
            <a:ext cx="9144000" cy="2871987"/>
            <a:chOff x="0" y="3992450"/>
            <a:chExt cx="9144000" cy="2871987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4366475"/>
              <a:ext cx="9143999" cy="2491525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0" y="3992450"/>
              <a:ext cx="9143999" cy="2871987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67424" y="216597"/>
            <a:ext cx="6812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en-US" altLang="ko-KR" sz="3200" b="1" kern="0" dirty="0">
                <a:solidFill>
                  <a:srgbClr val="01519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8</a:t>
            </a:r>
            <a:r>
              <a:rPr lang="en-US" altLang="ko-KR" sz="3200" b="1" kern="0" dirty="0" smtClean="0">
                <a:solidFill>
                  <a:srgbClr val="01519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rPr>
              <a:t>. </a:t>
            </a:r>
            <a:r>
              <a:rPr lang="ko-KR" altLang="en-US" sz="3200" b="1" kern="0" dirty="0" smtClean="0">
                <a:solidFill>
                  <a:srgbClr val="01519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rPr>
              <a:t>주요 서비스</a:t>
            </a:r>
            <a:endParaRPr lang="ko-KR" altLang="en-US" sz="3200" b="1" kern="0" dirty="0">
              <a:solidFill>
                <a:srgbClr val="015198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+mj-cs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48" y="144147"/>
            <a:ext cx="2021984" cy="4514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424" y="2127187"/>
            <a:ext cx="1651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00206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■캠퍼스 대출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39759" y="2654583"/>
            <a:ext cx="445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죽전</a:t>
            </a:r>
            <a:r>
              <a:rPr lang="en-US" altLang="ko-KR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-</a:t>
            </a:r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천안 캠퍼스</a:t>
            </a:r>
            <a:r>
              <a:rPr lang="en-US" altLang="ko-KR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</a:t>
            </a:r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도서관 간 </a:t>
            </a:r>
            <a:r>
              <a:rPr lang="ko-KR" altLang="en-US" dirty="0" err="1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미소장</a:t>
            </a:r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자료 대출</a:t>
            </a:r>
            <a:endParaRPr lang="ko-KR" altLang="en-US" dirty="0"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67424" y="1274007"/>
            <a:ext cx="8633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00B05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도서관 홈페이지를 통한 서비스</a:t>
            </a:r>
            <a:endParaRPr lang="en-US" altLang="ko-KR" sz="2000" dirty="0" smtClean="0">
              <a:solidFill>
                <a:srgbClr val="00B050"/>
              </a:solidFill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rgbClr val="00B05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도서관 홈페이지 로그인 후 이용 가능</a:t>
            </a:r>
            <a:endParaRPr lang="ko-KR" altLang="en-US" sz="2000" dirty="0">
              <a:solidFill>
                <a:srgbClr val="00B050"/>
              </a:solidFill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424" y="3147663"/>
            <a:ext cx="2691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00206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■상호대차 및 </a:t>
            </a:r>
            <a:r>
              <a:rPr lang="ko-KR" altLang="en-US" sz="2000" dirty="0" err="1" smtClean="0">
                <a:solidFill>
                  <a:srgbClr val="00206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원문복사</a:t>
            </a:r>
            <a:endParaRPr lang="ko-KR" altLang="en-US" sz="2000" dirty="0" smtClean="0">
              <a:solidFill>
                <a:srgbClr val="002060"/>
              </a:solidFill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30234" y="3675059"/>
            <a:ext cx="5650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타 기관에 소장중인 도서를 대출하거나 복사 신청하여 이용</a:t>
            </a:r>
            <a:endParaRPr lang="ko-KR" altLang="en-US" dirty="0"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424" y="4168139"/>
            <a:ext cx="254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00206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■</a:t>
            </a:r>
            <a:r>
              <a:rPr lang="ko-KR" altLang="en-US" sz="2000" dirty="0" err="1" smtClean="0">
                <a:solidFill>
                  <a:srgbClr val="00206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희망자료</a:t>
            </a:r>
            <a:r>
              <a:rPr lang="ko-KR" altLang="en-US" sz="2000" dirty="0" smtClean="0">
                <a:solidFill>
                  <a:srgbClr val="00206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 신청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430234" y="4695535"/>
            <a:ext cx="3562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미소장</a:t>
            </a:r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도서에 대한 </a:t>
            </a:r>
            <a:r>
              <a:rPr lang="ko-KR" altLang="en-US" dirty="0" err="1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구입요청</a:t>
            </a:r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서비스</a:t>
            </a:r>
            <a:endParaRPr lang="ko-KR" altLang="en-US" dirty="0"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424" y="5199955"/>
            <a:ext cx="254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00206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■기타 서비스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430235" y="5727351"/>
            <a:ext cx="6008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대출중</a:t>
            </a:r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자료 예약 </a:t>
            </a:r>
            <a:r>
              <a:rPr lang="en-US" altLang="ko-KR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/ </a:t>
            </a:r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대출 기간 연장 </a:t>
            </a:r>
            <a:r>
              <a:rPr lang="en-US" altLang="ko-KR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/ </a:t>
            </a:r>
            <a:r>
              <a:rPr lang="ko-KR" altLang="en-US" dirty="0" err="1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보존서고</a:t>
            </a:r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</a:t>
            </a:r>
            <a:r>
              <a:rPr lang="ko-KR" altLang="en-US" dirty="0" err="1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소장도서</a:t>
            </a:r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이용</a:t>
            </a:r>
            <a:r>
              <a:rPr lang="en-US" altLang="ko-KR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/ </a:t>
            </a:r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서가에 없는 도서 신청</a:t>
            </a:r>
            <a:r>
              <a:rPr lang="en-US" altLang="ko-KR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/ </a:t>
            </a:r>
            <a:r>
              <a:rPr lang="ko-KR" altLang="en-US" dirty="0" err="1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스터디룸</a:t>
            </a:r>
            <a:r>
              <a:rPr lang="en-US" altLang="ko-KR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, </a:t>
            </a:r>
            <a:r>
              <a:rPr lang="ko-KR" altLang="en-US" dirty="0" err="1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도산라운지</a:t>
            </a:r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예약</a:t>
            </a:r>
            <a:endParaRPr lang="ko-KR" altLang="en-US" dirty="0"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10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250"/>
            <a:ext cx="9144002" cy="514499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-1" y="857250"/>
            <a:ext cx="9143327" cy="514499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5740" y="2672986"/>
            <a:ext cx="658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err="1">
                <a:solidFill>
                  <a:schemeClr val="accent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퇴계기념중앙도서관</a:t>
            </a:r>
            <a:endParaRPr lang="ko-KR" altLang="en-US" sz="4800" b="1" dirty="0">
              <a:solidFill>
                <a:schemeClr val="accent1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377252" y="2339889"/>
            <a:ext cx="122464" cy="1393241"/>
          </a:xfrm>
          <a:prstGeom prst="rect">
            <a:avLst/>
          </a:prstGeom>
          <a:solidFill>
            <a:srgbClr val="0A4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526844" y="2339889"/>
            <a:ext cx="122464" cy="1393241"/>
          </a:xfrm>
          <a:prstGeom prst="rect">
            <a:avLst/>
          </a:prstGeom>
          <a:solidFill>
            <a:srgbClr val="0A4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81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0" y="3602836"/>
            <a:ext cx="9144000" cy="2871987"/>
            <a:chOff x="0" y="3992450"/>
            <a:chExt cx="9144000" cy="2871987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4366475"/>
              <a:ext cx="9143999" cy="2491525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0" y="3992450"/>
              <a:ext cx="9143999" cy="2871987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67424" y="216597"/>
            <a:ext cx="3498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rPr>
              <a:t>1. </a:t>
            </a:r>
            <a:r>
              <a:rPr kumimoji="0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rPr>
              <a:t>도서관 위치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48" y="144147"/>
            <a:ext cx="2021984" cy="45148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39" y="1345703"/>
            <a:ext cx="8571719" cy="4992861"/>
          </a:xfrm>
          <a:prstGeom prst="rect">
            <a:avLst/>
          </a:prstGeom>
        </p:spPr>
      </p:pic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4859338" y="4058208"/>
            <a:ext cx="1223962" cy="778934"/>
          </a:xfrm>
          <a:prstGeom prst="flowChartAlternateProcess">
            <a:avLst/>
          </a:prstGeom>
          <a:noFill/>
          <a:ln w="38100" algn="ctr">
            <a:solidFill>
              <a:srgbClr val="FF00FF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txBody>
          <a:bodyPr wrap="none" lIns="92075" tIns="46038" rIns="92075" bIns="46038" anchor="ctr"/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kumimoji="1" lang="ko-KR" altLang="en-US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3707394" y="3870617"/>
            <a:ext cx="672583" cy="648073"/>
          </a:xfrm>
          <a:prstGeom prst="flowChartAlternateProcess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kumimoji="1" lang="ko-KR" altLang="en-US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659966" y="3559923"/>
            <a:ext cx="161133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중앙도서관</a:t>
            </a:r>
            <a:endParaRPr lang="en-US" altLang="ko-KR" sz="25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397080" y="3410993"/>
            <a:ext cx="164660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b="1" dirty="0" err="1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법학도서관</a:t>
            </a:r>
            <a:endParaRPr lang="en-US" altLang="ko-KR" sz="25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8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3" name="그룹 6"/>
          <p:cNvGrpSpPr/>
          <p:nvPr/>
        </p:nvGrpSpPr>
        <p:grpSpPr>
          <a:xfrm>
            <a:off x="0" y="137710"/>
            <a:ext cx="9144000" cy="6720290"/>
            <a:chOff x="0" y="144147"/>
            <a:chExt cx="9144000" cy="6720290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0348" y="144147"/>
              <a:ext cx="2021984" cy="451484"/>
            </a:xfrm>
            <a:prstGeom prst="rect">
              <a:avLst/>
            </a:prstGeom>
          </p:spPr>
        </p:pic>
        <p:grpSp>
          <p:nvGrpSpPr>
            <p:cNvPr id="4" name="그룹 11"/>
            <p:cNvGrpSpPr/>
            <p:nvPr/>
          </p:nvGrpSpPr>
          <p:grpSpPr>
            <a:xfrm>
              <a:off x="0" y="3992450"/>
              <a:ext cx="9144000" cy="2871987"/>
              <a:chOff x="0" y="3992450"/>
              <a:chExt cx="9144000" cy="2871987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4366475"/>
                <a:ext cx="9143999" cy="2491525"/>
              </a:xfrm>
              <a:prstGeom prst="rect">
                <a:avLst/>
              </a:prstGeom>
            </p:spPr>
          </p:pic>
          <p:sp>
            <p:nvSpPr>
              <p:cNvPr id="17" name="직사각형 16"/>
              <p:cNvSpPr/>
              <p:nvPr/>
            </p:nvSpPr>
            <p:spPr>
              <a:xfrm>
                <a:off x="0" y="3992450"/>
                <a:ext cx="9143999" cy="2871987"/>
              </a:xfrm>
              <a:prstGeom prst="rect">
                <a:avLst/>
              </a:prstGeom>
              <a:solidFill>
                <a:schemeClr val="bg1">
                  <a:alpha val="8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8" name="직사각형 17"/>
          <p:cNvSpPr/>
          <p:nvPr/>
        </p:nvSpPr>
        <p:spPr>
          <a:xfrm>
            <a:off x="167423" y="216597"/>
            <a:ext cx="5334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/>
            <a:r>
              <a:rPr lang="en-US" altLang="ko-KR" sz="3200" b="1" kern="0" dirty="0" smtClean="0">
                <a:solidFill>
                  <a:srgbClr val="01519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kumimoji="0" lang="en-US" altLang="ko-K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rPr>
              <a:t>. </a:t>
            </a:r>
            <a:r>
              <a:rPr lang="ko-KR" altLang="en-US" sz="3200" b="1" kern="0" dirty="0" smtClean="0">
                <a:solidFill>
                  <a:srgbClr val="01519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rPr>
              <a:t>층별 안내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25979" y="1825001"/>
            <a:ext cx="1653124" cy="7240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서울한강체 B" panose="02020503020101020101" pitchFamily="18" charset="-127"/>
                <a:ea typeface="서울한강체 B" panose="02020503020101020101" pitchFamily="18" charset="-127"/>
              </a:rPr>
              <a:t>6</a:t>
            </a:r>
            <a:r>
              <a:rPr lang="ko-KR" altLang="en-US" sz="1400" dirty="0" smtClean="0">
                <a:latin typeface="서울한강체 B" panose="02020503020101020101" pitchFamily="18" charset="-127"/>
                <a:ea typeface="서울한강체 B" panose="02020503020101020101" pitchFamily="18" charset="-127"/>
              </a:rPr>
              <a:t>층</a:t>
            </a:r>
            <a:endParaRPr lang="ko-KR" altLang="en-US" sz="1400" dirty="0">
              <a:latin typeface="서울한강체 B" panose="02020503020101020101" pitchFamily="18" charset="-127"/>
              <a:ea typeface="서울한강체 B" panose="02020503020101020101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270865" y="1825002"/>
            <a:ext cx="2669059" cy="72220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정기간행물실</a:t>
            </a:r>
            <a:r>
              <a:rPr lang="ko-KR" altLang="en-US" sz="1400" dirty="0" smtClean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/ </a:t>
            </a:r>
            <a:r>
              <a:rPr lang="ko-KR" altLang="en-US" sz="1400" dirty="0" smtClean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동양학자료실</a:t>
            </a:r>
            <a:endParaRPr lang="ko-KR" altLang="en-US" sz="1400" dirty="0">
              <a:solidFill>
                <a:schemeClr val="tx1"/>
              </a:solidFill>
              <a:latin typeface="서울한강체 B" panose="02020503020101020101" pitchFamily="18" charset="-127"/>
              <a:ea typeface="서울한강체 B" panose="020205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945602" y="1825002"/>
            <a:ext cx="2482368" cy="72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 err="1" smtClean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스터디룸</a:t>
            </a:r>
            <a:endParaRPr lang="ko-KR" altLang="en-US" sz="1400" dirty="0">
              <a:solidFill>
                <a:schemeClr val="tx1"/>
              </a:solidFill>
              <a:latin typeface="서울한강체 B" panose="02020503020101020101" pitchFamily="18" charset="-127"/>
              <a:ea typeface="서울한강체 B" panose="0202050302010102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423" y="1276802"/>
            <a:ext cx="1726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00206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층별 안내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625979" y="2550624"/>
            <a:ext cx="1653124" cy="7240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서울한강체 B" panose="02020503020101020101" pitchFamily="18" charset="-127"/>
                <a:ea typeface="서울한강체 B" panose="02020503020101020101" pitchFamily="18" charset="-127"/>
              </a:rPr>
              <a:t>5</a:t>
            </a:r>
            <a:r>
              <a:rPr lang="ko-KR" altLang="en-US" sz="1400" dirty="0" smtClean="0">
                <a:latin typeface="서울한강체 B" panose="02020503020101020101" pitchFamily="18" charset="-127"/>
                <a:ea typeface="서울한강체 B" panose="02020503020101020101" pitchFamily="18" charset="-127"/>
              </a:rPr>
              <a:t>층</a:t>
            </a:r>
            <a:endParaRPr lang="ko-KR" altLang="en-US" sz="1400" dirty="0">
              <a:latin typeface="서울한강체 B" panose="02020503020101020101" pitchFamily="18" charset="-127"/>
              <a:ea typeface="서울한강체 B" panose="02020503020101020101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2270865" y="2550625"/>
            <a:ext cx="2669059" cy="72220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사회과학실</a:t>
            </a:r>
            <a:r>
              <a:rPr lang="ko-KR" altLang="en-US" sz="1400" dirty="0" smtClean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/ </a:t>
            </a:r>
            <a:r>
              <a:rPr lang="ko-KR" altLang="en-US" sz="1400" dirty="0" err="1" smtClean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예체능실</a:t>
            </a:r>
            <a:endParaRPr lang="ko-KR" altLang="en-US" sz="1400" dirty="0">
              <a:solidFill>
                <a:schemeClr val="tx1"/>
              </a:solidFill>
              <a:latin typeface="서울한강체 B" panose="02020503020101020101" pitchFamily="18" charset="-127"/>
              <a:ea typeface="서울한강체 B" panose="02020503020101020101" pitchFamily="18" charset="-127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4945602" y="2550625"/>
            <a:ext cx="2482368" cy="72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 err="1" smtClean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스터디룸</a:t>
            </a:r>
            <a:endParaRPr lang="ko-KR" altLang="en-US" sz="1400" dirty="0">
              <a:solidFill>
                <a:schemeClr val="tx1"/>
              </a:solidFill>
              <a:latin typeface="서울한강체 B" panose="02020503020101020101" pitchFamily="18" charset="-127"/>
              <a:ea typeface="서울한강체 B" panose="02020503020101020101" pitchFamily="18" charset="-127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625979" y="3272014"/>
            <a:ext cx="1653124" cy="7240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서울한강체 B" panose="02020503020101020101" pitchFamily="18" charset="-127"/>
                <a:ea typeface="서울한강체 B" panose="02020503020101020101" pitchFamily="18" charset="-127"/>
              </a:rPr>
              <a:t>4</a:t>
            </a:r>
            <a:r>
              <a:rPr lang="ko-KR" altLang="en-US" sz="1400" dirty="0" smtClean="0">
                <a:latin typeface="서울한강체 B" panose="02020503020101020101" pitchFamily="18" charset="-127"/>
                <a:ea typeface="서울한강체 B" panose="02020503020101020101" pitchFamily="18" charset="-127"/>
              </a:rPr>
              <a:t>층</a:t>
            </a:r>
            <a:endParaRPr lang="ko-KR" altLang="en-US" sz="1400" dirty="0">
              <a:latin typeface="서울한강체 B" panose="02020503020101020101" pitchFamily="18" charset="-127"/>
              <a:ea typeface="서울한강체 B" panose="02020503020101020101" pitchFamily="18" charset="-127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2270865" y="3272015"/>
            <a:ext cx="2669059" cy="72220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인문과학실</a:t>
            </a:r>
            <a:r>
              <a:rPr lang="en-US" altLang="ko-KR" sz="1400" dirty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 / </a:t>
            </a:r>
            <a:r>
              <a:rPr lang="ko-KR" altLang="en-US" sz="1400" dirty="0" err="1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자연과학실</a:t>
            </a:r>
            <a:endParaRPr lang="ko-KR" altLang="en-US" sz="1400" dirty="0">
              <a:solidFill>
                <a:schemeClr val="tx1"/>
              </a:solidFill>
              <a:latin typeface="서울한강체 B" panose="02020503020101020101" pitchFamily="18" charset="-127"/>
              <a:ea typeface="서울한강체 B" panose="02020503020101020101" pitchFamily="18" charset="-127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4945602" y="3272015"/>
            <a:ext cx="2482368" cy="72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 err="1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스터디룸</a:t>
            </a:r>
            <a:r>
              <a:rPr lang="en-US" altLang="ko-KR" sz="1400" dirty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, </a:t>
            </a:r>
            <a:r>
              <a:rPr lang="ko-KR" altLang="en-US" sz="1400" dirty="0" err="1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학위논문실</a:t>
            </a:r>
            <a:endParaRPr lang="ko-KR" altLang="en-US" sz="1400" dirty="0">
              <a:solidFill>
                <a:schemeClr val="tx1"/>
              </a:solidFill>
              <a:latin typeface="서울한강체 B" panose="02020503020101020101" pitchFamily="18" charset="-127"/>
              <a:ea typeface="서울한강체 B" panose="02020503020101020101" pitchFamily="18" charset="-127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629819" y="3998904"/>
            <a:ext cx="1653124" cy="7240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서울한강체 B" panose="02020503020101020101" pitchFamily="18" charset="-127"/>
                <a:ea typeface="서울한강체 B" panose="02020503020101020101" pitchFamily="18" charset="-127"/>
              </a:rPr>
              <a:t>3</a:t>
            </a:r>
            <a:r>
              <a:rPr lang="ko-KR" altLang="en-US" sz="1400" dirty="0" smtClean="0">
                <a:latin typeface="서울한강체 B" panose="02020503020101020101" pitchFamily="18" charset="-127"/>
                <a:ea typeface="서울한강체 B" panose="02020503020101020101" pitchFamily="18" charset="-127"/>
              </a:rPr>
              <a:t>층</a:t>
            </a:r>
            <a:endParaRPr lang="ko-KR" altLang="en-US" sz="1400" dirty="0">
              <a:latin typeface="서울한강체 B" panose="02020503020101020101" pitchFamily="18" charset="-127"/>
              <a:ea typeface="서울한강체 B" panose="02020503020101020101" pitchFamily="18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2274705" y="3998905"/>
            <a:ext cx="2669059" cy="72220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대출실</a:t>
            </a:r>
            <a:r>
              <a:rPr lang="en-US" altLang="ko-KR" sz="1400" dirty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 / </a:t>
            </a:r>
            <a:r>
              <a:rPr lang="ko-KR" altLang="en-US" sz="1400" dirty="0" err="1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도산라운지</a:t>
            </a:r>
            <a:r>
              <a:rPr lang="ko-KR" altLang="en-US" sz="1400" dirty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/ </a:t>
            </a:r>
            <a:r>
              <a:rPr lang="ko-KR" altLang="en-US" sz="1400" dirty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그루터기</a:t>
            </a:r>
          </a:p>
        </p:txBody>
      </p:sp>
      <p:sp>
        <p:nvSpPr>
          <p:cNvPr id="77" name="직사각형 76"/>
          <p:cNvSpPr/>
          <p:nvPr/>
        </p:nvSpPr>
        <p:spPr>
          <a:xfrm>
            <a:off x="4949442" y="3998905"/>
            <a:ext cx="2482368" cy="72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무인 </a:t>
            </a:r>
            <a:r>
              <a:rPr lang="ko-KR" altLang="en-US" sz="1400" dirty="0" err="1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도서반납기</a:t>
            </a:r>
            <a:r>
              <a:rPr lang="en-US" altLang="ko-KR" sz="1400" dirty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, ATM</a:t>
            </a:r>
            <a:endParaRPr lang="ko-KR" altLang="en-US" sz="1400" dirty="0">
              <a:solidFill>
                <a:schemeClr val="tx1"/>
              </a:solidFill>
              <a:latin typeface="서울한강체 B" panose="02020503020101020101" pitchFamily="18" charset="-127"/>
              <a:ea typeface="서울한강체 B" panose="02020503020101020101" pitchFamily="18" charset="-127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620301" y="4723708"/>
            <a:ext cx="1653124" cy="7240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서울한강체 B" panose="02020503020101020101" pitchFamily="18" charset="-127"/>
                <a:ea typeface="서울한강체 B" panose="02020503020101020101" pitchFamily="18" charset="-127"/>
              </a:rPr>
              <a:t>2</a:t>
            </a:r>
            <a:r>
              <a:rPr lang="ko-KR" altLang="en-US" sz="1400" dirty="0" smtClean="0">
                <a:latin typeface="서울한강체 B" panose="02020503020101020101" pitchFamily="18" charset="-127"/>
                <a:ea typeface="서울한강체 B" panose="02020503020101020101" pitchFamily="18" charset="-127"/>
              </a:rPr>
              <a:t>층</a:t>
            </a:r>
            <a:endParaRPr lang="ko-KR" altLang="en-US" sz="1400" dirty="0">
              <a:latin typeface="서울한강체 B" panose="02020503020101020101" pitchFamily="18" charset="-127"/>
              <a:ea typeface="서울한강체 B" panose="02020503020101020101" pitchFamily="18" charset="-127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2265187" y="4723709"/>
            <a:ext cx="2669059" cy="72220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2, 3, 4, </a:t>
            </a:r>
            <a:r>
              <a:rPr lang="ko-KR" altLang="en-US" sz="1400" dirty="0" smtClean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대학원열람실</a:t>
            </a:r>
            <a:endParaRPr lang="ko-KR" altLang="en-US" sz="1400" dirty="0">
              <a:solidFill>
                <a:schemeClr val="tx1"/>
              </a:solidFill>
              <a:latin typeface="서울한강체 B" panose="02020503020101020101" pitchFamily="18" charset="-127"/>
              <a:ea typeface="서울한강체 B" panose="02020503020101020101" pitchFamily="18" charset="-127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4939924" y="4723709"/>
            <a:ext cx="2482368" cy="72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사물함</a:t>
            </a:r>
            <a:r>
              <a:rPr lang="en-US" altLang="ko-KR" sz="1400" dirty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편의점</a:t>
            </a:r>
            <a:r>
              <a:rPr lang="en-US" altLang="ko-KR" sz="1400" dirty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커피숍</a:t>
            </a:r>
            <a:r>
              <a:rPr lang="en-US" altLang="ko-KR" sz="1400" dirty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, </a:t>
            </a:r>
            <a:r>
              <a:rPr lang="ko-KR" altLang="en-US" sz="1400" dirty="0" err="1" smtClean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복사실</a:t>
            </a:r>
            <a:endParaRPr lang="ko-KR" altLang="en-US" sz="1400" dirty="0">
              <a:solidFill>
                <a:schemeClr val="tx1"/>
              </a:solidFill>
              <a:latin typeface="서울한강체 B" panose="02020503020101020101" pitchFamily="18" charset="-127"/>
              <a:ea typeface="서울한강체 B" panose="02020503020101020101" pitchFamily="18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620301" y="5448797"/>
            <a:ext cx="1653124" cy="7240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서울한강체 B" panose="02020503020101020101" pitchFamily="18" charset="-127"/>
                <a:ea typeface="서울한강체 B" panose="02020503020101020101" pitchFamily="18" charset="-127"/>
              </a:rPr>
              <a:t>1</a:t>
            </a:r>
            <a:r>
              <a:rPr lang="ko-KR" altLang="en-US" sz="1400" dirty="0" smtClean="0">
                <a:latin typeface="서울한강체 B" panose="02020503020101020101" pitchFamily="18" charset="-127"/>
                <a:ea typeface="서울한강체 B" panose="02020503020101020101" pitchFamily="18" charset="-127"/>
              </a:rPr>
              <a:t>층</a:t>
            </a:r>
            <a:endParaRPr lang="ko-KR" altLang="en-US" sz="1400" dirty="0">
              <a:latin typeface="서울한강체 B" panose="02020503020101020101" pitchFamily="18" charset="-127"/>
              <a:ea typeface="서울한강체 B" panose="02020503020101020101" pitchFamily="18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265187" y="5448798"/>
            <a:ext cx="2669059" cy="72220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1, 6 </a:t>
            </a:r>
            <a:r>
              <a:rPr lang="ko-KR" altLang="en-US" sz="1400" dirty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열람실</a:t>
            </a:r>
          </a:p>
        </p:txBody>
      </p:sp>
      <p:sp>
        <p:nvSpPr>
          <p:cNvPr id="83" name="직사각형 82"/>
          <p:cNvSpPr/>
          <p:nvPr/>
        </p:nvSpPr>
        <p:spPr>
          <a:xfrm>
            <a:off x="4939924" y="5448798"/>
            <a:ext cx="2482368" cy="72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/>
                </a:solidFill>
                <a:latin typeface="서울한강체 B" panose="02020503020101020101" pitchFamily="18" charset="-127"/>
                <a:ea typeface="서울한강체 B" panose="02020503020101020101" pitchFamily="18" charset="-127"/>
              </a:rPr>
              <a:t>사물함</a:t>
            </a:r>
          </a:p>
        </p:txBody>
      </p:sp>
    </p:spTree>
    <p:extLst>
      <p:ext uri="{BB962C8B-B14F-4D97-AF65-F5344CB8AC3E}">
        <p14:creationId xmlns:p14="http://schemas.microsoft.com/office/powerpoint/2010/main" val="37730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3" name="그룹 6"/>
          <p:cNvGrpSpPr/>
          <p:nvPr/>
        </p:nvGrpSpPr>
        <p:grpSpPr>
          <a:xfrm>
            <a:off x="0" y="137710"/>
            <a:ext cx="9144000" cy="6720290"/>
            <a:chOff x="0" y="144147"/>
            <a:chExt cx="9144000" cy="6720290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0348" y="144147"/>
              <a:ext cx="2021984" cy="451484"/>
            </a:xfrm>
            <a:prstGeom prst="rect">
              <a:avLst/>
            </a:prstGeom>
          </p:spPr>
        </p:pic>
        <p:grpSp>
          <p:nvGrpSpPr>
            <p:cNvPr id="4" name="그룹 11"/>
            <p:cNvGrpSpPr/>
            <p:nvPr/>
          </p:nvGrpSpPr>
          <p:grpSpPr>
            <a:xfrm>
              <a:off x="0" y="3992450"/>
              <a:ext cx="9144000" cy="2871987"/>
              <a:chOff x="0" y="3992450"/>
              <a:chExt cx="9144000" cy="2871987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4366475"/>
                <a:ext cx="9143999" cy="2491525"/>
              </a:xfrm>
              <a:prstGeom prst="rect">
                <a:avLst/>
              </a:prstGeom>
            </p:spPr>
          </p:pic>
          <p:sp>
            <p:nvSpPr>
              <p:cNvPr id="17" name="직사각형 16"/>
              <p:cNvSpPr/>
              <p:nvPr/>
            </p:nvSpPr>
            <p:spPr>
              <a:xfrm>
                <a:off x="0" y="3992450"/>
                <a:ext cx="9143999" cy="2871987"/>
              </a:xfrm>
              <a:prstGeom prst="rect">
                <a:avLst/>
              </a:prstGeom>
              <a:solidFill>
                <a:schemeClr val="bg1">
                  <a:alpha val="8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8" name="직사각형 17"/>
          <p:cNvSpPr/>
          <p:nvPr/>
        </p:nvSpPr>
        <p:spPr>
          <a:xfrm>
            <a:off x="167423" y="216597"/>
            <a:ext cx="5334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altLang="ko-KR" sz="3200" b="1" kern="0" noProof="0" dirty="0">
                <a:solidFill>
                  <a:srgbClr val="01519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r>
              <a:rPr kumimoji="0" lang="en-US" altLang="ko-K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rPr>
              <a:t>. </a:t>
            </a:r>
            <a:r>
              <a:rPr lang="ko-KR" altLang="en-US" sz="3200" b="1" kern="0" dirty="0" smtClean="0">
                <a:solidFill>
                  <a:srgbClr val="01519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이용안내</a:t>
            </a:r>
            <a:endParaRPr lang="ko-KR" altLang="en-US" kern="0" dirty="0">
              <a:solidFill>
                <a:sysClr val="windowText" lastClr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 latinLnBrk="0"/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417370"/>
              </p:ext>
            </p:extLst>
          </p:nvPr>
        </p:nvGraphicFramePr>
        <p:xfrm>
          <a:off x="272196" y="1769506"/>
          <a:ext cx="6708151" cy="221650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60091">
                  <a:extLst>
                    <a:ext uri="{9D8B030D-6E8A-4147-A177-3AD203B41FA5}">
                      <a16:colId xmlns:a16="http://schemas.microsoft.com/office/drawing/2014/main" val="2981093133"/>
                    </a:ext>
                  </a:extLst>
                </a:gridCol>
                <a:gridCol w="1372948">
                  <a:extLst>
                    <a:ext uri="{9D8B030D-6E8A-4147-A177-3AD203B41FA5}">
                      <a16:colId xmlns:a16="http://schemas.microsoft.com/office/drawing/2014/main" val="1400768818"/>
                    </a:ext>
                  </a:extLst>
                </a:gridCol>
                <a:gridCol w="1417963">
                  <a:extLst>
                    <a:ext uri="{9D8B030D-6E8A-4147-A177-3AD203B41FA5}">
                      <a16:colId xmlns:a16="http://schemas.microsoft.com/office/drawing/2014/main" val="2911272550"/>
                    </a:ext>
                  </a:extLst>
                </a:gridCol>
                <a:gridCol w="1462979">
                  <a:extLst>
                    <a:ext uri="{9D8B030D-6E8A-4147-A177-3AD203B41FA5}">
                      <a16:colId xmlns:a16="http://schemas.microsoft.com/office/drawing/2014/main" val="1427549238"/>
                    </a:ext>
                  </a:extLst>
                </a:gridCol>
                <a:gridCol w="1294170">
                  <a:extLst>
                    <a:ext uri="{9D8B030D-6E8A-4147-A177-3AD203B41FA5}">
                      <a16:colId xmlns:a16="http://schemas.microsoft.com/office/drawing/2014/main" val="1177336131"/>
                    </a:ext>
                  </a:extLst>
                </a:gridCol>
              </a:tblGrid>
              <a:tr h="4639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도서관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구분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평일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토요일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휴일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6860732"/>
                  </a:ext>
                </a:extLst>
              </a:tr>
              <a:tr h="43814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퇴계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자료열람실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09:00~20:00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8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09:00~15:00</a:t>
                      </a:r>
                      <a:endParaRPr lang="ko-KR" altLang="en-US" sz="1400" dirty="0" smtClean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휴실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973313"/>
                  </a:ext>
                </a:extLst>
              </a:tr>
              <a:tr h="4381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일반열람실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1~6, </a:t>
                      </a:r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대학원열람실</a:t>
                      </a:r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(24</a:t>
                      </a:r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시간</a:t>
                      </a:r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)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586312"/>
                  </a:ext>
                </a:extLst>
              </a:tr>
              <a:tr h="43814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법학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자료열람실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09:00~20:00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휴실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4053469"/>
                  </a:ext>
                </a:extLst>
              </a:tr>
              <a:tr h="4381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일반열람실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09:00~22:00</a:t>
                      </a:r>
                      <a:endParaRPr lang="ko-KR" altLang="en-US" sz="1400" dirty="0" smtClean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263996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67423" y="1276802"/>
            <a:ext cx="2242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00206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이용시간</a:t>
            </a:r>
            <a:r>
              <a:rPr lang="en-US" altLang="ko-KR" sz="2000" dirty="0" smtClean="0">
                <a:solidFill>
                  <a:srgbClr val="00206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(</a:t>
            </a:r>
            <a:r>
              <a:rPr lang="ko-KR" altLang="en-US" sz="2000" dirty="0" err="1" smtClean="0">
                <a:solidFill>
                  <a:srgbClr val="00206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학기중</a:t>
            </a:r>
            <a:r>
              <a:rPr lang="en-US" altLang="ko-KR" sz="2000" dirty="0" smtClean="0">
                <a:solidFill>
                  <a:srgbClr val="00206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)</a:t>
            </a:r>
            <a:endParaRPr lang="ko-KR" altLang="en-US" sz="2000" dirty="0" smtClean="0">
              <a:solidFill>
                <a:srgbClr val="002060"/>
              </a:solidFill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</p:txBody>
      </p:sp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098309"/>
              </p:ext>
            </p:extLst>
          </p:nvPr>
        </p:nvGraphicFramePr>
        <p:xfrm>
          <a:off x="272196" y="4566351"/>
          <a:ext cx="6708151" cy="229652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60091">
                  <a:extLst>
                    <a:ext uri="{9D8B030D-6E8A-4147-A177-3AD203B41FA5}">
                      <a16:colId xmlns:a16="http://schemas.microsoft.com/office/drawing/2014/main" val="2981093133"/>
                    </a:ext>
                  </a:extLst>
                </a:gridCol>
                <a:gridCol w="1372948">
                  <a:extLst>
                    <a:ext uri="{9D8B030D-6E8A-4147-A177-3AD203B41FA5}">
                      <a16:colId xmlns:a16="http://schemas.microsoft.com/office/drawing/2014/main" val="1400768818"/>
                    </a:ext>
                  </a:extLst>
                </a:gridCol>
                <a:gridCol w="1417963">
                  <a:extLst>
                    <a:ext uri="{9D8B030D-6E8A-4147-A177-3AD203B41FA5}">
                      <a16:colId xmlns:a16="http://schemas.microsoft.com/office/drawing/2014/main" val="2911272550"/>
                    </a:ext>
                  </a:extLst>
                </a:gridCol>
                <a:gridCol w="1462979">
                  <a:extLst>
                    <a:ext uri="{9D8B030D-6E8A-4147-A177-3AD203B41FA5}">
                      <a16:colId xmlns:a16="http://schemas.microsoft.com/office/drawing/2014/main" val="1427549238"/>
                    </a:ext>
                  </a:extLst>
                </a:gridCol>
                <a:gridCol w="1294170">
                  <a:extLst>
                    <a:ext uri="{9D8B030D-6E8A-4147-A177-3AD203B41FA5}">
                      <a16:colId xmlns:a16="http://schemas.microsoft.com/office/drawing/2014/main" val="1177336131"/>
                    </a:ext>
                  </a:extLst>
                </a:gridCol>
              </a:tblGrid>
              <a:tr h="4639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도서관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구분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평일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토요일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휴일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6860732"/>
                  </a:ext>
                </a:extLst>
              </a:tr>
              <a:tr h="43814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퇴계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자료열람실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09:00~17:00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8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09:00~15:00</a:t>
                      </a:r>
                      <a:endParaRPr lang="ko-KR" altLang="en-US" sz="1400" dirty="0" smtClean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휴실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973313"/>
                  </a:ext>
                </a:extLst>
              </a:tr>
              <a:tr h="4381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일반열람실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1~6, </a:t>
                      </a:r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대학원열람실</a:t>
                      </a:r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(24</a:t>
                      </a:r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시간</a:t>
                      </a:r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)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586312"/>
                  </a:ext>
                </a:extLst>
              </a:tr>
              <a:tr h="43814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법학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자료열람실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09:00~17:00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휴실</a:t>
                      </a:r>
                      <a:endParaRPr lang="en-US" altLang="ko-KR" sz="1400" dirty="0" smtClean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4053469"/>
                  </a:ext>
                </a:extLst>
              </a:tr>
              <a:tr h="4381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일반열람실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09:00~22:00</a:t>
                      </a:r>
                      <a:endParaRPr lang="ko-KR" altLang="en-US" sz="1400" dirty="0" smtClean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  <a:p>
                      <a:pPr algn="ctr" latinLnBrk="1"/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en-US" altLang="ko-KR" sz="1400" dirty="0" smtClean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263996"/>
                  </a:ext>
                </a:extLst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67423" y="4073647"/>
            <a:ext cx="2242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00206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이용시간</a:t>
            </a:r>
            <a:r>
              <a:rPr lang="en-US" altLang="ko-KR" sz="2000" dirty="0" smtClean="0">
                <a:solidFill>
                  <a:srgbClr val="00206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(</a:t>
            </a:r>
            <a:r>
              <a:rPr lang="ko-KR" altLang="en-US" sz="2000" dirty="0" err="1" smtClean="0">
                <a:solidFill>
                  <a:srgbClr val="00206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방학중</a:t>
            </a:r>
            <a:r>
              <a:rPr lang="en-US" altLang="ko-KR" sz="2000" dirty="0" smtClean="0">
                <a:solidFill>
                  <a:srgbClr val="00206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)</a:t>
            </a:r>
            <a:endParaRPr lang="ko-KR" altLang="en-US" sz="2000" dirty="0" smtClean="0">
              <a:solidFill>
                <a:srgbClr val="002060"/>
              </a:solidFill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89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0" y="144147"/>
            <a:ext cx="9144000" cy="6720290"/>
            <a:chOff x="0" y="144147"/>
            <a:chExt cx="9144000" cy="6720290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0348" y="144147"/>
              <a:ext cx="2021984" cy="451484"/>
            </a:xfrm>
            <a:prstGeom prst="rect">
              <a:avLst/>
            </a:prstGeom>
          </p:spPr>
        </p:pic>
        <p:grpSp>
          <p:nvGrpSpPr>
            <p:cNvPr id="3" name="그룹 11"/>
            <p:cNvGrpSpPr/>
            <p:nvPr/>
          </p:nvGrpSpPr>
          <p:grpSpPr>
            <a:xfrm>
              <a:off x="0" y="3992450"/>
              <a:ext cx="9144000" cy="2871987"/>
              <a:chOff x="0" y="3992450"/>
              <a:chExt cx="9144000" cy="2871987"/>
            </a:xfrm>
          </p:grpSpPr>
          <p:pic>
            <p:nvPicPr>
              <p:cNvPr id="13" name="그림 1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4366475"/>
                <a:ext cx="9143999" cy="2491525"/>
              </a:xfrm>
              <a:prstGeom prst="rect">
                <a:avLst/>
              </a:prstGeom>
            </p:spPr>
          </p:pic>
          <p:sp>
            <p:nvSpPr>
              <p:cNvPr id="14" name="직사각형 13"/>
              <p:cNvSpPr/>
              <p:nvPr/>
            </p:nvSpPr>
            <p:spPr>
              <a:xfrm>
                <a:off x="0" y="3992450"/>
                <a:ext cx="9143999" cy="2871987"/>
              </a:xfrm>
              <a:prstGeom prst="rect">
                <a:avLst/>
              </a:prstGeom>
              <a:solidFill>
                <a:schemeClr val="bg1">
                  <a:alpha val="8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7" name="직사각형 16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67423" y="216597"/>
            <a:ext cx="4509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/>
            <a:r>
              <a:rPr lang="en-US" altLang="ko-KR" sz="3200" b="1" kern="0" noProof="0" dirty="0">
                <a:solidFill>
                  <a:srgbClr val="01519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kumimoji="0" lang="en-US" altLang="ko-K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rPr>
              <a:t>. </a:t>
            </a:r>
            <a:r>
              <a:rPr kumimoji="0" lang="ko-KR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rPr>
              <a:t>도서관 출입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13085" y="1479423"/>
            <a:ext cx="3355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00206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열람실 좌석 배정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50948" y="2112145"/>
            <a:ext cx="88349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</a:t>
            </a:r>
            <a:r>
              <a:rPr lang="en-US" altLang="ko-KR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[</a:t>
            </a:r>
            <a:r>
              <a:rPr lang="ko-KR" altLang="en-US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방법 </a:t>
            </a:r>
            <a:r>
              <a:rPr lang="en-US" altLang="ko-KR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1] </a:t>
            </a:r>
            <a:r>
              <a:rPr lang="ko-KR" altLang="en-US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출입 </a:t>
            </a:r>
            <a:r>
              <a:rPr lang="ko-KR" altLang="en-US" sz="2000" dirty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게이트 </a:t>
            </a:r>
            <a:r>
              <a:rPr lang="ko-KR" altLang="en-US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통과 → </a:t>
            </a:r>
            <a:r>
              <a:rPr lang="ko-KR" altLang="en-US" sz="2000" dirty="0" err="1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키오스크</a:t>
            </a:r>
            <a:r>
              <a:rPr lang="en-US" altLang="ko-KR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(2</a:t>
            </a:r>
            <a:r>
              <a:rPr lang="ko-KR" altLang="en-US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층</a:t>
            </a:r>
            <a:r>
              <a:rPr lang="en-US" altLang="ko-KR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)</a:t>
            </a:r>
            <a:r>
              <a:rPr lang="ko-KR" altLang="en-US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좌석 발권 →  좌석 이용 </a:t>
            </a:r>
            <a:endParaRPr lang="en-US" altLang="ko-KR" sz="2000" dirty="0" smtClean="0"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  <a:p>
            <a:endParaRPr lang="en-US" altLang="ko-KR" sz="2000" dirty="0" smtClean="0"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  <a:p>
            <a:endParaRPr lang="en-US" altLang="ko-KR" sz="1000" dirty="0" smtClean="0"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  <a:p>
            <a:r>
              <a:rPr lang="ko-KR" altLang="en-US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</a:t>
            </a:r>
            <a:r>
              <a:rPr lang="en-US" altLang="ko-KR" sz="2000" dirty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[</a:t>
            </a:r>
            <a:r>
              <a:rPr lang="ko-KR" altLang="en-US" sz="2000" dirty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방법 </a:t>
            </a:r>
            <a:r>
              <a:rPr lang="en-US" altLang="ko-KR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2] </a:t>
            </a:r>
            <a:r>
              <a:rPr lang="ko-KR" altLang="en-US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모바일 </a:t>
            </a:r>
            <a:r>
              <a:rPr lang="en-US" altLang="ko-KR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‘</a:t>
            </a:r>
            <a:r>
              <a:rPr lang="ko-KR" altLang="en-US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도서관 </a:t>
            </a:r>
            <a:r>
              <a:rPr lang="en-US" altLang="ko-KR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APP’</a:t>
            </a:r>
            <a:r>
              <a:rPr lang="ko-KR" altLang="en-US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좌석 예약 → 출입 게이트 통과</a:t>
            </a:r>
            <a:r>
              <a:rPr lang="en-US" altLang="ko-KR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(</a:t>
            </a:r>
            <a:r>
              <a:rPr lang="ko-KR" altLang="en-US" sz="2000" dirty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예약 후 </a:t>
            </a:r>
            <a:r>
              <a:rPr lang="en-US" altLang="ko-KR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10</a:t>
            </a:r>
            <a:r>
              <a:rPr lang="ko-KR" altLang="en-US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분 </a:t>
            </a:r>
            <a:r>
              <a:rPr lang="ko-KR" altLang="en-US" sz="2000" dirty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이내</a:t>
            </a:r>
            <a:r>
              <a:rPr lang="en-US" altLang="ko-KR" sz="2000" dirty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)</a:t>
            </a:r>
            <a:endParaRPr lang="en-US" altLang="ko-KR" sz="2000" dirty="0" smtClean="0"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  <a:p>
            <a:r>
              <a:rPr lang="ko-KR" altLang="en-US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            → 좌석 이용</a:t>
            </a:r>
            <a:endParaRPr lang="en-US" altLang="ko-KR" sz="2000" dirty="0" smtClean="0"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  <a:p>
            <a:endParaRPr lang="en-US" altLang="ko-KR" sz="1000" dirty="0" smtClean="0"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  <a:p>
            <a:endParaRPr lang="en-US" altLang="ko-KR" sz="2000" dirty="0" smtClean="0"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  <a:p>
            <a:r>
              <a:rPr lang="en-US" altLang="ko-KR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[</a:t>
            </a:r>
            <a:r>
              <a:rPr lang="ko-KR" altLang="en-US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방법 </a:t>
            </a:r>
            <a:r>
              <a:rPr lang="en-US" altLang="ko-KR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3] </a:t>
            </a:r>
            <a:r>
              <a:rPr lang="ko-KR" altLang="en-US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출입 게이트 통과 → </a:t>
            </a:r>
            <a:r>
              <a:rPr lang="en-US" altLang="ko-KR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‘</a:t>
            </a:r>
            <a:r>
              <a:rPr lang="ko-KR" altLang="en-US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모바일 </a:t>
            </a:r>
            <a:r>
              <a:rPr lang="en-US" altLang="ko-KR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APP’ </a:t>
            </a:r>
            <a:r>
              <a:rPr lang="ko-KR" altLang="en-US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좌석 예약</a:t>
            </a:r>
            <a:r>
              <a:rPr lang="en-US" altLang="ko-KR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(</a:t>
            </a:r>
            <a:r>
              <a:rPr lang="ko-KR" altLang="en-US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예약 즉시 확정</a:t>
            </a:r>
            <a:r>
              <a:rPr lang="en-US" altLang="ko-KR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)</a:t>
            </a:r>
            <a:r>
              <a:rPr lang="ko-KR" altLang="en-US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</a:t>
            </a:r>
            <a:endParaRPr lang="en-US" altLang="ko-KR" sz="2000" dirty="0" smtClean="0"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  <a:p>
            <a:r>
              <a:rPr lang="en-US" altLang="ko-KR" sz="2000" dirty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</a:t>
            </a:r>
            <a:r>
              <a:rPr lang="en-US" altLang="ko-KR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          </a:t>
            </a:r>
            <a:r>
              <a:rPr lang="ko-KR" altLang="en-US" sz="2000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→ 좌석  이용</a:t>
            </a:r>
            <a:endParaRPr lang="en-US" altLang="ko-KR" sz="2000" dirty="0" smtClean="0"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39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0" y="144147"/>
            <a:ext cx="9144000" cy="6720290"/>
            <a:chOff x="0" y="144147"/>
            <a:chExt cx="9144000" cy="6720290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0348" y="144147"/>
              <a:ext cx="2021984" cy="451484"/>
            </a:xfrm>
            <a:prstGeom prst="rect">
              <a:avLst/>
            </a:prstGeom>
          </p:spPr>
        </p:pic>
        <p:grpSp>
          <p:nvGrpSpPr>
            <p:cNvPr id="3" name="그룹 11"/>
            <p:cNvGrpSpPr/>
            <p:nvPr/>
          </p:nvGrpSpPr>
          <p:grpSpPr>
            <a:xfrm>
              <a:off x="0" y="3992450"/>
              <a:ext cx="9144000" cy="2871987"/>
              <a:chOff x="0" y="3992450"/>
              <a:chExt cx="9144000" cy="2871987"/>
            </a:xfrm>
          </p:grpSpPr>
          <p:pic>
            <p:nvPicPr>
              <p:cNvPr id="13" name="그림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4366475"/>
                <a:ext cx="9143999" cy="2491525"/>
              </a:xfrm>
              <a:prstGeom prst="rect">
                <a:avLst/>
              </a:prstGeom>
            </p:spPr>
          </p:pic>
          <p:sp>
            <p:nvSpPr>
              <p:cNvPr id="14" name="직사각형 13"/>
              <p:cNvSpPr/>
              <p:nvPr/>
            </p:nvSpPr>
            <p:spPr>
              <a:xfrm>
                <a:off x="0" y="3992450"/>
                <a:ext cx="9143999" cy="2871987"/>
              </a:xfrm>
              <a:prstGeom prst="rect">
                <a:avLst/>
              </a:prstGeom>
              <a:solidFill>
                <a:schemeClr val="bg1">
                  <a:alpha val="8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7" name="직사각형 16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67424" y="216597"/>
            <a:ext cx="3284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/>
            <a:r>
              <a:rPr lang="en-US" altLang="ko-KR" sz="3200" b="1" kern="0" dirty="0" smtClean="0">
                <a:solidFill>
                  <a:srgbClr val="01519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5-1</a:t>
            </a:r>
            <a:r>
              <a:rPr kumimoji="0" lang="en-US" altLang="ko-K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rPr>
              <a:t>. </a:t>
            </a:r>
            <a:r>
              <a:rPr kumimoji="0" lang="ko-KR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rPr>
              <a:t>자료검색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87911"/>
            <a:ext cx="9142899" cy="493206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345288" y="3884612"/>
            <a:ext cx="462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자료유형별</a:t>
            </a:r>
            <a:r>
              <a:rPr lang="ko-KR" altLang="en-US" dirty="0" smtClean="0">
                <a:solidFill>
                  <a:schemeClr val="bg1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 검색</a:t>
            </a:r>
            <a:r>
              <a:rPr lang="en-US" altLang="ko-KR" dirty="0" smtClean="0">
                <a:solidFill>
                  <a:schemeClr val="bg1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(</a:t>
            </a:r>
            <a:r>
              <a:rPr lang="ko-KR" altLang="en-US" dirty="0" err="1" smtClean="0">
                <a:solidFill>
                  <a:schemeClr val="bg1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소장자료</a:t>
            </a:r>
            <a:r>
              <a:rPr lang="en-US" altLang="ko-KR" dirty="0" smtClean="0">
                <a:solidFill>
                  <a:schemeClr val="bg1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, </a:t>
            </a:r>
            <a:r>
              <a:rPr lang="ko-KR" altLang="en-US" dirty="0" err="1" smtClean="0">
                <a:solidFill>
                  <a:schemeClr val="bg1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전자자료</a:t>
            </a:r>
            <a:r>
              <a:rPr lang="en-US" altLang="ko-KR" dirty="0" smtClean="0">
                <a:solidFill>
                  <a:schemeClr val="bg1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통합검색</a:t>
            </a:r>
            <a:r>
              <a:rPr lang="en-US" altLang="ko-KR" dirty="0" smtClean="0">
                <a:solidFill>
                  <a:schemeClr val="bg1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)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742" y="1249778"/>
            <a:ext cx="1485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00206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자료 검색</a:t>
            </a:r>
          </a:p>
        </p:txBody>
      </p:sp>
    </p:spTree>
    <p:extLst>
      <p:ext uri="{BB962C8B-B14F-4D97-AF65-F5344CB8AC3E}">
        <p14:creationId xmlns:p14="http://schemas.microsoft.com/office/powerpoint/2010/main" val="39145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0" y="144147"/>
            <a:ext cx="9144000" cy="6720290"/>
            <a:chOff x="0" y="144147"/>
            <a:chExt cx="9144000" cy="6720290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0348" y="144147"/>
              <a:ext cx="2021984" cy="451484"/>
            </a:xfrm>
            <a:prstGeom prst="rect">
              <a:avLst/>
            </a:prstGeom>
          </p:spPr>
        </p:pic>
        <p:grpSp>
          <p:nvGrpSpPr>
            <p:cNvPr id="3" name="그룹 11"/>
            <p:cNvGrpSpPr/>
            <p:nvPr/>
          </p:nvGrpSpPr>
          <p:grpSpPr>
            <a:xfrm>
              <a:off x="0" y="3992450"/>
              <a:ext cx="9144000" cy="2871987"/>
              <a:chOff x="0" y="3992450"/>
              <a:chExt cx="9144000" cy="2871987"/>
            </a:xfrm>
          </p:grpSpPr>
          <p:pic>
            <p:nvPicPr>
              <p:cNvPr id="13" name="그림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4366475"/>
                <a:ext cx="9143999" cy="2491525"/>
              </a:xfrm>
              <a:prstGeom prst="rect">
                <a:avLst/>
              </a:prstGeom>
            </p:spPr>
          </p:pic>
          <p:sp>
            <p:nvSpPr>
              <p:cNvPr id="14" name="직사각형 13"/>
              <p:cNvSpPr/>
              <p:nvPr/>
            </p:nvSpPr>
            <p:spPr>
              <a:xfrm>
                <a:off x="0" y="3992450"/>
                <a:ext cx="9143999" cy="2871987"/>
              </a:xfrm>
              <a:prstGeom prst="rect">
                <a:avLst/>
              </a:prstGeom>
              <a:solidFill>
                <a:schemeClr val="bg1">
                  <a:alpha val="8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0" y="1226274"/>
            <a:ext cx="7597809" cy="5531047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-1" y="898933"/>
            <a:ext cx="9144000" cy="2297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67424" y="216597"/>
            <a:ext cx="3284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/>
            <a:r>
              <a:rPr lang="en-US" altLang="ko-KR" sz="3200" b="1" kern="0" dirty="0" smtClean="0">
                <a:solidFill>
                  <a:srgbClr val="01519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5-2</a:t>
            </a:r>
            <a:r>
              <a:rPr kumimoji="0" lang="en-US" altLang="ko-K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rPr>
              <a:t>. </a:t>
            </a:r>
            <a:r>
              <a:rPr kumimoji="0" lang="ko-KR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rPr>
              <a:t>자료검색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994181" y="2620338"/>
            <a:ext cx="1568044" cy="3923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2705099" y="3352282"/>
            <a:ext cx="5886449" cy="34420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4571999" y="4426990"/>
            <a:ext cx="3847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검색결과</a:t>
            </a:r>
            <a:endParaRPr lang="en-US" altLang="ko-KR" dirty="0" smtClean="0"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  <a:p>
            <a:r>
              <a:rPr lang="en-US" altLang="ko-KR" dirty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</a:t>
            </a:r>
            <a:r>
              <a:rPr lang="en-US" altLang="ko-KR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- </a:t>
            </a:r>
            <a:r>
              <a:rPr lang="ko-KR" altLang="en-US" dirty="0" err="1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소장자료</a:t>
            </a:r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정보</a:t>
            </a:r>
            <a:r>
              <a:rPr lang="en-US" altLang="ko-KR" dirty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 </a:t>
            </a:r>
            <a:r>
              <a:rPr lang="ko-KR" altLang="en-US" dirty="0" smtClean="0">
                <a:latin typeface="서울남산체 M" panose="02020503020101020101" pitchFamily="18" charset="-127"/>
                <a:ea typeface="서울남산체 M" panose="02020503020101020101" pitchFamily="18" charset="-127"/>
              </a:rPr>
              <a:t>및 대출가능여부 확인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184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0" y="137710"/>
            <a:ext cx="9144000" cy="6720290"/>
            <a:chOff x="0" y="144147"/>
            <a:chExt cx="9144000" cy="6720290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0348" y="144147"/>
              <a:ext cx="2021984" cy="451484"/>
            </a:xfrm>
            <a:prstGeom prst="rect">
              <a:avLst/>
            </a:prstGeom>
          </p:spPr>
        </p:pic>
        <p:grpSp>
          <p:nvGrpSpPr>
            <p:cNvPr id="3" name="그룹 11"/>
            <p:cNvGrpSpPr/>
            <p:nvPr/>
          </p:nvGrpSpPr>
          <p:grpSpPr>
            <a:xfrm>
              <a:off x="0" y="3992450"/>
              <a:ext cx="9144000" cy="2871987"/>
              <a:chOff x="0" y="3992450"/>
              <a:chExt cx="9144000" cy="2871987"/>
            </a:xfrm>
          </p:grpSpPr>
          <p:pic>
            <p:nvPicPr>
              <p:cNvPr id="13" name="그림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4366475"/>
                <a:ext cx="9143999" cy="2491525"/>
              </a:xfrm>
              <a:prstGeom prst="rect">
                <a:avLst/>
              </a:prstGeom>
            </p:spPr>
          </p:pic>
          <p:sp>
            <p:nvSpPr>
              <p:cNvPr id="14" name="직사각형 13"/>
              <p:cNvSpPr/>
              <p:nvPr/>
            </p:nvSpPr>
            <p:spPr>
              <a:xfrm>
                <a:off x="0" y="3992450"/>
                <a:ext cx="9143999" cy="2871987"/>
              </a:xfrm>
              <a:prstGeom prst="rect">
                <a:avLst/>
              </a:prstGeom>
              <a:solidFill>
                <a:schemeClr val="bg1">
                  <a:alpha val="8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8" name="직사각형 17"/>
          <p:cNvSpPr/>
          <p:nvPr/>
        </p:nvSpPr>
        <p:spPr>
          <a:xfrm>
            <a:off x="167424" y="216597"/>
            <a:ext cx="3284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/>
            <a:r>
              <a:rPr lang="en-US" altLang="ko-KR" sz="3200" b="1" kern="0" noProof="0" dirty="0">
                <a:solidFill>
                  <a:srgbClr val="01519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</a:t>
            </a:r>
            <a:r>
              <a:rPr kumimoji="0" lang="en-US" altLang="ko-K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rPr>
              <a:t>. </a:t>
            </a:r>
            <a:r>
              <a:rPr kumimoji="0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rPr>
              <a:t>대출</a:t>
            </a:r>
            <a:r>
              <a:rPr kumimoji="0" lang="en-US" altLang="ko-KR" sz="3200" b="1" i="0" u="none" strike="noStrike" kern="0" cap="none" spc="0" normalizeH="0" baseline="0" noProof="0" dirty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rPr>
              <a:t>/</a:t>
            </a:r>
            <a:r>
              <a:rPr kumimoji="0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rPr>
              <a:t>반납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828" y="1120029"/>
            <a:ext cx="2397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00206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대출 권수 및 기한</a:t>
            </a: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52673"/>
              </p:ext>
            </p:extLst>
          </p:nvPr>
        </p:nvGraphicFramePr>
        <p:xfrm>
          <a:off x="440602" y="1538291"/>
          <a:ext cx="7179399" cy="223554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61520">
                  <a:extLst>
                    <a:ext uri="{9D8B030D-6E8A-4147-A177-3AD203B41FA5}">
                      <a16:colId xmlns:a16="http://schemas.microsoft.com/office/drawing/2014/main" val="2981093133"/>
                    </a:ext>
                  </a:extLst>
                </a:gridCol>
                <a:gridCol w="2661520">
                  <a:extLst>
                    <a:ext uri="{9D8B030D-6E8A-4147-A177-3AD203B41FA5}">
                      <a16:colId xmlns:a16="http://schemas.microsoft.com/office/drawing/2014/main" val="2911272550"/>
                    </a:ext>
                  </a:extLst>
                </a:gridCol>
                <a:gridCol w="1856359">
                  <a:extLst>
                    <a:ext uri="{9D8B030D-6E8A-4147-A177-3AD203B41FA5}">
                      <a16:colId xmlns:a16="http://schemas.microsoft.com/office/drawing/2014/main" val="1427549238"/>
                    </a:ext>
                  </a:extLst>
                </a:gridCol>
              </a:tblGrid>
              <a:tr h="4093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신분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대출권수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기간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6860732"/>
                  </a:ext>
                </a:extLst>
              </a:tr>
              <a:tr h="3652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학부생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10</a:t>
                      </a:r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권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14</a:t>
                      </a:r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일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973313"/>
                  </a:ext>
                </a:extLst>
              </a:tr>
              <a:tr h="3652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대학원생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15</a:t>
                      </a:r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권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30</a:t>
                      </a:r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일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586312"/>
                  </a:ext>
                </a:extLst>
              </a:tr>
              <a:tr h="3652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교원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30</a:t>
                      </a:r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권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90</a:t>
                      </a:r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일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053469"/>
                  </a:ext>
                </a:extLst>
              </a:tr>
              <a:tr h="3652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직원</a:t>
                      </a:r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/</a:t>
                      </a:r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연구원</a:t>
                      </a:r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/</a:t>
                      </a:r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강사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15</a:t>
                      </a:r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권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30</a:t>
                      </a:r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일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263996"/>
                  </a:ext>
                </a:extLst>
              </a:tr>
              <a:tr h="3652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졸업생</a:t>
                      </a:r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/</a:t>
                      </a:r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지역주민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3</a:t>
                      </a:r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권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12</a:t>
                      </a:r>
                      <a:r>
                        <a:rPr lang="ko-KR" altLang="en-US" sz="1400" dirty="0" smtClean="0">
                          <a:latin typeface="서울남산체 M" panose="02020503020101020101" pitchFamily="18" charset="-127"/>
                          <a:ea typeface="서울남산체 M" panose="02020503020101020101" pitchFamily="18" charset="-127"/>
                        </a:rPr>
                        <a:t>일</a:t>
                      </a:r>
                      <a:endParaRPr lang="ko-KR" altLang="en-US" sz="1400" dirty="0">
                        <a:latin typeface="서울남산체 M" panose="02020503020101020101" pitchFamily="18" charset="-127"/>
                        <a:ea typeface="서울남산체 M" panose="020205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762617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35830" y="4148451"/>
            <a:ext cx="1651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002060"/>
                </a:solidFill>
                <a:latin typeface="서울남산체 M" panose="02020503020101020101" pitchFamily="18" charset="-127"/>
                <a:ea typeface="서울남산체 M" panose="02020503020101020101" pitchFamily="18" charset="-127"/>
              </a:rPr>
              <a:t>자료 반납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40603" y="4609588"/>
            <a:ext cx="7179399" cy="460056"/>
          </a:xfrm>
          <a:prstGeom prst="roundRect">
            <a:avLst>
              <a:gd name="adj" fmla="val 4445"/>
            </a:avLst>
          </a:prstGeom>
          <a:solidFill>
            <a:srgbClr val="00808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defRPr/>
            </a:pP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▶ </a:t>
            </a:r>
            <a:r>
              <a:rPr lang="ko-KR" alt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연체시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1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권 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1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일 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100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원의 연체료 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부과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열람실 사용불가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, </a:t>
            </a:r>
            <a:r>
              <a:rPr lang="ko-KR" alt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제증명서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 발급 불가</a:t>
            </a:r>
            <a:endParaRPr lang="ko-KR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서울남산체 M" panose="02020503020101020101" pitchFamily="18" charset="-127"/>
              <a:ea typeface="서울남산체 M" panose="02020503020101020101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40602" y="5245958"/>
            <a:ext cx="7179399" cy="460056"/>
          </a:xfrm>
          <a:prstGeom prst="roundRect">
            <a:avLst>
              <a:gd name="adj" fmla="val 4445"/>
            </a:avLst>
          </a:prstGeom>
          <a:solidFill>
            <a:srgbClr val="00808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▶ </a:t>
            </a:r>
            <a:r>
              <a:rPr lang="ko-KR" alt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대출자료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 분실 시 </a:t>
            </a:r>
            <a:r>
              <a:rPr lang="ko-KR" alt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동일도서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변상 혹은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현금변상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 처리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40602" y="5925298"/>
            <a:ext cx="7179399" cy="460056"/>
          </a:xfrm>
          <a:prstGeom prst="roundRect">
            <a:avLst>
              <a:gd name="adj" fmla="val 4445"/>
            </a:avLst>
          </a:prstGeom>
          <a:solidFill>
            <a:srgbClr val="00808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▶ 도서관 이용시간 외 반납 시 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3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층 로비 </a:t>
            </a:r>
            <a:r>
              <a:rPr lang="ko-KR" alt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무인반납기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서울남산체 M" panose="02020503020101020101" pitchFamily="18" charset="-127"/>
                <a:ea typeface="서울남산체 M" panose="02020503020101020101" pitchFamily="18" charset="-127"/>
              </a:rPr>
              <a:t> 이용</a:t>
            </a:r>
          </a:p>
        </p:txBody>
      </p:sp>
    </p:spTree>
    <p:extLst>
      <p:ext uri="{BB962C8B-B14F-4D97-AF65-F5344CB8AC3E}">
        <p14:creationId xmlns:p14="http://schemas.microsoft.com/office/powerpoint/2010/main" val="28113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3246</TotalTime>
  <Words>491</Words>
  <Application>Microsoft Office PowerPoint</Application>
  <PresentationFormat>화면 슬라이드 쇼(4:3)</PresentationFormat>
  <Paragraphs>133</Paragraphs>
  <Slides>11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1" baseType="lpstr">
      <vt:lpstr>Arial</vt:lpstr>
      <vt:lpstr>Calibri Light</vt:lpstr>
      <vt:lpstr>나눔고딕 ExtraBold</vt:lpstr>
      <vt:lpstr>맑은 고딕</vt:lpstr>
      <vt:lpstr>Calibri</vt:lpstr>
      <vt:lpstr>나눔바른고딕</vt:lpstr>
      <vt:lpstr>서울한강체 B</vt:lpstr>
      <vt:lpstr>서울남산체 M</vt:lpstr>
      <vt:lpstr>HY헤드라인M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Yunmuk Jeong</dc:creator>
  <cp:lastModifiedBy>Windows 사용자</cp:lastModifiedBy>
  <cp:revision>246</cp:revision>
  <dcterms:created xsi:type="dcterms:W3CDTF">2016-02-08T01:36:33Z</dcterms:created>
  <dcterms:modified xsi:type="dcterms:W3CDTF">2024-01-25T00:58:17Z</dcterms:modified>
</cp:coreProperties>
</file>