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6" r:id="rId4"/>
    <p:sldId id="257" r:id="rId5"/>
    <p:sldId id="262" r:id="rId6"/>
    <p:sldId id="267" r:id="rId7"/>
    <p:sldId id="264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615619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0346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60353"/>
            <a:ext cx="86581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err="1" smtClean="0"/>
              <a:t>출석인정은</a:t>
            </a:r>
            <a:r>
              <a:rPr lang="ko-KR" altLang="en-US" b="1" dirty="0" smtClean="0"/>
              <a:t>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전이나 </a:t>
            </a:r>
            <a:r>
              <a:rPr lang="ko-KR" altLang="en-US" sz="1400" dirty="0" smtClean="0"/>
              <a:t>사유종료일로부터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7</a:t>
            </a:r>
            <a:r>
              <a:rPr lang="ko-KR" altLang="en-US" sz="1400" dirty="0"/>
              <a:t>일 이내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최종학기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취</a:t>
            </a:r>
            <a:r>
              <a:rPr lang="en-US" altLang="ko-KR" sz="1400" dirty="0"/>
              <a:t>·</a:t>
            </a:r>
            <a:r>
              <a:rPr lang="ko-KR" altLang="en-US" sz="1400" dirty="0"/>
              <a:t>창업은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일로부터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</a:t>
            </a:r>
            <a:r>
              <a:rPr lang="en-US" altLang="ko-KR" sz="1400" dirty="0"/>
              <a:t>)</a:t>
            </a:r>
            <a:r>
              <a:rPr lang="ko-KR" altLang="en-US" sz="1400" dirty="0"/>
              <a:t>에 신청 및 접수하여야 </a:t>
            </a:r>
            <a:r>
              <a:rPr lang="ko-KR" altLang="en-US" sz="1400" dirty="0" smtClean="0"/>
              <a:t>하며 해당 </a:t>
            </a:r>
            <a:r>
              <a:rPr lang="ko-KR" altLang="en-US" sz="1400" dirty="0"/>
              <a:t>기간 이후에는 </a:t>
            </a:r>
            <a:r>
              <a:rPr lang="ko-KR" altLang="en-US" sz="1400" dirty="0" err="1"/>
              <a:t>출석인정</a:t>
            </a:r>
            <a:r>
              <a:rPr lang="ko-KR" altLang="en-US" sz="1400" dirty="0"/>
              <a:t> 사유의 </a:t>
            </a:r>
            <a:r>
              <a:rPr lang="ko-KR" altLang="en-US" sz="1400" dirty="0" smtClean="0"/>
              <a:t>효력     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상실함 </a:t>
            </a:r>
            <a:r>
              <a:rPr lang="en-US" altLang="ko-KR" sz="1400" dirty="0" smtClean="0"/>
              <a:t>[</a:t>
            </a:r>
            <a:r>
              <a:rPr lang="ko-KR" altLang="en-US" sz="1400" dirty="0"/>
              <a:t>공휴일</a:t>
            </a:r>
            <a:r>
              <a:rPr lang="en-US" altLang="ko-KR" sz="1400" dirty="0"/>
              <a:t>(</a:t>
            </a:r>
            <a:r>
              <a:rPr lang="ko-KR" altLang="en-US" sz="1400" dirty="0"/>
              <a:t>토요일 포함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 smtClean="0"/>
              <a:t>제외</a:t>
            </a:r>
            <a:r>
              <a:rPr lang="en-US" altLang="ko-KR" sz="1400" smtClean="0"/>
              <a:t>]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smtClean="0">
                <a:solidFill>
                  <a:srgbClr val="FF0000"/>
                </a:solidFill>
              </a:rPr>
              <a:t>  </a:t>
            </a:r>
            <a:r>
              <a:rPr lang="en-US" altLang="ko-KR" sz="1400" b="1" u="sng">
                <a:solidFill>
                  <a:srgbClr val="FF0000"/>
                </a:solidFill>
              </a:rPr>
              <a:t>※</a:t>
            </a:r>
            <a:r>
              <a:rPr lang="ko-KR" altLang="en-US" sz="1400" b="1" u="sng">
                <a:solidFill>
                  <a:srgbClr val="FF0000"/>
                </a:solidFill>
              </a:rPr>
              <a:t>단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원격강의 운영기간</a:t>
            </a:r>
            <a:r>
              <a:rPr lang="en-US" altLang="ko-KR" sz="1400" b="1" u="sng">
                <a:solidFill>
                  <a:srgbClr val="FF0000"/>
                </a:solidFill>
              </a:rPr>
              <a:t>(</a:t>
            </a:r>
            <a:r>
              <a:rPr lang="ko-KR" altLang="en-US" sz="1400" b="1" u="sng">
                <a:solidFill>
                  <a:srgbClr val="FF0000"/>
                </a:solidFill>
              </a:rPr>
              <a:t>개강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1~4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주</a:t>
            </a:r>
            <a:r>
              <a:rPr lang="en-US" altLang="ko-KR" sz="1400" b="1" u="sng">
                <a:solidFill>
                  <a:srgbClr val="FF0000"/>
                </a:solidFill>
              </a:rPr>
              <a:t>) </a:t>
            </a:r>
            <a:r>
              <a:rPr lang="ko-KR" altLang="en-US" sz="1400" b="1" u="sng">
                <a:solidFill>
                  <a:srgbClr val="FF0000"/>
                </a:solidFill>
              </a:rPr>
              <a:t>동안 사유발생 시</a:t>
            </a:r>
            <a:r>
              <a:rPr lang="en-US" altLang="ko-KR" sz="1400" b="1" u="sng">
                <a:solidFill>
                  <a:srgbClr val="FF0000"/>
                </a:solidFill>
              </a:rPr>
              <a:t>, </a:t>
            </a:r>
            <a:r>
              <a:rPr lang="ko-KR" altLang="en-US" sz="1400" b="1" u="sng">
                <a:solidFill>
                  <a:srgbClr val="FF0000"/>
                </a:solidFill>
              </a:rPr>
              <a:t>신청 및 접수기한 연장</a:t>
            </a:r>
            <a:endParaRPr lang="ko-KR" altLang="en-US" sz="140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b="1" smtClean="0">
                <a:solidFill>
                  <a:srgbClr val="FF0000"/>
                </a:solidFill>
              </a:rPr>
              <a:t>  </a:t>
            </a:r>
            <a:r>
              <a:rPr lang="ko-KR" altLang="en-US" sz="1400" b="1" u="sng" smtClean="0">
                <a:solidFill>
                  <a:srgbClr val="FF0000"/>
                </a:solidFill>
              </a:rPr>
              <a:t>▸원격강의 운영기간 종료일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(4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월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10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</a:t>
            </a:r>
            <a:r>
              <a:rPr lang="en-US" altLang="ko-KR" sz="1400" b="1" u="sng" smtClean="0">
                <a:solidFill>
                  <a:srgbClr val="FF0000"/>
                </a:solidFill>
              </a:rPr>
              <a:t>)</a:t>
            </a:r>
            <a:r>
              <a:rPr lang="ko-KR" altLang="en-US" sz="1400" b="1" u="sng" smtClean="0">
                <a:solidFill>
                  <a:srgbClr val="FF0000"/>
                </a:solidFill>
              </a:rPr>
              <a:t>로부터 </a:t>
            </a:r>
            <a:r>
              <a:rPr lang="en-US" altLang="ko-KR" sz="1400" b="1" u="sng" smtClean="0">
                <a:solidFill>
                  <a:srgbClr val="FF0000"/>
                </a:solidFill>
              </a:rPr>
              <a:t>14</a:t>
            </a:r>
            <a:r>
              <a:rPr lang="ko-KR" altLang="en-US" sz="1400" b="1" u="sng" smtClean="0">
                <a:solidFill>
                  <a:srgbClr val="FF0000"/>
                </a:solidFill>
              </a:rPr>
              <a:t>일 이내 신청 및 접수</a:t>
            </a:r>
            <a:endParaRPr lang="ko-KR" altLang="en-US" sz="1400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증빙서류 위</a:t>
            </a:r>
            <a:r>
              <a:rPr lang="en-US" altLang="ko-KR" b="1" dirty="0" smtClean="0"/>
              <a:t>·</a:t>
            </a:r>
            <a:r>
              <a:rPr lang="ko-KR" altLang="en-US" b="1" dirty="0" err="1" smtClean="0"/>
              <a:t>변조행위에</a:t>
            </a:r>
            <a:r>
              <a:rPr lang="ko-KR" altLang="en-US" b="1" dirty="0" smtClean="0"/>
              <a:t> 의한 신청은 </a:t>
            </a:r>
            <a:r>
              <a:rPr lang="ko-KR" altLang="en-US" sz="1400" dirty="0" smtClean="0"/>
              <a:t>학칙 제</a:t>
            </a:r>
            <a:r>
              <a:rPr lang="en-US" altLang="ko-KR" sz="1400" dirty="0" smtClean="0"/>
              <a:t>59</a:t>
            </a:r>
            <a:r>
              <a:rPr lang="ko-KR" altLang="en-US" sz="1400" dirty="0" smtClean="0"/>
              <a:t>조의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항 및 학생상벌규정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제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조에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의거 엄중 처벌함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온라인 강좌는 </a:t>
            </a:r>
            <a:r>
              <a:rPr lang="ko-KR" altLang="en-US" sz="1400" dirty="0" smtClean="0"/>
              <a:t>담당 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지정한 강의실수업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중간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기말고사를 제외하고는 유고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결석 사유에 의한 인정을 불허함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9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prstClr val="black"/>
                </a:solidFill>
              </a:rPr>
              <a:t>_ </a:t>
            </a:r>
            <a:r>
              <a:rPr lang="ko-KR" altLang="en-US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4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400" dirty="0" smtClean="0"/>
              <a:t>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제시하는 과제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시험 등의 지도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평가에 따라 부여함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유고결석자</a:t>
            </a:r>
            <a:r>
              <a:rPr lang="ko-KR" altLang="en-US" sz="1400" dirty="0"/>
              <a:t>     </a:t>
            </a:r>
            <a:endParaRPr lang="en-US" altLang="ko-KR" sz="1400" dirty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  </a:t>
            </a:r>
            <a:r>
              <a:rPr lang="ko-KR" altLang="en-US" sz="1400" dirty="0" err="1"/>
              <a:t>출석인정은</a:t>
            </a:r>
            <a:r>
              <a:rPr lang="ko-KR" altLang="en-US" sz="1400" dirty="0"/>
              <a:t> 출결에 국한된 사항임</a:t>
            </a:r>
            <a:r>
              <a:rPr lang="en-US" altLang="ko-KR" sz="1400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신청 및 승인은 </a:t>
            </a:r>
            <a:r>
              <a:rPr lang="ko-KR" altLang="en-US" sz="1400" dirty="0" smtClean="0"/>
              <a:t>성적공시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입력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기간 종료일</a:t>
            </a:r>
            <a:r>
              <a:rPr lang="en-US" altLang="ko-KR" sz="1400" smtClean="0"/>
              <a:t>[2020.07.06.(</a:t>
            </a:r>
            <a:r>
              <a:rPr lang="ko-KR" altLang="en-US" sz="1400"/>
              <a:t>월</a:t>
            </a:r>
            <a:r>
              <a:rPr lang="en-US" altLang="ko-KR" sz="1400" smtClean="0"/>
              <a:t>)]</a:t>
            </a:r>
            <a:r>
              <a:rPr lang="ko-KR" altLang="en-US" sz="1400" dirty="0" smtClean="0"/>
              <a:t>까지 가능함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3" name="직선 화살표 연결선 62"/>
          <p:cNvCxnSpPr>
            <a:stCxn id="35" idx="2"/>
            <a:endCxn id="7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2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" name="직사각형 64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7" name="AutoShape 23"/>
          <p:cNvCxnSpPr>
            <a:cxnSpLocks noChangeShapeType="1"/>
            <a:stCxn id="65" idx="2"/>
            <a:endCxn id="66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  <a:stCxn id="66" idx="3"/>
            <a:endCxn id="53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stCxn id="42" idx="3"/>
            <a:endCxn id="83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4" name="직사각형 7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1" name="AutoShape 23"/>
          <p:cNvCxnSpPr>
            <a:cxnSpLocks noChangeShapeType="1"/>
            <a:stCxn id="74" idx="1"/>
            <a:endCxn id="65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>
            <a:stCxn id="70" idx="2"/>
            <a:endCxn id="87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후 </a:t>
            </a:r>
            <a:r>
              <a:rPr lang="ko-KR" altLang="en-US" sz="1400" b="1" dirty="0">
                <a:solidFill>
                  <a:schemeClr val="tx1"/>
                </a:solidFill>
              </a:rPr>
              <a:t>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4.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2. 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과목별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출력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학생에게 배부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3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담당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교∙강사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대면 제출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안내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대면 제출 및 수업 지도 받아야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 smtClean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 smtClean="0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창업은 </a:t>
            </a:r>
            <a:r>
              <a:rPr lang="ko-KR" altLang="en-US" sz="1150" b="1" dirty="0">
                <a:solidFill>
                  <a:srgbClr val="0000FF"/>
                </a:solidFill>
              </a:rPr>
              <a:t>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□ 체크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 smtClean="0">
                <a:solidFill>
                  <a:schemeClr val="tx1"/>
                </a:solidFill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안내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□ 체크하고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883</Words>
  <Application>Microsoft Office PowerPoint</Application>
  <PresentationFormat>화면 슬라이드 쇼(4:3)</PresentationFormat>
  <Paragraphs>132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68</cp:revision>
  <dcterms:created xsi:type="dcterms:W3CDTF">2017-08-16T02:27:34Z</dcterms:created>
  <dcterms:modified xsi:type="dcterms:W3CDTF">2020-03-24T00:56:50Z</dcterms:modified>
</cp:coreProperties>
</file>