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8" r:id="rId5"/>
    <p:sldId id="264" r:id="rId6"/>
    <p:sldId id="262" r:id="rId7"/>
    <p:sldId id="268" r:id="rId8"/>
    <p:sldId id="269" r:id="rId9"/>
    <p:sldId id="265" r:id="rId10"/>
    <p:sldId id="270" r:id="rId11"/>
    <p:sldId id="271" r:id="rId12"/>
  </p:sldIdLst>
  <p:sldSz cx="12192000" cy="6858000"/>
  <p:notesSz cx="7104063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C99F-38AA-4B32-B509-3D238120E332}" type="datetimeFigureOut">
              <a:rPr lang="ko-KR" altLang="en-US" smtClean="0"/>
              <a:t>2022-10-13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3F7A-3542-4554-A406-28392680B0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744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C99F-38AA-4B32-B509-3D238120E332}" type="datetimeFigureOut">
              <a:rPr lang="ko-KR" altLang="en-US" smtClean="0"/>
              <a:t>2022-10-13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3F7A-3542-4554-A406-28392680B0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1249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C99F-38AA-4B32-B509-3D238120E332}" type="datetimeFigureOut">
              <a:rPr lang="ko-KR" altLang="en-US" smtClean="0"/>
              <a:t>2022-10-13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3F7A-3542-4554-A406-28392680B0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634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C99F-38AA-4B32-B509-3D238120E332}" type="datetimeFigureOut">
              <a:rPr lang="ko-KR" altLang="en-US" smtClean="0"/>
              <a:t>2022-10-13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3F7A-3542-4554-A406-28392680B0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97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C99F-38AA-4B32-B509-3D238120E332}" type="datetimeFigureOut">
              <a:rPr lang="ko-KR" altLang="en-US" smtClean="0"/>
              <a:t>2022-10-13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3F7A-3542-4554-A406-28392680B0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170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C99F-38AA-4B32-B509-3D238120E332}" type="datetimeFigureOut">
              <a:rPr lang="ko-KR" altLang="en-US" smtClean="0"/>
              <a:t>2022-10-13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3F7A-3542-4554-A406-28392680B0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272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C99F-38AA-4B32-B509-3D238120E332}" type="datetimeFigureOut">
              <a:rPr lang="ko-KR" altLang="en-US" smtClean="0"/>
              <a:t>2022-10-13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3F7A-3542-4554-A406-28392680B0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298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C99F-38AA-4B32-B509-3D238120E332}" type="datetimeFigureOut">
              <a:rPr lang="ko-KR" altLang="en-US" smtClean="0"/>
              <a:t>2022-10-13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3F7A-3542-4554-A406-28392680B0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7531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C99F-38AA-4B32-B509-3D238120E332}" type="datetimeFigureOut">
              <a:rPr lang="ko-KR" altLang="en-US" smtClean="0"/>
              <a:t>2022-10-13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3F7A-3542-4554-A406-28392680B0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8719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C99F-38AA-4B32-B509-3D238120E332}" type="datetimeFigureOut">
              <a:rPr lang="ko-KR" altLang="en-US" smtClean="0"/>
              <a:t>2022-10-13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3F7A-3542-4554-A406-28392680B0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581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C99F-38AA-4B32-B509-3D238120E332}" type="datetimeFigureOut">
              <a:rPr lang="ko-KR" altLang="en-US" smtClean="0"/>
              <a:t>2022-10-13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3F7A-3542-4554-A406-28392680B0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991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3C99F-38AA-4B32-B509-3D238120E332}" type="datetimeFigureOut">
              <a:rPr lang="ko-KR" altLang="en-US" smtClean="0"/>
              <a:t>2022-10-13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83F7A-3542-4554-A406-28392680B0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6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65018"/>
            <a:ext cx="12192000" cy="1662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91194" y="216131"/>
            <a:ext cx="4581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장학추천상담 화면 예시 및 설명 </a:t>
            </a:r>
            <a:r>
              <a:rPr lang="en-US" altLang="ko-KR" dirty="0"/>
              <a:t>(</a:t>
            </a:r>
            <a:r>
              <a:rPr lang="ko-KR" altLang="en-US" dirty="0"/>
              <a:t>교원</a:t>
            </a:r>
            <a:r>
              <a:rPr lang="en-US" altLang="ko-KR" dirty="0"/>
              <a:t>) - 1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35" y="1481648"/>
            <a:ext cx="8312727" cy="52905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17003" y="3483540"/>
            <a:ext cx="33922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1.</a:t>
            </a:r>
            <a:r>
              <a:rPr lang="ko-KR" altLang="en-US" sz="1100" dirty="0"/>
              <a:t> 상담 교원은 웹정보시스템 </a:t>
            </a:r>
            <a:r>
              <a:rPr lang="en-US" altLang="ko-KR" sz="1100" dirty="0"/>
              <a:t>– </a:t>
            </a:r>
            <a:r>
              <a:rPr lang="ko-KR" altLang="en-US" sz="1100" dirty="0"/>
              <a:t>학사정보 화면 접속</a:t>
            </a:r>
            <a:endParaRPr lang="en-US" altLang="ko-KR" sz="1100" dirty="0"/>
          </a:p>
          <a:p>
            <a:endParaRPr lang="en-US" altLang="ko-KR" sz="1100" dirty="0"/>
          </a:p>
          <a:p>
            <a:r>
              <a:rPr lang="en-US" altLang="ko-KR" sz="1100" dirty="0"/>
              <a:t>2. </a:t>
            </a:r>
            <a:r>
              <a:rPr lang="ko-KR" altLang="en-US" sz="1100" dirty="0"/>
              <a:t>상담입력 선택</a:t>
            </a:r>
            <a:endParaRPr lang="en-US" altLang="ko-KR" sz="1100" dirty="0"/>
          </a:p>
          <a:p>
            <a:endParaRPr lang="en-US" altLang="ko-KR" sz="1100" dirty="0"/>
          </a:p>
          <a:p>
            <a:r>
              <a:rPr lang="en-US" altLang="ko-KR" sz="1100" dirty="0"/>
              <a:t>3. [</a:t>
            </a:r>
            <a:r>
              <a:rPr lang="ko-KR" altLang="en-US" sz="1100" dirty="0" err="1"/>
              <a:t>장학추천</a:t>
            </a:r>
            <a:r>
              <a:rPr lang="en-US" altLang="ko-KR" sz="1100" dirty="0"/>
              <a:t>]</a:t>
            </a:r>
            <a:r>
              <a:rPr lang="ko-KR" altLang="en-US" sz="1100" dirty="0"/>
              <a:t> </a:t>
            </a:r>
            <a:r>
              <a:rPr lang="en-US" altLang="ko-KR" sz="1100" dirty="0"/>
              <a:t>TAB </a:t>
            </a:r>
            <a:r>
              <a:rPr lang="ko-KR" altLang="en-US" sz="1100" dirty="0"/>
              <a:t>선택 후 화면 이동</a:t>
            </a:r>
            <a:endParaRPr lang="en-US" altLang="ko-KR" sz="1100" dirty="0"/>
          </a:p>
          <a:p>
            <a:pPr marL="228600" indent="-228600">
              <a:buAutoNum type="arabicPeriod"/>
            </a:pPr>
            <a:endParaRPr lang="en-US" altLang="ko-KR" sz="1100" dirty="0"/>
          </a:p>
          <a:p>
            <a:pPr marL="228600" indent="-228600">
              <a:buAutoNum type="arabicPeriod"/>
            </a:pPr>
            <a:endParaRPr lang="en-US" altLang="ko-KR" sz="1100" dirty="0"/>
          </a:p>
          <a:p>
            <a:pPr marL="228600" indent="-228600">
              <a:buAutoNum type="arabicPeriod"/>
            </a:pPr>
            <a:endParaRPr lang="ko-KR" altLang="en-US" sz="1100" dirty="0"/>
          </a:p>
        </p:txBody>
      </p:sp>
      <p:sp>
        <p:nvSpPr>
          <p:cNvPr id="9" name="직사각형 8"/>
          <p:cNvSpPr/>
          <p:nvPr/>
        </p:nvSpPr>
        <p:spPr>
          <a:xfrm>
            <a:off x="284235" y="3755704"/>
            <a:ext cx="909565" cy="1947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766734" y="2597748"/>
            <a:ext cx="660400" cy="2181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48C2BEA-EBF4-4CB6-ACCB-12EB39A245F9}"/>
              </a:ext>
            </a:extLst>
          </p:cNvPr>
          <p:cNvSpPr/>
          <p:nvPr/>
        </p:nvSpPr>
        <p:spPr>
          <a:xfrm>
            <a:off x="2441169" y="1753299"/>
            <a:ext cx="909565" cy="2496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BF802EA7-A0C2-484D-B258-BC807110035B}"/>
              </a:ext>
            </a:extLst>
          </p:cNvPr>
          <p:cNvSpPr/>
          <p:nvPr/>
        </p:nvSpPr>
        <p:spPr>
          <a:xfrm>
            <a:off x="2221565" y="1570331"/>
            <a:ext cx="254000" cy="25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FF0000"/>
                </a:solidFill>
              </a:rPr>
              <a:t>1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09F4C14D-D50B-44DF-B498-EA5EB0D980F2}"/>
              </a:ext>
            </a:extLst>
          </p:cNvPr>
          <p:cNvSpPr/>
          <p:nvPr/>
        </p:nvSpPr>
        <p:spPr>
          <a:xfrm>
            <a:off x="94294" y="3561551"/>
            <a:ext cx="254000" cy="25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FF0000"/>
                </a:solidFill>
              </a:rPr>
              <a:t>2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002B15F1-3BE6-4D2F-9F78-0E0797FFB3C8}"/>
              </a:ext>
            </a:extLst>
          </p:cNvPr>
          <p:cNvSpPr/>
          <p:nvPr/>
        </p:nvSpPr>
        <p:spPr>
          <a:xfrm>
            <a:off x="4519597" y="2394104"/>
            <a:ext cx="254000" cy="25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FF0000"/>
                </a:solidFill>
              </a:rPr>
              <a:t>3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746A7616-8645-41F6-8323-8FA6BCF4B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522207"/>
              </p:ext>
            </p:extLst>
          </p:nvPr>
        </p:nvGraphicFramePr>
        <p:xfrm>
          <a:off x="289409" y="996584"/>
          <a:ext cx="5299542" cy="350178"/>
        </p:xfrm>
        <a:graphic>
          <a:graphicData uri="http://schemas.openxmlformats.org/drawingml/2006/table">
            <a:tbl>
              <a:tblPr/>
              <a:tblGrid>
                <a:gridCol w="5299542">
                  <a:extLst>
                    <a:ext uri="{9D8B030D-6E8A-4147-A177-3AD203B41FA5}">
                      <a16:colId xmlns:a16="http://schemas.microsoft.com/office/drawing/2014/main" val="4019656215"/>
                    </a:ext>
                  </a:extLst>
                </a:gridCol>
              </a:tblGrid>
              <a:tr h="35017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‣ </a:t>
                      </a:r>
                      <a:r>
                        <a:rPr lang="ko-KR" altLang="en-US" sz="1200" b="1" kern="0" spc="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크롬 </a:t>
                      </a:r>
                      <a:r>
                        <a:rPr lang="en-US" altLang="ko-KR" sz="1200" b="1" kern="0" spc="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–</a:t>
                      </a:r>
                      <a:r>
                        <a:rPr lang="ko-KR" altLang="en-US" sz="1200" b="1" kern="0" spc="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단국대학교 포털 </a:t>
                      </a:r>
                      <a:r>
                        <a:rPr lang="en-US" altLang="ko-KR" sz="1200" b="1" kern="0" spc="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 </a:t>
                      </a:r>
                      <a:r>
                        <a:rPr lang="ko-KR" altLang="en-US" sz="1200" b="1" kern="0" spc="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웹정보시스템 </a:t>
                      </a:r>
                      <a:r>
                        <a:rPr lang="en-US" altLang="ko-KR" sz="1200" b="1" kern="0" spc="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– </a:t>
                      </a:r>
                      <a:r>
                        <a:rPr lang="ko-KR" altLang="en-US" sz="1200" b="1" kern="0" spc="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학사정보 </a:t>
                      </a:r>
                      <a:r>
                        <a:rPr lang="en-US" altLang="ko-KR" sz="1200" b="1" kern="0" spc="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– </a:t>
                      </a:r>
                      <a:r>
                        <a:rPr lang="ko-KR" altLang="en-US" sz="1200" b="1" kern="0" spc="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상담관리 </a:t>
                      </a:r>
                      <a:r>
                        <a:rPr lang="en-US" altLang="ko-KR" sz="1200" b="1" kern="0" spc="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– </a:t>
                      </a:r>
                      <a:r>
                        <a:rPr lang="ko-KR" altLang="en-US" sz="1200" b="1" kern="0" spc="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상담입력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7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9172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2E005C06-7713-4CD8-92FD-8101F8F51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07" y="99764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5031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65018"/>
            <a:ext cx="12192000" cy="1662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194" y="216131"/>
            <a:ext cx="3629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평가표 작성방법 및 유의사항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2-1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193" y="1147279"/>
            <a:ext cx="11168637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latin typeface="+mn-ea"/>
              </a:rPr>
              <a:t>1. </a:t>
            </a:r>
            <a:r>
              <a:rPr lang="ko-KR" altLang="en-US" sz="1200" b="1" dirty="0">
                <a:latin typeface="+mn-ea"/>
              </a:rPr>
              <a:t>작성방법 </a:t>
            </a:r>
            <a:r>
              <a:rPr lang="en-US" altLang="ko-KR" sz="1200" b="1" dirty="0">
                <a:latin typeface="+mn-ea"/>
              </a:rPr>
              <a:t>: 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</a:rPr>
              <a:t>학과별 개별 시트로 평가표를 작성하여 하나의 엑셀 파일로 제출</a:t>
            </a:r>
            <a:endParaRPr lang="en-US" altLang="ko-KR" sz="1200" b="1" dirty="0">
              <a:solidFill>
                <a:srgbClr val="FF0000"/>
              </a:solidFill>
              <a:latin typeface="+mn-ea"/>
            </a:endParaRPr>
          </a:p>
          <a:p>
            <a:endParaRPr lang="en-US" altLang="ko-KR" sz="1200" b="1" dirty="0">
              <a:latin typeface="+mn-ea"/>
            </a:endParaRPr>
          </a:p>
          <a:p>
            <a:r>
              <a:rPr lang="en-US" altLang="ko-KR" sz="1200" b="1" dirty="0">
                <a:latin typeface="+mn-ea"/>
              </a:rPr>
              <a:t> </a:t>
            </a:r>
            <a:r>
              <a:rPr lang="ko-KR" altLang="en-US" sz="1200" b="1" dirty="0">
                <a:latin typeface="+mn-ea"/>
              </a:rPr>
              <a:t>가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b="1" dirty="0">
                <a:latin typeface="+mn-ea"/>
              </a:rPr>
              <a:t>파일명 </a:t>
            </a:r>
            <a:r>
              <a:rPr lang="en-US" altLang="ko-KR" sz="1200" b="1" dirty="0">
                <a:latin typeface="+mn-ea"/>
              </a:rPr>
              <a:t>: </a:t>
            </a:r>
            <a:r>
              <a:rPr lang="en-US" altLang="ko-KR" sz="1200" dirty="0">
                <a:latin typeface="+mn-ea"/>
              </a:rPr>
              <a:t>2022-1</a:t>
            </a:r>
            <a:r>
              <a:rPr lang="ko-KR" altLang="en-US" sz="1200" dirty="0">
                <a:latin typeface="+mn-ea"/>
              </a:rPr>
              <a:t>학기 </a:t>
            </a:r>
            <a:r>
              <a:rPr lang="en-US" altLang="ko-KR" sz="1200" dirty="0">
                <a:latin typeface="+mn-ea"/>
              </a:rPr>
              <a:t>**</a:t>
            </a:r>
            <a:r>
              <a:rPr lang="ko-KR" altLang="en-US" sz="1200" dirty="0">
                <a:latin typeface="+mn-ea"/>
              </a:rPr>
              <a:t>대학 특성화장학금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교수상담</a:t>
            </a:r>
            <a:r>
              <a:rPr lang="en-US" altLang="ko-KR" sz="1200" dirty="0">
                <a:latin typeface="+mn-ea"/>
              </a:rPr>
              <a:t>) </a:t>
            </a:r>
            <a:r>
              <a:rPr lang="ko-KR" altLang="en-US" sz="1200" dirty="0">
                <a:latin typeface="+mn-ea"/>
              </a:rPr>
              <a:t>장학생 </a:t>
            </a:r>
            <a:r>
              <a:rPr lang="ko-KR" altLang="en-US" sz="1200" dirty="0" err="1">
                <a:latin typeface="+mn-ea"/>
              </a:rPr>
              <a:t>선발자</a:t>
            </a:r>
            <a:r>
              <a:rPr lang="ko-KR" altLang="en-US" sz="1200" dirty="0">
                <a:latin typeface="+mn-ea"/>
              </a:rPr>
              <a:t> 평가표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b="1" dirty="0">
                <a:latin typeface="+mn-ea"/>
              </a:rPr>
              <a:t> </a:t>
            </a:r>
            <a:r>
              <a:rPr lang="ko-KR" altLang="en-US" sz="1200" b="1" dirty="0">
                <a:latin typeface="+mn-ea"/>
              </a:rPr>
              <a:t>나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b="1" dirty="0" err="1">
                <a:latin typeface="+mn-ea"/>
              </a:rPr>
              <a:t>시트별</a:t>
            </a:r>
            <a:r>
              <a:rPr lang="ko-KR" altLang="en-US" sz="1200" b="1" dirty="0">
                <a:latin typeface="+mn-ea"/>
              </a:rPr>
              <a:t> 제목작성 </a:t>
            </a:r>
            <a:r>
              <a:rPr lang="en-US" altLang="ko-KR" sz="1200" b="1" dirty="0">
                <a:latin typeface="+mn-ea"/>
              </a:rPr>
              <a:t>: </a:t>
            </a:r>
            <a:r>
              <a:rPr lang="en-US" altLang="ko-KR" sz="1200" dirty="0">
                <a:latin typeface="+mn-ea"/>
              </a:rPr>
              <a:t>2022-1</a:t>
            </a:r>
            <a:r>
              <a:rPr lang="ko-KR" altLang="en-US" sz="1200" dirty="0">
                <a:latin typeface="+mn-ea"/>
              </a:rPr>
              <a:t>학기 **학과 특성화장학금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교수상담</a:t>
            </a:r>
            <a:r>
              <a:rPr lang="en-US" altLang="ko-KR" sz="1200" dirty="0">
                <a:latin typeface="+mn-ea"/>
              </a:rPr>
              <a:t>) </a:t>
            </a:r>
            <a:r>
              <a:rPr lang="ko-KR" altLang="en-US" sz="1200" dirty="0">
                <a:latin typeface="+mn-ea"/>
              </a:rPr>
              <a:t>장학생 </a:t>
            </a:r>
            <a:r>
              <a:rPr lang="ko-KR" altLang="en-US" sz="1200" dirty="0" err="1">
                <a:latin typeface="+mn-ea"/>
              </a:rPr>
              <a:t>선발자</a:t>
            </a:r>
            <a:r>
              <a:rPr lang="ko-KR" altLang="en-US" sz="1200" dirty="0">
                <a:latin typeface="+mn-ea"/>
              </a:rPr>
              <a:t> 평가표</a:t>
            </a:r>
            <a:endParaRPr lang="en-US" altLang="ko-KR" sz="1200" dirty="0">
              <a:latin typeface="+mn-ea"/>
            </a:endParaRPr>
          </a:p>
          <a:p>
            <a:r>
              <a:rPr lang="ko-KR" altLang="en-US" sz="1200" b="1" dirty="0">
                <a:latin typeface="+mn-ea"/>
              </a:rPr>
              <a:t> 다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총계점수가 높은 순으로 정렬하여 선발인원 범위 내에 해당되는 인원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순위</a:t>
            </a:r>
            <a:r>
              <a:rPr lang="en-US" altLang="ko-KR" sz="1200" dirty="0">
                <a:latin typeface="+mn-ea"/>
              </a:rPr>
              <a:t>)</a:t>
            </a:r>
            <a:r>
              <a:rPr lang="ko-KR" altLang="en-US" sz="1200" dirty="0">
                <a:latin typeface="+mn-ea"/>
              </a:rPr>
              <a:t>까지 ＂선발“</a:t>
            </a:r>
            <a:r>
              <a:rPr lang="en-US" altLang="ko-KR" sz="1200" dirty="0">
                <a:latin typeface="+mn-ea"/>
              </a:rPr>
              <a:t>/ </a:t>
            </a:r>
            <a:r>
              <a:rPr lang="ko-KR" altLang="en-US" sz="1200" dirty="0" err="1">
                <a:latin typeface="+mn-ea"/>
              </a:rPr>
              <a:t>후순위자＂미선발</a:t>
            </a:r>
            <a:r>
              <a:rPr lang="en-US" altLang="ko-KR" sz="1200" dirty="0">
                <a:latin typeface="+mn-ea"/>
              </a:rPr>
              <a:t>”</a:t>
            </a:r>
            <a:r>
              <a:rPr lang="ko-KR" altLang="en-US" sz="1200" dirty="0">
                <a:latin typeface="+mn-ea"/>
              </a:rPr>
              <a:t>로 작성 </a:t>
            </a:r>
            <a:endParaRPr lang="en-US" altLang="ko-KR" sz="1200" b="1" dirty="0">
              <a:latin typeface="+mn-ea"/>
            </a:endParaRPr>
          </a:p>
          <a:p>
            <a:r>
              <a:rPr lang="en-US" altLang="ko-KR" sz="1200" b="1" dirty="0">
                <a:latin typeface="+mn-ea"/>
              </a:rPr>
              <a:t> </a:t>
            </a:r>
            <a:r>
              <a:rPr lang="ko-KR" altLang="en-US" sz="1200" b="1" dirty="0">
                <a:latin typeface="+mn-ea"/>
              </a:rPr>
              <a:t>라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상담을 진행한 전체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평가대상</a:t>
            </a:r>
            <a:r>
              <a:rPr lang="en-US" altLang="ko-KR" sz="1200" dirty="0">
                <a:latin typeface="+mn-ea"/>
              </a:rPr>
              <a:t>) </a:t>
            </a:r>
            <a:r>
              <a:rPr lang="ko-KR" altLang="en-US" sz="1200" dirty="0">
                <a:latin typeface="+mn-ea"/>
              </a:rPr>
              <a:t>명단으로 작성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b="1" dirty="0">
                <a:latin typeface="+mn-ea"/>
              </a:rPr>
              <a:t> </a:t>
            </a:r>
            <a:r>
              <a:rPr lang="ko-KR" altLang="en-US" sz="1200" b="1" dirty="0">
                <a:latin typeface="+mn-ea"/>
              </a:rPr>
              <a:t>마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en-US" altLang="ko-KR" sz="1200" dirty="0">
                <a:latin typeface="+mn-ea"/>
              </a:rPr>
              <a:t>“</a:t>
            </a:r>
            <a:r>
              <a:rPr lang="ko-KR" altLang="en-US" sz="1200" dirty="0" err="1">
                <a:latin typeface="+mn-ea"/>
              </a:rPr>
              <a:t>미선발</a:t>
            </a:r>
            <a:r>
              <a:rPr lang="en-US" altLang="ko-KR" sz="1200" dirty="0">
                <a:latin typeface="+mn-ea"/>
              </a:rPr>
              <a:t>” </a:t>
            </a:r>
            <a:r>
              <a:rPr lang="ko-KR" altLang="en-US" sz="1200" dirty="0">
                <a:latin typeface="+mn-ea"/>
              </a:rPr>
              <a:t>학생은 총계 점수 순위에 따라 예비후보 순위를 부여함</a:t>
            </a:r>
            <a:r>
              <a:rPr lang="en-US" altLang="ko-KR" sz="1200" b="1" dirty="0">
                <a:latin typeface="+mn-ea"/>
              </a:rPr>
              <a:t> </a:t>
            </a:r>
            <a:r>
              <a:rPr lang="ko-KR" altLang="en-US" sz="1200" b="1" dirty="0">
                <a:latin typeface="+mn-ea"/>
              </a:rPr>
              <a:t> </a:t>
            </a:r>
            <a:endParaRPr lang="en-US" altLang="ko-KR" sz="1200" b="1" dirty="0">
              <a:latin typeface="+mn-ea"/>
            </a:endParaRPr>
          </a:p>
          <a:p>
            <a:endParaRPr lang="en-US" altLang="ko-KR" sz="1200" b="1" dirty="0">
              <a:solidFill>
                <a:prstClr val="black"/>
              </a:solidFill>
              <a:latin typeface="+mn-ea"/>
            </a:endParaRPr>
          </a:p>
          <a:p>
            <a:endParaRPr lang="en-US" altLang="ko-KR" sz="1200" dirty="0">
              <a:solidFill>
                <a:prstClr val="black"/>
              </a:solidFill>
              <a:latin typeface="+mn-ea"/>
            </a:endParaRPr>
          </a:p>
          <a:p>
            <a:endParaRPr lang="en-US" altLang="ko-KR" sz="1200" dirty="0">
              <a:solidFill>
                <a:prstClr val="black"/>
              </a:solidFill>
              <a:latin typeface="+mn-ea"/>
            </a:endParaRPr>
          </a:p>
          <a:p>
            <a:endParaRPr lang="en-US" altLang="ko-KR" sz="1200" dirty="0">
              <a:solidFill>
                <a:prstClr val="black"/>
              </a:solidFill>
              <a:latin typeface="+mn-ea"/>
            </a:endParaRPr>
          </a:p>
          <a:p>
            <a:endParaRPr lang="en-US" altLang="ko-KR" sz="1200" dirty="0">
              <a:solidFill>
                <a:prstClr val="black"/>
              </a:solidFill>
              <a:latin typeface="+mn-ea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2. 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유의사항</a:t>
            </a: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prstClr val="black"/>
                </a:solidFill>
                <a:latin typeface="+mn-ea"/>
              </a:rPr>
              <a:t> </a:t>
            </a:r>
            <a:r>
              <a:rPr lang="ko-KR" altLang="en-US" sz="1200" b="1" dirty="0">
                <a:solidFill>
                  <a:prstClr val="black"/>
                </a:solidFill>
                <a:latin typeface="+mn-ea"/>
              </a:rPr>
              <a:t>가</a:t>
            </a:r>
            <a:r>
              <a:rPr lang="en-US" altLang="ko-KR" sz="1200" b="1" dirty="0">
                <a:solidFill>
                  <a:prstClr val="black"/>
                </a:solidFill>
                <a:latin typeface="+mn-ea"/>
              </a:rPr>
              <a:t>. </a:t>
            </a:r>
            <a:r>
              <a:rPr lang="ko-KR" altLang="en-US" sz="1200" dirty="0">
                <a:solidFill>
                  <a:prstClr val="black"/>
                </a:solidFill>
                <a:latin typeface="+mn-ea"/>
              </a:rPr>
              <a:t>평가기준 및 평가점수 입력 </a:t>
            </a:r>
            <a:r>
              <a:rPr lang="en-US" altLang="ko-KR" sz="1200" dirty="0">
                <a:solidFill>
                  <a:prstClr val="black"/>
                </a:solidFill>
                <a:latin typeface="+mn-ea"/>
              </a:rPr>
              <a:t>: </a:t>
            </a:r>
            <a:r>
              <a:rPr lang="ko-KR" altLang="en-US" sz="1200" dirty="0">
                <a:solidFill>
                  <a:prstClr val="black"/>
                </a:solidFill>
                <a:latin typeface="+mn-ea"/>
              </a:rPr>
              <a:t>학과별 선발원칙에 기재한 선발기준</a:t>
            </a:r>
            <a:r>
              <a:rPr lang="en-US" altLang="ko-KR" sz="1200" dirty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prstClr val="black"/>
                </a:solidFill>
                <a:latin typeface="+mn-ea"/>
              </a:rPr>
              <a:t>배점</a:t>
            </a:r>
            <a:r>
              <a:rPr lang="en-US" altLang="ko-KR" sz="1200" dirty="0">
                <a:solidFill>
                  <a:prstClr val="black"/>
                </a:solidFill>
                <a:latin typeface="+mn-ea"/>
              </a:rPr>
              <a:t> </a:t>
            </a:r>
            <a:r>
              <a:rPr lang="ko-KR" altLang="en-US" sz="1200" dirty="0">
                <a:solidFill>
                  <a:prstClr val="black"/>
                </a:solidFill>
                <a:latin typeface="+mn-ea"/>
              </a:rPr>
              <a:t>및 점수산출방법</a:t>
            </a:r>
            <a:r>
              <a:rPr lang="en-US" altLang="ko-KR" sz="1200" dirty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prstClr val="black"/>
                </a:solidFill>
                <a:latin typeface="+mn-ea"/>
              </a:rPr>
              <a:t>총점 등이 평가표에 </a:t>
            </a:r>
            <a:r>
              <a:rPr lang="ko-KR" altLang="en-US" sz="1200" b="1" u="sng" dirty="0">
                <a:solidFill>
                  <a:prstClr val="black"/>
                </a:solidFill>
                <a:latin typeface="+mn-ea"/>
              </a:rPr>
              <a:t>동일하게 입력되어 있는지 반드시 확인 </a:t>
            </a:r>
            <a:endParaRPr lang="en-US" altLang="ko-KR" sz="1200" b="1" u="sng" dirty="0">
              <a:solidFill>
                <a:prstClr val="black"/>
              </a:solidFill>
              <a:latin typeface="+mn-ea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나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.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kumimoji="0" lang="ko-K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동점자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 발생 시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,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순위 작성에 유의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prstClr val="black"/>
                </a:solidFill>
                <a:latin typeface="+mn-ea"/>
              </a:rPr>
              <a:t>     ex. 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1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        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10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10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10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10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10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AF88D8D9-8732-43FE-A2D9-6C638D404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669325"/>
              </p:ext>
            </p:extLst>
          </p:nvPr>
        </p:nvGraphicFramePr>
        <p:xfrm>
          <a:off x="891528" y="4210095"/>
          <a:ext cx="108633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236">
                  <a:extLst>
                    <a:ext uri="{9D8B030D-6E8A-4147-A177-3AD203B41FA5}">
                      <a16:colId xmlns:a16="http://schemas.microsoft.com/office/drawing/2014/main" val="546680806"/>
                    </a:ext>
                  </a:extLst>
                </a:gridCol>
                <a:gridCol w="562102">
                  <a:extLst>
                    <a:ext uri="{9D8B030D-6E8A-4147-A177-3AD203B41FA5}">
                      <a16:colId xmlns:a16="http://schemas.microsoft.com/office/drawing/2014/main" val="1518760207"/>
                    </a:ext>
                  </a:extLst>
                </a:gridCol>
              </a:tblGrid>
              <a:tr h="1278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총계</a:t>
                      </a:r>
                      <a:endParaRPr lang="en-US" altLang="ko-K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순위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933061"/>
                  </a:ext>
                </a:extLst>
              </a:tr>
              <a:tr h="12789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95</a:t>
                      </a:r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1</a:t>
                      </a:r>
                      <a:endParaRPr lang="ko-KR" altLang="en-US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590019"/>
                  </a:ext>
                </a:extLst>
              </a:tr>
              <a:tr h="12789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95</a:t>
                      </a:r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1</a:t>
                      </a:r>
                      <a:endParaRPr lang="ko-KR" altLang="en-US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418551"/>
                  </a:ext>
                </a:extLst>
              </a:tr>
              <a:tr h="12789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90</a:t>
                      </a:r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ko-KR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590054"/>
                  </a:ext>
                </a:extLst>
              </a:tr>
              <a:tr h="12789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85</a:t>
                      </a:r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4</a:t>
                      </a:r>
                      <a:endParaRPr lang="ko-KR" altLang="en-US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647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710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65018"/>
            <a:ext cx="12192000" cy="1662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194" y="216131"/>
            <a:ext cx="3629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평가표 작성방법 및 유의사항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2-2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193" y="1147279"/>
            <a:ext cx="11168637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다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엑셀파일 출력 후 학과장 </a:t>
            </a:r>
            <a:r>
              <a:rPr kumimoji="0" lang="ko-KR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싸인을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받아 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&lt;PDF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파일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+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엑셀파일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&gt;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을 첨부해 주세요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(&lt;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특성화장학금 장학생 선발 회의록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&gt;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을 본 파일로 대체합니다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.)</a:t>
            </a:r>
          </a:p>
          <a:p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endParaRPr lang="en-US" altLang="ko-KR" sz="1200" b="1" dirty="0">
              <a:solidFill>
                <a:srgbClr val="FF0000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r>
              <a:rPr lang="en-US" altLang="ko-KR" sz="1200" b="1" dirty="0">
                <a:solidFill>
                  <a:srgbClr val="FF0000"/>
                </a:solidFill>
                <a:latin typeface="맑은 고딕" panose="020F0502020204030204"/>
                <a:ea typeface="맑은 고딕" panose="020B0503020000020004" pitchFamily="50" charset="-127"/>
              </a:rPr>
              <a:t>&lt;</a:t>
            </a:r>
            <a:r>
              <a:rPr lang="ko-KR" altLang="en-US" sz="1200" b="1" dirty="0">
                <a:solidFill>
                  <a:srgbClr val="FF0000"/>
                </a:solidFill>
                <a:latin typeface="맑은 고딕" panose="020F0502020204030204"/>
                <a:ea typeface="맑은 고딕" panose="020B0503020000020004" pitchFamily="50" charset="-127"/>
              </a:rPr>
              <a:t>예시</a:t>
            </a:r>
            <a:r>
              <a:rPr lang="en-US" altLang="ko-KR" sz="1200" b="1" dirty="0">
                <a:solidFill>
                  <a:srgbClr val="FF0000"/>
                </a:solidFill>
                <a:latin typeface="맑은 고딕" panose="020F0502020204030204"/>
                <a:ea typeface="맑은 고딕" panose="020B0503020000020004" pitchFamily="50" charset="-127"/>
              </a:rPr>
              <a:t>&gt;</a:t>
            </a:r>
          </a:p>
          <a:p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endParaRPr lang="en-US" altLang="ko-KR" sz="1200" b="1" dirty="0">
              <a:solidFill>
                <a:srgbClr val="FF0000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endParaRPr lang="en-US" altLang="ko-KR" sz="1200" b="1" dirty="0">
              <a:solidFill>
                <a:srgbClr val="FF0000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endParaRPr lang="en-US" altLang="ko-KR" sz="1200" b="1" dirty="0">
              <a:solidFill>
                <a:srgbClr val="FF0000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endParaRPr lang="en-US" altLang="ko-KR" sz="1200" b="1" dirty="0">
              <a:solidFill>
                <a:srgbClr val="FF0000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endParaRPr lang="en-US" altLang="ko-KR" sz="1200" b="1" dirty="0">
              <a:solidFill>
                <a:srgbClr val="FF0000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endParaRPr lang="en-US" altLang="ko-KR" sz="1200" b="1" dirty="0">
              <a:solidFill>
                <a:srgbClr val="FF0000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endParaRPr lang="en-US" altLang="ko-KR" sz="1200" b="1" dirty="0">
              <a:solidFill>
                <a:srgbClr val="FF0000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endParaRPr lang="en-US" altLang="ko-KR" sz="1200" b="1" dirty="0">
              <a:solidFill>
                <a:srgbClr val="FF0000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1A5AA6F4-FFCA-4A9C-9521-426C87D10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55" y="1924422"/>
            <a:ext cx="9852376" cy="445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10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C057201A-EA0B-4EA0-8ECA-85F508E0967B}"/>
              </a:ext>
            </a:extLst>
          </p:cNvPr>
          <p:cNvSpPr txBox="1"/>
          <p:nvPr/>
        </p:nvSpPr>
        <p:spPr>
          <a:xfrm>
            <a:off x="8405942" y="2728530"/>
            <a:ext cx="307488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4. </a:t>
            </a:r>
            <a:r>
              <a:rPr lang="ko-KR" altLang="en-US" sz="1100" dirty="0"/>
              <a:t>장학추천 상담 대상자 입력</a:t>
            </a:r>
            <a:r>
              <a:rPr lang="en-US" altLang="ko-KR" sz="1100" dirty="0"/>
              <a:t>(</a:t>
            </a:r>
            <a:r>
              <a:rPr lang="ko-KR" altLang="en-US" sz="1100" dirty="0"/>
              <a:t>학번 또는 성명</a:t>
            </a:r>
            <a:r>
              <a:rPr lang="en-US" altLang="ko-KR" sz="1100" dirty="0"/>
              <a:t>)</a:t>
            </a:r>
          </a:p>
          <a:p>
            <a:endParaRPr lang="en-US" altLang="ko-KR" sz="1100" dirty="0"/>
          </a:p>
          <a:p>
            <a:r>
              <a:rPr lang="en-US" altLang="ko-KR" sz="1100" dirty="0"/>
              <a:t> </a:t>
            </a:r>
            <a:r>
              <a:rPr lang="ko-KR" altLang="en-US" sz="1100" dirty="0"/>
              <a:t> 장학생 추천상담 입력 화면으로 이동</a:t>
            </a:r>
            <a:endParaRPr lang="en-US" altLang="ko-KR" sz="1100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5D32CD1A-6378-48E7-92AE-D5B27F98BC96}"/>
              </a:ext>
            </a:extLst>
          </p:cNvPr>
          <p:cNvSpPr/>
          <p:nvPr/>
        </p:nvSpPr>
        <p:spPr>
          <a:xfrm>
            <a:off x="0" y="665018"/>
            <a:ext cx="12192000" cy="1662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D231D1-9C8C-4E5F-8069-823411E9491F}"/>
              </a:ext>
            </a:extLst>
          </p:cNvPr>
          <p:cNvSpPr txBox="1"/>
          <p:nvPr/>
        </p:nvSpPr>
        <p:spPr>
          <a:xfrm>
            <a:off x="191194" y="216131"/>
            <a:ext cx="4581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장학추천상담 화면 예시 및 설명 </a:t>
            </a:r>
            <a:r>
              <a:rPr lang="en-US" altLang="ko-KR" dirty="0"/>
              <a:t>(</a:t>
            </a:r>
            <a:r>
              <a:rPr lang="ko-KR" altLang="en-US" dirty="0"/>
              <a:t>교원</a:t>
            </a:r>
            <a:r>
              <a:rPr lang="en-US" altLang="ko-KR" dirty="0"/>
              <a:t>) - 2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1C6E36C-4953-459B-B890-A37BFEF348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66330" b="44443"/>
          <a:stretch/>
        </p:blipFill>
        <p:spPr>
          <a:xfrm>
            <a:off x="260059" y="1462831"/>
            <a:ext cx="7894494" cy="4266850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C9A77724-3246-4589-BE4F-891E2E7A95E4}"/>
              </a:ext>
            </a:extLst>
          </p:cNvPr>
          <p:cNvSpPr/>
          <p:nvPr/>
        </p:nvSpPr>
        <p:spPr>
          <a:xfrm>
            <a:off x="1864139" y="4493662"/>
            <a:ext cx="1004895" cy="3803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4B207450-A304-4C3C-A145-F4450CDC1354}"/>
              </a:ext>
            </a:extLst>
          </p:cNvPr>
          <p:cNvSpPr/>
          <p:nvPr/>
        </p:nvSpPr>
        <p:spPr>
          <a:xfrm>
            <a:off x="1617003" y="4290018"/>
            <a:ext cx="254000" cy="25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FF0000"/>
                </a:solidFill>
              </a:rPr>
              <a:t>4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28E1E3-FEBD-4EE8-B2A9-C51BFB6D3FAD}"/>
              </a:ext>
            </a:extLst>
          </p:cNvPr>
          <p:cNvSpPr txBox="1"/>
          <p:nvPr/>
        </p:nvSpPr>
        <p:spPr>
          <a:xfrm>
            <a:off x="410551" y="923729"/>
            <a:ext cx="305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■ 장학추천 상담 신규 입력</a:t>
            </a:r>
          </a:p>
        </p:txBody>
      </p:sp>
    </p:spTree>
    <p:extLst>
      <p:ext uri="{BB962C8B-B14F-4D97-AF65-F5344CB8AC3E}">
        <p14:creationId xmlns:p14="http://schemas.microsoft.com/office/powerpoint/2010/main" val="3802287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C057201A-EA0B-4EA0-8ECA-85F508E0967B}"/>
              </a:ext>
            </a:extLst>
          </p:cNvPr>
          <p:cNvSpPr txBox="1"/>
          <p:nvPr/>
        </p:nvSpPr>
        <p:spPr>
          <a:xfrm>
            <a:off x="8405942" y="2728530"/>
            <a:ext cx="221567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5. </a:t>
            </a:r>
            <a:r>
              <a:rPr lang="ko-KR" altLang="en-US" sz="1100" dirty="0"/>
              <a:t>아래 ＇신규</a:t>
            </a:r>
            <a:r>
              <a:rPr lang="en-US" altLang="ko-KR" sz="1100" dirty="0"/>
              <a:t>’ </a:t>
            </a:r>
            <a:r>
              <a:rPr lang="ko-KR" altLang="en-US" sz="1100" dirty="0"/>
              <a:t>버튼을 클릭하여</a:t>
            </a:r>
            <a:endParaRPr lang="en-US" altLang="ko-KR" sz="1100" dirty="0"/>
          </a:p>
          <a:p>
            <a:endParaRPr lang="en-US" altLang="ko-KR" sz="1100" dirty="0"/>
          </a:p>
          <a:p>
            <a:r>
              <a:rPr lang="en-US" altLang="ko-KR" sz="1100" dirty="0"/>
              <a:t> </a:t>
            </a:r>
            <a:r>
              <a:rPr lang="ko-KR" altLang="en-US" sz="1100" dirty="0"/>
              <a:t>장학추천 내용 입력</a:t>
            </a:r>
            <a:endParaRPr lang="en-US" altLang="ko-KR" sz="1100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5D32CD1A-6378-48E7-92AE-D5B27F98BC96}"/>
              </a:ext>
            </a:extLst>
          </p:cNvPr>
          <p:cNvSpPr/>
          <p:nvPr/>
        </p:nvSpPr>
        <p:spPr>
          <a:xfrm>
            <a:off x="0" y="665018"/>
            <a:ext cx="12192000" cy="1662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D231D1-9C8C-4E5F-8069-823411E9491F}"/>
              </a:ext>
            </a:extLst>
          </p:cNvPr>
          <p:cNvSpPr txBox="1"/>
          <p:nvPr/>
        </p:nvSpPr>
        <p:spPr>
          <a:xfrm>
            <a:off x="191194" y="216131"/>
            <a:ext cx="4581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장학추천상담 화면 예시 및 설명 </a:t>
            </a:r>
            <a:r>
              <a:rPr lang="en-US" altLang="ko-KR" dirty="0"/>
              <a:t>(</a:t>
            </a:r>
            <a:r>
              <a:rPr lang="ko-KR" altLang="en-US" dirty="0"/>
              <a:t>교원</a:t>
            </a:r>
            <a:r>
              <a:rPr lang="en-US" altLang="ko-KR" dirty="0"/>
              <a:t>) - 3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4748A9A2-367F-48B6-8A86-F5E87FC25918}"/>
              </a:ext>
            </a:extLst>
          </p:cNvPr>
          <p:cNvGrpSpPr/>
          <p:nvPr/>
        </p:nvGrpSpPr>
        <p:grpSpPr>
          <a:xfrm>
            <a:off x="293615" y="1127549"/>
            <a:ext cx="7824018" cy="5533370"/>
            <a:chOff x="293615" y="1127549"/>
            <a:chExt cx="6828638" cy="5533370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9D12E177-F7FC-4BE6-B66E-D70BC8B088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491" b="3456"/>
            <a:stretch/>
          </p:blipFill>
          <p:spPr>
            <a:xfrm>
              <a:off x="293615" y="1127549"/>
              <a:ext cx="6828638" cy="5533370"/>
            </a:xfrm>
            <a:prstGeom prst="rect">
              <a:avLst/>
            </a:prstGeom>
          </p:spPr>
        </p:pic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7C5755D-F762-493E-B531-B21A05C2B74A}"/>
                </a:ext>
              </a:extLst>
            </p:cNvPr>
            <p:cNvSpPr/>
            <p:nvPr/>
          </p:nvSpPr>
          <p:spPr>
            <a:xfrm>
              <a:off x="1707502" y="1903445"/>
              <a:ext cx="531845" cy="615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DA74BB69-DDFC-41CF-AD28-E252AA3D3C28}"/>
                </a:ext>
              </a:extLst>
            </p:cNvPr>
            <p:cNvSpPr/>
            <p:nvPr/>
          </p:nvSpPr>
          <p:spPr>
            <a:xfrm>
              <a:off x="2777001" y="1859905"/>
              <a:ext cx="358086" cy="155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9833234A-8F5C-4C95-909A-D530A12A5E9D}"/>
                </a:ext>
              </a:extLst>
            </p:cNvPr>
            <p:cNvSpPr/>
            <p:nvPr/>
          </p:nvSpPr>
          <p:spPr>
            <a:xfrm>
              <a:off x="5784568" y="1825691"/>
              <a:ext cx="358086" cy="155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2494E41A-DA78-49D0-B572-BAAE3258B768}"/>
                </a:ext>
              </a:extLst>
            </p:cNvPr>
            <p:cNvSpPr/>
            <p:nvPr/>
          </p:nvSpPr>
          <p:spPr>
            <a:xfrm>
              <a:off x="4440973" y="2525488"/>
              <a:ext cx="358086" cy="155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45C7B94A-BC17-43AD-BA56-1CA857F79FAF}"/>
                </a:ext>
              </a:extLst>
            </p:cNvPr>
            <p:cNvSpPr/>
            <p:nvPr/>
          </p:nvSpPr>
          <p:spPr>
            <a:xfrm>
              <a:off x="5358480" y="2528595"/>
              <a:ext cx="358086" cy="155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4A04CD19-E67A-4EFE-B6BC-A9CDBD855089}"/>
                </a:ext>
              </a:extLst>
            </p:cNvPr>
            <p:cNvSpPr/>
            <p:nvPr/>
          </p:nvSpPr>
          <p:spPr>
            <a:xfrm>
              <a:off x="5339818" y="3508314"/>
              <a:ext cx="1126296" cy="923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FB6E3797-2982-4CA5-9D14-84AF98EED395}"/>
                </a:ext>
              </a:extLst>
            </p:cNvPr>
            <p:cNvSpPr/>
            <p:nvPr/>
          </p:nvSpPr>
          <p:spPr>
            <a:xfrm>
              <a:off x="5851143" y="6401608"/>
              <a:ext cx="447023" cy="25931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C3C81B5A-50F3-410F-90EE-817A5832E46D}"/>
                </a:ext>
              </a:extLst>
            </p:cNvPr>
            <p:cNvSpPr/>
            <p:nvPr/>
          </p:nvSpPr>
          <p:spPr>
            <a:xfrm>
              <a:off x="5458409" y="6197963"/>
              <a:ext cx="258590" cy="25931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rgbClr val="FF0000"/>
                  </a:solidFill>
                </a:rPr>
                <a:t>5</a:t>
              </a:r>
              <a:endParaRPr lang="ko-KR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B947F096-5B0C-41C5-88FF-D695FA5F6B30}"/>
                </a:ext>
              </a:extLst>
            </p:cNvPr>
            <p:cNvSpPr/>
            <p:nvPr/>
          </p:nvSpPr>
          <p:spPr>
            <a:xfrm>
              <a:off x="2929401" y="2012305"/>
              <a:ext cx="531844" cy="2993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1940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65018"/>
            <a:ext cx="12192000" cy="1662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91194" y="216131"/>
            <a:ext cx="460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장학추천상담 화면 예시 및 설명 </a:t>
            </a:r>
            <a:r>
              <a:rPr lang="en-US" altLang="ko-KR" dirty="0"/>
              <a:t>(</a:t>
            </a:r>
            <a:r>
              <a:rPr lang="ko-KR" altLang="en-US" dirty="0"/>
              <a:t>교원</a:t>
            </a:r>
            <a:r>
              <a:rPr lang="en-US" altLang="ko-KR" dirty="0"/>
              <a:t>) – 4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08" y="1052316"/>
            <a:ext cx="7361585" cy="5667768"/>
          </a:xfrm>
          <a:prstGeom prst="rect">
            <a:avLst/>
          </a:prstGeom>
        </p:spPr>
      </p:pic>
      <p:sp>
        <p:nvSpPr>
          <p:cNvPr id="7" name="타원 6"/>
          <p:cNvSpPr/>
          <p:nvPr/>
        </p:nvSpPr>
        <p:spPr>
          <a:xfrm>
            <a:off x="3449694" y="5232400"/>
            <a:ext cx="254000" cy="25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FF0000"/>
                </a:solidFill>
              </a:rPr>
              <a:t>6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809149" y="4326467"/>
            <a:ext cx="3609517" cy="20658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5492149" y="4588933"/>
            <a:ext cx="2109814" cy="16224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6420056" y="5273162"/>
            <a:ext cx="254000" cy="25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FF0000"/>
                </a:solidFill>
              </a:rPr>
              <a:t>7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07403" y="2827586"/>
            <a:ext cx="331212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6. </a:t>
            </a:r>
            <a:r>
              <a:rPr lang="ko-KR" altLang="en-US" sz="1100" dirty="0"/>
              <a:t>장학 추천 상담 결과 기록 내용에 </a:t>
            </a:r>
            <a:br>
              <a:rPr lang="en-US" altLang="ko-KR" sz="1100" dirty="0"/>
            </a:br>
            <a:br>
              <a:rPr lang="en-US" altLang="ko-KR" sz="1100" dirty="0"/>
            </a:br>
            <a:r>
              <a:rPr lang="ko-KR" altLang="en-US" sz="1100" dirty="0"/>
              <a:t>장학 추천 내용 입력 </a:t>
            </a:r>
            <a:br>
              <a:rPr lang="en-US" altLang="ko-KR" sz="1100" dirty="0"/>
            </a:br>
            <a:br>
              <a:rPr lang="en-US" altLang="ko-KR" sz="1100" dirty="0"/>
            </a:br>
            <a:r>
              <a:rPr lang="en-US" altLang="ko-KR" sz="1100" b="1" dirty="0">
                <a:solidFill>
                  <a:srgbClr val="FF0000"/>
                </a:solidFill>
              </a:rPr>
              <a:t>( </a:t>
            </a:r>
            <a:r>
              <a:rPr lang="ko-KR" altLang="en-US" sz="1100" b="1" dirty="0">
                <a:solidFill>
                  <a:srgbClr val="FF0000"/>
                </a:solidFill>
              </a:rPr>
              <a:t>추천서 출력물에 게시되므로 </a:t>
            </a:r>
            <a:br>
              <a:rPr lang="en-US" altLang="ko-KR" sz="1100" b="1" dirty="0">
                <a:solidFill>
                  <a:srgbClr val="FF0000"/>
                </a:solidFill>
              </a:rPr>
            </a:br>
            <a:r>
              <a:rPr lang="en-US" altLang="ko-KR" sz="1100" b="1" dirty="0">
                <a:solidFill>
                  <a:srgbClr val="FF0000"/>
                </a:solidFill>
              </a:rPr>
              <a:t> </a:t>
            </a:r>
            <a:r>
              <a:rPr lang="ko-KR" altLang="en-US" sz="1100" b="1" dirty="0">
                <a:solidFill>
                  <a:srgbClr val="FF0000"/>
                </a:solidFill>
              </a:rPr>
              <a:t>추천 내용 이외의 개인정보 관련 노출은 지양함</a:t>
            </a:r>
            <a:r>
              <a:rPr lang="en-US" altLang="ko-KR" sz="1100" b="1" dirty="0">
                <a:solidFill>
                  <a:srgbClr val="FF0000"/>
                </a:solidFill>
              </a:rPr>
              <a:t> )</a:t>
            </a:r>
            <a:br>
              <a:rPr lang="en-US" altLang="ko-KR" sz="1100" b="1" dirty="0">
                <a:solidFill>
                  <a:srgbClr val="FF0000"/>
                </a:solidFill>
              </a:rPr>
            </a:br>
            <a:br>
              <a:rPr lang="en-US" altLang="ko-KR" sz="1100" b="1" dirty="0">
                <a:solidFill>
                  <a:srgbClr val="FF0000"/>
                </a:solidFill>
              </a:rPr>
            </a:br>
            <a:endParaRPr lang="en-US" altLang="ko-KR" sz="1100" dirty="0"/>
          </a:p>
          <a:p>
            <a:r>
              <a:rPr lang="en-US" altLang="ko-KR" sz="1100" dirty="0"/>
              <a:t>7. </a:t>
            </a:r>
            <a:r>
              <a:rPr lang="ko-KR" altLang="en-US" sz="1100" dirty="0"/>
              <a:t>상담 구분은 필요시 입력 </a:t>
            </a:r>
            <a:endParaRPr lang="en-US" altLang="ko-KR" sz="1100" dirty="0"/>
          </a:p>
          <a:p>
            <a:endParaRPr lang="en-US" altLang="ko-KR" sz="1100" dirty="0"/>
          </a:p>
          <a:p>
            <a:pPr marL="228600" indent="-228600">
              <a:buAutoNum type="arabicPeriod"/>
            </a:pPr>
            <a:endParaRPr lang="en-US" altLang="ko-KR" sz="1100" dirty="0"/>
          </a:p>
          <a:p>
            <a:r>
              <a:rPr lang="en-US" altLang="ko-KR" sz="1100" dirty="0"/>
              <a:t>8. </a:t>
            </a:r>
            <a:r>
              <a:rPr lang="ko-KR" altLang="en-US" sz="1100" dirty="0"/>
              <a:t>저장 버튼을 눌러 상담완료 저장</a:t>
            </a:r>
            <a:endParaRPr lang="en-US" altLang="ko-KR" sz="1100" dirty="0"/>
          </a:p>
          <a:p>
            <a:endParaRPr lang="en-US" altLang="ko-KR" sz="1100" dirty="0"/>
          </a:p>
          <a:p>
            <a:endParaRPr lang="en-US" altLang="ko-KR" sz="1100" dirty="0"/>
          </a:p>
          <a:p>
            <a:endParaRPr lang="en-US" altLang="ko-KR" sz="1100" dirty="0"/>
          </a:p>
          <a:p>
            <a:endParaRPr lang="ko-KR" altLang="en-US" sz="1100" dirty="0"/>
          </a:p>
        </p:txBody>
      </p:sp>
      <p:sp>
        <p:nvSpPr>
          <p:cNvPr id="13" name="직사각형 12"/>
          <p:cNvSpPr/>
          <p:nvPr/>
        </p:nvSpPr>
        <p:spPr>
          <a:xfrm>
            <a:off x="6866313" y="6432434"/>
            <a:ext cx="399011" cy="1952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7236332" y="6546892"/>
            <a:ext cx="254000" cy="25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FF0000"/>
                </a:solidFill>
              </a:rPr>
              <a:t>8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755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E829F5C8-C904-4D7F-8B3E-F2C96765A05B}"/>
              </a:ext>
            </a:extLst>
          </p:cNvPr>
          <p:cNvGrpSpPr/>
          <p:nvPr/>
        </p:nvGrpSpPr>
        <p:grpSpPr>
          <a:xfrm>
            <a:off x="421532" y="1061556"/>
            <a:ext cx="8017794" cy="5565747"/>
            <a:chOff x="362808" y="323325"/>
            <a:chExt cx="8199329" cy="6286018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46C6BFDB-13E3-453E-8213-24DA6D72D0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9834" t="8274" r="20142" b="5294"/>
            <a:stretch/>
          </p:blipFill>
          <p:spPr>
            <a:xfrm>
              <a:off x="362808" y="323325"/>
              <a:ext cx="7671406" cy="6211349"/>
            </a:xfrm>
            <a:prstGeom prst="rect">
              <a:avLst/>
            </a:prstGeom>
          </p:spPr>
        </p:pic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6580D36A-9E93-4500-A6E8-B95AFCE34DCF}"/>
                </a:ext>
              </a:extLst>
            </p:cNvPr>
            <p:cNvSpPr/>
            <p:nvPr/>
          </p:nvSpPr>
          <p:spPr>
            <a:xfrm>
              <a:off x="2038525" y="1492889"/>
              <a:ext cx="543826" cy="71825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010D52AF-5797-4359-8692-0466C9657828}"/>
                </a:ext>
              </a:extLst>
            </p:cNvPr>
            <p:cNvSpPr/>
            <p:nvPr/>
          </p:nvSpPr>
          <p:spPr>
            <a:xfrm>
              <a:off x="3224170" y="1434166"/>
              <a:ext cx="337058" cy="11971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078FC551-F85B-4B66-878A-7DFCBB910242}"/>
                </a:ext>
              </a:extLst>
            </p:cNvPr>
            <p:cNvSpPr/>
            <p:nvPr/>
          </p:nvSpPr>
          <p:spPr>
            <a:xfrm>
              <a:off x="6623109" y="1450944"/>
              <a:ext cx="337058" cy="11971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F7FCC093-3A81-4285-98C0-9C973393B9D3}"/>
                </a:ext>
              </a:extLst>
            </p:cNvPr>
            <p:cNvSpPr/>
            <p:nvPr/>
          </p:nvSpPr>
          <p:spPr>
            <a:xfrm>
              <a:off x="3443682" y="1662067"/>
              <a:ext cx="337058" cy="11971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03FA9F96-8E61-4108-A06C-C9B59280AE90}"/>
                </a:ext>
              </a:extLst>
            </p:cNvPr>
            <p:cNvSpPr/>
            <p:nvPr/>
          </p:nvSpPr>
          <p:spPr>
            <a:xfrm>
              <a:off x="4955793" y="2488378"/>
              <a:ext cx="491425" cy="11971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FF4DAA4A-2DFA-48C4-925F-8CCAE2896E30}"/>
                </a:ext>
              </a:extLst>
            </p:cNvPr>
            <p:cNvSpPr/>
            <p:nvPr/>
          </p:nvSpPr>
          <p:spPr>
            <a:xfrm>
              <a:off x="6096000" y="1662067"/>
              <a:ext cx="627383" cy="11971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C9CCA19F-78B4-4556-8B08-432D6CBCF88F}"/>
                </a:ext>
              </a:extLst>
            </p:cNvPr>
            <p:cNvSpPr/>
            <p:nvPr/>
          </p:nvSpPr>
          <p:spPr>
            <a:xfrm>
              <a:off x="3296176" y="2477194"/>
              <a:ext cx="337058" cy="11971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6BEDB299-2C8B-45EC-AF07-2991F5AC7814}"/>
                </a:ext>
              </a:extLst>
            </p:cNvPr>
            <p:cNvSpPr/>
            <p:nvPr/>
          </p:nvSpPr>
          <p:spPr>
            <a:xfrm>
              <a:off x="4125985" y="2477194"/>
              <a:ext cx="337058" cy="11971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53D3FDA8-05CE-4540-827A-1F3517961D25}"/>
                </a:ext>
              </a:extLst>
            </p:cNvPr>
            <p:cNvSpPr/>
            <p:nvPr/>
          </p:nvSpPr>
          <p:spPr>
            <a:xfrm>
              <a:off x="3443682" y="1952183"/>
              <a:ext cx="451770" cy="11971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6041E6D6-A25C-404A-BD21-0D8D94FF4620}"/>
                </a:ext>
              </a:extLst>
            </p:cNvPr>
            <p:cNvSpPr/>
            <p:nvPr/>
          </p:nvSpPr>
          <p:spPr>
            <a:xfrm>
              <a:off x="6125011" y="2477194"/>
              <a:ext cx="337058" cy="11971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53F75153-F2E3-41F7-BA69-6C6315085339}"/>
                </a:ext>
              </a:extLst>
            </p:cNvPr>
            <p:cNvSpPr/>
            <p:nvPr/>
          </p:nvSpPr>
          <p:spPr>
            <a:xfrm>
              <a:off x="7313803" y="2535917"/>
              <a:ext cx="337058" cy="11971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C4C9D274-D2FF-4822-A2E9-75034820B6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609" t="12080" r="9587" b="10306"/>
            <a:stretch/>
          </p:blipFill>
          <p:spPr>
            <a:xfrm>
              <a:off x="3584348" y="1325109"/>
              <a:ext cx="4977789" cy="4211207"/>
            </a:xfrm>
            <a:prstGeom prst="rect">
              <a:avLst/>
            </a:prstGeom>
          </p:spPr>
        </p:pic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C66FC2AE-C43F-437D-8473-B0F4891E50EC}"/>
                </a:ext>
              </a:extLst>
            </p:cNvPr>
            <p:cNvSpPr/>
            <p:nvPr/>
          </p:nvSpPr>
          <p:spPr>
            <a:xfrm flipV="1">
              <a:off x="1876261" y="6224202"/>
              <a:ext cx="626147" cy="25434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id="{80C57AD8-83B3-40F7-BFC1-70C9AB618114}"/>
                </a:ext>
              </a:extLst>
            </p:cNvPr>
            <p:cNvCxnSpPr/>
            <p:nvPr/>
          </p:nvCxnSpPr>
          <p:spPr>
            <a:xfrm flipV="1">
              <a:off x="2582351" y="5536316"/>
              <a:ext cx="978877" cy="67153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6C10FFC9-EB12-41DC-A8C4-532E2DEC8B57}"/>
                </a:ext>
              </a:extLst>
            </p:cNvPr>
            <p:cNvSpPr/>
            <p:nvPr/>
          </p:nvSpPr>
          <p:spPr>
            <a:xfrm flipV="1">
              <a:off x="8034214" y="1887523"/>
              <a:ext cx="262336" cy="32362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FF7B9609-0C68-4DD5-8289-C80EABA0C926}"/>
                </a:ext>
              </a:extLst>
            </p:cNvPr>
            <p:cNvSpPr/>
            <p:nvPr/>
          </p:nvSpPr>
          <p:spPr>
            <a:xfrm>
              <a:off x="2539890" y="6355343"/>
              <a:ext cx="254000" cy="254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rgbClr val="FF0000"/>
                  </a:solidFill>
                </a:rPr>
                <a:t>9</a:t>
              </a:r>
              <a:endParaRPr lang="ko-KR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C0DCD82-CA62-45BB-9335-BCCECECB86A1}"/>
              </a:ext>
            </a:extLst>
          </p:cNvPr>
          <p:cNvSpPr txBox="1"/>
          <p:nvPr/>
        </p:nvSpPr>
        <p:spPr>
          <a:xfrm>
            <a:off x="8601686" y="2827586"/>
            <a:ext cx="348685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9. </a:t>
            </a:r>
            <a:r>
              <a:rPr lang="ko-KR" altLang="en-US" sz="1100" dirty="0"/>
              <a:t>상담 저장 후 </a:t>
            </a:r>
            <a:r>
              <a:rPr lang="en-US" altLang="ko-KR" sz="1100" dirty="0"/>
              <a:t>‘</a:t>
            </a:r>
            <a:r>
              <a:rPr lang="ko-KR" altLang="en-US" sz="1100" dirty="0"/>
              <a:t>추천서출력</a:t>
            </a:r>
            <a:r>
              <a:rPr lang="en-US" altLang="ko-KR" sz="1100" dirty="0"/>
              <a:t>’</a:t>
            </a:r>
            <a:r>
              <a:rPr lang="ko-KR" altLang="en-US" sz="1100" dirty="0"/>
              <a:t> 버튼을 클릭하여 </a:t>
            </a:r>
            <a:endParaRPr lang="en-US" altLang="ko-KR" sz="1100" dirty="0"/>
          </a:p>
          <a:p>
            <a:endParaRPr lang="en-US" altLang="ko-KR" sz="1100" dirty="0"/>
          </a:p>
          <a:p>
            <a:r>
              <a:rPr lang="ko-KR" altLang="en-US" sz="1100" dirty="0"/>
              <a:t>장학상담추천서 출력 후 교원 서명 기재</a:t>
            </a:r>
            <a:endParaRPr lang="en-US" altLang="ko-KR" sz="1100" dirty="0"/>
          </a:p>
          <a:p>
            <a:endParaRPr lang="en-US" altLang="ko-KR" sz="1100" dirty="0"/>
          </a:p>
          <a:p>
            <a:r>
              <a:rPr lang="ko-KR" altLang="en-US" sz="1100" dirty="0"/>
              <a:t>추천서는 학과사무실 혹은 </a:t>
            </a:r>
            <a:r>
              <a:rPr lang="ko-KR" altLang="en-US" sz="1100" dirty="0" err="1"/>
              <a:t>교학행정팀으로</a:t>
            </a:r>
            <a:r>
              <a:rPr lang="ko-KR" altLang="en-US" sz="1100" dirty="0"/>
              <a:t> 제출하여</a:t>
            </a:r>
            <a:endParaRPr lang="en-US" altLang="ko-KR" sz="1100" dirty="0"/>
          </a:p>
          <a:p>
            <a:r>
              <a:rPr lang="ko-KR" altLang="en-US" sz="1100" dirty="0"/>
              <a:t>회의자료로 사용</a:t>
            </a:r>
            <a:endParaRPr lang="en-US" altLang="ko-KR" sz="1100" dirty="0"/>
          </a:p>
          <a:p>
            <a:endParaRPr lang="en-US" altLang="ko-KR" sz="1100" dirty="0"/>
          </a:p>
          <a:p>
            <a:endParaRPr lang="en-US" altLang="ko-KR" sz="1100" dirty="0"/>
          </a:p>
          <a:p>
            <a:endParaRPr lang="en-US" altLang="ko-KR" sz="1100" dirty="0"/>
          </a:p>
          <a:p>
            <a:endParaRPr lang="ko-KR" altLang="en-US" sz="1100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AEB67AE9-46DA-4592-BCB6-FEDC4E92DA23}"/>
              </a:ext>
            </a:extLst>
          </p:cNvPr>
          <p:cNvSpPr/>
          <p:nvPr/>
        </p:nvSpPr>
        <p:spPr>
          <a:xfrm>
            <a:off x="0" y="665018"/>
            <a:ext cx="12192000" cy="1662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C0CB7D-CCFD-4D21-ADDF-BF654291EAAA}"/>
              </a:ext>
            </a:extLst>
          </p:cNvPr>
          <p:cNvSpPr txBox="1"/>
          <p:nvPr/>
        </p:nvSpPr>
        <p:spPr>
          <a:xfrm>
            <a:off x="191194" y="216131"/>
            <a:ext cx="4581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장학추천상담 화면 예시 및 설명 </a:t>
            </a:r>
            <a:r>
              <a:rPr lang="en-US" altLang="ko-KR" dirty="0"/>
              <a:t>(</a:t>
            </a:r>
            <a:r>
              <a:rPr lang="ko-KR" altLang="en-US" dirty="0"/>
              <a:t>교원</a:t>
            </a:r>
            <a:r>
              <a:rPr lang="en-US" altLang="ko-KR" dirty="0"/>
              <a:t>) - 5</a:t>
            </a:r>
          </a:p>
        </p:txBody>
      </p:sp>
    </p:spTree>
    <p:extLst>
      <p:ext uri="{BB962C8B-B14F-4D97-AF65-F5344CB8AC3E}">
        <p14:creationId xmlns:p14="http://schemas.microsoft.com/office/powerpoint/2010/main" val="1193716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03" y="1003195"/>
            <a:ext cx="4257512" cy="56677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직사각형 4"/>
          <p:cNvSpPr/>
          <p:nvPr/>
        </p:nvSpPr>
        <p:spPr>
          <a:xfrm>
            <a:off x="0" y="665018"/>
            <a:ext cx="12192000" cy="1662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91194" y="216131"/>
            <a:ext cx="4581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장학추천상담 화면 예시 및 설명 </a:t>
            </a:r>
            <a:r>
              <a:rPr lang="en-US" altLang="ko-KR" dirty="0"/>
              <a:t>(</a:t>
            </a:r>
            <a:r>
              <a:rPr lang="ko-KR" altLang="en-US" dirty="0"/>
              <a:t>교원</a:t>
            </a:r>
            <a:r>
              <a:rPr lang="en-US" altLang="ko-KR" dirty="0"/>
              <a:t>) - 6</a:t>
            </a:r>
          </a:p>
          <a:p>
            <a:endParaRPr lang="en-US" altLang="ko-KR" dirty="0"/>
          </a:p>
        </p:txBody>
      </p:sp>
      <p:sp>
        <p:nvSpPr>
          <p:cNvPr id="7" name="타원 6"/>
          <p:cNvSpPr/>
          <p:nvPr/>
        </p:nvSpPr>
        <p:spPr>
          <a:xfrm>
            <a:off x="3157158" y="4306354"/>
            <a:ext cx="517219" cy="2320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rgbClr val="FF0000"/>
                </a:solidFill>
              </a:rPr>
              <a:t>10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6996" y="2630153"/>
            <a:ext cx="36311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10. </a:t>
            </a:r>
            <a:r>
              <a:rPr lang="ko-KR" altLang="en-US" sz="1100" dirty="0"/>
              <a:t>추천 상담 내용 확인</a:t>
            </a:r>
            <a:br>
              <a:rPr lang="en-US" altLang="ko-KR" sz="1100" dirty="0"/>
            </a:br>
            <a:br>
              <a:rPr lang="en-US" altLang="ko-KR" sz="1100" dirty="0"/>
            </a:br>
            <a:r>
              <a:rPr lang="en-US" altLang="ko-KR" sz="1100" dirty="0">
                <a:solidFill>
                  <a:srgbClr val="FF0000"/>
                </a:solidFill>
              </a:rPr>
              <a:t>( </a:t>
            </a:r>
            <a:r>
              <a:rPr lang="ko-KR" altLang="en-US" sz="1100" dirty="0">
                <a:solidFill>
                  <a:srgbClr val="FF0000"/>
                </a:solidFill>
              </a:rPr>
              <a:t>개인정보 노출 내용이 기입되었는지 다시 한번 확인 </a:t>
            </a:r>
            <a:r>
              <a:rPr lang="en-US" altLang="ko-KR" sz="1100" dirty="0">
                <a:solidFill>
                  <a:srgbClr val="FF0000"/>
                </a:solidFill>
              </a:rPr>
              <a:t>)</a:t>
            </a:r>
            <a:br>
              <a:rPr lang="en-US" altLang="ko-KR" sz="1100" dirty="0"/>
            </a:br>
            <a:br>
              <a:rPr lang="en-US" altLang="ko-KR" sz="1100" dirty="0"/>
            </a:br>
            <a:endParaRPr lang="en-US" altLang="ko-KR" sz="1100" dirty="0"/>
          </a:p>
          <a:p>
            <a:r>
              <a:rPr lang="en-US" altLang="ko-KR" sz="1100" dirty="0"/>
              <a:t>11. </a:t>
            </a:r>
            <a:r>
              <a:rPr lang="ko-KR" altLang="en-US" sz="1100" dirty="0"/>
              <a:t>추천인은 상담 교원 이름으로 세팅 되며 </a:t>
            </a:r>
            <a:br>
              <a:rPr lang="en-US" altLang="ko-KR" sz="1100" dirty="0"/>
            </a:br>
            <a:br>
              <a:rPr lang="en-US" altLang="ko-KR" sz="1100" dirty="0"/>
            </a:br>
            <a:r>
              <a:rPr lang="ko-KR" altLang="en-US" sz="1100" dirty="0"/>
              <a:t>출력 후 서명 기재 필요</a:t>
            </a:r>
            <a:r>
              <a:rPr lang="en-US" altLang="ko-KR" sz="1100" dirty="0"/>
              <a:t>.</a:t>
            </a:r>
            <a:endParaRPr lang="ko-KR" altLang="en-US" sz="1100" dirty="0"/>
          </a:p>
        </p:txBody>
      </p:sp>
      <p:sp>
        <p:nvSpPr>
          <p:cNvPr id="9" name="타원 8"/>
          <p:cNvSpPr/>
          <p:nvPr/>
        </p:nvSpPr>
        <p:spPr>
          <a:xfrm>
            <a:off x="4437143" y="6245989"/>
            <a:ext cx="562695" cy="3958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11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64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C057201A-EA0B-4EA0-8ECA-85F508E0967B}"/>
              </a:ext>
            </a:extLst>
          </p:cNvPr>
          <p:cNvSpPr txBox="1"/>
          <p:nvPr/>
        </p:nvSpPr>
        <p:spPr>
          <a:xfrm>
            <a:off x="8405942" y="2728530"/>
            <a:ext cx="382188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12. ‘</a:t>
            </a:r>
            <a:r>
              <a:rPr lang="ko-KR" altLang="en-US" sz="1100" dirty="0"/>
              <a:t>학생명단</a:t>
            </a:r>
            <a:r>
              <a:rPr lang="en-US" altLang="ko-KR" sz="1100" dirty="0"/>
              <a:t>’  </a:t>
            </a:r>
            <a:r>
              <a:rPr lang="ko-KR" altLang="en-US" sz="1100" dirty="0"/>
              <a:t>버튼을 클릭하여</a:t>
            </a:r>
            <a:endParaRPr lang="en-US" altLang="ko-KR" sz="1100" dirty="0"/>
          </a:p>
          <a:p>
            <a:endParaRPr lang="en-US" altLang="ko-KR" sz="1100" dirty="0"/>
          </a:p>
          <a:p>
            <a:r>
              <a:rPr lang="ko-KR" altLang="en-US" sz="1100" dirty="0"/>
              <a:t>장학추천</a:t>
            </a:r>
            <a:r>
              <a:rPr lang="en-US" altLang="ko-KR" sz="1100" dirty="0"/>
              <a:t> </a:t>
            </a:r>
            <a:r>
              <a:rPr lang="ko-KR" altLang="en-US" sz="1100" dirty="0"/>
              <a:t>장학추천  홈 화면으로 이동</a:t>
            </a:r>
            <a:endParaRPr lang="en-US" altLang="ko-KR" sz="1100" dirty="0"/>
          </a:p>
          <a:p>
            <a:endParaRPr lang="en-US" altLang="ko-KR" sz="1100" dirty="0"/>
          </a:p>
          <a:p>
            <a:r>
              <a:rPr lang="en-US" altLang="ko-KR" sz="1100" dirty="0"/>
              <a:t>(</a:t>
            </a:r>
            <a:r>
              <a:rPr lang="ko-KR" altLang="en-US" sz="1100" dirty="0"/>
              <a:t>저장된 장학생 추천 리스트 확인 및 이전 내용 수정 가능</a:t>
            </a:r>
            <a:r>
              <a:rPr lang="en-US" altLang="ko-KR" sz="1100" dirty="0"/>
              <a:t>)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5D32CD1A-6378-48E7-92AE-D5B27F98BC96}"/>
              </a:ext>
            </a:extLst>
          </p:cNvPr>
          <p:cNvSpPr/>
          <p:nvPr/>
        </p:nvSpPr>
        <p:spPr>
          <a:xfrm>
            <a:off x="0" y="665018"/>
            <a:ext cx="12192000" cy="1662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D231D1-9C8C-4E5F-8069-823411E9491F}"/>
              </a:ext>
            </a:extLst>
          </p:cNvPr>
          <p:cNvSpPr txBox="1"/>
          <p:nvPr/>
        </p:nvSpPr>
        <p:spPr>
          <a:xfrm>
            <a:off x="191194" y="216131"/>
            <a:ext cx="4581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장학추천상담 화면 예시 및 설명 </a:t>
            </a:r>
            <a:r>
              <a:rPr lang="en-US" altLang="ko-KR" dirty="0"/>
              <a:t>(</a:t>
            </a:r>
            <a:r>
              <a:rPr lang="ko-KR" altLang="en-US" dirty="0"/>
              <a:t>교원</a:t>
            </a:r>
            <a:r>
              <a:rPr lang="en-US" altLang="ko-KR" dirty="0"/>
              <a:t>) - 7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E8427D8D-53C0-4E41-960F-DD73A4FD3696}"/>
              </a:ext>
            </a:extLst>
          </p:cNvPr>
          <p:cNvGrpSpPr/>
          <p:nvPr/>
        </p:nvGrpSpPr>
        <p:grpSpPr>
          <a:xfrm>
            <a:off x="293615" y="1435461"/>
            <a:ext cx="7833348" cy="5273251"/>
            <a:chOff x="293615" y="1127548"/>
            <a:chExt cx="7833348" cy="5273251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2C006D2F-1B81-49F1-A218-A5A20CD7C878}"/>
                </a:ext>
              </a:extLst>
            </p:cNvPr>
            <p:cNvGrpSpPr/>
            <p:nvPr/>
          </p:nvGrpSpPr>
          <p:grpSpPr>
            <a:xfrm>
              <a:off x="293615" y="1127548"/>
              <a:ext cx="7833348" cy="5273251"/>
              <a:chOff x="293615" y="1127549"/>
              <a:chExt cx="6704344" cy="3732148"/>
            </a:xfrm>
          </p:grpSpPr>
          <p:grpSp>
            <p:nvGrpSpPr>
              <p:cNvPr id="3" name="그룹 2">
                <a:extLst>
                  <a:ext uri="{FF2B5EF4-FFF2-40B4-BE49-F238E27FC236}">
                    <a16:creationId xmlns:a16="http://schemas.microsoft.com/office/drawing/2014/main" id="{5BC5DCA0-7364-4ACD-B8CE-3BFCEE44744E}"/>
                  </a:ext>
                </a:extLst>
              </p:cNvPr>
              <p:cNvGrpSpPr/>
              <p:nvPr/>
            </p:nvGrpSpPr>
            <p:grpSpPr>
              <a:xfrm>
                <a:off x="1797892" y="1916043"/>
                <a:ext cx="5062832" cy="2943654"/>
                <a:chOff x="1707502" y="1825691"/>
                <a:chExt cx="4758612" cy="2606348"/>
              </a:xfrm>
            </p:grpSpPr>
            <p:sp>
              <p:nvSpPr>
                <p:cNvPr id="5" name="직사각형 4">
                  <a:extLst>
                    <a:ext uri="{FF2B5EF4-FFF2-40B4-BE49-F238E27FC236}">
                      <a16:creationId xmlns:a16="http://schemas.microsoft.com/office/drawing/2014/main" id="{A7C5755D-F762-493E-B531-B21A05C2B74A}"/>
                    </a:ext>
                  </a:extLst>
                </p:cNvPr>
                <p:cNvSpPr/>
                <p:nvPr/>
              </p:nvSpPr>
              <p:spPr>
                <a:xfrm>
                  <a:off x="1707502" y="1903445"/>
                  <a:ext cx="531845" cy="6158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" name="직사각형 10">
                  <a:extLst>
                    <a:ext uri="{FF2B5EF4-FFF2-40B4-BE49-F238E27FC236}">
                      <a16:creationId xmlns:a16="http://schemas.microsoft.com/office/drawing/2014/main" id="{DA74BB69-DDFC-41CF-AD28-E252AA3D3C28}"/>
                    </a:ext>
                  </a:extLst>
                </p:cNvPr>
                <p:cNvSpPr/>
                <p:nvPr/>
              </p:nvSpPr>
              <p:spPr>
                <a:xfrm>
                  <a:off x="2777001" y="1859905"/>
                  <a:ext cx="358086" cy="1555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9833234A-8F5C-4C95-909A-D530A12A5E9D}"/>
                    </a:ext>
                  </a:extLst>
                </p:cNvPr>
                <p:cNvSpPr/>
                <p:nvPr/>
              </p:nvSpPr>
              <p:spPr>
                <a:xfrm>
                  <a:off x="5784568" y="1825691"/>
                  <a:ext cx="358086" cy="1555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" name="직사각형 12">
                  <a:extLst>
                    <a:ext uri="{FF2B5EF4-FFF2-40B4-BE49-F238E27FC236}">
                      <a16:creationId xmlns:a16="http://schemas.microsoft.com/office/drawing/2014/main" id="{2494E41A-DA78-49D0-B572-BAAE3258B768}"/>
                    </a:ext>
                  </a:extLst>
                </p:cNvPr>
                <p:cNvSpPr/>
                <p:nvPr/>
              </p:nvSpPr>
              <p:spPr>
                <a:xfrm>
                  <a:off x="4440973" y="2525488"/>
                  <a:ext cx="358086" cy="1555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직사각형 13">
                  <a:extLst>
                    <a:ext uri="{FF2B5EF4-FFF2-40B4-BE49-F238E27FC236}">
                      <a16:creationId xmlns:a16="http://schemas.microsoft.com/office/drawing/2014/main" id="{45C7B94A-BC17-43AD-BA56-1CA857F79FAF}"/>
                    </a:ext>
                  </a:extLst>
                </p:cNvPr>
                <p:cNvSpPr/>
                <p:nvPr/>
              </p:nvSpPr>
              <p:spPr>
                <a:xfrm>
                  <a:off x="5358480" y="2528595"/>
                  <a:ext cx="358086" cy="1555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" name="직사각형 14">
                  <a:extLst>
                    <a:ext uri="{FF2B5EF4-FFF2-40B4-BE49-F238E27FC236}">
                      <a16:creationId xmlns:a16="http://schemas.microsoft.com/office/drawing/2014/main" id="{4A04CD19-E67A-4EFE-B6BC-A9CDBD855089}"/>
                    </a:ext>
                  </a:extLst>
                </p:cNvPr>
                <p:cNvSpPr/>
                <p:nvPr/>
              </p:nvSpPr>
              <p:spPr>
                <a:xfrm>
                  <a:off x="5339818" y="3508314"/>
                  <a:ext cx="1126296" cy="9237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id="{5C2C5F5D-E6D5-458F-8233-4AC6765B94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67101" b="42345"/>
              <a:stretch/>
            </p:blipFill>
            <p:spPr>
              <a:xfrm>
                <a:off x="293615" y="1127549"/>
                <a:ext cx="6704344" cy="3304490"/>
              </a:xfrm>
              <a:prstGeom prst="rect">
                <a:avLst/>
              </a:prstGeom>
            </p:spPr>
          </p:pic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C7BC7B3B-4DF5-4119-823C-6A773385BCA8}"/>
                  </a:ext>
                </a:extLst>
              </p:cNvPr>
              <p:cNvSpPr/>
              <p:nvPr/>
            </p:nvSpPr>
            <p:spPr>
              <a:xfrm>
                <a:off x="1707502" y="1903445"/>
                <a:ext cx="531845" cy="6158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58E6EDDD-774E-4396-9641-1ACBE3B7DAA2}"/>
                  </a:ext>
                </a:extLst>
              </p:cNvPr>
              <p:cNvSpPr/>
              <p:nvPr/>
            </p:nvSpPr>
            <p:spPr>
              <a:xfrm>
                <a:off x="2777001" y="1859905"/>
                <a:ext cx="358086" cy="155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1CEDB290-0D79-491E-8CDE-8E120ABE0461}"/>
                  </a:ext>
                </a:extLst>
              </p:cNvPr>
              <p:cNvSpPr/>
              <p:nvPr/>
            </p:nvSpPr>
            <p:spPr>
              <a:xfrm>
                <a:off x="5784568" y="1825691"/>
                <a:ext cx="358086" cy="155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A5E1BFE3-44ED-41E7-A8E8-FD6F4B4529B8}"/>
                  </a:ext>
                </a:extLst>
              </p:cNvPr>
              <p:cNvSpPr/>
              <p:nvPr/>
            </p:nvSpPr>
            <p:spPr>
              <a:xfrm>
                <a:off x="4440973" y="2525488"/>
                <a:ext cx="358086" cy="155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ECDE82A2-CC68-491C-88DE-E7575A08EA52}"/>
                  </a:ext>
                </a:extLst>
              </p:cNvPr>
              <p:cNvSpPr/>
              <p:nvPr/>
            </p:nvSpPr>
            <p:spPr>
              <a:xfrm>
                <a:off x="5358480" y="2528595"/>
                <a:ext cx="358086" cy="155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E24A0FF5-5B01-4EE1-98F1-D262965815DC}"/>
                  </a:ext>
                </a:extLst>
              </p:cNvPr>
              <p:cNvSpPr/>
              <p:nvPr/>
            </p:nvSpPr>
            <p:spPr>
              <a:xfrm>
                <a:off x="5339818" y="3508314"/>
                <a:ext cx="1126296" cy="9237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889998D2-8D1E-45CE-85F7-648D79F76EE9}"/>
                </a:ext>
              </a:extLst>
            </p:cNvPr>
            <p:cNvSpPr/>
            <p:nvPr/>
          </p:nvSpPr>
          <p:spPr>
            <a:xfrm>
              <a:off x="6846962" y="1634134"/>
              <a:ext cx="559571" cy="39587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>
                  <a:solidFill>
                    <a:srgbClr val="FF0000"/>
                  </a:solidFill>
                </a:rPr>
                <a:t>12</a:t>
              </a:r>
              <a:endParaRPr lang="ko-KR" alt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2CF0C009-693C-4D88-AEAA-A4B0D9EE4216}"/>
                </a:ext>
              </a:extLst>
            </p:cNvPr>
            <p:cNvSpPr/>
            <p:nvPr/>
          </p:nvSpPr>
          <p:spPr>
            <a:xfrm flipV="1">
              <a:off x="7492456" y="1826830"/>
              <a:ext cx="559571" cy="24816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F491527D-474E-4880-AF74-DAD43639B204}"/>
                </a:ext>
              </a:extLst>
            </p:cNvPr>
            <p:cNvSpPr/>
            <p:nvPr/>
          </p:nvSpPr>
          <p:spPr>
            <a:xfrm>
              <a:off x="3397268" y="2400699"/>
              <a:ext cx="661134" cy="3775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7CC5E20-E93A-4E59-9396-44ECCBD910B1}"/>
              </a:ext>
            </a:extLst>
          </p:cNvPr>
          <p:cNvSpPr txBox="1"/>
          <p:nvPr/>
        </p:nvSpPr>
        <p:spPr>
          <a:xfrm>
            <a:off x="410551" y="923729"/>
            <a:ext cx="6080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■ 장학추천 상담 홈 화면 이동 및 이전 입력 내용 수정</a:t>
            </a:r>
          </a:p>
        </p:txBody>
      </p:sp>
    </p:spTree>
    <p:extLst>
      <p:ext uri="{BB962C8B-B14F-4D97-AF65-F5344CB8AC3E}">
        <p14:creationId xmlns:p14="http://schemas.microsoft.com/office/powerpoint/2010/main" val="935207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C057201A-EA0B-4EA0-8ECA-85F508E0967B}"/>
              </a:ext>
            </a:extLst>
          </p:cNvPr>
          <p:cNvSpPr txBox="1"/>
          <p:nvPr/>
        </p:nvSpPr>
        <p:spPr>
          <a:xfrm>
            <a:off x="8405942" y="2728530"/>
            <a:ext cx="33057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13. </a:t>
            </a:r>
            <a:r>
              <a:rPr lang="ko-KR" altLang="en-US" sz="1100" dirty="0"/>
              <a:t>입력된 항목 중 해당 학생의 학번을 클릭하여 </a:t>
            </a:r>
            <a:endParaRPr lang="en-US" altLang="ko-KR" sz="1100" dirty="0"/>
          </a:p>
          <a:p>
            <a:endParaRPr lang="en-US" altLang="ko-KR" sz="1100" dirty="0"/>
          </a:p>
          <a:p>
            <a:r>
              <a:rPr lang="ko-KR" altLang="en-US" sz="1100" dirty="0"/>
              <a:t>기 저장된 장학추천 화면으로 이동 </a:t>
            </a:r>
            <a:endParaRPr lang="en-US" altLang="ko-KR" sz="1100" dirty="0"/>
          </a:p>
          <a:p>
            <a:r>
              <a:rPr lang="en-US" altLang="ko-KR" sz="1100" dirty="0"/>
              <a:t>(</a:t>
            </a:r>
            <a:r>
              <a:rPr lang="ko-KR" altLang="en-US" sz="1100" dirty="0"/>
              <a:t>수정 및 추가 입력 후 저장</a:t>
            </a:r>
            <a:r>
              <a:rPr lang="en-US" altLang="ko-KR" sz="1100" dirty="0"/>
              <a:t>)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5D32CD1A-6378-48E7-92AE-D5B27F98BC96}"/>
              </a:ext>
            </a:extLst>
          </p:cNvPr>
          <p:cNvSpPr/>
          <p:nvPr/>
        </p:nvSpPr>
        <p:spPr>
          <a:xfrm>
            <a:off x="0" y="665018"/>
            <a:ext cx="12192000" cy="1662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D231D1-9C8C-4E5F-8069-823411E9491F}"/>
              </a:ext>
            </a:extLst>
          </p:cNvPr>
          <p:cNvSpPr txBox="1"/>
          <p:nvPr/>
        </p:nvSpPr>
        <p:spPr>
          <a:xfrm>
            <a:off x="191194" y="216131"/>
            <a:ext cx="4581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장학추천상담 화면 예시 및 설명 </a:t>
            </a:r>
            <a:r>
              <a:rPr lang="en-US" altLang="ko-KR" dirty="0"/>
              <a:t>(</a:t>
            </a:r>
            <a:r>
              <a:rPr lang="ko-KR" altLang="en-US" dirty="0"/>
              <a:t>교원</a:t>
            </a:r>
            <a:r>
              <a:rPr lang="en-US" altLang="ko-KR" dirty="0"/>
              <a:t>) - 8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7CC5E20-E93A-4E59-9396-44ECCBD910B1}"/>
              </a:ext>
            </a:extLst>
          </p:cNvPr>
          <p:cNvSpPr txBox="1"/>
          <p:nvPr/>
        </p:nvSpPr>
        <p:spPr>
          <a:xfrm>
            <a:off x="410551" y="923729"/>
            <a:ext cx="6080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■ 장학추천 상담 홈 화면 이동 및 이전 입력 내용 수정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0711780-8035-4C8D-85C6-0D156AFEB6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424" b="33266"/>
          <a:stretch/>
        </p:blipFill>
        <p:spPr>
          <a:xfrm>
            <a:off x="191194" y="1714500"/>
            <a:ext cx="8111896" cy="4051818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25C3EA97-F904-4A29-9BE8-C53539562A00}"/>
              </a:ext>
            </a:extLst>
          </p:cNvPr>
          <p:cNvSpPr/>
          <p:nvPr/>
        </p:nvSpPr>
        <p:spPr>
          <a:xfrm>
            <a:off x="2584687" y="4127703"/>
            <a:ext cx="587726" cy="25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467ADEBF-6475-4DF5-848C-0E1781D28EF7}"/>
              </a:ext>
            </a:extLst>
          </p:cNvPr>
          <p:cNvSpPr/>
          <p:nvPr/>
        </p:nvSpPr>
        <p:spPr>
          <a:xfrm>
            <a:off x="1931437" y="4036017"/>
            <a:ext cx="587726" cy="4437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13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E2480EF8-E68C-47E9-B962-0ABAC7845D31}"/>
              </a:ext>
            </a:extLst>
          </p:cNvPr>
          <p:cNvCxnSpPr/>
          <p:nvPr/>
        </p:nvCxnSpPr>
        <p:spPr>
          <a:xfrm>
            <a:off x="2631232" y="4252694"/>
            <a:ext cx="1145496" cy="0"/>
          </a:xfrm>
          <a:prstGeom prst="line">
            <a:avLst/>
          </a:prstGeom>
          <a:ln w="1111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8AD2C3BF-DD66-4C8F-AB5E-6C6A3A273BDA}"/>
              </a:ext>
            </a:extLst>
          </p:cNvPr>
          <p:cNvCxnSpPr/>
          <p:nvPr/>
        </p:nvCxnSpPr>
        <p:spPr>
          <a:xfrm>
            <a:off x="4845696" y="4255798"/>
            <a:ext cx="1145496" cy="0"/>
          </a:xfrm>
          <a:prstGeom prst="line">
            <a:avLst/>
          </a:prstGeom>
          <a:ln w="1111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E295A01E-D4FF-4591-8C2A-055C1BAA0CCA}"/>
              </a:ext>
            </a:extLst>
          </p:cNvPr>
          <p:cNvCxnSpPr/>
          <p:nvPr/>
        </p:nvCxnSpPr>
        <p:spPr>
          <a:xfrm>
            <a:off x="2625005" y="4507735"/>
            <a:ext cx="1145496" cy="0"/>
          </a:xfrm>
          <a:prstGeom prst="line">
            <a:avLst/>
          </a:prstGeom>
          <a:ln w="1111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9A0BCD1A-9812-4F77-AC02-E4F371B1522A}"/>
              </a:ext>
            </a:extLst>
          </p:cNvPr>
          <p:cNvCxnSpPr/>
          <p:nvPr/>
        </p:nvCxnSpPr>
        <p:spPr>
          <a:xfrm>
            <a:off x="4845712" y="4479742"/>
            <a:ext cx="1145496" cy="0"/>
          </a:xfrm>
          <a:prstGeom prst="line">
            <a:avLst/>
          </a:prstGeom>
          <a:ln w="1111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681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3FFC7A23-860D-4736-B276-0C1C9F3B1752}"/>
              </a:ext>
            </a:extLst>
          </p:cNvPr>
          <p:cNvGrpSpPr/>
          <p:nvPr/>
        </p:nvGrpSpPr>
        <p:grpSpPr>
          <a:xfrm>
            <a:off x="384510" y="1220769"/>
            <a:ext cx="9774558" cy="2456510"/>
            <a:chOff x="778792" y="625149"/>
            <a:chExt cx="11178015" cy="2803851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CB972937-62A3-4AFB-B5F2-C1009BB004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000" t="-1837" r="4067" b="60872"/>
            <a:stretch/>
          </p:blipFill>
          <p:spPr>
            <a:xfrm>
              <a:off x="778792" y="625149"/>
              <a:ext cx="11178015" cy="2803851"/>
            </a:xfrm>
            <a:prstGeom prst="rect">
              <a:avLst/>
            </a:prstGeom>
          </p:spPr>
        </p:pic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0215C437-E71D-4E74-B792-0E47A8FE2E37}"/>
                </a:ext>
              </a:extLst>
            </p:cNvPr>
            <p:cNvSpPr/>
            <p:nvPr/>
          </p:nvSpPr>
          <p:spPr>
            <a:xfrm>
              <a:off x="2553161" y="2935874"/>
              <a:ext cx="2404190" cy="27080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AEB816A4-4854-467C-A012-9AF1F26B2D40}"/>
                </a:ext>
              </a:extLst>
            </p:cNvPr>
            <p:cNvSpPr/>
            <p:nvPr/>
          </p:nvSpPr>
          <p:spPr>
            <a:xfrm>
              <a:off x="6629715" y="2962449"/>
              <a:ext cx="1719935" cy="24422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D6BE86E2-02D4-4D28-86EF-287BA9070337}"/>
                </a:ext>
              </a:extLst>
            </p:cNvPr>
            <p:cNvSpPr/>
            <p:nvPr/>
          </p:nvSpPr>
          <p:spPr>
            <a:xfrm flipV="1">
              <a:off x="2312278" y="2575247"/>
              <a:ext cx="240882" cy="186613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65E63FDA-D464-4DB6-B8DA-1D4B8A10AB18}"/>
                </a:ext>
              </a:extLst>
            </p:cNvPr>
            <p:cNvSpPr/>
            <p:nvPr/>
          </p:nvSpPr>
          <p:spPr>
            <a:xfrm flipV="1">
              <a:off x="3806890" y="2027746"/>
              <a:ext cx="1222310" cy="254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32C70B3D-A16F-476F-B16F-C89EE2890650}"/>
                </a:ext>
              </a:extLst>
            </p:cNvPr>
            <p:cNvSpPr/>
            <p:nvPr/>
          </p:nvSpPr>
          <p:spPr>
            <a:xfrm>
              <a:off x="3552890" y="1834252"/>
              <a:ext cx="254000" cy="254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rgbClr val="FF0000"/>
                  </a:solidFill>
                </a:rPr>
                <a:t>1</a:t>
              </a:r>
              <a:endParaRPr lang="ko-KR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A63851CD-3DE5-4EED-9208-56F3451DC500}"/>
                </a:ext>
              </a:extLst>
            </p:cNvPr>
            <p:cNvSpPr/>
            <p:nvPr/>
          </p:nvSpPr>
          <p:spPr>
            <a:xfrm>
              <a:off x="2007655" y="2491271"/>
              <a:ext cx="254000" cy="254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rgbClr val="FF0000"/>
                  </a:solidFill>
                </a:rPr>
                <a:t>2</a:t>
              </a:r>
              <a:endParaRPr lang="ko-KR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456D466F-5F9E-4BCB-AD26-07B69817AF72}"/>
              </a:ext>
            </a:extLst>
          </p:cNvPr>
          <p:cNvSpPr/>
          <p:nvPr/>
        </p:nvSpPr>
        <p:spPr>
          <a:xfrm>
            <a:off x="0" y="665018"/>
            <a:ext cx="12192000" cy="1662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840E82-A74E-45AC-B571-D9482DDD2AFB}"/>
              </a:ext>
            </a:extLst>
          </p:cNvPr>
          <p:cNvSpPr txBox="1"/>
          <p:nvPr/>
        </p:nvSpPr>
        <p:spPr>
          <a:xfrm>
            <a:off x="191194" y="216131"/>
            <a:ext cx="7672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장학추천상담학생 명단</a:t>
            </a:r>
            <a:r>
              <a:rPr lang="en-US" altLang="ko-KR" dirty="0"/>
              <a:t>(</a:t>
            </a:r>
            <a:r>
              <a:rPr lang="ko-KR" altLang="en-US" dirty="0"/>
              <a:t>평가표</a:t>
            </a:r>
            <a:r>
              <a:rPr lang="en-US" altLang="ko-KR" dirty="0"/>
              <a:t>)</a:t>
            </a:r>
            <a:r>
              <a:rPr lang="ko-KR" altLang="en-US" dirty="0"/>
              <a:t> 출력화면 예시 및 설명 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교학행정팀</a:t>
            </a:r>
            <a:r>
              <a:rPr lang="en-US" altLang="ko-KR" dirty="0">
                <a:solidFill>
                  <a:srgbClr val="FF0000"/>
                </a:solidFill>
              </a:rPr>
              <a:t>/</a:t>
            </a:r>
            <a:r>
              <a:rPr lang="ko-KR" altLang="en-US" dirty="0">
                <a:solidFill>
                  <a:srgbClr val="FF0000"/>
                </a:solidFill>
              </a:rPr>
              <a:t>학과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</a:p>
          <a:p>
            <a:endParaRPr lang="en-US" altLang="ko-K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C4E4B1-B77F-4D5D-AC41-6C3658204E93}"/>
              </a:ext>
            </a:extLst>
          </p:cNvPr>
          <p:cNvSpPr txBox="1"/>
          <p:nvPr/>
        </p:nvSpPr>
        <p:spPr>
          <a:xfrm>
            <a:off x="215771" y="809707"/>
            <a:ext cx="12167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</a:rPr>
              <a:t>■ 화면접근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종합정보시스템</a:t>
            </a:r>
            <a:r>
              <a:rPr lang="en-US" altLang="ko-KR" sz="1400" dirty="0">
                <a:solidFill>
                  <a:srgbClr val="FF0000"/>
                </a:solidFill>
              </a:rPr>
              <a:t>-</a:t>
            </a:r>
            <a:r>
              <a:rPr lang="ko-KR" altLang="en-US" sz="1400" dirty="0">
                <a:solidFill>
                  <a:srgbClr val="FF0000"/>
                </a:solidFill>
              </a:rPr>
              <a:t>학사정보</a:t>
            </a:r>
            <a:r>
              <a:rPr lang="en-US" altLang="ko-KR" sz="1400" dirty="0">
                <a:solidFill>
                  <a:srgbClr val="FF0000"/>
                </a:solidFill>
              </a:rPr>
              <a:t>-</a:t>
            </a:r>
            <a:r>
              <a:rPr lang="ko-KR" altLang="en-US" sz="1400" dirty="0">
                <a:solidFill>
                  <a:srgbClr val="FF0000"/>
                </a:solidFill>
              </a:rPr>
              <a:t>상담관리</a:t>
            </a:r>
            <a:r>
              <a:rPr lang="en-US" altLang="ko-KR" sz="1400" dirty="0">
                <a:solidFill>
                  <a:srgbClr val="FF0000"/>
                </a:solidFill>
              </a:rPr>
              <a:t>-</a:t>
            </a:r>
            <a:r>
              <a:rPr lang="ko-KR" altLang="en-US" sz="1400" dirty="0">
                <a:solidFill>
                  <a:srgbClr val="FF0000"/>
                </a:solidFill>
              </a:rPr>
              <a:t>장학상담조회 </a:t>
            </a:r>
            <a:r>
              <a:rPr lang="en-US" altLang="ko-KR" sz="1400" dirty="0"/>
              <a:t>(</a:t>
            </a:r>
            <a:r>
              <a:rPr lang="ko-KR" altLang="en-US" sz="1400" dirty="0"/>
              <a:t>엑셀파일로 다운받아 평가표 양식으로 사용</a:t>
            </a:r>
            <a:r>
              <a:rPr lang="en-US" altLang="ko-KR" sz="1400" dirty="0"/>
              <a:t>-</a:t>
            </a:r>
            <a:r>
              <a:rPr lang="ko-KR" altLang="en-US" sz="1400" dirty="0"/>
              <a:t>엑셀파일 및 </a:t>
            </a:r>
            <a:r>
              <a:rPr lang="ko-KR" altLang="en-US" sz="1400" dirty="0" err="1"/>
              <a:t>싸인지</a:t>
            </a:r>
            <a:r>
              <a:rPr lang="en-US" altLang="ko-KR" sz="1400" dirty="0"/>
              <a:t>PDF</a:t>
            </a:r>
            <a:r>
              <a:rPr lang="ko-KR" altLang="en-US" sz="1400" dirty="0"/>
              <a:t>로 회신</a:t>
            </a:r>
            <a:r>
              <a:rPr lang="en-US" altLang="ko-KR" sz="1400" dirty="0"/>
              <a:t>)</a:t>
            </a:r>
            <a:endParaRPr lang="ko-KR" altLang="en-US" sz="1400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227BFB5F-5A27-4857-9CDF-BEB4740F5ED7}"/>
              </a:ext>
            </a:extLst>
          </p:cNvPr>
          <p:cNvSpPr/>
          <p:nvPr/>
        </p:nvSpPr>
        <p:spPr>
          <a:xfrm>
            <a:off x="191194" y="1220769"/>
            <a:ext cx="10275347" cy="2530637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D12319-7C22-4CFF-92B5-636A485B22AD}"/>
              </a:ext>
            </a:extLst>
          </p:cNvPr>
          <p:cNvSpPr txBox="1"/>
          <p:nvPr/>
        </p:nvSpPr>
        <p:spPr>
          <a:xfrm>
            <a:off x="10523555" y="2280088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종합정보시스템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757F971A-23E2-42F4-ADD5-67EA043CDF8D}"/>
              </a:ext>
            </a:extLst>
          </p:cNvPr>
          <p:cNvSpPr/>
          <p:nvPr/>
        </p:nvSpPr>
        <p:spPr>
          <a:xfrm>
            <a:off x="862177" y="3883098"/>
            <a:ext cx="10043512" cy="2884606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CB7109-5811-44F9-A787-AAD75E672964}"/>
              </a:ext>
            </a:extLst>
          </p:cNvPr>
          <p:cNvSpPr txBox="1"/>
          <p:nvPr/>
        </p:nvSpPr>
        <p:spPr>
          <a:xfrm>
            <a:off x="11142490" y="4195975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엑셀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0DB5D135-584B-483F-B37C-305A19E69E3A}"/>
              </a:ext>
            </a:extLst>
          </p:cNvPr>
          <p:cNvSpPr/>
          <p:nvPr/>
        </p:nvSpPr>
        <p:spPr>
          <a:xfrm flipV="1">
            <a:off x="10550345" y="2279326"/>
            <a:ext cx="1235094" cy="276999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BA35B874-0DCC-4563-A185-63101E1D7B18}"/>
              </a:ext>
            </a:extLst>
          </p:cNvPr>
          <p:cNvSpPr/>
          <p:nvPr/>
        </p:nvSpPr>
        <p:spPr>
          <a:xfrm flipV="1">
            <a:off x="11140346" y="4185884"/>
            <a:ext cx="502976" cy="276999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BA915159-E6CB-42D9-B48F-4B95012D14B9}"/>
              </a:ext>
            </a:extLst>
          </p:cNvPr>
          <p:cNvGrpSpPr/>
          <p:nvPr/>
        </p:nvGrpSpPr>
        <p:grpSpPr>
          <a:xfrm>
            <a:off x="1123377" y="3996583"/>
            <a:ext cx="9687024" cy="2645286"/>
            <a:chOff x="510278" y="2172749"/>
            <a:chExt cx="9213405" cy="3070370"/>
          </a:xfrm>
        </p:grpSpPr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6B810B09-BC13-4D6A-8E2E-79971E5B0B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02" t="11820" r="65871" b="50000"/>
            <a:stretch/>
          </p:blipFill>
          <p:spPr>
            <a:xfrm>
              <a:off x="510278" y="2172749"/>
              <a:ext cx="9157556" cy="3070370"/>
            </a:xfrm>
            <a:prstGeom prst="rect">
              <a:avLst/>
            </a:prstGeom>
          </p:spPr>
        </p:pic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5EC1AF27-D602-4337-8F81-627A6316D287}"/>
                </a:ext>
              </a:extLst>
            </p:cNvPr>
            <p:cNvSpPr/>
            <p:nvPr/>
          </p:nvSpPr>
          <p:spPr>
            <a:xfrm flipV="1">
              <a:off x="6104153" y="4378089"/>
              <a:ext cx="3619530" cy="636621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89663551-91DE-4E2B-8C05-3EE5B941DB47}"/>
                </a:ext>
              </a:extLst>
            </p:cNvPr>
            <p:cNvSpPr/>
            <p:nvPr/>
          </p:nvSpPr>
          <p:spPr>
            <a:xfrm>
              <a:off x="7587251" y="4109359"/>
              <a:ext cx="232234" cy="2297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rgbClr val="FF0000"/>
                  </a:solidFill>
                </a:rPr>
                <a:t>3</a:t>
              </a:r>
              <a:endParaRPr lang="ko-KR" altLang="en-US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F4BA5D71-9A83-441E-B7CE-96A857C3502D}"/>
              </a:ext>
            </a:extLst>
          </p:cNvPr>
          <p:cNvCxnSpPr>
            <a:cxnSpLocks/>
          </p:cNvCxnSpPr>
          <p:nvPr/>
        </p:nvCxnSpPr>
        <p:spPr>
          <a:xfrm>
            <a:off x="1942360" y="3064679"/>
            <a:ext cx="378714" cy="8580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12CFD6B4-9F31-40B1-A519-A4323E89D385}"/>
              </a:ext>
            </a:extLst>
          </p:cNvPr>
          <p:cNvSpPr/>
          <p:nvPr/>
        </p:nvSpPr>
        <p:spPr>
          <a:xfrm>
            <a:off x="1786494" y="6124066"/>
            <a:ext cx="2102332" cy="2372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8419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</TotalTime>
  <Words>567</Words>
  <Application>Microsoft Office PowerPoint</Application>
  <PresentationFormat>와이드스크린</PresentationFormat>
  <Paragraphs>127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6" baseType="lpstr">
      <vt:lpstr>굴림</vt:lpstr>
      <vt:lpstr>맑은 고딕</vt:lpstr>
      <vt:lpstr>한양신명조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대현</dc:creator>
  <cp:lastModifiedBy>DKU</cp:lastModifiedBy>
  <cp:revision>50</cp:revision>
  <cp:lastPrinted>2021-06-10T01:25:10Z</cp:lastPrinted>
  <dcterms:created xsi:type="dcterms:W3CDTF">2021-06-10T00:53:33Z</dcterms:created>
  <dcterms:modified xsi:type="dcterms:W3CDTF">2022-10-13T10:56:29Z</dcterms:modified>
</cp:coreProperties>
</file>