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9" r:id="rId2"/>
    <p:sldId id="3361" r:id="rId3"/>
    <p:sldId id="3344" r:id="rId4"/>
    <p:sldId id="3345" r:id="rId5"/>
    <p:sldId id="3355" r:id="rId6"/>
    <p:sldId id="3357" r:id="rId7"/>
    <p:sldId id="3358" r:id="rId8"/>
    <p:sldId id="3316" r:id="rId9"/>
    <p:sldId id="333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Soon Hwan" userId="30f976885a1e5206" providerId="LiveId" clId="{1D4F9646-D08C-44A6-A6D8-9FB977EE7A25}"/>
    <pc:docChg chg="modSld">
      <pc:chgData name="Lee Soon Hwan" userId="30f976885a1e5206" providerId="LiveId" clId="{1D4F9646-D08C-44A6-A6D8-9FB977EE7A25}" dt="2021-02-03T01:35:21.763" v="165" actId="1036"/>
      <pc:docMkLst>
        <pc:docMk/>
      </pc:docMkLst>
      <pc:sldChg chg="modSp">
        <pc:chgData name="Lee Soon Hwan" userId="30f976885a1e5206" providerId="LiveId" clId="{1D4F9646-D08C-44A6-A6D8-9FB977EE7A25}" dt="2021-02-03T01:34:38.330" v="139" actId="6549"/>
        <pc:sldMkLst>
          <pc:docMk/>
          <pc:sldMk cId="720699847" sldId="3336"/>
        </pc:sldMkLst>
        <pc:spChg chg="mod">
          <ac:chgData name="Lee Soon Hwan" userId="30f976885a1e5206" providerId="LiveId" clId="{1D4F9646-D08C-44A6-A6D8-9FB977EE7A25}" dt="2021-02-03T01:34:38.330" v="139" actId="6549"/>
          <ac:spMkLst>
            <pc:docMk/>
            <pc:sldMk cId="720699847" sldId="3336"/>
            <ac:spMk id="42" creationId="{7267BD83-5F06-524C-A8A1-359C7853FACA}"/>
          </ac:spMkLst>
        </pc:spChg>
      </pc:sldChg>
    </pc:docChg>
  </pc:docChgLst>
  <pc:docChgLst>
    <pc:chgData userId="30f976885a1e5206" providerId="LiveId" clId="{2ECFE625-3559-4BCB-9A11-571763545627}"/>
    <pc:docChg chg="custSel delSld modSld sldOrd">
      <pc:chgData name="" userId="30f976885a1e5206" providerId="LiveId" clId="{2ECFE625-3559-4BCB-9A11-571763545627}" dt="2021-02-15T06:48:19.488" v="42" actId="478"/>
      <pc:docMkLst>
        <pc:docMk/>
      </pc:docMkLst>
      <pc:sldChg chg="delSp">
        <pc:chgData name="" userId="30f976885a1e5206" providerId="LiveId" clId="{2ECFE625-3559-4BCB-9A11-571763545627}" dt="2021-02-15T06:48:19.488" v="42" actId="478"/>
        <pc:sldMkLst>
          <pc:docMk/>
          <pc:sldMk cId="715524770" sldId="3359"/>
        </pc:sldMkLst>
        <pc:spChg chg="del">
          <ac:chgData name="" userId="30f976885a1e5206" providerId="LiveId" clId="{2ECFE625-3559-4BCB-9A11-571763545627}" dt="2021-02-15T06:48:19.488" v="42" actId="478"/>
          <ac:spMkLst>
            <pc:docMk/>
            <pc:sldMk cId="715524770" sldId="3359"/>
            <ac:spMk id="4" creationId="{F620B73E-AE5A-4CDD-A93F-B35B0FDF8D60}"/>
          </ac:spMkLst>
        </pc:spChg>
      </pc:sldChg>
      <pc:sldChg chg="modSp ord">
        <pc:chgData name="" userId="30f976885a1e5206" providerId="LiveId" clId="{2ECFE625-3559-4BCB-9A11-571763545627}" dt="2021-02-15T06:47:57.654" v="41" actId="20577"/>
        <pc:sldMkLst>
          <pc:docMk/>
          <pc:sldMk cId="2102431987" sldId="3361"/>
        </pc:sldMkLst>
        <pc:spChg chg="mod">
          <ac:chgData name="" userId="30f976885a1e5206" providerId="LiveId" clId="{2ECFE625-3559-4BCB-9A11-571763545627}" dt="2021-02-15T06:47:57.654" v="41" actId="20577"/>
          <ac:spMkLst>
            <pc:docMk/>
            <pc:sldMk cId="2102431987" sldId="3361"/>
            <ac:spMk id="9" creationId="{280865C6-05DD-4B87-B6CB-EB6BC538CBEC}"/>
          </ac:spMkLst>
        </pc:spChg>
      </pc:sldChg>
      <pc:sldChg chg="del">
        <pc:chgData name="" userId="30f976885a1e5206" providerId="LiveId" clId="{2ECFE625-3559-4BCB-9A11-571763545627}" dt="2021-02-15T06:46:38.874" v="2" actId="2696"/>
        <pc:sldMkLst>
          <pc:docMk/>
          <pc:sldMk cId="869027973" sldId="3362"/>
        </pc:sldMkLst>
      </pc:sldChg>
      <pc:sldChg chg="del">
        <pc:chgData name="" userId="30f976885a1e5206" providerId="LiveId" clId="{2ECFE625-3559-4BCB-9A11-571763545627}" dt="2021-02-15T06:46:29.093" v="0" actId="2696"/>
        <pc:sldMkLst>
          <pc:docMk/>
          <pc:sldMk cId="3938215882" sldId="3363"/>
        </pc:sldMkLst>
      </pc:sldChg>
      <pc:sldChg chg="del">
        <pc:chgData name="" userId="30f976885a1e5206" providerId="LiveId" clId="{2ECFE625-3559-4BCB-9A11-571763545627}" dt="2021-02-15T06:46:30.506" v="1" actId="2696"/>
        <pc:sldMkLst>
          <pc:docMk/>
          <pc:sldMk cId="3395705398" sldId="33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29FFA2-4B7F-4815-AD3B-83D130008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DBCCAE5-28E2-4D29-B6B6-CFA1F7DD5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1A4C98-3071-4E96-A65D-078CCA1C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B420-DAFD-4126-90FA-936B2AFC298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F5C55C-D1B2-4D3E-858A-ADDF0F01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D0ECF8-F667-4F62-8192-4A14151C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2780-44E3-4B15-B3F9-0C875302E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58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1A7FCB-1916-47A5-868D-A08DD8ED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ED6A6D-BF87-4DE7-82FA-6DD2BAA57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339F5F-F9B7-4FCF-8281-F33B4356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B420-DAFD-4126-90FA-936B2AFC298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9BD688-76C6-49CD-B011-FEC1E283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A4DB98-91A4-4C6F-A967-4B83051F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2780-44E3-4B15-B3F9-0C875302E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99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CFEEB9-27BD-413A-BC18-15F4415B8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465175-C286-47AF-A7A2-1644B2D3F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8F73C2-6C0F-4145-905A-66C2E0F4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B420-DAFD-4126-90FA-936B2AFC298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3188F9-55A2-4933-8F03-7B6E022E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59FAD0-931A-4947-807D-F4462414F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2780-44E3-4B15-B3F9-0C875302E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619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836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25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6871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0C2632-99E1-47ED-9C1C-10E3B434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09A01B-CC09-474D-A4AF-6265457A0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90A1BB-858F-4759-BD26-3D5BAE5B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B420-DAFD-4126-90FA-936B2AFC298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E37423-5CA9-4227-9303-E02BCFC6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A2BA47-8644-49ED-B8AA-9DE74DE4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2780-44E3-4B15-B3F9-0C875302E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32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CFBCC8-5C59-4E19-9670-681303BA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29485F-9101-48E8-80EA-B9637B725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AD26D9-0C9E-4652-AE33-189F6A8B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B420-DAFD-4126-90FA-936B2AFC298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3B07CF-9643-4AEE-8004-DBD5064C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FEE9C0-6F3D-40B3-B234-29F890D3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2780-44E3-4B15-B3F9-0C875302E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04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65C1AC-B688-4B46-9331-C4EE82089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FBA3E2-E593-4F32-B82D-D4B443E81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9E31B5-8763-46F3-B1CC-D2236F307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7ACE1A-984A-478A-9FD2-ADC0611E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B420-DAFD-4126-90FA-936B2AFC298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EDF89F-4323-400C-A8EE-33B67E02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D787C4-352B-402B-8B2C-DA802CF8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2780-44E3-4B15-B3F9-0C875302E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21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D37359-D7E5-4402-9812-FAFC4EA4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CE6330-1538-49E8-8A77-03E9F164C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75139B3-FA37-4260-B731-7E806AB67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7657F43-F149-4027-96CF-861AFCA3C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6ED8308-C19D-45DC-9720-389EAFB5E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08FEE47-D0E3-48A1-9B36-7ECB5ECB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B420-DAFD-4126-90FA-936B2AFC298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7C77BD3-49C4-48B5-BD5B-BDE9EAE0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471F3F6-760A-4293-A064-EBE8E35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2780-44E3-4B15-B3F9-0C875302E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32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45007B-6EA0-4FCD-A480-0C589765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ACE28B8-88D6-49C9-9559-39A9FF8F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B420-DAFD-4126-90FA-936B2AFC298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48918B4-871B-44D2-BD69-86BECD92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1BB27D1-65BF-4B69-9F60-E2732DB2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2780-44E3-4B15-B3F9-0C875302E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8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2A606AE-5EC0-402D-99EA-27C2B357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B420-DAFD-4126-90FA-936B2AFC298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3245B87-B9F9-4976-92C7-C56F7774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43F338-173E-4D92-A87F-C3F451CC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2780-44E3-4B15-B3F9-0C875302E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9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199707-0E0D-464A-AA98-CF1AE216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A52885-0F7A-4737-8EEC-1E79903E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768182-3900-4F36-A604-8B91A6C21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DC054B-D1A5-4F20-81FA-B0C94CD6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B420-DAFD-4126-90FA-936B2AFC298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0842EE-3D92-4ACC-B39E-20077627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A9301AC-9EA9-4037-9A90-15FF6A9A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2780-44E3-4B15-B3F9-0C875302E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83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28BCAF-34A2-4BAC-89DF-7A883A88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731026-1669-47CF-9EC3-1A51C10B3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43DD351-EB5A-4E13-BC63-9A2318B0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1B1E3D-034F-41D2-9E10-0D6C2671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B420-DAFD-4126-90FA-936B2AFC298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575416-A431-476A-8C3A-DBC576BE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2D6395-1356-426B-966C-D8B31D5F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2780-44E3-4B15-B3F9-0C875302E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33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1A02FCE-1A8B-4452-ADE2-7B19F0E6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006FBE-9124-4B73-95DD-EF35A4F6C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E0585B-F717-4F87-BC69-2229F43CB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EB420-DAFD-4126-90FA-936B2AFC298E}" type="datetimeFigureOut">
              <a:rPr lang="ko-KR" altLang="en-US" smtClean="0"/>
              <a:t>2021-02-17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194215-89A4-4368-ADE5-B20A22290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2E9016-BB68-4C33-9D0B-D86A65E46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2780-44E3-4B15-B3F9-0C875302E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72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34299D-8046-4BD6-A38E-85ED460F17B2}"/>
              </a:ext>
            </a:extLst>
          </p:cNvPr>
          <p:cNvSpPr txBox="1"/>
          <p:nvPr/>
        </p:nvSpPr>
        <p:spPr>
          <a:xfrm>
            <a:off x="4738899" y="4891749"/>
            <a:ext cx="2714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2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  <a:cs typeface="Poppins" pitchFamily="2" charset="77"/>
              </a:rPr>
              <a:t>BRIDGE</a:t>
            </a:r>
            <a:r>
              <a:rPr lang="ko-KR" altLang="en-US" dirty="0">
                <a:solidFill>
                  <a:schemeClr val="tx2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  <a:cs typeface="Poppins" pitchFamily="2" charset="77"/>
              </a:rPr>
              <a:t> </a:t>
            </a:r>
            <a:r>
              <a:rPr lang="en-US" altLang="ko-KR" dirty="0">
                <a:solidFill>
                  <a:schemeClr val="tx2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  <a:cs typeface="Poppins" pitchFamily="2" charset="77"/>
              </a:rPr>
              <a:t>CONSTRUCTION</a:t>
            </a:r>
          </a:p>
          <a:p>
            <a:pPr algn="ctr"/>
            <a:r>
              <a:rPr lang="en-US" altLang="ko-KR" dirty="0">
                <a:solidFill>
                  <a:schemeClr val="tx2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  <a:cs typeface="Poppins" pitchFamily="2" charset="77"/>
              </a:rPr>
              <a:t>RENEWABLE ENERGY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D7091E2-D884-47BD-8563-4C8E09B00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22" y="2137442"/>
            <a:ext cx="7151355" cy="11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2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1C15669-C149-407E-B32B-4E5725124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" y="816199"/>
            <a:ext cx="5950590" cy="334720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2B1A156-EA25-4649-877E-55AFC6B2E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75" y="807810"/>
            <a:ext cx="6000925" cy="3375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0865C6-05DD-4B87-B6CB-EB6BC538CBEC}"/>
              </a:ext>
            </a:extLst>
          </p:cNvPr>
          <p:cNvSpPr txBox="1"/>
          <p:nvPr/>
        </p:nvSpPr>
        <p:spPr>
          <a:xfrm>
            <a:off x="1384153" y="365409"/>
            <a:ext cx="3310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2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  <a:cs typeface="Poppins" pitchFamily="2" charset="77"/>
              </a:rPr>
              <a:t>Head Office ( R &amp;D Center)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78570-3C6B-4986-B8AC-BA12B3DC85D6}"/>
              </a:ext>
            </a:extLst>
          </p:cNvPr>
          <p:cNvSpPr txBox="1"/>
          <p:nvPr/>
        </p:nvSpPr>
        <p:spPr>
          <a:xfrm>
            <a:off x="8329821" y="36540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  <a:cs typeface="Poppins" pitchFamily="2" charset="77"/>
              </a:rPr>
              <a:t>R &amp; BD Factory 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469AAB9-2EC5-4BE6-A996-D81EB75AA9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74" t="15259" r="10883" b="9731"/>
          <a:stretch/>
        </p:blipFill>
        <p:spPr>
          <a:xfrm>
            <a:off x="7736327" y="4183330"/>
            <a:ext cx="3167015" cy="251339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02465AE-230C-476D-91E5-1EDB3ED07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902" y="4163406"/>
            <a:ext cx="3167015" cy="25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3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C8135C-0C29-0749-A2DA-8A0F4AC26754}"/>
              </a:ext>
            </a:extLst>
          </p:cNvPr>
          <p:cNvSpPr txBox="1"/>
          <p:nvPr/>
        </p:nvSpPr>
        <p:spPr>
          <a:xfrm>
            <a:off x="5286336" y="306186"/>
            <a:ext cx="1619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연구 시설</a:t>
            </a:r>
            <a:endParaRPr lang="en-US" sz="30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B09CE-1E32-584D-8940-E408D2A94621}"/>
              </a:ext>
            </a:extLst>
          </p:cNvPr>
          <p:cNvSpPr txBox="1"/>
          <p:nvPr/>
        </p:nvSpPr>
        <p:spPr>
          <a:xfrm>
            <a:off x="5229420" y="787593"/>
            <a:ext cx="1733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spc="150" dirty="0">
                <a:solidFill>
                  <a:schemeClr val="accent1">
                    <a:lumMod val="50000"/>
                  </a:schemeClr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 Light" pitchFamily="2" charset="77"/>
              </a:rPr>
              <a:t>스마트 건설 기술 연구</a:t>
            </a:r>
            <a:endParaRPr lang="en-US" sz="1200" b="1" spc="150" dirty="0">
              <a:solidFill>
                <a:schemeClr val="accent1">
                  <a:lumMod val="50000"/>
                </a:schemeClr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 Light" pitchFamily="2" charset="77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07F64CA1-D62D-444A-ADF0-6AC9D4647C08}"/>
              </a:ext>
            </a:extLst>
          </p:cNvPr>
          <p:cNvSpPr/>
          <p:nvPr/>
        </p:nvSpPr>
        <p:spPr>
          <a:xfrm>
            <a:off x="1348475" y="1507521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B5E8C852-B1A9-9B4A-84C6-DD29823CFE8C}"/>
              </a:ext>
            </a:extLst>
          </p:cNvPr>
          <p:cNvSpPr/>
          <p:nvPr/>
        </p:nvSpPr>
        <p:spPr>
          <a:xfrm>
            <a:off x="4641550" y="1507521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A73D747-EA3A-2D49-8E8C-32B6F78C8297}"/>
              </a:ext>
            </a:extLst>
          </p:cNvPr>
          <p:cNvSpPr/>
          <p:nvPr/>
        </p:nvSpPr>
        <p:spPr>
          <a:xfrm>
            <a:off x="7934626" y="1507521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BAA90A85-0A64-764C-B667-FD124F4B695F}"/>
              </a:ext>
            </a:extLst>
          </p:cNvPr>
          <p:cNvSpPr/>
          <p:nvPr/>
        </p:nvSpPr>
        <p:spPr>
          <a:xfrm>
            <a:off x="3078423" y="4201295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C960447-1BE1-E74C-994C-F72DD423E568}"/>
              </a:ext>
            </a:extLst>
          </p:cNvPr>
          <p:cNvSpPr/>
          <p:nvPr/>
        </p:nvSpPr>
        <p:spPr>
          <a:xfrm>
            <a:off x="6371499" y="4201295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80F54D06-F2C3-B84E-B434-C61CAFD5FD43}"/>
              </a:ext>
            </a:extLst>
          </p:cNvPr>
          <p:cNvSpPr/>
          <p:nvPr/>
        </p:nvSpPr>
        <p:spPr>
          <a:xfrm>
            <a:off x="9664575" y="4201295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C41DCC-8CE5-FD42-B678-10D070C7A578}"/>
              </a:ext>
            </a:extLst>
          </p:cNvPr>
          <p:cNvSpPr txBox="1"/>
          <p:nvPr/>
        </p:nvSpPr>
        <p:spPr>
          <a:xfrm>
            <a:off x="1172000" y="2785042"/>
            <a:ext cx="153920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프리팹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제작 설비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821AD1D-E454-C34C-BBFE-B7398787FF57}"/>
              </a:ext>
            </a:extLst>
          </p:cNvPr>
          <p:cNvSpPr txBox="1">
            <a:spLocks/>
          </p:cNvSpPr>
          <p:nvPr/>
        </p:nvSpPr>
        <p:spPr>
          <a:xfrm>
            <a:off x="903632" y="3173122"/>
            <a:ext cx="2075934" cy="4962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콘크리트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프리팹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구조물과 구조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실험체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제작 시스템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D34ED9-4460-7740-82B1-F3249AB844BF}"/>
              </a:ext>
            </a:extLst>
          </p:cNvPr>
          <p:cNvSpPr txBox="1"/>
          <p:nvPr/>
        </p:nvSpPr>
        <p:spPr>
          <a:xfrm>
            <a:off x="4287140" y="2785042"/>
            <a:ext cx="1895070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프리팹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품질관리 실험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86B9A65-A50C-164B-8815-3384A0768F7D}"/>
              </a:ext>
            </a:extLst>
          </p:cNvPr>
          <p:cNvSpPr txBox="1">
            <a:spLocks/>
          </p:cNvSpPr>
          <p:nvPr/>
        </p:nvSpPr>
        <p:spPr>
          <a:xfrm>
            <a:off x="4196707" y="3173122"/>
            <a:ext cx="2075934" cy="4962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스마트 건설 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4, 6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세부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프리팹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품질관리 기술 테스트 베드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E7E346-00CE-0C4B-8EEC-15694DBB6A97}"/>
              </a:ext>
            </a:extLst>
          </p:cNvPr>
          <p:cNvSpPr txBox="1"/>
          <p:nvPr/>
        </p:nvSpPr>
        <p:spPr>
          <a:xfrm>
            <a:off x="8052301" y="2785042"/>
            <a:ext cx="95090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계측 장비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7E5D323-EDF7-C646-BDCA-C7F00708EBD9}"/>
              </a:ext>
            </a:extLst>
          </p:cNvPr>
          <p:cNvSpPr txBox="1">
            <a:spLocks/>
          </p:cNvSpPr>
          <p:nvPr/>
        </p:nvSpPr>
        <p:spPr>
          <a:xfrm>
            <a:off x="7489783" y="3173122"/>
            <a:ext cx="2075934" cy="53322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3D Scanner / Drone</a:t>
            </a: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RTK / TS / 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열화상카메라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E0724-8F39-954F-8D63-B4CDAFCDC8FC}"/>
              </a:ext>
            </a:extLst>
          </p:cNvPr>
          <p:cNvSpPr txBox="1"/>
          <p:nvPr/>
        </p:nvSpPr>
        <p:spPr>
          <a:xfrm>
            <a:off x="2635046" y="5481523"/>
            <a:ext cx="207300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프리팹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바닥판과 거푸집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690B866-B192-D946-9567-BF7F170D4B9E}"/>
              </a:ext>
            </a:extLst>
          </p:cNvPr>
          <p:cNvSpPr txBox="1">
            <a:spLocks/>
          </p:cNvSpPr>
          <p:nvPr/>
        </p:nvSpPr>
        <p:spPr>
          <a:xfrm>
            <a:off x="2633580" y="5869603"/>
            <a:ext cx="2075934" cy="53322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실험용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프리팹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바닥판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가변 거푸집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C75438-0B48-EE47-BF7B-B5EE10800184}"/>
              </a:ext>
            </a:extLst>
          </p:cNvPr>
          <p:cNvSpPr txBox="1"/>
          <p:nvPr/>
        </p:nvSpPr>
        <p:spPr>
          <a:xfrm>
            <a:off x="6195022" y="5481523"/>
            <a:ext cx="153920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유압 </a:t>
            </a:r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반력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시스템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DD60804-36CF-0F45-AB6A-B60E8553D035}"/>
              </a:ext>
            </a:extLst>
          </p:cNvPr>
          <p:cNvSpPr txBox="1">
            <a:spLocks/>
          </p:cNvSpPr>
          <p:nvPr/>
        </p:nvSpPr>
        <p:spPr>
          <a:xfrm>
            <a:off x="5926656" y="5869603"/>
            <a:ext cx="2075934" cy="53322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구조물 경계 조건 모사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지반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반력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모사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492D08-5B77-6B4B-B6A2-4CC88CEB4064}"/>
              </a:ext>
            </a:extLst>
          </p:cNvPr>
          <p:cNvSpPr txBox="1"/>
          <p:nvPr/>
        </p:nvSpPr>
        <p:spPr>
          <a:xfrm>
            <a:off x="9310165" y="5481523"/>
            <a:ext cx="1895070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해체 콘크리트 재활용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502B025-3A93-044D-A8B7-41672CA4B6D1}"/>
              </a:ext>
            </a:extLst>
          </p:cNvPr>
          <p:cNvSpPr txBox="1">
            <a:spLocks/>
          </p:cNvSpPr>
          <p:nvPr/>
        </p:nvSpPr>
        <p:spPr>
          <a:xfrm>
            <a:off x="9219732" y="5869603"/>
            <a:ext cx="2075934" cy="53322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고리 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1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호 원자력 발전소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해체 콘크리트 재활용 플랜트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B43B84-5DC2-9541-B59B-A4BD520F2DB8}"/>
              </a:ext>
            </a:extLst>
          </p:cNvPr>
          <p:cNvSpPr txBox="1"/>
          <p:nvPr/>
        </p:nvSpPr>
        <p:spPr>
          <a:xfrm>
            <a:off x="1665456" y="1823646"/>
            <a:ext cx="65114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01.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F426EC-ACE2-8B42-B6A5-50EB713DEE0D}"/>
              </a:ext>
            </a:extLst>
          </p:cNvPr>
          <p:cNvSpPr txBox="1"/>
          <p:nvPr/>
        </p:nvSpPr>
        <p:spPr>
          <a:xfrm>
            <a:off x="4924869" y="1823646"/>
            <a:ext cx="7184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02.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810628-CA79-564C-874B-4A5E09A13874}"/>
              </a:ext>
            </a:extLst>
          </p:cNvPr>
          <p:cNvSpPr txBox="1"/>
          <p:nvPr/>
        </p:nvSpPr>
        <p:spPr>
          <a:xfrm>
            <a:off x="8217143" y="1823646"/>
            <a:ext cx="72007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3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D7670F-ABAB-FF45-B6E9-CE378666B805}"/>
              </a:ext>
            </a:extLst>
          </p:cNvPr>
          <p:cNvSpPr txBox="1"/>
          <p:nvPr/>
        </p:nvSpPr>
        <p:spPr>
          <a:xfrm>
            <a:off x="9943885" y="4517420"/>
            <a:ext cx="726482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06.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54768A-8569-B84A-BB8C-FBB2EE89DEF8}"/>
              </a:ext>
            </a:extLst>
          </p:cNvPr>
          <p:cNvSpPr txBox="1"/>
          <p:nvPr/>
        </p:nvSpPr>
        <p:spPr>
          <a:xfrm>
            <a:off x="6661229" y="4517420"/>
            <a:ext cx="705642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5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05.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463137-D27E-2047-A040-4DA8CE787867}"/>
              </a:ext>
            </a:extLst>
          </p:cNvPr>
          <p:cNvSpPr txBox="1"/>
          <p:nvPr/>
        </p:nvSpPr>
        <p:spPr>
          <a:xfrm>
            <a:off x="3357733" y="4517420"/>
            <a:ext cx="726482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4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120124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C8135C-0C29-0749-A2DA-8A0F4AC26754}"/>
              </a:ext>
            </a:extLst>
          </p:cNvPr>
          <p:cNvSpPr txBox="1"/>
          <p:nvPr/>
        </p:nvSpPr>
        <p:spPr>
          <a:xfrm>
            <a:off x="5286336" y="306186"/>
            <a:ext cx="1619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연구 시설</a:t>
            </a:r>
            <a:endParaRPr lang="en-US" sz="30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B09CE-1E32-584D-8940-E408D2A94621}"/>
              </a:ext>
            </a:extLst>
          </p:cNvPr>
          <p:cNvSpPr txBox="1"/>
          <p:nvPr/>
        </p:nvSpPr>
        <p:spPr>
          <a:xfrm>
            <a:off x="5153280" y="787593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spc="150" dirty="0">
                <a:solidFill>
                  <a:schemeClr val="accent1">
                    <a:lumMod val="50000"/>
                  </a:schemeClr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 Light" pitchFamily="2" charset="77"/>
              </a:rPr>
              <a:t>신재생 에너지 기술 연구</a:t>
            </a:r>
            <a:endParaRPr lang="en-US" sz="1200" b="1" spc="150" dirty="0">
              <a:solidFill>
                <a:schemeClr val="accent1">
                  <a:lumMod val="50000"/>
                </a:schemeClr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 Light" pitchFamily="2" charset="77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07F64CA1-D62D-444A-ADF0-6AC9D4647C08}"/>
              </a:ext>
            </a:extLst>
          </p:cNvPr>
          <p:cNvSpPr/>
          <p:nvPr/>
        </p:nvSpPr>
        <p:spPr>
          <a:xfrm>
            <a:off x="1348475" y="1507521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B5E8C852-B1A9-9B4A-84C6-DD29823CFE8C}"/>
              </a:ext>
            </a:extLst>
          </p:cNvPr>
          <p:cNvSpPr/>
          <p:nvPr/>
        </p:nvSpPr>
        <p:spPr>
          <a:xfrm>
            <a:off x="4641550" y="1507521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A73D747-EA3A-2D49-8E8C-32B6F78C8297}"/>
              </a:ext>
            </a:extLst>
          </p:cNvPr>
          <p:cNvSpPr/>
          <p:nvPr/>
        </p:nvSpPr>
        <p:spPr>
          <a:xfrm>
            <a:off x="7934626" y="1507521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BAA90A85-0A64-764C-B667-FD124F4B695F}"/>
              </a:ext>
            </a:extLst>
          </p:cNvPr>
          <p:cNvSpPr/>
          <p:nvPr/>
        </p:nvSpPr>
        <p:spPr>
          <a:xfrm>
            <a:off x="3078423" y="4201295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C960447-1BE1-E74C-994C-F72DD423E568}"/>
              </a:ext>
            </a:extLst>
          </p:cNvPr>
          <p:cNvSpPr/>
          <p:nvPr/>
        </p:nvSpPr>
        <p:spPr>
          <a:xfrm>
            <a:off x="6371499" y="4201295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80F54D06-F2C3-B84E-B434-C61CAFD5FD43}"/>
              </a:ext>
            </a:extLst>
          </p:cNvPr>
          <p:cNvSpPr/>
          <p:nvPr/>
        </p:nvSpPr>
        <p:spPr>
          <a:xfrm>
            <a:off x="9664575" y="4201295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C41DCC-8CE5-FD42-B678-10D070C7A578}"/>
              </a:ext>
            </a:extLst>
          </p:cNvPr>
          <p:cNvSpPr txBox="1"/>
          <p:nvPr/>
        </p:nvSpPr>
        <p:spPr>
          <a:xfrm>
            <a:off x="1083036" y="2785042"/>
            <a:ext cx="171713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태양광 발전소 운영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821AD1D-E454-C34C-BBFE-B7398787FF57}"/>
              </a:ext>
            </a:extLst>
          </p:cNvPr>
          <p:cNvSpPr txBox="1">
            <a:spLocks/>
          </p:cNvSpPr>
          <p:nvPr/>
        </p:nvSpPr>
        <p:spPr>
          <a:xfrm>
            <a:off x="903632" y="3173122"/>
            <a:ext cx="2075934" cy="4962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연구소 지붕 활용 태양광 발전소와 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O&amp;M 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시스템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D34ED9-4460-7740-82B1-F3249AB844BF}"/>
              </a:ext>
            </a:extLst>
          </p:cNvPr>
          <p:cNvSpPr txBox="1"/>
          <p:nvPr/>
        </p:nvSpPr>
        <p:spPr>
          <a:xfrm>
            <a:off x="4033872" y="2723486"/>
            <a:ext cx="2401619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Mobile Energy CUBE</a:t>
            </a:r>
            <a:endParaRPr lang="en-US" sz="20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86B9A65-A50C-164B-8815-3384A0768F7D}"/>
              </a:ext>
            </a:extLst>
          </p:cNvPr>
          <p:cNvSpPr txBox="1">
            <a:spLocks/>
          </p:cNvSpPr>
          <p:nvPr/>
        </p:nvSpPr>
        <p:spPr>
          <a:xfrm>
            <a:off x="4196707" y="3173122"/>
            <a:ext cx="2075934" cy="53322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이동과 설치가 편리한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모바일 태양광 발전소 개발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E7E346-00CE-0C4B-8EEC-15694DBB6A97}"/>
              </a:ext>
            </a:extLst>
          </p:cNvPr>
          <p:cNvSpPr txBox="1"/>
          <p:nvPr/>
        </p:nvSpPr>
        <p:spPr>
          <a:xfrm>
            <a:off x="7186681" y="2723486"/>
            <a:ext cx="268214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Energy Storage System</a:t>
            </a:r>
            <a:endParaRPr lang="en-US" sz="20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7E5D323-EDF7-C646-BDCA-C7F00708EBD9}"/>
              </a:ext>
            </a:extLst>
          </p:cNvPr>
          <p:cNvSpPr txBox="1">
            <a:spLocks/>
          </p:cNvSpPr>
          <p:nvPr/>
        </p:nvSpPr>
        <p:spPr>
          <a:xfrm>
            <a:off x="7489783" y="3173122"/>
            <a:ext cx="2075934" cy="53322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태양광 발전 전력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저장과 성능 실험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9E0724-8F39-954F-8D63-B4CDAFCDC8FC}"/>
              </a:ext>
            </a:extLst>
          </p:cNvPr>
          <p:cNvSpPr txBox="1"/>
          <p:nvPr/>
        </p:nvSpPr>
        <p:spPr>
          <a:xfrm>
            <a:off x="2812982" y="5481523"/>
            <a:ext cx="171713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증류식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정수 시스템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690B866-B192-D946-9567-BF7F170D4B9E}"/>
              </a:ext>
            </a:extLst>
          </p:cNvPr>
          <p:cNvSpPr txBox="1">
            <a:spLocks/>
          </p:cNvSpPr>
          <p:nvPr/>
        </p:nvSpPr>
        <p:spPr>
          <a:xfrm>
            <a:off x="2633580" y="5869603"/>
            <a:ext cx="2075934" cy="53322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태양열을 열원으로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증류식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정수 생산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C75438-0B48-EE47-BF7B-B5EE10800184}"/>
              </a:ext>
            </a:extLst>
          </p:cNvPr>
          <p:cNvSpPr txBox="1"/>
          <p:nvPr/>
        </p:nvSpPr>
        <p:spPr>
          <a:xfrm>
            <a:off x="5811909" y="5481523"/>
            <a:ext cx="2305438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태양열 </a:t>
            </a:r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열병합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발전 시스템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DD60804-36CF-0F45-AB6A-B60E8553D035}"/>
              </a:ext>
            </a:extLst>
          </p:cNvPr>
          <p:cNvSpPr txBox="1">
            <a:spLocks/>
          </p:cNvSpPr>
          <p:nvPr/>
        </p:nvSpPr>
        <p:spPr>
          <a:xfrm>
            <a:off x="5926656" y="5869603"/>
            <a:ext cx="2075934" cy="4962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태양열을 이용한 열전소자 열전 발전 연구 시설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492D08-5B77-6B4B-B6A2-4CC88CEB4064}"/>
              </a:ext>
            </a:extLst>
          </p:cNvPr>
          <p:cNvSpPr txBox="1"/>
          <p:nvPr/>
        </p:nvSpPr>
        <p:spPr>
          <a:xfrm>
            <a:off x="9399133" y="5481523"/>
            <a:ext cx="171713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태양열 </a:t>
            </a:r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집열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시스템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502B025-3A93-044D-A8B7-41672CA4B6D1}"/>
              </a:ext>
            </a:extLst>
          </p:cNvPr>
          <p:cNvSpPr txBox="1">
            <a:spLocks/>
          </p:cNvSpPr>
          <p:nvPr/>
        </p:nvSpPr>
        <p:spPr>
          <a:xfrm>
            <a:off x="9219732" y="5869603"/>
            <a:ext cx="2075934" cy="4962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열전발전과 연구소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난방용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태양열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집열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시스템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B43B84-5DC2-9541-B59B-A4BD520F2DB8}"/>
              </a:ext>
            </a:extLst>
          </p:cNvPr>
          <p:cNvSpPr txBox="1"/>
          <p:nvPr/>
        </p:nvSpPr>
        <p:spPr>
          <a:xfrm>
            <a:off x="1665456" y="1823646"/>
            <a:ext cx="65114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01.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F426EC-ACE2-8B42-B6A5-50EB713DEE0D}"/>
              </a:ext>
            </a:extLst>
          </p:cNvPr>
          <p:cNvSpPr txBox="1"/>
          <p:nvPr/>
        </p:nvSpPr>
        <p:spPr>
          <a:xfrm>
            <a:off x="4924869" y="1823646"/>
            <a:ext cx="7184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02.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810628-CA79-564C-874B-4A5E09A13874}"/>
              </a:ext>
            </a:extLst>
          </p:cNvPr>
          <p:cNvSpPr txBox="1"/>
          <p:nvPr/>
        </p:nvSpPr>
        <p:spPr>
          <a:xfrm>
            <a:off x="8217143" y="1823646"/>
            <a:ext cx="72007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3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D7670F-ABAB-FF45-B6E9-CE378666B805}"/>
              </a:ext>
            </a:extLst>
          </p:cNvPr>
          <p:cNvSpPr txBox="1"/>
          <p:nvPr/>
        </p:nvSpPr>
        <p:spPr>
          <a:xfrm>
            <a:off x="9943885" y="4517420"/>
            <a:ext cx="726482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06.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54768A-8569-B84A-BB8C-FBB2EE89DEF8}"/>
              </a:ext>
            </a:extLst>
          </p:cNvPr>
          <p:cNvSpPr txBox="1"/>
          <p:nvPr/>
        </p:nvSpPr>
        <p:spPr>
          <a:xfrm>
            <a:off x="6661229" y="4517420"/>
            <a:ext cx="705642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5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05.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463137-D27E-2047-A040-4DA8CE787867}"/>
              </a:ext>
            </a:extLst>
          </p:cNvPr>
          <p:cNvSpPr txBox="1"/>
          <p:nvPr/>
        </p:nvSpPr>
        <p:spPr>
          <a:xfrm>
            <a:off x="3357733" y="4517420"/>
            <a:ext cx="726482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accent4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9832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17587D1B-4629-4E4C-8DD3-806F2BC46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3429000"/>
          </a:xfr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CCFD0A8-C5D2-B34A-9F96-2B7A7A7C947D}"/>
              </a:ext>
            </a:extLst>
          </p:cNvPr>
          <p:cNvSpPr/>
          <p:nvPr/>
        </p:nvSpPr>
        <p:spPr>
          <a:xfrm>
            <a:off x="1588" y="0"/>
            <a:ext cx="12188825" cy="34290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8BD4A-F2AE-3C4F-8C1B-19494841AEC4}"/>
              </a:ext>
            </a:extLst>
          </p:cNvPr>
          <p:cNvSpPr txBox="1"/>
          <p:nvPr/>
        </p:nvSpPr>
        <p:spPr>
          <a:xfrm>
            <a:off x="4714066" y="306186"/>
            <a:ext cx="2763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Ongoing   R &amp; 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D2EB0-BFB7-7F45-A9F2-C8F5DE21E96E}"/>
              </a:ext>
            </a:extLst>
          </p:cNvPr>
          <p:cNvSpPr txBox="1"/>
          <p:nvPr/>
        </p:nvSpPr>
        <p:spPr>
          <a:xfrm>
            <a:off x="5229419" y="787593"/>
            <a:ext cx="1733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spc="150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 Light" pitchFamily="2" charset="77"/>
              </a:rPr>
              <a:t>스마트 건설 기술 개발</a:t>
            </a:r>
            <a:endParaRPr lang="en-US" sz="1200" b="1" spc="150" dirty="0">
              <a:solidFill>
                <a:schemeClr val="bg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 Light" pitchFamily="2" charset="77"/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A62B5974-184A-0F42-ACAC-B27F7CD2C6B1}"/>
              </a:ext>
            </a:extLst>
          </p:cNvPr>
          <p:cNvSpPr/>
          <p:nvPr/>
        </p:nvSpPr>
        <p:spPr>
          <a:xfrm rot="10800000">
            <a:off x="1381614" y="3007380"/>
            <a:ext cx="1322173" cy="11398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F5CF707-5998-0D4F-957D-AC47822309A0}"/>
              </a:ext>
            </a:extLst>
          </p:cNvPr>
          <p:cNvSpPr/>
          <p:nvPr/>
        </p:nvSpPr>
        <p:spPr>
          <a:xfrm rot="10800000">
            <a:off x="4083814" y="3007380"/>
            <a:ext cx="1322173" cy="113980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B3A3E237-5F1C-F343-AD3B-A6E44CE645B8}"/>
              </a:ext>
            </a:extLst>
          </p:cNvPr>
          <p:cNvSpPr/>
          <p:nvPr/>
        </p:nvSpPr>
        <p:spPr>
          <a:xfrm rot="10800000">
            <a:off x="6786013" y="3007380"/>
            <a:ext cx="1322173" cy="113980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E6A4EFE-37E1-6A45-8E90-F93E94E0982C}"/>
              </a:ext>
            </a:extLst>
          </p:cNvPr>
          <p:cNvSpPr/>
          <p:nvPr/>
        </p:nvSpPr>
        <p:spPr>
          <a:xfrm rot="10800000">
            <a:off x="9488213" y="3007380"/>
            <a:ext cx="1322173" cy="113980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586AE-EE05-8E4B-BE7E-CFD3B5049A1D}"/>
              </a:ext>
            </a:extLst>
          </p:cNvPr>
          <p:cNvSpPr txBox="1"/>
          <p:nvPr/>
        </p:nvSpPr>
        <p:spPr>
          <a:xfrm>
            <a:off x="1881439" y="3152001"/>
            <a:ext cx="322524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AD8CBC-664F-0944-9F12-9B05130C05CD}"/>
              </a:ext>
            </a:extLst>
          </p:cNvPr>
          <p:cNvSpPr txBox="1"/>
          <p:nvPr/>
        </p:nvSpPr>
        <p:spPr>
          <a:xfrm>
            <a:off x="4549976" y="3152001"/>
            <a:ext cx="38985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F3C510-168E-2149-A827-45F2DEA04763}"/>
              </a:ext>
            </a:extLst>
          </p:cNvPr>
          <p:cNvSpPr txBox="1"/>
          <p:nvPr/>
        </p:nvSpPr>
        <p:spPr>
          <a:xfrm>
            <a:off x="7251373" y="3152001"/>
            <a:ext cx="391454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CF2C2B-7716-2C4D-9693-0BB887A3BF94}"/>
              </a:ext>
            </a:extLst>
          </p:cNvPr>
          <p:cNvSpPr txBox="1"/>
          <p:nvPr/>
        </p:nvSpPr>
        <p:spPr>
          <a:xfrm>
            <a:off x="9950367" y="3152001"/>
            <a:ext cx="3978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542718-AA00-F54B-B875-2D92F6E422AF}"/>
              </a:ext>
            </a:extLst>
          </p:cNvPr>
          <p:cNvSpPr txBox="1"/>
          <p:nvPr/>
        </p:nvSpPr>
        <p:spPr>
          <a:xfrm>
            <a:off x="1216192" y="4434144"/>
            <a:ext cx="165301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스마트 건설 </a:t>
            </a:r>
            <a:r>
              <a:rPr lang="en-US" altLang="ko-KR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4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세부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E1ACBB7-AE8F-1141-A0DA-FD2B714C438D}"/>
              </a:ext>
            </a:extLst>
          </p:cNvPr>
          <p:cNvSpPr txBox="1">
            <a:spLocks/>
          </p:cNvSpPr>
          <p:nvPr/>
        </p:nvSpPr>
        <p:spPr>
          <a:xfrm>
            <a:off x="945763" y="4822224"/>
            <a:ext cx="2193875" cy="99488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3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차원 스캐닝 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Point Cloud 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분석을 이용한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프리팹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제작 공정의 실시간 품질관리 기술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[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국토교통기술진흥원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]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AB14A2-D5D6-1B44-8FD8-25D131C45E90}"/>
              </a:ext>
            </a:extLst>
          </p:cNvPr>
          <p:cNvSpPr txBox="1"/>
          <p:nvPr/>
        </p:nvSpPr>
        <p:spPr>
          <a:xfrm>
            <a:off x="3918391" y="4434144"/>
            <a:ext cx="165301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스마트 건설 </a:t>
            </a:r>
            <a:r>
              <a:rPr lang="en-US" altLang="ko-KR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6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세부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07578D5F-A8B8-6D40-BEDB-6E45F6838B1C}"/>
              </a:ext>
            </a:extLst>
          </p:cNvPr>
          <p:cNvSpPr txBox="1">
            <a:spLocks/>
          </p:cNvSpPr>
          <p:nvPr/>
        </p:nvSpPr>
        <p:spPr>
          <a:xfrm>
            <a:off x="3647962" y="4822224"/>
            <a:ext cx="2257888" cy="99488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드론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영상의 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Object Detection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과 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Deep Learning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을 이용한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프리팹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시공 공정의 품질관리 기술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[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국토교통기술진흥원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]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80B16B-7E5C-BB4C-9409-9A4BC84D37CF}"/>
              </a:ext>
            </a:extLst>
          </p:cNvPr>
          <p:cNvSpPr txBox="1"/>
          <p:nvPr/>
        </p:nvSpPr>
        <p:spPr>
          <a:xfrm>
            <a:off x="6677497" y="4434144"/>
            <a:ext cx="153920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바닥판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급속 교체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1A04DDBD-5A71-5B4E-AE62-E34F4EC82214}"/>
              </a:ext>
            </a:extLst>
          </p:cNvPr>
          <p:cNvSpPr txBox="1">
            <a:spLocks/>
          </p:cNvSpPr>
          <p:nvPr/>
        </p:nvSpPr>
        <p:spPr>
          <a:xfrm>
            <a:off x="6350162" y="4822224"/>
            <a:ext cx="2193875" cy="99488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고속도로 노후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바닥판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급속교체용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가변거푸집과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바닥판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이송 설치 시스템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[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중기청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&amp;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도로공사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)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9FEC99-05EE-A24D-B800-B20C3EB28B89}"/>
              </a:ext>
            </a:extLst>
          </p:cNvPr>
          <p:cNvSpPr txBox="1"/>
          <p:nvPr/>
        </p:nvSpPr>
        <p:spPr>
          <a:xfrm>
            <a:off x="9584882" y="4434144"/>
            <a:ext cx="112883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모듈러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교량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EDA082FB-FA38-3A4B-BEAA-689CF82727E5}"/>
              </a:ext>
            </a:extLst>
          </p:cNvPr>
          <p:cNvSpPr txBox="1">
            <a:spLocks/>
          </p:cNvSpPr>
          <p:nvPr/>
        </p:nvSpPr>
        <p:spPr>
          <a:xfrm>
            <a:off x="9052361" y="4822224"/>
            <a:ext cx="2373445" cy="99488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설계 후 주문 제작하는 교량 구조물을 선 제작 후 소요에 따라 조립 설치 가능한 표준 교량 개발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[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도로연구원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]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2155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17587D1B-4629-4E4C-8DD3-806F2BC46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3429000"/>
          </a:xfr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CCFD0A8-C5D2-B34A-9F96-2B7A7A7C947D}"/>
              </a:ext>
            </a:extLst>
          </p:cNvPr>
          <p:cNvSpPr/>
          <p:nvPr/>
        </p:nvSpPr>
        <p:spPr>
          <a:xfrm>
            <a:off x="1588" y="0"/>
            <a:ext cx="12188825" cy="34290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8BD4A-F2AE-3C4F-8C1B-19494841AEC4}"/>
              </a:ext>
            </a:extLst>
          </p:cNvPr>
          <p:cNvSpPr txBox="1"/>
          <p:nvPr/>
        </p:nvSpPr>
        <p:spPr>
          <a:xfrm>
            <a:off x="4714066" y="306186"/>
            <a:ext cx="2763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Ongoing   R &amp; 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D2EB0-BFB7-7F45-A9F2-C8F5DE21E96E}"/>
              </a:ext>
            </a:extLst>
          </p:cNvPr>
          <p:cNvSpPr txBox="1"/>
          <p:nvPr/>
        </p:nvSpPr>
        <p:spPr>
          <a:xfrm>
            <a:off x="5153277" y="787593"/>
            <a:ext cx="1885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spc="150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 Light" pitchFamily="2" charset="77"/>
              </a:rPr>
              <a:t>신재생 에너지 기술 개발</a:t>
            </a:r>
            <a:endParaRPr lang="en-US" sz="1200" b="1" spc="150" dirty="0">
              <a:solidFill>
                <a:schemeClr val="bg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 Light" pitchFamily="2" charset="77"/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A62B5974-184A-0F42-ACAC-B27F7CD2C6B1}"/>
              </a:ext>
            </a:extLst>
          </p:cNvPr>
          <p:cNvSpPr/>
          <p:nvPr/>
        </p:nvSpPr>
        <p:spPr>
          <a:xfrm rot="10800000">
            <a:off x="1381614" y="3007380"/>
            <a:ext cx="1322173" cy="11398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F5CF707-5998-0D4F-957D-AC47822309A0}"/>
              </a:ext>
            </a:extLst>
          </p:cNvPr>
          <p:cNvSpPr/>
          <p:nvPr/>
        </p:nvSpPr>
        <p:spPr>
          <a:xfrm rot="10800000">
            <a:off x="4083814" y="3007380"/>
            <a:ext cx="1322173" cy="113980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B3A3E237-5F1C-F343-AD3B-A6E44CE645B8}"/>
              </a:ext>
            </a:extLst>
          </p:cNvPr>
          <p:cNvSpPr/>
          <p:nvPr/>
        </p:nvSpPr>
        <p:spPr>
          <a:xfrm rot="10800000">
            <a:off x="6786013" y="3007380"/>
            <a:ext cx="1322173" cy="113980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E6A4EFE-37E1-6A45-8E90-F93E94E0982C}"/>
              </a:ext>
            </a:extLst>
          </p:cNvPr>
          <p:cNvSpPr/>
          <p:nvPr/>
        </p:nvSpPr>
        <p:spPr>
          <a:xfrm rot="10800000">
            <a:off x="9488213" y="3007380"/>
            <a:ext cx="1322173" cy="113980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586AE-EE05-8E4B-BE7E-CFD3B5049A1D}"/>
              </a:ext>
            </a:extLst>
          </p:cNvPr>
          <p:cNvSpPr txBox="1"/>
          <p:nvPr/>
        </p:nvSpPr>
        <p:spPr>
          <a:xfrm>
            <a:off x="1881439" y="3152001"/>
            <a:ext cx="322524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AD8CBC-664F-0944-9F12-9B05130C05CD}"/>
              </a:ext>
            </a:extLst>
          </p:cNvPr>
          <p:cNvSpPr txBox="1"/>
          <p:nvPr/>
        </p:nvSpPr>
        <p:spPr>
          <a:xfrm>
            <a:off x="4549976" y="3152001"/>
            <a:ext cx="38985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F3C510-168E-2149-A827-45F2DEA04763}"/>
              </a:ext>
            </a:extLst>
          </p:cNvPr>
          <p:cNvSpPr txBox="1"/>
          <p:nvPr/>
        </p:nvSpPr>
        <p:spPr>
          <a:xfrm>
            <a:off x="7251373" y="3152001"/>
            <a:ext cx="391454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CF2C2B-7716-2C4D-9693-0BB887A3BF94}"/>
              </a:ext>
            </a:extLst>
          </p:cNvPr>
          <p:cNvSpPr txBox="1"/>
          <p:nvPr/>
        </p:nvSpPr>
        <p:spPr>
          <a:xfrm>
            <a:off x="9950367" y="3152001"/>
            <a:ext cx="3978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542718-AA00-F54B-B875-2D92F6E422AF}"/>
              </a:ext>
            </a:extLst>
          </p:cNvPr>
          <p:cNvSpPr txBox="1"/>
          <p:nvPr/>
        </p:nvSpPr>
        <p:spPr>
          <a:xfrm>
            <a:off x="1184134" y="4434144"/>
            <a:ext cx="1717137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모바일 에너지 큐브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E1ACBB7-AE8F-1141-A0DA-FD2B714C438D}"/>
              </a:ext>
            </a:extLst>
          </p:cNvPr>
          <p:cNvSpPr txBox="1">
            <a:spLocks/>
          </p:cNvSpPr>
          <p:nvPr/>
        </p:nvSpPr>
        <p:spPr>
          <a:xfrm>
            <a:off x="945763" y="4822224"/>
            <a:ext cx="2193875" cy="99488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고정식 태양광 발전의 단점을 보완하여 이동 설치가 편리한 독립분산형 태양광 발전 모듈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[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에너지기술평가원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]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AB14A2-D5D6-1B44-8FD8-25D131C45E90}"/>
              </a:ext>
            </a:extLst>
          </p:cNvPr>
          <p:cNvSpPr txBox="1"/>
          <p:nvPr/>
        </p:nvSpPr>
        <p:spPr>
          <a:xfrm>
            <a:off x="3975301" y="4434144"/>
            <a:ext cx="153920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증류식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정수 장치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07578D5F-A8B8-6D40-BEDB-6E45F6838B1C}"/>
              </a:ext>
            </a:extLst>
          </p:cNvPr>
          <p:cNvSpPr txBox="1">
            <a:spLocks/>
          </p:cNvSpPr>
          <p:nvPr/>
        </p:nvSpPr>
        <p:spPr>
          <a:xfrm>
            <a:off x="3647962" y="4822224"/>
            <a:ext cx="2193875" cy="99488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태양열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집열로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오수를 증류하여 식수 부족 지역에 정수를 공급하는 장치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[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과기정통부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&amp;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베트남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]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80B16B-7E5C-BB4C-9409-9A4BC84D37CF}"/>
              </a:ext>
            </a:extLst>
          </p:cNvPr>
          <p:cNvSpPr txBox="1"/>
          <p:nvPr/>
        </p:nvSpPr>
        <p:spPr>
          <a:xfrm>
            <a:off x="6651051" y="4434144"/>
            <a:ext cx="1592103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중단열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</a:t>
            </a:r>
            <a:r>
              <a:rPr lang="en-US" altLang="ko-KR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PC </a:t>
            </a:r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외장재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1A04DDBD-5A71-5B4E-AE62-E34F4EC82214}"/>
              </a:ext>
            </a:extLst>
          </p:cNvPr>
          <p:cNvSpPr txBox="1">
            <a:spLocks/>
          </p:cNvSpPr>
          <p:nvPr/>
        </p:nvSpPr>
        <p:spPr>
          <a:xfrm>
            <a:off x="6350162" y="4822224"/>
            <a:ext cx="2193875" cy="99488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단열성능 높은 콘크리트 샌드위치 패널을 개발하여 건축물 외벽 자재로 활용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[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에너지기술평가원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&amp;KICT]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9FEC99-05EE-A24D-B800-B20C3EB28B89}"/>
              </a:ext>
            </a:extLst>
          </p:cNvPr>
          <p:cNvSpPr txBox="1"/>
          <p:nvPr/>
        </p:nvSpPr>
        <p:spPr>
          <a:xfrm>
            <a:off x="9201763" y="4434144"/>
            <a:ext cx="1895070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해체 콘크리트 재활용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EDA082FB-FA38-3A4B-BEAA-689CF82727E5}"/>
              </a:ext>
            </a:extLst>
          </p:cNvPr>
          <p:cNvSpPr txBox="1">
            <a:spLocks/>
          </p:cNvSpPr>
          <p:nvPr/>
        </p:nvSpPr>
        <p:spPr>
          <a:xfrm>
            <a:off x="9052361" y="4822224"/>
            <a:ext cx="2193875" cy="99488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원자력 발전소 해체 시 발생하는 콘크리트의 미분말을 분리하여 재활용하는 기술</a:t>
            </a:r>
            <a:endParaRPr lang="en-US" altLang="ko-KR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[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에너지기술평가원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&amp;KICT]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800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529ACD8-198E-F243-B32B-B851E991CB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4967416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CAA68-8FA2-314A-ADB8-4461C2E16553}"/>
              </a:ext>
            </a:extLst>
          </p:cNvPr>
          <p:cNvSpPr/>
          <p:nvPr/>
        </p:nvSpPr>
        <p:spPr>
          <a:xfrm>
            <a:off x="1588" y="0"/>
            <a:ext cx="4967416" cy="68580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A9F8D3-732C-DD41-8BA0-2C3C2E90ECF3}"/>
              </a:ext>
            </a:extLst>
          </p:cNvPr>
          <p:cNvSpPr txBox="1"/>
          <p:nvPr/>
        </p:nvSpPr>
        <p:spPr>
          <a:xfrm>
            <a:off x="977483" y="2690338"/>
            <a:ext cx="3015625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Planning</a:t>
            </a:r>
          </a:p>
          <a:p>
            <a:pPr algn="ctr"/>
            <a:r>
              <a:rPr lang="en-US" sz="4500" b="1" dirty="0">
                <a:solidFill>
                  <a:schemeClr val="bg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R  &amp;  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8DA0E-7173-A64E-A597-3A293BE2EF59}"/>
              </a:ext>
            </a:extLst>
          </p:cNvPr>
          <p:cNvSpPr txBox="1"/>
          <p:nvPr/>
        </p:nvSpPr>
        <p:spPr>
          <a:xfrm>
            <a:off x="7031531" y="420485"/>
            <a:ext cx="247343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Smart</a:t>
            </a:r>
            <a:r>
              <a:rPr lang="ko-KR" altLang="en-US" sz="20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</a:t>
            </a:r>
            <a:r>
              <a:rPr lang="en-US" altLang="ko-KR" sz="20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Mobile Factory</a:t>
            </a:r>
            <a:endParaRPr lang="en-US" sz="20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1E7D87B-19EC-DF4E-9944-5294A17D47B9}"/>
              </a:ext>
            </a:extLst>
          </p:cNvPr>
          <p:cNvSpPr txBox="1">
            <a:spLocks/>
          </p:cNvSpPr>
          <p:nvPr/>
        </p:nvSpPr>
        <p:spPr>
          <a:xfrm>
            <a:off x="7031531" y="870121"/>
            <a:ext cx="4111087" cy="4962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어느 곳에서나 원하는 크기와 형상의 콘크리트 구조물을 제작하고 시공 가능한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로보틱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프리팹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3D 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프린팅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팩토리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C1CD19-B242-4241-9E8D-E52D4F20B202}"/>
              </a:ext>
            </a:extLst>
          </p:cNvPr>
          <p:cNvSpPr txBox="1"/>
          <p:nvPr/>
        </p:nvSpPr>
        <p:spPr>
          <a:xfrm>
            <a:off x="5976956" y="357917"/>
            <a:ext cx="502061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1">
                    <a:alpha val="25000"/>
                  </a:schemeClr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19466F-ACB2-8D49-B05A-4B51B5024F7C}"/>
              </a:ext>
            </a:extLst>
          </p:cNvPr>
          <p:cNvSpPr txBox="1"/>
          <p:nvPr/>
        </p:nvSpPr>
        <p:spPr>
          <a:xfrm>
            <a:off x="5903218" y="657999"/>
            <a:ext cx="575799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385F0F-DE21-D94C-A12B-C9F2B781849B}"/>
              </a:ext>
            </a:extLst>
          </p:cNvPr>
          <p:cNvSpPr txBox="1"/>
          <p:nvPr/>
        </p:nvSpPr>
        <p:spPr>
          <a:xfrm>
            <a:off x="7031531" y="1729042"/>
            <a:ext cx="266130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고속도로 대공간 태양광 발전소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8236229B-3403-DC43-9686-672FEB759155}"/>
              </a:ext>
            </a:extLst>
          </p:cNvPr>
          <p:cNvSpPr txBox="1">
            <a:spLocks/>
          </p:cNvSpPr>
          <p:nvPr/>
        </p:nvSpPr>
        <p:spPr>
          <a:xfrm>
            <a:off x="7031531" y="2117122"/>
            <a:ext cx="4111087" cy="4962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고강성 경량 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CFT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구조물을 이용하여 도로와 유휴부지 상부 공간을 이용한 대공간 태양광 발전소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D06593-BEE5-1C4A-8717-41A96FDA4158}"/>
              </a:ext>
            </a:extLst>
          </p:cNvPr>
          <p:cNvSpPr txBox="1"/>
          <p:nvPr/>
        </p:nvSpPr>
        <p:spPr>
          <a:xfrm>
            <a:off x="5821465" y="1604918"/>
            <a:ext cx="657552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2">
                    <a:alpha val="25000"/>
                  </a:schemeClr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2C15D2-5286-2B4F-9F7D-1FFCAAD39622}"/>
              </a:ext>
            </a:extLst>
          </p:cNvPr>
          <p:cNvSpPr txBox="1"/>
          <p:nvPr/>
        </p:nvSpPr>
        <p:spPr>
          <a:xfrm>
            <a:off x="5847113" y="1905000"/>
            <a:ext cx="631904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135E0E-BF6D-8341-A00B-AB8BA67EE61F}"/>
              </a:ext>
            </a:extLst>
          </p:cNvPr>
          <p:cNvSpPr txBox="1"/>
          <p:nvPr/>
        </p:nvSpPr>
        <p:spPr>
          <a:xfrm>
            <a:off x="7031531" y="2976043"/>
            <a:ext cx="337143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프리팹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제작</a:t>
            </a:r>
            <a:r>
              <a:rPr lang="en-US" altLang="ko-KR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-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시공</a:t>
            </a:r>
            <a:r>
              <a:rPr lang="en-US" altLang="ko-KR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-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유지관리 플랫폼 개발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04E778C1-8C28-FA43-BA87-8674335D5A31}"/>
              </a:ext>
            </a:extLst>
          </p:cNvPr>
          <p:cNvSpPr txBox="1">
            <a:spLocks/>
          </p:cNvSpPr>
          <p:nvPr/>
        </p:nvSpPr>
        <p:spPr>
          <a:xfrm>
            <a:off x="7031531" y="3364123"/>
            <a:ext cx="4111087" cy="72712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3D 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스캐너의 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Point Cloud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와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드론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영상 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Object Detection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을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Deep Learning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하여 도로구조물 제작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시공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-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유지관리 품질검사 플랫폼 구축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1B8393-7BC2-1140-8D4D-2250550A3F2A}"/>
              </a:ext>
            </a:extLst>
          </p:cNvPr>
          <p:cNvSpPr txBox="1"/>
          <p:nvPr/>
        </p:nvSpPr>
        <p:spPr>
          <a:xfrm>
            <a:off x="5819861" y="2851919"/>
            <a:ext cx="659156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3">
                    <a:alpha val="25000"/>
                  </a:schemeClr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43C6AF-7D12-FF42-81D1-CD4583B2A58E}"/>
              </a:ext>
            </a:extLst>
          </p:cNvPr>
          <p:cNvSpPr txBox="1"/>
          <p:nvPr/>
        </p:nvSpPr>
        <p:spPr>
          <a:xfrm>
            <a:off x="5845509" y="3152001"/>
            <a:ext cx="633508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3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BD51C5-0080-E74A-B81A-D196608ED14B}"/>
              </a:ext>
            </a:extLst>
          </p:cNvPr>
          <p:cNvSpPr txBox="1"/>
          <p:nvPr/>
        </p:nvSpPr>
        <p:spPr>
          <a:xfrm>
            <a:off x="7031531" y="4223044"/>
            <a:ext cx="248337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ko-KR" altLang="en-US" sz="1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고내구성</a:t>
            </a:r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스마트 전신주 개발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719BF284-0C92-5946-939D-B2E1E86C21BB}"/>
              </a:ext>
            </a:extLst>
          </p:cNvPr>
          <p:cNvSpPr txBox="1">
            <a:spLocks/>
          </p:cNvSpPr>
          <p:nvPr/>
        </p:nvSpPr>
        <p:spPr>
          <a:xfrm>
            <a:off x="7031531" y="4611124"/>
            <a:ext cx="4111087" cy="4962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한국전력 전신주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전국 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1000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만개</a:t>
            </a:r>
            <a:r>
              <a:rPr lang="en-US" altLang="ko-KR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)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내구성의 </a:t>
            </a:r>
            <a:r>
              <a:rPr lang="ko-KR" altLang="en-US" sz="1200" dirty="0" err="1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비접촉</a:t>
            </a: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 점검 기술과 내부 강선의 실시간 응력 상태 모니터링 장비 개발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2293BD-E57D-334A-9CA0-D8B758CB8403}"/>
              </a:ext>
            </a:extLst>
          </p:cNvPr>
          <p:cNvSpPr txBox="1"/>
          <p:nvPr/>
        </p:nvSpPr>
        <p:spPr>
          <a:xfrm>
            <a:off x="5802229" y="4098920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4">
                    <a:alpha val="25000"/>
                  </a:schemeClr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E3177D-A949-6E4A-8254-F8506A387C71}"/>
              </a:ext>
            </a:extLst>
          </p:cNvPr>
          <p:cNvSpPr txBox="1"/>
          <p:nvPr/>
        </p:nvSpPr>
        <p:spPr>
          <a:xfrm>
            <a:off x="5839097" y="4399002"/>
            <a:ext cx="63992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4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2359C8-F1B7-6241-B35C-99A0EC2173C3}"/>
              </a:ext>
            </a:extLst>
          </p:cNvPr>
          <p:cNvSpPr txBox="1"/>
          <p:nvPr/>
        </p:nvSpPr>
        <p:spPr>
          <a:xfrm>
            <a:off x="7031531" y="5470046"/>
            <a:ext cx="2770310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ko-KR" altLang="en-US" sz="1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원전 해체 연구소 실증 기술 개발</a:t>
            </a:r>
            <a:endParaRPr lang="en-US" sz="16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4BD61D5E-AAC5-2F4B-9035-D984B1A615C1}"/>
              </a:ext>
            </a:extLst>
          </p:cNvPr>
          <p:cNvSpPr txBox="1">
            <a:spLocks/>
          </p:cNvSpPr>
          <p:nvPr/>
        </p:nvSpPr>
        <p:spPr>
          <a:xfrm>
            <a:off x="7031531" y="5858125"/>
            <a:ext cx="4111087" cy="49629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ko-KR" altLang="en-US" sz="1200" dirty="0">
                <a:solidFill>
                  <a:schemeClr val="tx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Mukta ExtraLight" panose="020B0000000000000000" pitchFamily="34" charset="77"/>
              </a:rPr>
              <a:t>해체 원자력 발전소에서 발생하는 비방사화 콘크리트를 안전하게 파쇄 분류하여 재활용하는 플랜트 개발</a:t>
            </a:r>
            <a:endParaRPr lang="en-US" sz="1200" dirty="0">
              <a:solidFill>
                <a:schemeClr val="tx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Mukta ExtraLight" panose="020B0000000000000000" pitchFamily="34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7843923-C13C-EF40-A8AE-D434D3180793}"/>
              </a:ext>
            </a:extLst>
          </p:cNvPr>
          <p:cNvSpPr txBox="1"/>
          <p:nvPr/>
        </p:nvSpPr>
        <p:spPr>
          <a:xfrm>
            <a:off x="5845510" y="5345922"/>
            <a:ext cx="633507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5">
                    <a:alpha val="25000"/>
                  </a:schemeClr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BB2442-641A-754F-8859-958EF846B10B}"/>
              </a:ext>
            </a:extLst>
          </p:cNvPr>
          <p:cNvSpPr txBox="1"/>
          <p:nvPr/>
        </p:nvSpPr>
        <p:spPr>
          <a:xfrm>
            <a:off x="5859937" y="5646003"/>
            <a:ext cx="61908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5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8944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8204">
            <a:extLst>
              <a:ext uri="{FF2B5EF4-FFF2-40B4-BE49-F238E27FC236}">
                <a16:creationId xmlns:a16="http://schemas.microsoft.com/office/drawing/2014/main" id="{33BDA1A3-6601-6C4E-A086-BED8AA278942}"/>
              </a:ext>
            </a:extLst>
          </p:cNvPr>
          <p:cNvGrpSpPr/>
          <p:nvPr/>
        </p:nvGrpSpPr>
        <p:grpSpPr>
          <a:xfrm>
            <a:off x="1240667" y="2768002"/>
            <a:ext cx="1887237" cy="2102803"/>
            <a:chOff x="0" y="0"/>
            <a:chExt cx="1905957" cy="2123662"/>
          </a:xfrm>
        </p:grpSpPr>
        <p:sp>
          <p:nvSpPr>
            <p:cNvPr id="42" name="Shape 18202">
              <a:extLst>
                <a:ext uri="{FF2B5EF4-FFF2-40B4-BE49-F238E27FC236}">
                  <a16:creationId xmlns:a16="http://schemas.microsoft.com/office/drawing/2014/main" id="{E0825BCF-B854-0C42-8F80-83426DB183D0}"/>
                </a:ext>
              </a:extLst>
            </p:cNvPr>
            <p:cNvSpPr/>
            <p:nvPr/>
          </p:nvSpPr>
          <p:spPr>
            <a:xfrm>
              <a:off x="328241" y="0"/>
              <a:ext cx="1577716" cy="177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22"/>
                  </a:moveTo>
                  <a:lnTo>
                    <a:pt x="21600" y="12821"/>
                  </a:lnTo>
                  <a:cubicBezTo>
                    <a:pt x="19269" y="11104"/>
                    <a:pt x="17179" y="9389"/>
                    <a:pt x="15381" y="7465"/>
                  </a:cubicBezTo>
                  <a:cubicBezTo>
                    <a:pt x="13583" y="5541"/>
                    <a:pt x="12078" y="3408"/>
                    <a:pt x="10919" y="854"/>
                  </a:cubicBezTo>
                  <a:lnTo>
                    <a:pt x="10528" y="0"/>
                  </a:lnTo>
                  <a:lnTo>
                    <a:pt x="0" y="3691"/>
                  </a:lnTo>
                  <a:cubicBezTo>
                    <a:pt x="892" y="7209"/>
                    <a:pt x="2613" y="10536"/>
                    <a:pt x="5035" y="13559"/>
                  </a:cubicBezTo>
                  <a:cubicBezTo>
                    <a:pt x="7457" y="16582"/>
                    <a:pt x="10580" y="19300"/>
                    <a:pt x="14274" y="21600"/>
                  </a:cubicBezTo>
                  <a:lnTo>
                    <a:pt x="14274" y="21600"/>
                  </a:lnTo>
                  <a:lnTo>
                    <a:pt x="21600" y="1282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ppleSDGothicNeoR00" panose="02000503000000000000" pitchFamily="2" charset="-127"/>
                <a:ea typeface="AppleSDGothicNeoR00" panose="02000503000000000000" pitchFamily="2" charset="-127"/>
              </a:endParaRPr>
            </a:p>
          </p:txBody>
        </p:sp>
        <p:sp>
          <p:nvSpPr>
            <p:cNvPr id="43" name="Shape 18203">
              <a:extLst>
                <a:ext uri="{FF2B5EF4-FFF2-40B4-BE49-F238E27FC236}">
                  <a16:creationId xmlns:a16="http://schemas.microsoft.com/office/drawing/2014/main" id="{32097C39-2F86-BD4B-AF1F-D960770D8A8C}"/>
                </a:ext>
              </a:extLst>
            </p:cNvPr>
            <p:cNvSpPr/>
            <p:nvPr/>
          </p:nvSpPr>
          <p:spPr>
            <a:xfrm>
              <a:off x="0" y="306927"/>
              <a:ext cx="1375861" cy="181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32" y="0"/>
                  </a:moveTo>
                  <a:lnTo>
                    <a:pt x="0" y="3163"/>
                  </a:lnTo>
                  <a:cubicBezTo>
                    <a:pt x="941" y="6673"/>
                    <a:pt x="3115" y="10106"/>
                    <a:pt x="6134" y="13250"/>
                  </a:cubicBezTo>
                  <a:cubicBezTo>
                    <a:pt x="9153" y="16393"/>
                    <a:pt x="13018" y="19248"/>
                    <a:pt x="17342" y="21600"/>
                  </a:cubicBezTo>
                  <a:lnTo>
                    <a:pt x="21600" y="17544"/>
                  </a:lnTo>
                  <a:cubicBezTo>
                    <a:pt x="17364" y="15291"/>
                    <a:pt x="13783" y="12628"/>
                    <a:pt x="11006" y="9667"/>
                  </a:cubicBezTo>
                  <a:cubicBezTo>
                    <a:pt x="8228" y="6705"/>
                    <a:pt x="6254" y="3446"/>
                    <a:pt x="523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ppleSDGothicNeoR00" panose="02000503000000000000" pitchFamily="2" charset="-127"/>
                <a:ea typeface="AppleSDGothicNeoR00" panose="02000503000000000000" pitchFamily="2" charset="-127"/>
              </a:endParaRPr>
            </a:p>
          </p:txBody>
        </p:sp>
      </p:grpSp>
      <p:grpSp>
        <p:nvGrpSpPr>
          <p:cNvPr id="27" name="Group 18207">
            <a:extLst>
              <a:ext uri="{FF2B5EF4-FFF2-40B4-BE49-F238E27FC236}">
                <a16:creationId xmlns:a16="http://schemas.microsoft.com/office/drawing/2014/main" id="{87DC0927-AF3A-EC44-A4A8-003EDDF1BC43}"/>
              </a:ext>
            </a:extLst>
          </p:cNvPr>
          <p:cNvGrpSpPr/>
          <p:nvPr/>
        </p:nvGrpSpPr>
        <p:grpSpPr>
          <a:xfrm>
            <a:off x="6474713" y="1704309"/>
            <a:ext cx="2311107" cy="2750329"/>
            <a:chOff x="0" y="0"/>
            <a:chExt cx="2334032" cy="2777611"/>
          </a:xfrm>
        </p:grpSpPr>
        <p:sp>
          <p:nvSpPr>
            <p:cNvPr id="40" name="Shape 18205">
              <a:extLst>
                <a:ext uri="{FF2B5EF4-FFF2-40B4-BE49-F238E27FC236}">
                  <a16:creationId xmlns:a16="http://schemas.microsoft.com/office/drawing/2014/main" id="{FF206660-ACD2-984F-B9C8-02E62D16AA19}"/>
                </a:ext>
              </a:extLst>
            </p:cNvPr>
            <p:cNvSpPr/>
            <p:nvPr/>
          </p:nvSpPr>
          <p:spPr>
            <a:xfrm>
              <a:off x="848419" y="4076"/>
              <a:ext cx="1485613" cy="27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2" y="0"/>
                  </a:moveTo>
                  <a:cubicBezTo>
                    <a:pt x="18632" y="0"/>
                    <a:pt x="18291" y="2003"/>
                    <a:pt x="17742" y="5289"/>
                  </a:cubicBezTo>
                  <a:cubicBezTo>
                    <a:pt x="17193" y="8575"/>
                    <a:pt x="16436" y="13144"/>
                    <a:pt x="15603" y="18276"/>
                  </a:cubicBezTo>
                  <a:cubicBezTo>
                    <a:pt x="15560" y="18266"/>
                    <a:pt x="13695" y="17825"/>
                    <a:pt x="11816" y="17405"/>
                  </a:cubicBezTo>
                  <a:cubicBezTo>
                    <a:pt x="9906" y="16979"/>
                    <a:pt x="7982" y="16574"/>
                    <a:pt x="7964" y="16570"/>
                  </a:cubicBezTo>
                  <a:lnTo>
                    <a:pt x="6121" y="16135"/>
                  </a:lnTo>
                  <a:cubicBezTo>
                    <a:pt x="5317" y="16844"/>
                    <a:pt x="4405" y="17526"/>
                    <a:pt x="3388" y="18179"/>
                  </a:cubicBezTo>
                  <a:cubicBezTo>
                    <a:pt x="2362" y="18838"/>
                    <a:pt x="1231" y="19467"/>
                    <a:pt x="0" y="20065"/>
                  </a:cubicBezTo>
                  <a:lnTo>
                    <a:pt x="4199" y="21600"/>
                  </a:lnTo>
                  <a:cubicBezTo>
                    <a:pt x="5910" y="20696"/>
                    <a:pt x="7247" y="19860"/>
                    <a:pt x="8255" y="19164"/>
                  </a:cubicBezTo>
                  <a:cubicBezTo>
                    <a:pt x="9263" y="18468"/>
                    <a:pt x="9941" y="17911"/>
                    <a:pt x="10335" y="17566"/>
                  </a:cubicBezTo>
                  <a:lnTo>
                    <a:pt x="19686" y="19629"/>
                  </a:lnTo>
                  <a:lnTo>
                    <a:pt x="19702" y="19633"/>
                  </a:lnTo>
                  <a:lnTo>
                    <a:pt x="19702" y="19629"/>
                  </a:lnTo>
                  <a:lnTo>
                    <a:pt x="21600" y="1120"/>
                  </a:lnTo>
                  <a:lnTo>
                    <a:pt x="18632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ppleSDGothicNeoR00" panose="02000503000000000000" pitchFamily="2" charset="-127"/>
                <a:ea typeface="AppleSDGothicNeoR00" panose="02000503000000000000" pitchFamily="2" charset="-127"/>
              </a:endParaRPr>
            </a:p>
          </p:txBody>
        </p:sp>
        <p:sp>
          <p:nvSpPr>
            <p:cNvPr id="41" name="Shape 18206">
              <a:extLst>
                <a:ext uri="{FF2B5EF4-FFF2-40B4-BE49-F238E27FC236}">
                  <a16:creationId xmlns:a16="http://schemas.microsoft.com/office/drawing/2014/main" id="{630C885C-2372-6649-A4BB-D39D59B500F7}"/>
                </a:ext>
              </a:extLst>
            </p:cNvPr>
            <p:cNvSpPr/>
            <p:nvPr/>
          </p:nvSpPr>
          <p:spPr>
            <a:xfrm>
              <a:off x="0" y="0"/>
              <a:ext cx="2131456" cy="25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503" y="3372"/>
                    <a:pt x="11103" y="6685"/>
                    <a:pt x="6977" y="9155"/>
                  </a:cubicBezTo>
                  <a:cubicBezTo>
                    <a:pt x="2851" y="11625"/>
                    <a:pt x="0" y="13252"/>
                    <a:pt x="0" y="13252"/>
                  </a:cubicBezTo>
                  <a:lnTo>
                    <a:pt x="3564" y="14397"/>
                  </a:lnTo>
                  <a:cubicBezTo>
                    <a:pt x="3078" y="14910"/>
                    <a:pt x="2566" y="15405"/>
                    <a:pt x="2031" y="15880"/>
                  </a:cubicBezTo>
                  <a:cubicBezTo>
                    <a:pt x="1495" y="16356"/>
                    <a:pt x="935" y="16811"/>
                    <a:pt x="352" y="17246"/>
                  </a:cubicBezTo>
                  <a:lnTo>
                    <a:pt x="8598" y="21600"/>
                  </a:lnTo>
                  <a:cubicBezTo>
                    <a:pt x="9435" y="20956"/>
                    <a:pt x="10209" y="20280"/>
                    <a:pt x="10914" y="19576"/>
                  </a:cubicBezTo>
                  <a:cubicBezTo>
                    <a:pt x="11619" y="18872"/>
                    <a:pt x="12256" y="18139"/>
                    <a:pt x="12818" y="17382"/>
                  </a:cubicBezTo>
                  <a:lnTo>
                    <a:pt x="19489" y="19610"/>
                  </a:lnTo>
                  <a:cubicBezTo>
                    <a:pt x="20069" y="14104"/>
                    <a:pt x="20597" y="9201"/>
                    <a:pt x="20980" y="5675"/>
                  </a:cubicBezTo>
                  <a:cubicBezTo>
                    <a:pt x="21362" y="2149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5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ppleSDGothicNeoR00" panose="02000503000000000000" pitchFamily="2" charset="-127"/>
                <a:ea typeface="AppleSDGothicNeoR00" panose="02000503000000000000" pitchFamily="2" charset="-127"/>
              </a:endParaRPr>
            </a:p>
          </p:txBody>
        </p:sp>
      </p:grpSp>
      <p:grpSp>
        <p:nvGrpSpPr>
          <p:cNvPr id="28" name="Group 18211">
            <a:extLst>
              <a:ext uri="{FF2B5EF4-FFF2-40B4-BE49-F238E27FC236}">
                <a16:creationId xmlns:a16="http://schemas.microsoft.com/office/drawing/2014/main" id="{3033086A-A26A-3840-B5EB-E9297BEEF7EA}"/>
              </a:ext>
            </a:extLst>
          </p:cNvPr>
          <p:cNvGrpSpPr/>
          <p:nvPr/>
        </p:nvGrpSpPr>
        <p:grpSpPr>
          <a:xfrm>
            <a:off x="2490084" y="3958325"/>
            <a:ext cx="1795703" cy="1548568"/>
            <a:chOff x="0" y="0"/>
            <a:chExt cx="1813514" cy="1563927"/>
          </a:xfrm>
        </p:grpSpPr>
        <p:sp>
          <p:nvSpPr>
            <p:cNvPr id="37" name="Shape 18208">
              <a:extLst>
                <a:ext uri="{FF2B5EF4-FFF2-40B4-BE49-F238E27FC236}">
                  <a16:creationId xmlns:a16="http://schemas.microsoft.com/office/drawing/2014/main" id="{1EDE329F-83AF-B247-8FC1-53E24A10D4DE}"/>
                </a:ext>
              </a:extLst>
            </p:cNvPr>
            <p:cNvSpPr/>
            <p:nvPr/>
          </p:nvSpPr>
          <p:spPr>
            <a:xfrm>
              <a:off x="0" y="2198"/>
              <a:ext cx="819939" cy="1027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50" y="14869"/>
                  </a:moveTo>
                  <a:lnTo>
                    <a:pt x="21600" y="0"/>
                  </a:lnTo>
                  <a:lnTo>
                    <a:pt x="17299" y="1941"/>
                  </a:lnTo>
                  <a:lnTo>
                    <a:pt x="0" y="21600"/>
                  </a:lnTo>
                  <a:lnTo>
                    <a:pt x="9047" y="14893"/>
                  </a:lnTo>
                  <a:lnTo>
                    <a:pt x="9050" y="1486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1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endParaRPr>
            </a:p>
          </p:txBody>
        </p:sp>
        <p:sp>
          <p:nvSpPr>
            <p:cNvPr id="38" name="Shape 18209">
              <a:extLst>
                <a:ext uri="{FF2B5EF4-FFF2-40B4-BE49-F238E27FC236}">
                  <a16:creationId xmlns:a16="http://schemas.microsoft.com/office/drawing/2014/main" id="{3BF1CA73-BDC0-5B4D-A4CD-B6B4BE881F3B}"/>
                </a:ext>
              </a:extLst>
            </p:cNvPr>
            <p:cNvSpPr/>
            <p:nvPr/>
          </p:nvSpPr>
          <p:spPr>
            <a:xfrm>
              <a:off x="0" y="707637"/>
              <a:ext cx="1804795" cy="856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57" y="0"/>
                  </a:moveTo>
                  <a:lnTo>
                    <a:pt x="0" y="7965"/>
                  </a:lnTo>
                  <a:cubicBezTo>
                    <a:pt x="2801" y="11506"/>
                    <a:pt x="5927" y="14488"/>
                    <a:pt x="9335" y="16798"/>
                  </a:cubicBezTo>
                  <a:cubicBezTo>
                    <a:pt x="12743" y="19108"/>
                    <a:pt x="16433" y="20746"/>
                    <a:pt x="20362" y="21600"/>
                  </a:cubicBezTo>
                  <a:lnTo>
                    <a:pt x="21600" y="12137"/>
                  </a:lnTo>
                  <a:cubicBezTo>
                    <a:pt x="18288" y="11316"/>
                    <a:pt x="15130" y="9835"/>
                    <a:pt x="12174" y="7783"/>
                  </a:cubicBezTo>
                  <a:cubicBezTo>
                    <a:pt x="9217" y="5730"/>
                    <a:pt x="6463" y="3107"/>
                    <a:pt x="395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ppleSDGothicNeoR00" panose="02000503000000000000" pitchFamily="2" charset="-127"/>
                <a:ea typeface="AppleSDGothicNeoR00" panose="02000503000000000000" pitchFamily="2" charset="-127"/>
              </a:endParaRPr>
            </a:p>
          </p:txBody>
        </p:sp>
        <p:sp>
          <p:nvSpPr>
            <p:cNvPr id="39" name="Shape 18210">
              <a:extLst>
                <a:ext uri="{FF2B5EF4-FFF2-40B4-BE49-F238E27FC236}">
                  <a16:creationId xmlns:a16="http://schemas.microsoft.com/office/drawing/2014/main" id="{885CE9B1-3847-A94E-89CE-E6208532E0C9}"/>
                </a:ext>
              </a:extLst>
            </p:cNvPr>
            <p:cNvSpPr/>
            <p:nvPr/>
          </p:nvSpPr>
          <p:spPr>
            <a:xfrm>
              <a:off x="333603" y="0"/>
              <a:ext cx="1479911" cy="119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0" y="0"/>
                  </a:moveTo>
                  <a:lnTo>
                    <a:pt x="0" y="12824"/>
                  </a:lnTo>
                  <a:cubicBezTo>
                    <a:pt x="3091" y="15083"/>
                    <a:pt x="6484" y="16991"/>
                    <a:pt x="10127" y="18482"/>
                  </a:cubicBezTo>
                  <a:cubicBezTo>
                    <a:pt x="13673" y="19934"/>
                    <a:pt x="17459" y="20993"/>
                    <a:pt x="21436" y="21600"/>
                  </a:cubicBezTo>
                  <a:lnTo>
                    <a:pt x="21600" y="8005"/>
                  </a:lnTo>
                  <a:cubicBezTo>
                    <a:pt x="18998" y="7251"/>
                    <a:pt x="16451" y="6143"/>
                    <a:pt x="14010" y="4772"/>
                  </a:cubicBezTo>
                  <a:cubicBezTo>
                    <a:pt x="11588" y="3412"/>
                    <a:pt x="9270" y="1792"/>
                    <a:pt x="71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ppleSDGothicNeoR00" panose="02000503000000000000" pitchFamily="2" charset="-127"/>
                <a:ea typeface="AppleSDGothicNeoR00" panose="02000503000000000000" pitchFamily="2" charset="-127"/>
              </a:endParaRPr>
            </a:p>
          </p:txBody>
        </p:sp>
      </p:grpSp>
      <p:grpSp>
        <p:nvGrpSpPr>
          <p:cNvPr id="29" name="Group 18215">
            <a:extLst>
              <a:ext uri="{FF2B5EF4-FFF2-40B4-BE49-F238E27FC236}">
                <a16:creationId xmlns:a16="http://schemas.microsoft.com/office/drawing/2014/main" id="{46C0F8C7-A2AF-A94E-8F04-DD993019C68E}"/>
              </a:ext>
            </a:extLst>
          </p:cNvPr>
          <p:cNvGrpSpPr/>
          <p:nvPr/>
        </p:nvGrpSpPr>
        <p:grpSpPr>
          <a:xfrm>
            <a:off x="4364210" y="4338215"/>
            <a:ext cx="1562886" cy="1198299"/>
            <a:chOff x="0" y="0"/>
            <a:chExt cx="1578389" cy="1210186"/>
          </a:xfrm>
        </p:grpSpPr>
        <p:sp>
          <p:nvSpPr>
            <p:cNvPr id="34" name="Shape 18212">
              <a:extLst>
                <a:ext uri="{FF2B5EF4-FFF2-40B4-BE49-F238E27FC236}">
                  <a16:creationId xmlns:a16="http://schemas.microsoft.com/office/drawing/2014/main" id="{909D40D9-DD0A-424C-B6F5-BF0C22805B80}"/>
                </a:ext>
              </a:extLst>
            </p:cNvPr>
            <p:cNvSpPr/>
            <p:nvPr/>
          </p:nvSpPr>
          <p:spPr>
            <a:xfrm>
              <a:off x="0" y="85257"/>
              <a:ext cx="140225" cy="112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12" y="0"/>
                  </a:moveTo>
                  <a:lnTo>
                    <a:pt x="0" y="3782"/>
                  </a:lnTo>
                  <a:lnTo>
                    <a:pt x="599" y="21600"/>
                  </a:lnTo>
                  <a:lnTo>
                    <a:pt x="21600" y="14378"/>
                  </a:lnTo>
                  <a:lnTo>
                    <a:pt x="1331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ppleSDGothicNeoR00" panose="02000503000000000000" pitchFamily="2" charset="-127"/>
                <a:ea typeface="AppleSDGothicNeoR00" panose="02000503000000000000" pitchFamily="2" charset="-127"/>
              </a:endParaRPr>
            </a:p>
          </p:txBody>
        </p:sp>
        <p:sp>
          <p:nvSpPr>
            <p:cNvPr id="35" name="Shape 18213">
              <a:extLst>
                <a:ext uri="{FF2B5EF4-FFF2-40B4-BE49-F238E27FC236}">
                  <a16:creationId xmlns:a16="http://schemas.microsoft.com/office/drawing/2014/main" id="{DED5F2B8-280B-3149-9D32-3B71FA2EE6D5}"/>
                </a:ext>
              </a:extLst>
            </p:cNvPr>
            <p:cNvSpPr/>
            <p:nvPr/>
          </p:nvSpPr>
          <p:spPr>
            <a:xfrm>
              <a:off x="85257" y="0"/>
              <a:ext cx="1411513" cy="847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4816" y="2227"/>
                  </a:moveTo>
                  <a:cubicBezTo>
                    <a:pt x="2890" y="2289"/>
                    <a:pt x="1785" y="2439"/>
                    <a:pt x="0" y="2281"/>
                  </a:cubicBezTo>
                  <a:lnTo>
                    <a:pt x="823" y="21291"/>
                  </a:lnTo>
                  <a:cubicBezTo>
                    <a:pt x="2421" y="21489"/>
                    <a:pt x="3260" y="21600"/>
                    <a:pt x="4908" y="21596"/>
                  </a:cubicBezTo>
                  <a:cubicBezTo>
                    <a:pt x="10768" y="21583"/>
                    <a:pt x="16389" y="20263"/>
                    <a:pt x="21600" y="17861"/>
                  </a:cubicBezTo>
                  <a:lnTo>
                    <a:pt x="15056" y="0"/>
                  </a:lnTo>
                  <a:cubicBezTo>
                    <a:pt x="11785" y="1448"/>
                    <a:pt x="8354" y="2112"/>
                    <a:pt x="4816" y="222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ppleSDGothicNeoR00" panose="02000503000000000000" pitchFamily="2" charset="-127"/>
                <a:ea typeface="AppleSDGothicNeoR00" panose="02000503000000000000" pitchFamily="2" charset="-127"/>
              </a:endParaRPr>
            </a:p>
          </p:txBody>
        </p:sp>
        <p:sp>
          <p:nvSpPr>
            <p:cNvPr id="36" name="Shape 18214">
              <a:extLst>
                <a:ext uri="{FF2B5EF4-FFF2-40B4-BE49-F238E27FC236}">
                  <a16:creationId xmlns:a16="http://schemas.microsoft.com/office/drawing/2014/main" id="{162BDC90-51D5-DE45-A800-E54ACB2E5AC5}"/>
                </a:ext>
              </a:extLst>
            </p:cNvPr>
            <p:cNvSpPr/>
            <p:nvPr/>
          </p:nvSpPr>
          <p:spPr>
            <a:xfrm>
              <a:off x="0" y="699111"/>
              <a:ext cx="1578389" cy="51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extrusionOk="0">
                  <a:moveTo>
                    <a:pt x="5519" y="5827"/>
                  </a:moveTo>
                  <a:cubicBezTo>
                    <a:pt x="4007" y="5827"/>
                    <a:pt x="3330" y="5656"/>
                    <a:pt x="1866" y="5322"/>
                  </a:cubicBezTo>
                  <a:lnTo>
                    <a:pt x="1866" y="5322"/>
                  </a:lnTo>
                  <a:lnTo>
                    <a:pt x="0" y="21317"/>
                  </a:lnTo>
                  <a:cubicBezTo>
                    <a:pt x="1449" y="21521"/>
                    <a:pt x="2922" y="21600"/>
                    <a:pt x="4419" y="21551"/>
                  </a:cubicBezTo>
                  <a:cubicBezTo>
                    <a:pt x="10462" y="21355"/>
                    <a:pt x="16246" y="19029"/>
                    <a:pt x="21600" y="14921"/>
                  </a:cubicBezTo>
                  <a:lnTo>
                    <a:pt x="20446" y="0"/>
                  </a:lnTo>
                  <a:cubicBezTo>
                    <a:pt x="15794" y="3741"/>
                    <a:pt x="10731" y="5827"/>
                    <a:pt x="5519" y="582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ppleSDGothicNeoR00" panose="02000503000000000000" pitchFamily="2" charset="-127"/>
                <a:ea typeface="AppleSDGothicNeoR00" panose="02000503000000000000" pitchFamily="2" charset="-127"/>
              </a:endParaRPr>
            </a:p>
          </p:txBody>
        </p:sp>
      </p:grpSp>
      <p:grpSp>
        <p:nvGrpSpPr>
          <p:cNvPr id="30" name="Group 18219">
            <a:extLst>
              <a:ext uri="{FF2B5EF4-FFF2-40B4-BE49-F238E27FC236}">
                <a16:creationId xmlns:a16="http://schemas.microsoft.com/office/drawing/2014/main" id="{8A7514F3-FA61-E34E-AC99-C8FEA3F45377}"/>
              </a:ext>
            </a:extLst>
          </p:cNvPr>
          <p:cNvGrpSpPr/>
          <p:nvPr/>
        </p:nvGrpSpPr>
        <p:grpSpPr>
          <a:xfrm>
            <a:off x="5596743" y="3831695"/>
            <a:ext cx="1858333" cy="1501459"/>
            <a:chOff x="0" y="0"/>
            <a:chExt cx="1876767" cy="1516352"/>
          </a:xfrm>
        </p:grpSpPr>
        <p:sp>
          <p:nvSpPr>
            <p:cNvPr id="31" name="Shape 18216">
              <a:extLst>
                <a:ext uri="{FF2B5EF4-FFF2-40B4-BE49-F238E27FC236}">
                  <a16:creationId xmlns:a16="http://schemas.microsoft.com/office/drawing/2014/main" id="{9F7142B7-1B10-5248-BB91-E086D556CD8F}"/>
                </a:ext>
              </a:extLst>
            </p:cNvPr>
            <p:cNvSpPr/>
            <p:nvPr/>
          </p:nvSpPr>
          <p:spPr>
            <a:xfrm>
              <a:off x="0" y="460390"/>
              <a:ext cx="546547" cy="105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" y="3354"/>
                  </a:lnTo>
                  <a:lnTo>
                    <a:pt x="21600" y="21600"/>
                  </a:lnTo>
                  <a:lnTo>
                    <a:pt x="18943" y="14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ppleSDGothicNeoR00" panose="02000503000000000000" pitchFamily="2" charset="-127"/>
                <a:ea typeface="AppleSDGothicNeoR00" panose="02000503000000000000" pitchFamily="2" charset="-127"/>
              </a:endParaRPr>
            </a:p>
          </p:txBody>
        </p:sp>
        <p:sp>
          <p:nvSpPr>
            <p:cNvPr id="32" name="Shape 18217">
              <a:extLst>
                <a:ext uri="{FF2B5EF4-FFF2-40B4-BE49-F238E27FC236}">
                  <a16:creationId xmlns:a16="http://schemas.microsoft.com/office/drawing/2014/main" id="{A7A856F0-3FA1-E74D-8247-9D6293E90309}"/>
                </a:ext>
              </a:extLst>
            </p:cNvPr>
            <p:cNvSpPr/>
            <p:nvPr/>
          </p:nvSpPr>
          <p:spPr>
            <a:xfrm>
              <a:off x="477442" y="549911"/>
              <a:ext cx="1399325" cy="96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10"/>
                  </a:moveTo>
                  <a:lnTo>
                    <a:pt x="1038" y="21600"/>
                  </a:lnTo>
                  <a:cubicBezTo>
                    <a:pt x="5082" y="19797"/>
                    <a:pt x="8865" y="17326"/>
                    <a:pt x="12316" y="14451"/>
                  </a:cubicBezTo>
                  <a:cubicBezTo>
                    <a:pt x="15767" y="11576"/>
                    <a:pt x="18885" y="8296"/>
                    <a:pt x="21600" y="4876"/>
                  </a:cubicBezTo>
                  <a:lnTo>
                    <a:pt x="17554" y="0"/>
                  </a:lnTo>
                  <a:cubicBezTo>
                    <a:pt x="15049" y="2958"/>
                    <a:pt x="12415" y="5541"/>
                    <a:pt x="9535" y="7778"/>
                  </a:cubicBezTo>
                  <a:cubicBezTo>
                    <a:pt x="6643" y="10025"/>
                    <a:pt x="3503" y="11924"/>
                    <a:pt x="0" y="135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ppleSDGothicNeoR00" panose="02000503000000000000" pitchFamily="2" charset="-127"/>
                <a:ea typeface="AppleSDGothicNeoR00" panose="02000503000000000000" pitchFamily="2" charset="-127"/>
              </a:endParaRPr>
            </a:p>
          </p:txBody>
        </p:sp>
        <p:sp>
          <p:nvSpPr>
            <p:cNvPr id="33" name="Shape 18218">
              <a:extLst>
                <a:ext uri="{FF2B5EF4-FFF2-40B4-BE49-F238E27FC236}">
                  <a16:creationId xmlns:a16="http://schemas.microsoft.com/office/drawing/2014/main" id="{635CFB89-F902-2644-A82C-0D60801041BE}"/>
                </a:ext>
              </a:extLst>
            </p:cNvPr>
            <p:cNvSpPr/>
            <p:nvPr/>
          </p:nvSpPr>
          <p:spPr>
            <a:xfrm>
              <a:off x="0" y="0"/>
              <a:ext cx="1616530" cy="115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588"/>
                  </a:moveTo>
                  <a:lnTo>
                    <a:pt x="6404" y="21600"/>
                  </a:lnTo>
                  <a:cubicBezTo>
                    <a:pt x="9435" y="20295"/>
                    <a:pt x="12153" y="18708"/>
                    <a:pt x="14655" y="16825"/>
                  </a:cubicBezTo>
                  <a:cubicBezTo>
                    <a:pt x="17156" y="14942"/>
                    <a:pt x="19440" y="12762"/>
                    <a:pt x="21600" y="10272"/>
                  </a:cubicBezTo>
                  <a:lnTo>
                    <a:pt x="11130" y="0"/>
                  </a:lnTo>
                  <a:cubicBezTo>
                    <a:pt x="9488" y="1876"/>
                    <a:pt x="7728" y="3548"/>
                    <a:pt x="5866" y="4988"/>
                  </a:cubicBezTo>
                  <a:cubicBezTo>
                    <a:pt x="4005" y="6428"/>
                    <a:pt x="2043" y="7637"/>
                    <a:pt x="0" y="858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ppleSDGothicNeoR00" panose="02000503000000000000" pitchFamily="2" charset="-127"/>
                <a:ea typeface="AppleSDGothicNeoR00" panose="02000503000000000000" pitchFamily="2" charset="-127"/>
              </a:endParaRPr>
            </a:p>
          </p:txBody>
        </p:sp>
      </p:grpSp>
      <p:sp>
        <p:nvSpPr>
          <p:cNvPr id="6" name="Shape 18237">
            <a:extLst>
              <a:ext uri="{FF2B5EF4-FFF2-40B4-BE49-F238E27FC236}">
                <a16:creationId xmlns:a16="http://schemas.microsoft.com/office/drawing/2014/main" id="{A906DC6F-65C4-D140-B1D0-5C561AABCF2C}"/>
              </a:ext>
            </a:extLst>
          </p:cNvPr>
          <p:cNvSpPr/>
          <p:nvPr/>
        </p:nvSpPr>
        <p:spPr>
          <a:xfrm>
            <a:off x="5906877" y="2580344"/>
            <a:ext cx="359009" cy="1713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074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7" name="Shape 18238">
            <a:extLst>
              <a:ext uri="{FF2B5EF4-FFF2-40B4-BE49-F238E27FC236}">
                <a16:creationId xmlns:a16="http://schemas.microsoft.com/office/drawing/2014/main" id="{7D98449B-34E6-1240-A603-D0D219F9BE7B}"/>
              </a:ext>
            </a:extLst>
          </p:cNvPr>
          <p:cNvSpPr/>
          <p:nvPr/>
        </p:nvSpPr>
        <p:spPr>
          <a:xfrm>
            <a:off x="3572544" y="3071914"/>
            <a:ext cx="359009" cy="1330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9252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8" name="Shape 18239">
            <a:extLst>
              <a:ext uri="{FF2B5EF4-FFF2-40B4-BE49-F238E27FC236}">
                <a16:creationId xmlns:a16="http://schemas.microsoft.com/office/drawing/2014/main" id="{5680688C-F606-CD4B-A15E-C3BA854642E3}"/>
              </a:ext>
            </a:extLst>
          </p:cNvPr>
          <p:cNvSpPr/>
          <p:nvPr/>
        </p:nvSpPr>
        <p:spPr>
          <a:xfrm>
            <a:off x="5098349" y="5327420"/>
            <a:ext cx="1014215" cy="490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644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9" name="Shape 18240">
            <a:extLst>
              <a:ext uri="{FF2B5EF4-FFF2-40B4-BE49-F238E27FC236}">
                <a16:creationId xmlns:a16="http://schemas.microsoft.com/office/drawing/2014/main" id="{815E2DCF-0BF7-0947-B41E-6CB584CBFB89}"/>
              </a:ext>
            </a:extLst>
          </p:cNvPr>
          <p:cNvSpPr/>
          <p:nvPr/>
        </p:nvSpPr>
        <p:spPr>
          <a:xfrm rot="5400000">
            <a:off x="8656133" y="2519121"/>
            <a:ext cx="391393" cy="1124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6806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10" name="Shape 18241">
            <a:extLst>
              <a:ext uri="{FF2B5EF4-FFF2-40B4-BE49-F238E27FC236}">
                <a16:creationId xmlns:a16="http://schemas.microsoft.com/office/drawing/2014/main" id="{155CFE74-C4B1-504B-87B2-7F85F6DBDCBF}"/>
              </a:ext>
            </a:extLst>
          </p:cNvPr>
          <p:cNvSpPr/>
          <p:nvPr/>
        </p:nvSpPr>
        <p:spPr>
          <a:xfrm>
            <a:off x="1483672" y="4084811"/>
            <a:ext cx="361001" cy="1499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5201"/>
                </a:lnTo>
                <a:lnTo>
                  <a:pt x="0" y="2160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37A645-3018-2447-AF0F-273E9A78A712}"/>
              </a:ext>
            </a:extLst>
          </p:cNvPr>
          <p:cNvSpPr txBox="1"/>
          <p:nvPr/>
        </p:nvSpPr>
        <p:spPr>
          <a:xfrm>
            <a:off x="3593554" y="274492"/>
            <a:ext cx="5004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BRICON BUSINESS PLAN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0A9276-9CAB-7049-8F65-A0207A96F292}"/>
              </a:ext>
            </a:extLst>
          </p:cNvPr>
          <p:cNvSpPr txBox="1"/>
          <p:nvPr/>
        </p:nvSpPr>
        <p:spPr>
          <a:xfrm>
            <a:off x="5247070" y="768600"/>
            <a:ext cx="1730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3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Briconer’s</a:t>
            </a:r>
            <a:r>
              <a:rPr lang="en-US" sz="1200" b="1" spc="300" dirty="0">
                <a:solidFill>
                  <a:schemeClr val="tx1">
                    <a:lumMod val="60000"/>
                    <a:lumOff val="40000"/>
                  </a:schemeClr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Goal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9C5712-0E0F-9943-A9EC-8D6832AA4419}"/>
              </a:ext>
            </a:extLst>
          </p:cNvPr>
          <p:cNvSpPr txBox="1"/>
          <p:nvPr/>
        </p:nvSpPr>
        <p:spPr>
          <a:xfrm>
            <a:off x="781237" y="5992925"/>
            <a:ext cx="3253867" cy="773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1750"/>
              </a:lnSpc>
            </a:pP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교량 </a:t>
            </a:r>
            <a:r>
              <a:rPr lang="ko-KR" altLang="en-US" sz="1200" dirty="0" err="1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바닥판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, 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교각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, </a:t>
            </a:r>
            <a:r>
              <a:rPr lang="ko-KR" altLang="en-US" sz="1200" dirty="0" err="1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거더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 </a:t>
            </a:r>
            <a:r>
              <a:rPr lang="ko-KR" altLang="en-US" sz="1200" dirty="0" err="1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프리팹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 제작 기술 개발 완료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. 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기타 도로구조물 확대 적용 시도 중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, 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제작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-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시공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-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유지관리 품질 검사 기술 개발 중</a:t>
            </a:r>
            <a:endParaRPr lang="en-US" sz="1200" dirty="0">
              <a:latin typeface="AppleSDGothicNeoR00" panose="02000503000000000000" pitchFamily="2" charset="-127"/>
              <a:ea typeface="AppleSDGothicNeoR00" panose="02000503000000000000" pitchFamily="2" charset="-127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16DF4E4-7E56-864C-9A4D-F6AA3F47FEC6}"/>
              </a:ext>
            </a:extLst>
          </p:cNvPr>
          <p:cNvSpPr txBox="1"/>
          <p:nvPr/>
        </p:nvSpPr>
        <p:spPr>
          <a:xfrm>
            <a:off x="781237" y="5669542"/>
            <a:ext cx="3171061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1st.</a:t>
            </a:r>
            <a:r>
              <a:rPr lang="ko-KR" altLang="en-US" sz="1600" b="1" dirty="0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도로구조물 </a:t>
            </a:r>
            <a:r>
              <a:rPr lang="ko-KR" altLang="en-US" sz="1600" b="1" dirty="0" err="1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프리팹</a:t>
            </a:r>
            <a:r>
              <a:rPr lang="ko-KR" altLang="en-US" sz="1600" b="1" dirty="0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제작 시공 기술</a:t>
            </a:r>
            <a:endParaRPr lang="en-US" sz="1600" b="1" dirty="0">
              <a:solidFill>
                <a:schemeClr val="accent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B7406C-431E-7749-AC84-895789A484C1}"/>
              </a:ext>
            </a:extLst>
          </p:cNvPr>
          <p:cNvSpPr txBox="1"/>
          <p:nvPr/>
        </p:nvSpPr>
        <p:spPr>
          <a:xfrm>
            <a:off x="1533990" y="2168907"/>
            <a:ext cx="3253866" cy="5424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1750"/>
              </a:lnSpc>
            </a:pP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원하는 곳에서 다양한 크기와 형상의 콘크리트 </a:t>
            </a:r>
            <a:endParaRPr lang="en-US" altLang="ko-KR" sz="1200" dirty="0">
              <a:latin typeface="AppleSDGothicNeoR00" panose="02000503000000000000" pitchFamily="2" charset="-127"/>
              <a:ea typeface="AppleSDGothicNeoR00" panose="02000503000000000000" pitchFamily="2" charset="-127"/>
              <a:cs typeface="Lato Light" panose="020F0502020204030203" pitchFamily="34" charset="0"/>
            </a:endParaRPr>
          </a:p>
          <a:p>
            <a:pPr algn="just">
              <a:lnSpc>
                <a:spcPts val="1750"/>
              </a:lnSpc>
            </a:pP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구조물을 생산하는 프리팹 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3D 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프린팅 설비</a:t>
            </a:r>
            <a:endParaRPr lang="en-US" sz="1200" dirty="0">
              <a:latin typeface="AppleSDGothicNeoR00" panose="02000503000000000000" pitchFamily="2" charset="-127"/>
              <a:ea typeface="AppleSDGothicNeoR00" panose="02000503000000000000" pitchFamily="2" charset="-127"/>
              <a:cs typeface="Lato Light" panose="020F050202020403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8F2729-605A-594B-9C8F-787F10435668}"/>
              </a:ext>
            </a:extLst>
          </p:cNvPr>
          <p:cNvSpPr txBox="1"/>
          <p:nvPr/>
        </p:nvSpPr>
        <p:spPr>
          <a:xfrm>
            <a:off x="1533989" y="1845524"/>
            <a:ext cx="2273379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2nd.</a:t>
            </a:r>
            <a:r>
              <a:rPr lang="ko-KR" altLang="en-US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스마트 모바일 </a:t>
            </a:r>
            <a:r>
              <a:rPr lang="ko-KR" altLang="en-US" sz="1600" b="1" dirty="0" err="1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팩토리</a:t>
            </a:r>
            <a:endParaRPr lang="en-US" sz="1600" b="1" dirty="0">
              <a:solidFill>
                <a:schemeClr val="accent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C7E7C8-9FF9-6049-B417-EC44B2A0CCB9}"/>
              </a:ext>
            </a:extLst>
          </p:cNvPr>
          <p:cNvSpPr txBox="1"/>
          <p:nvPr/>
        </p:nvSpPr>
        <p:spPr>
          <a:xfrm>
            <a:off x="4503058" y="1915211"/>
            <a:ext cx="3153054" cy="773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1750"/>
              </a:lnSpc>
            </a:pP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첨단 기술을 집약한 건설산업의 구시대적 프레임을 바꾸기 위하여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,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 보이는 이미지와 보이지 않는 </a:t>
            </a:r>
            <a:b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</a:b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이미지의 혁신 캠페인 시도</a:t>
            </a:r>
            <a:endParaRPr lang="en-US" sz="1200" dirty="0">
              <a:latin typeface="AppleSDGothicNeoR00" panose="02000503000000000000" pitchFamily="2" charset="-127"/>
              <a:ea typeface="AppleSDGothicNeoR00" panose="02000503000000000000" pitchFamily="2" charset="-127"/>
              <a:cs typeface="Lato Light" panose="020F050202020403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FA661D-22F5-1948-AEEC-26722BA0F814}"/>
              </a:ext>
            </a:extLst>
          </p:cNvPr>
          <p:cNvSpPr txBox="1"/>
          <p:nvPr/>
        </p:nvSpPr>
        <p:spPr>
          <a:xfrm>
            <a:off x="4503058" y="1591827"/>
            <a:ext cx="247054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4th.</a:t>
            </a:r>
            <a:r>
              <a:rPr lang="ko-KR" altLang="en-US" sz="1600" b="1" dirty="0">
                <a:solidFill>
                  <a:schemeClr val="accent4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건설업 이미지 혁신 포럼</a:t>
            </a:r>
            <a:endParaRPr lang="en-US" sz="1600" b="1" dirty="0">
              <a:solidFill>
                <a:schemeClr val="accent4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78A164-264A-C440-B5DA-A517F98C6C42}"/>
              </a:ext>
            </a:extLst>
          </p:cNvPr>
          <p:cNvSpPr txBox="1"/>
          <p:nvPr/>
        </p:nvSpPr>
        <p:spPr>
          <a:xfrm>
            <a:off x="6261145" y="5981232"/>
            <a:ext cx="3153054" cy="5424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1750"/>
              </a:lnSpc>
            </a:pP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도로와 유휴부지 상부 공간을 활용하여 </a:t>
            </a:r>
            <a:endParaRPr lang="en-US" altLang="ko-KR" sz="1200" dirty="0">
              <a:latin typeface="AppleSDGothicNeoR00" panose="02000503000000000000" pitchFamily="2" charset="-127"/>
              <a:ea typeface="AppleSDGothicNeoR00" panose="02000503000000000000" pitchFamily="2" charset="-127"/>
              <a:cs typeface="Lato Light" panose="020F0502020204030203" pitchFamily="34" charset="0"/>
            </a:endParaRPr>
          </a:p>
          <a:p>
            <a:pPr algn="just">
              <a:lnSpc>
                <a:spcPts val="1750"/>
              </a:lnSpc>
            </a:pP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분산독립형 태양광 발전소 건설</a:t>
            </a:r>
            <a:r>
              <a:rPr 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960112-889B-C54B-954C-7119605A7DA0}"/>
              </a:ext>
            </a:extLst>
          </p:cNvPr>
          <p:cNvSpPr txBox="1"/>
          <p:nvPr/>
        </p:nvSpPr>
        <p:spPr>
          <a:xfrm>
            <a:off x="6261144" y="5657848"/>
            <a:ext cx="2645276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3rd.</a:t>
            </a:r>
            <a:r>
              <a:rPr lang="ko-KR" altLang="en-US" sz="1600" b="1" dirty="0">
                <a:solidFill>
                  <a:schemeClr val="accent3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신재생 에너지 기술과 융합</a:t>
            </a:r>
            <a:endParaRPr lang="en-US" sz="1600" b="1" dirty="0">
              <a:solidFill>
                <a:schemeClr val="accent3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3AF61D-C575-BA43-8CFA-EBE6F19865A3}"/>
              </a:ext>
            </a:extLst>
          </p:cNvPr>
          <p:cNvSpPr txBox="1"/>
          <p:nvPr/>
        </p:nvSpPr>
        <p:spPr>
          <a:xfrm>
            <a:off x="9559895" y="3486657"/>
            <a:ext cx="2344083" cy="10041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ts val="1750"/>
              </a:lnSpc>
            </a:pPr>
            <a:r>
              <a:rPr lang="ko-KR" altLang="en-US" sz="1200" dirty="0" err="1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프리팹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 모듈의 설계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, 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제작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, 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시공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, 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품질관리에 필요한 인력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, 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시설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, 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장비</a:t>
            </a:r>
            <a:r>
              <a:rPr lang="en-US" altLang="ko-KR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, </a:t>
            </a:r>
            <a:r>
              <a:rPr lang="ko-KR" altLang="en-US" sz="1200" dirty="0">
                <a:latin typeface="AppleSDGothicNeoR00" panose="02000503000000000000" pitchFamily="2" charset="-127"/>
                <a:ea typeface="AppleSDGothicNeoR00" panose="02000503000000000000" pitchFamily="2" charset="-127"/>
                <a:cs typeface="Lato Light" panose="020F0502020204030203" pitchFamily="34" charset="0"/>
              </a:rPr>
              <a:t>자재 등의 관련 정보를 수집하고 중개하는 공유 플랫폼</a:t>
            </a:r>
            <a:endParaRPr lang="en-US" sz="1200" dirty="0">
              <a:latin typeface="AppleSDGothicNeoR00" panose="02000503000000000000" pitchFamily="2" charset="-127"/>
              <a:ea typeface="AppleSDGothicNeoR00" panose="02000503000000000000" pitchFamily="2" charset="-127"/>
              <a:cs typeface="Lato Light" panose="020F050202020403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F116F8-F927-FC48-A5DB-990BB209F622}"/>
              </a:ext>
            </a:extLst>
          </p:cNvPr>
          <p:cNvSpPr txBox="1"/>
          <p:nvPr/>
        </p:nvSpPr>
        <p:spPr>
          <a:xfrm>
            <a:off x="9559894" y="3163274"/>
            <a:ext cx="2122697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 sz="1600" b="1" dirty="0">
                <a:solidFill>
                  <a:schemeClr val="accent5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Last.</a:t>
            </a:r>
            <a:r>
              <a:rPr lang="ko-KR" altLang="en-US" sz="1600" b="1" dirty="0" err="1">
                <a:solidFill>
                  <a:schemeClr val="accent5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프리팹</a:t>
            </a:r>
            <a:r>
              <a:rPr lang="ko-KR" altLang="en-US" sz="1600" b="1" dirty="0">
                <a:solidFill>
                  <a:schemeClr val="accent5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건설 플랫폼</a:t>
            </a:r>
            <a:endParaRPr lang="en-US" sz="1600" b="1" dirty="0">
              <a:solidFill>
                <a:schemeClr val="accent5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643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49209">
            <a:extLst>
              <a:ext uri="{FF2B5EF4-FFF2-40B4-BE49-F238E27FC236}">
                <a16:creationId xmlns:a16="http://schemas.microsoft.com/office/drawing/2014/main" id="{F3D50826-D0EC-CC4D-9188-9341A82AE037}"/>
              </a:ext>
            </a:extLst>
          </p:cNvPr>
          <p:cNvSpPr/>
          <p:nvPr/>
        </p:nvSpPr>
        <p:spPr>
          <a:xfrm>
            <a:off x="1804120" y="2236405"/>
            <a:ext cx="8592571" cy="15293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28" name="Shape 49210">
            <a:extLst>
              <a:ext uri="{FF2B5EF4-FFF2-40B4-BE49-F238E27FC236}">
                <a16:creationId xmlns:a16="http://schemas.microsoft.com/office/drawing/2014/main" id="{6590A807-121E-5646-BE9F-4A6E9899FD73}"/>
              </a:ext>
            </a:extLst>
          </p:cNvPr>
          <p:cNvSpPr/>
          <p:nvPr/>
        </p:nvSpPr>
        <p:spPr>
          <a:xfrm>
            <a:off x="1806542" y="2387585"/>
            <a:ext cx="8587605" cy="377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99" y="21600"/>
                </a:lnTo>
                <a:lnTo>
                  <a:pt x="200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25" name="Shape 49212">
            <a:extLst>
              <a:ext uri="{FF2B5EF4-FFF2-40B4-BE49-F238E27FC236}">
                <a16:creationId xmlns:a16="http://schemas.microsoft.com/office/drawing/2014/main" id="{0A111928-B74B-0544-83BF-C45FD398F6D9}"/>
              </a:ext>
            </a:extLst>
          </p:cNvPr>
          <p:cNvSpPr/>
          <p:nvPr/>
        </p:nvSpPr>
        <p:spPr>
          <a:xfrm rot="10800000" flipH="1">
            <a:off x="1804181" y="4468286"/>
            <a:ext cx="8592571" cy="1529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26" name="Shape 49213">
            <a:extLst>
              <a:ext uri="{FF2B5EF4-FFF2-40B4-BE49-F238E27FC236}">
                <a16:creationId xmlns:a16="http://schemas.microsoft.com/office/drawing/2014/main" id="{1794B2D2-6B85-6344-98E0-CF3519A60D64}"/>
              </a:ext>
            </a:extLst>
          </p:cNvPr>
          <p:cNvSpPr/>
          <p:nvPr/>
        </p:nvSpPr>
        <p:spPr>
          <a:xfrm>
            <a:off x="1804059" y="4090436"/>
            <a:ext cx="8592815" cy="377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2" y="0"/>
                </a:moveTo>
                <a:lnTo>
                  <a:pt x="0" y="21600"/>
                </a:lnTo>
                <a:lnTo>
                  <a:pt x="10787" y="21600"/>
                </a:lnTo>
                <a:lnTo>
                  <a:pt x="10800" y="21600"/>
                </a:lnTo>
                <a:lnTo>
                  <a:pt x="10813" y="21600"/>
                </a:lnTo>
                <a:lnTo>
                  <a:pt x="21600" y="21600"/>
                </a:lnTo>
                <a:lnTo>
                  <a:pt x="18168" y="0"/>
                </a:lnTo>
                <a:lnTo>
                  <a:pt x="10813" y="0"/>
                </a:lnTo>
                <a:lnTo>
                  <a:pt x="10800" y="0"/>
                </a:lnTo>
                <a:lnTo>
                  <a:pt x="10787" y="0"/>
                </a:lnTo>
                <a:lnTo>
                  <a:pt x="3432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23" name="Shape 49215">
            <a:extLst>
              <a:ext uri="{FF2B5EF4-FFF2-40B4-BE49-F238E27FC236}">
                <a16:creationId xmlns:a16="http://schemas.microsoft.com/office/drawing/2014/main" id="{4275C120-B03A-5747-A518-97100F8773C2}"/>
              </a:ext>
            </a:extLst>
          </p:cNvPr>
          <p:cNvSpPr/>
          <p:nvPr/>
        </p:nvSpPr>
        <p:spPr>
          <a:xfrm rot="10800000" flipH="1">
            <a:off x="1804181" y="6324069"/>
            <a:ext cx="8592571" cy="1529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24" name="Shape 49216">
            <a:extLst>
              <a:ext uri="{FF2B5EF4-FFF2-40B4-BE49-F238E27FC236}">
                <a16:creationId xmlns:a16="http://schemas.microsoft.com/office/drawing/2014/main" id="{AA583D03-8C23-9247-A4B0-B478805E1BF8}"/>
              </a:ext>
            </a:extLst>
          </p:cNvPr>
          <p:cNvSpPr/>
          <p:nvPr/>
        </p:nvSpPr>
        <p:spPr>
          <a:xfrm rot="10800000" flipH="1">
            <a:off x="1806603" y="5946219"/>
            <a:ext cx="8587605" cy="377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99" y="21600"/>
                </a:lnTo>
                <a:lnTo>
                  <a:pt x="10793" y="21600"/>
                </a:lnTo>
                <a:lnTo>
                  <a:pt x="10807" y="21600"/>
                </a:lnTo>
                <a:lnTo>
                  <a:pt x="20001" y="21600"/>
                </a:lnTo>
                <a:lnTo>
                  <a:pt x="21600" y="0"/>
                </a:lnTo>
                <a:lnTo>
                  <a:pt x="10807" y="0"/>
                </a:lnTo>
                <a:lnTo>
                  <a:pt x="107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AppleSDGothicNeoR00" panose="02000503000000000000" pitchFamily="2" charset="-127"/>
              <a:ea typeface="AppleSDGothicNeoR00" panose="02000503000000000000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22B2A1-61C3-8441-B16D-EA93B423BEC4}"/>
              </a:ext>
            </a:extLst>
          </p:cNvPr>
          <p:cNvSpPr txBox="1"/>
          <p:nvPr/>
        </p:nvSpPr>
        <p:spPr>
          <a:xfrm>
            <a:off x="4142580" y="291270"/>
            <a:ext cx="390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Briconer’s</a:t>
            </a:r>
            <a:r>
              <a:rPr lang="en-US" sz="36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MISSION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761FAF-F436-944E-8203-374AE968085A}"/>
              </a:ext>
            </a:extLst>
          </p:cNvPr>
          <p:cNvSpPr txBox="1"/>
          <p:nvPr/>
        </p:nvSpPr>
        <p:spPr>
          <a:xfrm>
            <a:off x="5036254" y="748735"/>
            <a:ext cx="2119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spc="300" dirty="0">
                <a:solidFill>
                  <a:schemeClr val="tx1">
                    <a:lumMod val="60000"/>
                    <a:lumOff val="40000"/>
                  </a:schemeClr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www.ebricon.com</a:t>
            </a:r>
            <a:endParaRPr lang="en-US" sz="1400" spc="300" dirty="0">
              <a:solidFill>
                <a:schemeClr val="tx1">
                  <a:lumMod val="60000"/>
                  <a:lumOff val="40000"/>
                </a:schemeClr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793F28-1311-EE43-B2AD-FD6CA8BA75BE}"/>
              </a:ext>
            </a:extLst>
          </p:cNvPr>
          <p:cNvSpPr txBox="1"/>
          <p:nvPr/>
        </p:nvSpPr>
        <p:spPr>
          <a:xfrm>
            <a:off x="2090300" y="1398671"/>
            <a:ext cx="896399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가치</a:t>
            </a:r>
            <a:endParaRPr lang="en-US" sz="32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3F0374-06A7-0340-8210-5F3CDEAC8FA3}"/>
              </a:ext>
            </a:extLst>
          </p:cNvPr>
          <p:cNvSpPr txBox="1"/>
          <p:nvPr/>
        </p:nvSpPr>
        <p:spPr>
          <a:xfrm>
            <a:off x="3210515" y="1390338"/>
            <a:ext cx="666332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기술과 서비스 혁신을 통해 가치를 창출하고 회사를 성장시킵니다</a:t>
            </a:r>
            <a:r>
              <a:rPr lang="en-US" altLang="ko-KR" sz="1600" b="1" dirty="0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회사는 직원과 그 가족의 행복을 위한 수단이 되어야 합니다</a:t>
            </a:r>
            <a:r>
              <a:rPr lang="en-US" altLang="ko-KR" sz="1600" b="1" dirty="0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회사와 직원은 우리가 속한 세상의 행복에 공헌해야 합니다</a:t>
            </a:r>
            <a:r>
              <a:rPr lang="en-US" altLang="ko-KR" sz="1600" b="1" dirty="0">
                <a:solidFill>
                  <a:schemeClr val="accent1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.</a:t>
            </a:r>
            <a:endParaRPr lang="en-US" sz="1600" b="1" dirty="0">
              <a:solidFill>
                <a:schemeClr val="accent1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D0794A-3D36-C14E-B3C9-D9D80D250319}"/>
              </a:ext>
            </a:extLst>
          </p:cNvPr>
          <p:cNvSpPr txBox="1"/>
          <p:nvPr/>
        </p:nvSpPr>
        <p:spPr>
          <a:xfrm>
            <a:off x="2081832" y="3267351"/>
            <a:ext cx="896399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미래</a:t>
            </a:r>
            <a:endParaRPr lang="en-US" sz="32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7D1D6D-C95C-E741-9008-19EA31803296}"/>
              </a:ext>
            </a:extLst>
          </p:cNvPr>
          <p:cNvSpPr txBox="1"/>
          <p:nvPr/>
        </p:nvSpPr>
        <p:spPr>
          <a:xfrm>
            <a:off x="3210515" y="3242240"/>
            <a:ext cx="584120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세계 최고 수준의 도로 구조물 </a:t>
            </a:r>
            <a:r>
              <a:rPr lang="ko-KR" altLang="en-US" sz="1600" b="1" dirty="0" err="1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프리팹</a:t>
            </a:r>
            <a:r>
              <a:rPr lang="ko-KR" altLang="en-US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모듈화 건설 기술</a:t>
            </a:r>
            <a:endParaRPr lang="en-US" altLang="ko-KR" sz="1600" b="1" dirty="0">
              <a:solidFill>
                <a:schemeClr val="accent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신재생 에너지 융합 </a:t>
            </a:r>
            <a:r>
              <a:rPr lang="ko-KR" altLang="en-US" sz="1600" b="1" dirty="0" err="1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프리팹</a:t>
            </a:r>
            <a:r>
              <a:rPr lang="ko-KR" altLang="en-US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 건설 플랫폼</a:t>
            </a:r>
            <a:endParaRPr lang="en-US" altLang="ko-KR" sz="1600" b="1" dirty="0">
              <a:solidFill>
                <a:schemeClr val="accent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행복한 회사 </a:t>
            </a:r>
            <a:r>
              <a:rPr lang="en-US" altLang="ko-KR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: </a:t>
            </a:r>
            <a:r>
              <a:rPr lang="ko-KR" altLang="en-US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최대급여</a:t>
            </a:r>
            <a:r>
              <a:rPr lang="en-US" altLang="ko-KR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, </a:t>
            </a:r>
            <a:r>
              <a:rPr lang="ko-KR" altLang="en-US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최상복지</a:t>
            </a:r>
            <a:r>
              <a:rPr lang="en-US" altLang="ko-KR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, </a:t>
            </a:r>
            <a:r>
              <a:rPr lang="ko-KR" altLang="en-US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최대여가</a:t>
            </a:r>
            <a:r>
              <a:rPr lang="en-US" altLang="ko-KR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, </a:t>
            </a:r>
            <a:r>
              <a:rPr lang="ko-KR" altLang="en-US" sz="1600" b="1" dirty="0">
                <a:solidFill>
                  <a:schemeClr val="accent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배려</a:t>
            </a:r>
            <a:endParaRPr lang="en-US" sz="1600" b="1" dirty="0">
              <a:solidFill>
                <a:schemeClr val="accent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7820F8-D77F-3142-AC70-79728F8AF8CA}"/>
              </a:ext>
            </a:extLst>
          </p:cNvPr>
          <p:cNvSpPr txBox="1"/>
          <p:nvPr/>
        </p:nvSpPr>
        <p:spPr>
          <a:xfrm>
            <a:off x="2081832" y="5108484"/>
            <a:ext cx="896399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tx2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전략</a:t>
            </a:r>
            <a:endParaRPr lang="en-US" sz="3200" b="1" dirty="0">
              <a:solidFill>
                <a:schemeClr val="tx2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67BD83-5F06-524C-A8A1-359C7853FACA}"/>
              </a:ext>
            </a:extLst>
          </p:cNvPr>
          <p:cNvSpPr txBox="1"/>
          <p:nvPr/>
        </p:nvSpPr>
        <p:spPr>
          <a:xfrm>
            <a:off x="3210515" y="5091763"/>
            <a:ext cx="6101265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accent3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새로운 기술과 혁신 비즈니스의 결합</a:t>
            </a:r>
            <a:endParaRPr lang="en-US" altLang="ko-KR" sz="1600" b="1" dirty="0">
              <a:solidFill>
                <a:schemeClr val="accent3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accent3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창조적 연구와 파괴적 혁신 비즈니스 모델 개발</a:t>
            </a:r>
            <a:endParaRPr lang="en-US" altLang="ko-KR" sz="1600" b="1" dirty="0">
              <a:solidFill>
                <a:schemeClr val="accent3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chemeClr val="accent3"/>
                </a:solidFill>
                <a:latin typeface="AppleSDGothicNeoR00" panose="02000503000000000000" pitchFamily="2" charset="-127"/>
                <a:ea typeface="AppleSDGothicNeoR00" panose="02000503000000000000" pitchFamily="2" charset="-127"/>
                <a:cs typeface="Poppins" pitchFamily="2" charset="77"/>
              </a:rPr>
              <a:t>사업의 목표와 과정은 항상 선해야 한다</a:t>
            </a:r>
            <a:endParaRPr lang="en-US" sz="1600" b="1" dirty="0">
              <a:solidFill>
                <a:schemeClr val="accent3"/>
              </a:solidFill>
              <a:latin typeface="AppleSDGothicNeoR00" panose="02000503000000000000" pitchFamily="2" charset="-127"/>
              <a:ea typeface="AppleSDGothicNeoR00" panose="02000503000000000000" pitchFamily="2" charset="-12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0699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679</Words>
  <Application>Microsoft Office PowerPoint</Application>
  <PresentationFormat>와이드스크린</PresentationFormat>
  <Paragraphs>137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AppleSDGothicNeoB00</vt:lpstr>
      <vt:lpstr>AppleSDGothicNeoR00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Soon Hwan</dc:creator>
  <cp:lastModifiedBy>J.E Kim</cp:lastModifiedBy>
  <cp:revision>55</cp:revision>
  <dcterms:created xsi:type="dcterms:W3CDTF">2021-01-31T03:58:32Z</dcterms:created>
  <dcterms:modified xsi:type="dcterms:W3CDTF">2021-02-17T00:48:36Z</dcterms:modified>
</cp:coreProperties>
</file>