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41400413" cy="4679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ACD1"/>
    <a:srgbClr val="33A1C8"/>
    <a:srgbClr val="DA1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/>
    <p:restoredTop sz="96405"/>
  </p:normalViewPr>
  <p:slideViewPr>
    <p:cSldViewPr snapToGrid="0">
      <p:cViewPr varScale="1">
        <p:scale>
          <a:sx n="17" d="100"/>
          <a:sy n="17" d="100"/>
        </p:scale>
        <p:origin x="209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5031" y="7659088"/>
            <a:ext cx="35190351" cy="16293159"/>
          </a:xfrm>
        </p:spPr>
        <p:txBody>
          <a:bodyPr anchor="b"/>
          <a:lstStyle>
            <a:lvl1pPr algn="ctr">
              <a:defRPr sz="2716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5052" y="24580574"/>
            <a:ext cx="31050310" cy="11299043"/>
          </a:xfrm>
        </p:spPr>
        <p:txBody>
          <a:bodyPr/>
          <a:lstStyle>
            <a:lvl1pPr marL="0" indent="0" algn="ctr">
              <a:buNone/>
              <a:defRPr sz="10866"/>
            </a:lvl1pPr>
            <a:lvl2pPr marL="2070019" indent="0" algn="ctr">
              <a:buNone/>
              <a:defRPr sz="9055"/>
            </a:lvl2pPr>
            <a:lvl3pPr marL="4140037" indent="0" algn="ctr">
              <a:buNone/>
              <a:defRPr sz="8150"/>
            </a:lvl3pPr>
            <a:lvl4pPr marL="6210056" indent="0" algn="ctr">
              <a:buNone/>
              <a:defRPr sz="7244"/>
            </a:lvl4pPr>
            <a:lvl5pPr marL="8280075" indent="0" algn="ctr">
              <a:buNone/>
              <a:defRPr sz="7244"/>
            </a:lvl5pPr>
            <a:lvl6pPr marL="10350094" indent="0" algn="ctr">
              <a:buNone/>
              <a:defRPr sz="7244"/>
            </a:lvl6pPr>
            <a:lvl7pPr marL="12420112" indent="0" algn="ctr">
              <a:buNone/>
              <a:defRPr sz="7244"/>
            </a:lvl7pPr>
            <a:lvl8pPr marL="14490131" indent="0" algn="ctr">
              <a:buNone/>
              <a:defRPr sz="7244"/>
            </a:lvl8pPr>
            <a:lvl9pPr marL="16560150" indent="0" algn="ctr">
              <a:buNone/>
              <a:defRPr sz="7244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7931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65962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627173" y="2491640"/>
            <a:ext cx="8926964" cy="396604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6281" y="2491640"/>
            <a:ext cx="26263387" cy="396604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19487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7009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4718" y="11667389"/>
            <a:ext cx="35707856" cy="19467289"/>
          </a:xfrm>
        </p:spPr>
        <p:txBody>
          <a:bodyPr anchor="b"/>
          <a:lstStyle>
            <a:lvl1pPr>
              <a:defRPr sz="2716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4718" y="31318846"/>
            <a:ext cx="35707856" cy="10237387"/>
          </a:xfrm>
        </p:spPr>
        <p:txBody>
          <a:bodyPr/>
          <a:lstStyle>
            <a:lvl1pPr marL="0" indent="0">
              <a:buNone/>
              <a:defRPr sz="10866">
                <a:solidFill>
                  <a:schemeClr val="tx1"/>
                </a:solidFill>
              </a:defRPr>
            </a:lvl1pPr>
            <a:lvl2pPr marL="2070019" indent="0">
              <a:buNone/>
              <a:defRPr sz="9055">
                <a:solidFill>
                  <a:schemeClr val="tx1">
                    <a:tint val="75000"/>
                  </a:schemeClr>
                </a:solidFill>
              </a:defRPr>
            </a:lvl2pPr>
            <a:lvl3pPr marL="4140037" indent="0">
              <a:buNone/>
              <a:defRPr sz="8150">
                <a:solidFill>
                  <a:schemeClr val="tx1">
                    <a:tint val="75000"/>
                  </a:schemeClr>
                </a:solidFill>
              </a:defRPr>
            </a:lvl3pPr>
            <a:lvl4pPr marL="6210056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4pPr>
            <a:lvl5pPr marL="8280075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5pPr>
            <a:lvl6pPr marL="10350094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6pPr>
            <a:lvl7pPr marL="12420112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7pPr>
            <a:lvl8pPr marL="14490131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8pPr>
            <a:lvl9pPr marL="16560150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74084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6278" y="12458200"/>
            <a:ext cx="17595176" cy="2969385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58959" y="12458200"/>
            <a:ext cx="17595176" cy="2969385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09783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671" y="2491650"/>
            <a:ext cx="35707856" cy="904574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1675" y="11472381"/>
            <a:ext cx="17514313" cy="5622437"/>
          </a:xfrm>
        </p:spPr>
        <p:txBody>
          <a:bodyPr anchor="b"/>
          <a:lstStyle>
            <a:lvl1pPr marL="0" indent="0">
              <a:buNone/>
              <a:defRPr sz="10866" b="1"/>
            </a:lvl1pPr>
            <a:lvl2pPr marL="2070019" indent="0">
              <a:buNone/>
              <a:defRPr sz="9055" b="1"/>
            </a:lvl2pPr>
            <a:lvl3pPr marL="4140037" indent="0">
              <a:buNone/>
              <a:defRPr sz="8150" b="1"/>
            </a:lvl3pPr>
            <a:lvl4pPr marL="6210056" indent="0">
              <a:buNone/>
              <a:defRPr sz="7244" b="1"/>
            </a:lvl4pPr>
            <a:lvl5pPr marL="8280075" indent="0">
              <a:buNone/>
              <a:defRPr sz="7244" b="1"/>
            </a:lvl5pPr>
            <a:lvl6pPr marL="10350094" indent="0">
              <a:buNone/>
              <a:defRPr sz="7244" b="1"/>
            </a:lvl6pPr>
            <a:lvl7pPr marL="12420112" indent="0">
              <a:buNone/>
              <a:defRPr sz="7244" b="1"/>
            </a:lvl7pPr>
            <a:lvl8pPr marL="14490131" indent="0">
              <a:buNone/>
              <a:defRPr sz="7244" b="1"/>
            </a:lvl8pPr>
            <a:lvl9pPr marL="16560150" indent="0">
              <a:buNone/>
              <a:defRPr sz="7244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1675" y="17094818"/>
            <a:ext cx="17514313" cy="2514390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58961" y="11472381"/>
            <a:ext cx="17600568" cy="5622437"/>
          </a:xfrm>
        </p:spPr>
        <p:txBody>
          <a:bodyPr anchor="b"/>
          <a:lstStyle>
            <a:lvl1pPr marL="0" indent="0">
              <a:buNone/>
              <a:defRPr sz="10866" b="1"/>
            </a:lvl1pPr>
            <a:lvl2pPr marL="2070019" indent="0">
              <a:buNone/>
              <a:defRPr sz="9055" b="1"/>
            </a:lvl2pPr>
            <a:lvl3pPr marL="4140037" indent="0">
              <a:buNone/>
              <a:defRPr sz="8150" b="1"/>
            </a:lvl3pPr>
            <a:lvl4pPr marL="6210056" indent="0">
              <a:buNone/>
              <a:defRPr sz="7244" b="1"/>
            </a:lvl4pPr>
            <a:lvl5pPr marL="8280075" indent="0">
              <a:buNone/>
              <a:defRPr sz="7244" b="1"/>
            </a:lvl5pPr>
            <a:lvl6pPr marL="10350094" indent="0">
              <a:buNone/>
              <a:defRPr sz="7244" b="1"/>
            </a:lvl6pPr>
            <a:lvl7pPr marL="12420112" indent="0">
              <a:buNone/>
              <a:defRPr sz="7244" b="1"/>
            </a:lvl7pPr>
            <a:lvl8pPr marL="14490131" indent="0">
              <a:buNone/>
              <a:defRPr sz="7244" b="1"/>
            </a:lvl8pPr>
            <a:lvl9pPr marL="16560150" indent="0">
              <a:buNone/>
              <a:defRPr sz="7244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58961" y="17094818"/>
            <a:ext cx="17600568" cy="2514390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97325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37599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7356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671" y="3119967"/>
            <a:ext cx="13352711" cy="10919883"/>
          </a:xfrm>
        </p:spPr>
        <p:txBody>
          <a:bodyPr anchor="b"/>
          <a:lstStyle>
            <a:lvl1pPr>
              <a:defRPr sz="1448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00568" y="6738272"/>
            <a:ext cx="20958959" cy="33257978"/>
          </a:xfrm>
        </p:spPr>
        <p:txBody>
          <a:bodyPr/>
          <a:lstStyle>
            <a:lvl1pPr>
              <a:defRPr sz="14488"/>
            </a:lvl1pPr>
            <a:lvl2pPr>
              <a:defRPr sz="12677"/>
            </a:lvl2pPr>
            <a:lvl3pPr>
              <a:defRPr sz="10866"/>
            </a:lvl3pPr>
            <a:lvl4pPr>
              <a:defRPr sz="9055"/>
            </a:lvl4pPr>
            <a:lvl5pPr>
              <a:defRPr sz="9055"/>
            </a:lvl5pPr>
            <a:lvl6pPr>
              <a:defRPr sz="9055"/>
            </a:lvl6pPr>
            <a:lvl7pPr>
              <a:defRPr sz="9055"/>
            </a:lvl7pPr>
            <a:lvl8pPr>
              <a:defRPr sz="9055"/>
            </a:lvl8pPr>
            <a:lvl9pPr>
              <a:defRPr sz="905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1671" y="14039850"/>
            <a:ext cx="13352711" cy="26010559"/>
          </a:xfrm>
        </p:spPr>
        <p:txBody>
          <a:bodyPr/>
          <a:lstStyle>
            <a:lvl1pPr marL="0" indent="0">
              <a:buNone/>
              <a:defRPr sz="7244"/>
            </a:lvl1pPr>
            <a:lvl2pPr marL="2070019" indent="0">
              <a:buNone/>
              <a:defRPr sz="6339"/>
            </a:lvl2pPr>
            <a:lvl3pPr marL="4140037" indent="0">
              <a:buNone/>
              <a:defRPr sz="5433"/>
            </a:lvl3pPr>
            <a:lvl4pPr marL="6210056" indent="0">
              <a:buNone/>
              <a:defRPr sz="4528"/>
            </a:lvl4pPr>
            <a:lvl5pPr marL="8280075" indent="0">
              <a:buNone/>
              <a:defRPr sz="4528"/>
            </a:lvl5pPr>
            <a:lvl6pPr marL="10350094" indent="0">
              <a:buNone/>
              <a:defRPr sz="4528"/>
            </a:lvl6pPr>
            <a:lvl7pPr marL="12420112" indent="0">
              <a:buNone/>
              <a:defRPr sz="4528"/>
            </a:lvl7pPr>
            <a:lvl8pPr marL="14490131" indent="0">
              <a:buNone/>
              <a:defRPr sz="4528"/>
            </a:lvl8pPr>
            <a:lvl9pPr marL="16560150" indent="0">
              <a:buNone/>
              <a:defRPr sz="4528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06864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671" y="3119967"/>
            <a:ext cx="13352711" cy="10919883"/>
          </a:xfrm>
        </p:spPr>
        <p:txBody>
          <a:bodyPr anchor="b"/>
          <a:lstStyle>
            <a:lvl1pPr>
              <a:defRPr sz="1448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600568" y="6738272"/>
            <a:ext cx="20958959" cy="33257978"/>
          </a:xfrm>
        </p:spPr>
        <p:txBody>
          <a:bodyPr anchor="t"/>
          <a:lstStyle>
            <a:lvl1pPr marL="0" indent="0">
              <a:buNone/>
              <a:defRPr sz="14488"/>
            </a:lvl1pPr>
            <a:lvl2pPr marL="2070019" indent="0">
              <a:buNone/>
              <a:defRPr sz="12677"/>
            </a:lvl2pPr>
            <a:lvl3pPr marL="4140037" indent="0">
              <a:buNone/>
              <a:defRPr sz="10866"/>
            </a:lvl3pPr>
            <a:lvl4pPr marL="6210056" indent="0">
              <a:buNone/>
              <a:defRPr sz="9055"/>
            </a:lvl4pPr>
            <a:lvl5pPr marL="8280075" indent="0">
              <a:buNone/>
              <a:defRPr sz="9055"/>
            </a:lvl5pPr>
            <a:lvl6pPr marL="10350094" indent="0">
              <a:buNone/>
              <a:defRPr sz="9055"/>
            </a:lvl6pPr>
            <a:lvl7pPr marL="12420112" indent="0">
              <a:buNone/>
              <a:defRPr sz="9055"/>
            </a:lvl7pPr>
            <a:lvl8pPr marL="14490131" indent="0">
              <a:buNone/>
              <a:defRPr sz="9055"/>
            </a:lvl8pPr>
            <a:lvl9pPr marL="16560150" indent="0">
              <a:buNone/>
              <a:defRPr sz="905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1671" y="14039850"/>
            <a:ext cx="13352711" cy="26010559"/>
          </a:xfrm>
        </p:spPr>
        <p:txBody>
          <a:bodyPr/>
          <a:lstStyle>
            <a:lvl1pPr marL="0" indent="0">
              <a:buNone/>
              <a:defRPr sz="7244"/>
            </a:lvl1pPr>
            <a:lvl2pPr marL="2070019" indent="0">
              <a:buNone/>
              <a:defRPr sz="6339"/>
            </a:lvl2pPr>
            <a:lvl3pPr marL="4140037" indent="0">
              <a:buNone/>
              <a:defRPr sz="5433"/>
            </a:lvl3pPr>
            <a:lvl4pPr marL="6210056" indent="0">
              <a:buNone/>
              <a:defRPr sz="4528"/>
            </a:lvl4pPr>
            <a:lvl5pPr marL="8280075" indent="0">
              <a:buNone/>
              <a:defRPr sz="4528"/>
            </a:lvl5pPr>
            <a:lvl6pPr marL="10350094" indent="0">
              <a:buNone/>
              <a:defRPr sz="4528"/>
            </a:lvl6pPr>
            <a:lvl7pPr marL="12420112" indent="0">
              <a:buNone/>
              <a:defRPr sz="4528"/>
            </a:lvl7pPr>
            <a:lvl8pPr marL="14490131" indent="0">
              <a:buNone/>
              <a:defRPr sz="4528"/>
            </a:lvl8pPr>
            <a:lvl9pPr marL="16560150" indent="0">
              <a:buNone/>
              <a:defRPr sz="4528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66465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6279" y="2491650"/>
            <a:ext cx="35707856" cy="904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6279" y="12458200"/>
            <a:ext cx="35707856" cy="2969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278" y="43376214"/>
            <a:ext cx="9315093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3887" y="43376214"/>
            <a:ext cx="13972639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239042" y="43376214"/>
            <a:ext cx="9315093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4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140037" rtl="0" eaLnBrk="1" latinLnBrk="1" hangingPunct="1">
        <a:lnSpc>
          <a:spcPct val="90000"/>
        </a:lnSpc>
        <a:spcBef>
          <a:spcPct val="0"/>
        </a:spcBef>
        <a:buNone/>
        <a:defRPr sz="199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35009" indent="-1035009" algn="l" defTabSz="4140037" rtl="0" eaLnBrk="1" latinLnBrk="1" hangingPunct="1">
        <a:lnSpc>
          <a:spcPct val="90000"/>
        </a:lnSpc>
        <a:spcBef>
          <a:spcPts val="4528"/>
        </a:spcBef>
        <a:buFont typeface="Arial" panose="020B0604020202020204" pitchFamily="34" charset="0"/>
        <a:buChar char="•"/>
        <a:defRPr sz="12677" kern="1200">
          <a:solidFill>
            <a:schemeClr val="tx1"/>
          </a:solidFill>
          <a:latin typeface="+mn-lt"/>
          <a:ea typeface="+mn-ea"/>
          <a:cs typeface="+mn-cs"/>
        </a:defRPr>
      </a:lvl1pPr>
      <a:lvl2pPr marL="3105028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10866" kern="1200">
          <a:solidFill>
            <a:schemeClr val="tx1"/>
          </a:solidFill>
          <a:latin typeface="+mn-lt"/>
          <a:ea typeface="+mn-ea"/>
          <a:cs typeface="+mn-cs"/>
        </a:defRPr>
      </a:lvl2pPr>
      <a:lvl3pPr marL="5175047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9055" kern="1200">
          <a:solidFill>
            <a:schemeClr val="tx1"/>
          </a:solidFill>
          <a:latin typeface="+mn-lt"/>
          <a:ea typeface="+mn-ea"/>
          <a:cs typeface="+mn-cs"/>
        </a:defRPr>
      </a:lvl3pPr>
      <a:lvl4pPr marL="7245066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4pPr>
      <a:lvl5pPr marL="9315084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5pPr>
      <a:lvl6pPr marL="11385103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6pPr>
      <a:lvl7pPr marL="13455122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7pPr>
      <a:lvl8pPr marL="15525140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8pPr>
      <a:lvl9pPr marL="17595159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1pPr>
      <a:lvl2pPr marL="2070019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2pPr>
      <a:lvl3pPr marL="4140037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3pPr>
      <a:lvl4pPr marL="6210056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75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5pPr>
      <a:lvl6pPr marL="10350094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6pPr>
      <a:lvl7pPr marL="12420112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7pPr>
      <a:lvl8pPr marL="14490131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8pPr>
      <a:lvl9pPr marL="16560150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ADB9978-6AFC-78A7-DD7B-E11347BAF25B}"/>
              </a:ext>
            </a:extLst>
          </p:cNvPr>
          <p:cNvSpPr txBox="1"/>
          <p:nvPr/>
        </p:nvSpPr>
        <p:spPr>
          <a:xfrm>
            <a:off x="1706880" y="52586"/>
            <a:ext cx="23572352" cy="9579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KR" sz="30826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 ExtraBold" panose="02000503000000020004" pitchFamily="2" charset="-127"/>
                <a:ea typeface="Pretendard ExtraBold" panose="02000503000000020004" pitchFamily="2" charset="-127"/>
                <a:cs typeface="Pretendard ExtraBold" panose="02000503000000020004" pitchFamily="2" charset="-127"/>
              </a:rPr>
              <a:t>Transparent LED Film</a:t>
            </a:r>
            <a:endParaRPr kumimoji="1" lang="ko-Kore-KR" altLang="en-US" sz="30826" b="1" dirty="0">
              <a:solidFill>
                <a:schemeClr val="accent4">
                  <a:lumMod val="60000"/>
                  <a:lumOff val="40000"/>
                </a:schemeClr>
              </a:solidFill>
              <a:latin typeface="Pretendard ExtraBold" panose="02000503000000020004" pitchFamily="2" charset="-127"/>
              <a:ea typeface="Pretendard ExtraBold" panose="02000503000000020004" pitchFamily="2" charset="-127"/>
              <a:cs typeface="Pretendard ExtraBold" panose="02000503000000020004" pitchFamily="2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12C2D7-F28B-613B-3673-5E3BE7D18DDF}"/>
              </a:ext>
            </a:extLst>
          </p:cNvPr>
          <p:cNvSpPr txBox="1"/>
          <p:nvPr/>
        </p:nvSpPr>
        <p:spPr>
          <a:xfrm>
            <a:off x="1706880" y="11286447"/>
            <a:ext cx="18121511" cy="1697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433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투명전극을 이용한 투명 </a:t>
            </a:r>
            <a:r>
              <a:rPr kumimoji="1" lang="en-US" altLang="ko-Kore-KR" sz="10433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</a:t>
            </a:r>
            <a:r>
              <a:rPr kumimoji="1" lang="ko-KR" altLang="en-US" sz="10433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</a:t>
            </a:r>
            <a:endParaRPr kumimoji="1" lang="ko-Kore-KR" altLang="en-US" sz="10433" b="1" dirty="0">
              <a:solidFill>
                <a:schemeClr val="accent4">
                  <a:lumMod val="60000"/>
                  <a:lumOff val="40000"/>
                </a:schemeClr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DF236-CBF6-DE3E-9E68-B0BCED2A9AEC}"/>
              </a:ext>
            </a:extLst>
          </p:cNvPr>
          <p:cNvSpPr txBox="1"/>
          <p:nvPr/>
        </p:nvSpPr>
        <p:spPr>
          <a:xfrm>
            <a:off x="1706880" y="13641308"/>
            <a:ext cx="17197623" cy="3566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5217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유리는 현대 건축의 핵심 요소로서 다양한 곳에 사용되고 있다</a:t>
            </a:r>
            <a:r>
              <a:rPr kumimoji="1" lang="en-US" altLang="ko-KR" sz="5217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</a:t>
            </a:r>
            <a:r>
              <a:rPr kumimoji="1" lang="ko-KR" altLang="en-US" sz="5217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이와 더불어 다양한 디자인</a:t>
            </a:r>
            <a:r>
              <a:rPr kumimoji="1" lang="en-US" altLang="ko-KR" sz="5217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5217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기능 등을 바탕으로 독창적인 건축물을 만들어내려는 다양한 시도가 이루어지고 있다</a:t>
            </a:r>
            <a:r>
              <a:rPr kumimoji="1" lang="en-US" altLang="ko-KR" sz="5217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endParaRPr kumimoji="1" lang="ko-Kore-KR" altLang="en-US" sz="5217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21505B-6DF0-DD0E-41FD-89538912C12B}"/>
              </a:ext>
            </a:extLst>
          </p:cNvPr>
          <p:cNvSpPr txBox="1"/>
          <p:nvPr/>
        </p:nvSpPr>
        <p:spPr>
          <a:xfrm>
            <a:off x="2016772" y="31128436"/>
            <a:ext cx="173325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6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Comparison with Other Service</a:t>
            </a:r>
            <a:endParaRPr kumimoji="1" lang="ko-Kore-KR" altLang="en-US" sz="6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0025F6-848D-0655-A070-433177FBFA64}"/>
              </a:ext>
            </a:extLst>
          </p:cNvPr>
          <p:cNvSpPr txBox="1"/>
          <p:nvPr/>
        </p:nvSpPr>
        <p:spPr>
          <a:xfrm>
            <a:off x="2016774" y="32454850"/>
            <a:ext cx="18121511" cy="13534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기존 스마트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Glass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경우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1㎡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당 약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700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만원에 달하는 비용과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 설치를 위한 대규모 시공이 필요하며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보수가 거의 불가능하다는 단점이 있다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AXIS Light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Transparent LED Film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은 주로 사용되는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ITO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가 아닌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Silver Nano Wire</a:t>
            </a:r>
            <a:r>
              <a:rPr kumimoji="1" lang="ko-KR" altLang="en-US" sz="391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필름에 적용하여 휠 수 있고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제조 원가가 저렴하며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자체 설계를 통해 내구성이 뛰어난 차별성을 지닌다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기존 스마트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Glass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경우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1㎡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당 약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700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만원에 달하는 비용과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 설치를 위한 대규모 시공이 필요하며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보수가 거의 불가능하다는 단점이 있다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AXIS Light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Transparent LED Film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은 주로 사용되는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ITO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가 아닌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Silver Nano Wire</a:t>
            </a:r>
            <a:r>
              <a:rPr kumimoji="1" lang="ko-KR" altLang="en-US" sz="391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필름에 적용하여 휠 수 있고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제조 원가가 저렴하며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자체 설계를 통해 내구성이 뛰어난 차별성을 지닌다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기존 스마트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Glass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경우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1㎡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당 약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700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만원에 달하는 비용과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 설치를 위한 대규모 시공이 필요하며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보수가 거의 불가능하다는 단점이 있다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AXIS Light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Transparent LED Film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은 주로 사용되는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ITO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가 아닌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Silver Nano Wire</a:t>
            </a:r>
            <a:r>
              <a:rPr kumimoji="1" lang="ko-KR" altLang="en-US" sz="391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필름에 적용하여 휠 수 있고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제조 원가가 저렴하며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자체 설계를 통해 내구성이 뛰어난 차별성을 지닌다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기존 스마트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Glass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경우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1㎡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당 약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700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만원에 달하는 비용과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 설치를 위한 대규모 시공이 필요하며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보수가 거의 불가능하다는 단점이 있다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</a:t>
            </a:r>
            <a:endParaRPr kumimoji="1" lang="ko-Kore-KR" altLang="en-US" sz="3912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8B4439-DEED-8C97-267D-B49641E1A619}"/>
              </a:ext>
            </a:extLst>
          </p:cNvPr>
          <p:cNvSpPr txBox="1"/>
          <p:nvPr/>
        </p:nvSpPr>
        <p:spPr>
          <a:xfrm>
            <a:off x="1949537" y="19126917"/>
            <a:ext cx="16712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6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Technical Specifications</a:t>
            </a:r>
            <a:endParaRPr kumimoji="1" lang="ko-Kore-KR" altLang="en-US" sz="6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12CC6DF-A643-EFF4-B8AC-7501A7DE0BE0}"/>
              </a:ext>
            </a:extLst>
          </p:cNvPr>
          <p:cNvSpPr txBox="1"/>
          <p:nvPr/>
        </p:nvSpPr>
        <p:spPr>
          <a:xfrm>
            <a:off x="2016772" y="20475769"/>
            <a:ext cx="17332564" cy="981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① 투과율 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84%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이상의 투명성</a:t>
            </a:r>
          </a:p>
          <a:p>
            <a:pPr>
              <a:lnSpc>
                <a:spcPct val="150000"/>
              </a:lnSpc>
            </a:pP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- Silver Nano Wire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기반의 투명 전극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-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전극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접착 물질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코팅 물질의 최적 조합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②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다양한 형상에의 적용을 위한 </a:t>
            </a:r>
            <a:r>
              <a:rPr kumimoji="1" lang="ko-KR" altLang="en-US" sz="474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휨성</a:t>
            </a:r>
            <a:endParaRPr kumimoji="1" lang="ko-KR" altLang="en-US" sz="4742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  <a:p>
            <a:pPr>
              <a:lnSpc>
                <a:spcPct val="150000"/>
              </a:lnSpc>
            </a:pP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- </a:t>
            </a:r>
            <a:r>
              <a:rPr kumimoji="1" lang="en-US" altLang="ko-KR" sz="474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PolyCarbonate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필름을 사용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- Silver Nano Wire</a:t>
            </a:r>
            <a:r>
              <a:rPr kumimoji="1" lang="ko-KR" altLang="en-US" sz="474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사용하여 </a:t>
            </a:r>
            <a:r>
              <a:rPr kumimoji="1" lang="ko-KR" altLang="en-US" sz="474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휨성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획득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③ 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외부의 충격에 영향을 받지 않는 내구성</a:t>
            </a:r>
          </a:p>
          <a:p>
            <a:pPr>
              <a:lnSpc>
                <a:spcPct val="150000"/>
              </a:lnSpc>
            </a:pP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- LED</a:t>
            </a:r>
            <a:r>
              <a:rPr kumimoji="1" lang="ko-KR" altLang="en-US" sz="474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제품 내부에 삽입하고 외관을 코팅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- LED</a:t>
            </a:r>
            <a:r>
              <a:rPr kumimoji="1" lang="ko-KR" altLang="en-US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탈락 현상이 발생하지 않음</a:t>
            </a:r>
            <a:r>
              <a:rPr kumimoji="1" lang="en-US" altLang="ko-KR" sz="474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endParaRPr kumimoji="1" lang="ko-Kore-KR" altLang="en-US" sz="4742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cxnSp>
        <p:nvCxnSpPr>
          <p:cNvPr id="50" name="직선 연결선[R] 49">
            <a:extLst>
              <a:ext uri="{FF2B5EF4-FFF2-40B4-BE49-F238E27FC236}">
                <a16:creationId xmlns:a16="http://schemas.microsoft.com/office/drawing/2014/main" id="{54538580-3DC9-B2FA-576A-334B0E5C841E}"/>
              </a:ext>
            </a:extLst>
          </p:cNvPr>
          <p:cNvCxnSpPr/>
          <p:nvPr/>
        </p:nvCxnSpPr>
        <p:spPr>
          <a:xfrm flipV="1">
            <a:off x="-13754176" y="12834696"/>
            <a:ext cx="0" cy="184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A6530D8C-2E13-CC2B-F597-9512DF0252DE}"/>
              </a:ext>
            </a:extLst>
          </p:cNvPr>
          <p:cNvSpPr/>
          <p:nvPr/>
        </p:nvSpPr>
        <p:spPr>
          <a:xfrm>
            <a:off x="1706880" y="10324755"/>
            <a:ext cx="17632199" cy="1067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C8469149-A2E0-2FEC-EDA0-672DB17A3276}"/>
              </a:ext>
            </a:extLst>
          </p:cNvPr>
          <p:cNvSpPr/>
          <p:nvPr/>
        </p:nvSpPr>
        <p:spPr>
          <a:xfrm>
            <a:off x="1706880" y="18185628"/>
            <a:ext cx="17632199" cy="1067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B9D8098-8C9E-2F16-6FDE-E116CF624A1E}"/>
              </a:ext>
            </a:extLst>
          </p:cNvPr>
          <p:cNvSpPr/>
          <p:nvPr/>
        </p:nvSpPr>
        <p:spPr>
          <a:xfrm>
            <a:off x="23043162" y="12982804"/>
            <a:ext cx="14999464" cy="105765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FEB23F-1794-2953-623F-9A37CDFC3D78}"/>
              </a:ext>
            </a:extLst>
          </p:cNvPr>
          <p:cNvSpPr txBox="1"/>
          <p:nvPr/>
        </p:nvSpPr>
        <p:spPr>
          <a:xfrm>
            <a:off x="26170400" y="17707297"/>
            <a:ext cx="8627759" cy="209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13043" b="1" dirty="0" err="1">
                <a:solidFill>
                  <a:schemeClr val="accent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작품이미지</a:t>
            </a:r>
            <a:endParaRPr kumimoji="1" lang="ko-Kore-KR" altLang="en-US" sz="13043" b="1" dirty="0">
              <a:solidFill>
                <a:schemeClr val="accent5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1B19A27-E20A-E87D-1051-3BC61C0B038F}"/>
              </a:ext>
            </a:extLst>
          </p:cNvPr>
          <p:cNvSpPr/>
          <p:nvPr/>
        </p:nvSpPr>
        <p:spPr>
          <a:xfrm>
            <a:off x="23043162" y="23627600"/>
            <a:ext cx="14999464" cy="105765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029416-7D34-DC29-040A-5F920205CAC1}"/>
              </a:ext>
            </a:extLst>
          </p:cNvPr>
          <p:cNvSpPr txBox="1"/>
          <p:nvPr/>
        </p:nvSpPr>
        <p:spPr>
          <a:xfrm>
            <a:off x="26170400" y="28201054"/>
            <a:ext cx="8627759" cy="209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13043" b="1" dirty="0" err="1">
                <a:solidFill>
                  <a:schemeClr val="accent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작품이미지</a:t>
            </a:r>
            <a:endParaRPr kumimoji="1" lang="ko-Kore-KR" altLang="en-US" sz="13043" b="1" dirty="0">
              <a:solidFill>
                <a:schemeClr val="accent5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27B2C92-4EBA-7845-964A-B21F36131541}"/>
              </a:ext>
            </a:extLst>
          </p:cNvPr>
          <p:cNvSpPr/>
          <p:nvPr/>
        </p:nvSpPr>
        <p:spPr>
          <a:xfrm>
            <a:off x="23043162" y="34342585"/>
            <a:ext cx="14999464" cy="105765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D0E4D2-A6A6-00CE-3A49-F7E94D5504C9}"/>
              </a:ext>
            </a:extLst>
          </p:cNvPr>
          <p:cNvSpPr txBox="1"/>
          <p:nvPr/>
        </p:nvSpPr>
        <p:spPr>
          <a:xfrm>
            <a:off x="26170400" y="38436499"/>
            <a:ext cx="8627759" cy="209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13043" b="1" dirty="0" err="1">
                <a:solidFill>
                  <a:schemeClr val="accent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작품이미지</a:t>
            </a:r>
            <a:endParaRPr kumimoji="1" lang="ko-Kore-KR" altLang="en-US" sz="13043" b="1" dirty="0">
              <a:solidFill>
                <a:schemeClr val="accent5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3AFB682-B757-4F49-88E4-57A2F54E60F7}"/>
              </a:ext>
            </a:extLst>
          </p:cNvPr>
          <p:cNvSpPr txBox="1"/>
          <p:nvPr/>
        </p:nvSpPr>
        <p:spPr>
          <a:xfrm>
            <a:off x="23043162" y="7997417"/>
            <a:ext cx="8828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66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Group Name</a:t>
            </a:r>
            <a:endParaRPr kumimoji="1" lang="ko-Kore-KR" altLang="en-US" sz="66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9ECD52F-81EC-431B-BBED-AF018C65890E}"/>
              </a:ext>
            </a:extLst>
          </p:cNvPr>
          <p:cNvSpPr txBox="1"/>
          <p:nvPr/>
        </p:nvSpPr>
        <p:spPr>
          <a:xfrm>
            <a:off x="23043161" y="9019111"/>
            <a:ext cx="2500853" cy="18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학  과  명</a:t>
            </a:r>
          </a:p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팀 구성원</a:t>
            </a:r>
            <a:endParaRPr kumimoji="1" lang="ko-Kore-KR" altLang="en-US" sz="4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FDCD99-6B76-41A2-895C-9F52D05C256F}"/>
              </a:ext>
            </a:extLst>
          </p:cNvPr>
          <p:cNvSpPr txBox="1"/>
          <p:nvPr/>
        </p:nvSpPr>
        <p:spPr>
          <a:xfrm>
            <a:off x="25740720" y="9019112"/>
            <a:ext cx="5934520" cy="18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전자전기공학부</a:t>
            </a:r>
            <a:endParaRPr kumimoji="1" lang="en-US" altLang="ko-KR" sz="4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이광호 </a:t>
            </a:r>
            <a:r>
              <a:rPr kumimoji="1" lang="en-US" altLang="ko-KR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/ </a:t>
            </a: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박승환</a:t>
            </a:r>
            <a:endParaRPr kumimoji="1" lang="ko-Kore-KR" altLang="en-US" sz="4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924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345</Words>
  <Application>Microsoft Office PowerPoint</Application>
  <PresentationFormat>사용자 지정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Pretendard</vt:lpstr>
      <vt:lpstr>Pretendard ExtraBold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Office User</dc:creator>
  <cp:lastModifiedBy>DKU</cp:lastModifiedBy>
  <cp:revision>13</cp:revision>
  <dcterms:created xsi:type="dcterms:W3CDTF">2022-09-05T05:30:29Z</dcterms:created>
  <dcterms:modified xsi:type="dcterms:W3CDTF">2023-10-25T05:30:30Z</dcterms:modified>
</cp:coreProperties>
</file>