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444" r:id="rId2"/>
    <p:sldId id="446" r:id="rId3"/>
    <p:sldId id="445" r:id="rId4"/>
  </p:sldIdLst>
  <p:sldSz cx="12192000" cy="6858000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47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33" userDrawn="1">
          <p15:clr>
            <a:srgbClr val="A4A3A4"/>
          </p15:clr>
        </p15:guide>
        <p15:guide id="5" pos="733" userDrawn="1">
          <p15:clr>
            <a:srgbClr val="A4A3A4"/>
          </p15:clr>
        </p15:guide>
        <p15:guide id="6" pos="6947" userDrawn="1">
          <p15:clr>
            <a:srgbClr val="A4A3A4"/>
          </p15:clr>
        </p15:guide>
        <p15:guide id="7" orient="horz" pos="5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9F0"/>
    <a:srgbClr val="FE0062"/>
    <a:srgbClr val="F2F2F2"/>
    <a:srgbClr val="2166FF"/>
    <a:srgbClr val="FFFFFF"/>
    <a:srgbClr val="C8C9CD"/>
    <a:srgbClr val="C6C7CB"/>
    <a:srgbClr val="A805B3"/>
    <a:srgbClr val="FF5657"/>
    <a:srgbClr val="377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68" autoAdjust="0"/>
    <p:restoredTop sz="96076" autoAdjust="0"/>
  </p:normalViewPr>
  <p:slideViewPr>
    <p:cSldViewPr snapToGrid="0">
      <p:cViewPr varScale="1">
        <p:scale>
          <a:sx n="114" d="100"/>
          <a:sy n="114" d="100"/>
        </p:scale>
        <p:origin x="894" y="132"/>
      </p:cViewPr>
      <p:guideLst>
        <p:guide orient="horz" pos="346"/>
        <p:guide pos="347"/>
        <p:guide orient="horz" pos="3974"/>
        <p:guide pos="7333"/>
        <p:guide pos="733"/>
        <p:guide pos="6947"/>
        <p:guide orient="horz" pos="572"/>
      </p:guideLst>
    </p:cSldViewPr>
  </p:slideViewPr>
  <p:outlineViewPr>
    <p:cViewPr>
      <p:scale>
        <a:sx n="33" d="100"/>
        <a:sy n="33" d="100"/>
      </p:scale>
      <p:origin x="0" y="-1902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1898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988710-0557-41BA-80DB-0EE5CAA80FD0}" type="datetimeFigureOut">
              <a:rPr lang="ko-KR" altLang="en-US" smtClean="0"/>
              <a:t>2023-11-13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C3363-C801-49CE-AC31-5F56AD12F79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7549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574A776-519C-4C45-8A2B-BEA507305B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C9C83C7B-D5A1-4756-A43C-C77615AE0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612D814-90E0-47A0-AC87-54727DC5D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CA19A7-6982-497A-8CC6-29ADB563A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930C7EB-B3D2-4B9B-8BAB-F3B32E37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6807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726C0CC-553F-4F34-B051-A16BE6B44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81CF6B2B-5D8F-430C-9456-755E94DCA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92E18F0-75E3-49D0-9CF2-35803B764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BDCEE16-96F2-4A65-92D4-629FBF885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7204EFC0-9776-4282-B82E-D6894A56B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542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12F0C14C-1565-4124-A2C4-1C958ED72D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38BB901-36EB-4746-AF11-43D2D3150C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264DFB7-531D-4942-95F8-8BF977A99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FBA073D-5ACB-44E6-BDD6-BA9A78868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5D0F2A76-645F-4D9E-B572-05C2E3C95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0719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6080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1274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7446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217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6551D85-C73F-4533-9E12-213D669BC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27C94A5-C384-4707-AF5A-CD3666C55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F6B797F-7269-4DCC-A8FE-297E4F0DAF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5904562-11D5-4032-BC72-9DF4A18A8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020CA92-9A70-4D8F-9889-1581F8F12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921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31114AE-9A77-442B-8E3C-9E35C7F02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4413C87-7C55-4782-BB4A-F589ABEE1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0475460F-031B-4F8F-A326-5E0DCEB7F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CA4E998-91E9-4717-B63F-1EB577924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5E43D9F-C5F1-4A57-B3AA-F1E73AAFA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707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A8E939A-7514-4AB5-B379-F9B861A70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DBDF72A-6E04-41CC-B996-817AE54098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3DC3A7C-7CF8-49EB-9C3C-4027F8A5F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6046C75-2631-4AD2-8293-BBFDB850E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727EB35-0222-49C2-A006-A344B62D2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33F2876-D3D6-4C36-9CF0-DB6F1948D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3633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5D020068-E57C-46E8-933A-93CB43D0D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41A1FAEA-A873-4B89-893D-A3FE4D51C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9A41ACB2-2586-4B15-A9EE-A0AB96991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6B0DCCA-A1F4-4CCC-9476-AEF894131E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BCEF83E3-73B5-446E-8064-521F65BACE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E4702479-CF4E-40A2-BEC9-9D7937C9AF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355AA256-0C71-4DA5-BF3F-6186CC983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567B615D-B1DA-4EFE-A0B5-735B04718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2122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F1080D11-50FD-4D20-9C9A-7DFE93EFE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7FFE3217-FA88-478A-B491-621F59F0F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24746C41-4B26-43A2-AAD9-DF94D1FBF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23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텍스트, 실외, 하늘, 도시이(가) 표시된 사진&#10;&#10;자동 생성된 설명">
            <a:extLst>
              <a:ext uri="{FF2B5EF4-FFF2-40B4-BE49-F238E27FC236}">
                <a16:creationId xmlns:a16="http://schemas.microsoft.com/office/drawing/2014/main" id="{662517FB-9751-7E9A-6C7B-50230EB095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직사각형 6">
            <a:extLst>
              <a:ext uri="{FF2B5EF4-FFF2-40B4-BE49-F238E27FC236}">
                <a16:creationId xmlns:a16="http://schemas.microsoft.com/office/drawing/2014/main" id="{E013F258-D413-031D-11A5-111944683A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531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C7BFE55-BAF6-481D-A63B-EE4E2FD83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28C6B2D-1C0D-4884-90F9-A4A94F646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7063919-BF5F-4E34-B3E3-627A9D700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0F38731E-A2F4-4D3B-B24E-DFAB420FE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D0625A1-FC87-4B05-9126-53C9C5B5B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E335C6D-5460-4865-8CEC-B0C1D792A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020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B05915-1523-4071-9C29-7CBBDE214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F97C157-678F-4A7D-8E85-A22BFE97F8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C1A5DE75-F889-44B8-9A03-335B27F5D0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BFF04BF0-19C6-4595-B195-7F305BD16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0CD2966C-A1A5-4C10-8B6F-995485BF4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AC9B13E-15C3-4AFF-8F6F-47A60D29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715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D041FDE2-0F80-4B0A-BA03-F4317890B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7E5EE4BA-F4CA-4C5A-BE03-C67D2D503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2C44119-0275-420A-BDA8-85C44CAC3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D54D573C-6F19-41FE-8104-333C764E08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DA8455C-A618-47C5-93B8-A9EBD0736C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85FBC-2750-4EB2-BEE8-FADFF901B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7687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709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6" r:id="rId13"/>
    <p:sldLayoutId id="2147483707" r:id="rId14"/>
    <p:sldLayoutId id="2147483708" r:id="rId15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ngwoong.dankook.ac.kr/mngt/empymnMngtCtr/general/findRecomendMngtList.do?paginationInfo.currentPageNo=1&amp;recGb=0002&amp;jobCode=general&amp;statusSh=&amp;areaSh=&amp;campusCdSh=&amp;rec0007GbVal=&amp;rec0007GbSubVal=&amp;searchDtType=0001&amp;searchFrDt=2023.11.10&amp;searchToDt=2023.11.10&amp;searchValue=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hyperlink" Target="http://youngwoong.dankook.ac.k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2023.11.10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180093"/>
              </p:ext>
            </p:extLst>
          </p:nvPr>
        </p:nvGraphicFramePr>
        <p:xfrm>
          <a:off x="567642" y="925670"/>
          <a:ext cx="11103516" cy="53374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천재교과서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b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</a:b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천재교과서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해법수학교실 강사 채용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2023.11.10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2023.11.30 23:59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한국과학기술기획평가원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한국과학기술기획평가원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제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2024-1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 위촉연구직 공개채용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2023.11.10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2023.11.23 10:00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현대제철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현대제철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R&amp;D 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부문 신입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경력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2023.11.10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2023.11.22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식품의약품안전처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식품의약품안전처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외국어에디터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영어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2023.11.10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2023.11.22 18:00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과학기술인공제회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과학기술인공제회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신입직원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정규직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채용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2023.11.10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2023.11.22 18:00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NHR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[NHR]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신규직원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인턴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신입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경력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)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채용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2023.11.10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2023.11.21 15:00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다우기술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다우기술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2024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년 상반기 신입사원 모집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2023.11.10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2023.11.20 18:00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한국과학기술연구원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(KIST)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한국과학기술연구원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(KIST)] 2023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년도 전문연구요원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신규편입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공개채용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2023.11.10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2023.11.17 18:00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5663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18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703079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2023.11.10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9151090"/>
              </p:ext>
            </p:extLst>
          </p:nvPr>
        </p:nvGraphicFramePr>
        <p:xfrm>
          <a:off x="567642" y="925670"/>
          <a:ext cx="11103516" cy="533741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한국무역보험공사</a:t>
                      </a: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한국무역보험공사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2023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무기 계약직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/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개방형 계약직 채용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2023.11.10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2023.11.17 16:00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에어퍼스트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에어퍼스트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영업관리 담당자 모집공고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2023.11.10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2023.11.16 00:00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전국렌터카공제조합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전국렌터카공제조합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2024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년 대졸 신입 공채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2023.11.10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2023.11.13 23:59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2514531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시몬스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[(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주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)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시몬스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슬립마스터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(Sales)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신입 채용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2023.11.10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799488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에이치제이웨이브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에이치제이웨이브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안테나 엔지니어 채용 공고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2023.11.10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420113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오아시스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오아시스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유아체육 채용공고문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2023.11.10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507364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슈퍼루키</a:t>
                      </a:r>
                      <a:endParaRPr lang="ko-KR" altLang="en-US" sz="1400" b="1" i="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슈퍼루키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FLO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브랜드 마케터 채용공고</a:t>
                      </a: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2023.11.10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99334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TED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잉글리시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[TED</a:t>
                      </a:r>
                      <a:r>
                        <a:rPr lang="ko-KR" altLang="en-US" sz="1400" b="1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잉글리시</a:t>
                      </a:r>
                      <a:r>
                        <a:rPr lang="en-US" altLang="ko-KR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강사 채용공고</a:t>
                      </a: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2023.11.10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85663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18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9536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>
            <a:extLst>
              <a:ext uri="{FF2B5EF4-FFF2-40B4-BE49-F238E27FC236}">
                <a16:creationId xmlns:a16="http://schemas.microsoft.com/office/drawing/2014/main" id="{AF48E725-F2CC-4825-BA18-F0AB704E9D6F}"/>
              </a:ext>
            </a:extLst>
          </p:cNvPr>
          <p:cNvSpPr txBox="1"/>
          <p:nvPr/>
        </p:nvSpPr>
        <p:spPr>
          <a:xfrm>
            <a:off x="567871" y="211435"/>
            <a:ext cx="225370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ko-KR" altLang="en-US" sz="3600" b="1" spc="-30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Black" panose="02000A03000000020004" pitchFamily="50" charset="-127"/>
              </a:rPr>
              <a:t>채용 정보</a:t>
            </a:r>
            <a:endParaRPr lang="en-US" altLang="ko-KR" sz="3600" b="1" spc="-3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Pretendard Black" panose="02000A03000000020004" pitchFamily="50" charset="-127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173F0E6-E43C-473A-8106-9B7DB016869E}"/>
              </a:ext>
            </a:extLst>
          </p:cNvPr>
          <p:cNvSpPr txBox="1"/>
          <p:nvPr/>
        </p:nvSpPr>
        <p:spPr>
          <a:xfrm>
            <a:off x="9798028" y="211435"/>
            <a:ext cx="1810752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/>
          <a:p>
            <a:r>
              <a:rPr lang="ko-KR" altLang="en-US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게시일 </a:t>
            </a:r>
            <a:r>
              <a:rPr lang="en-US" altLang="ko-KR" sz="1600" b="1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: 2023.11.10</a:t>
            </a:r>
          </a:p>
        </p:txBody>
      </p:sp>
      <p:cxnSp>
        <p:nvCxnSpPr>
          <p:cNvPr id="33" name="직선 연결선 9">
            <a:extLst>
              <a:ext uri="{FF2B5EF4-FFF2-40B4-BE49-F238E27FC236}">
                <a16:creationId xmlns:a16="http://schemas.microsoft.com/office/drawing/2014/main" id="{B38DA655-A6FB-408C-901D-AC59597C3399}"/>
              </a:ext>
            </a:extLst>
          </p:cNvPr>
          <p:cNvCxnSpPr>
            <a:cxnSpLocks/>
          </p:cNvCxnSpPr>
          <p:nvPr/>
        </p:nvCxnSpPr>
        <p:spPr>
          <a:xfrm>
            <a:off x="363373" y="-840880"/>
            <a:ext cx="1066499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C2B321D-D9B9-498A-AFC3-122A79C58E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9385"/>
              </p:ext>
            </p:extLst>
          </p:nvPr>
        </p:nvGraphicFramePr>
        <p:xfrm>
          <a:off x="567642" y="925670"/>
          <a:ext cx="11103516" cy="184944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2511">
                  <a:extLst>
                    <a:ext uri="{9D8B030D-6E8A-4147-A177-3AD203B41FA5}">
                      <a16:colId xmlns:a16="http://schemas.microsoft.com/office/drawing/2014/main" val="2304351331"/>
                    </a:ext>
                  </a:extLst>
                </a:gridCol>
                <a:gridCol w="5091740">
                  <a:extLst>
                    <a:ext uri="{9D8B030D-6E8A-4147-A177-3AD203B41FA5}">
                      <a16:colId xmlns:a16="http://schemas.microsoft.com/office/drawing/2014/main" val="2850744298"/>
                    </a:ext>
                  </a:extLst>
                </a:gridCol>
                <a:gridCol w="1798945">
                  <a:extLst>
                    <a:ext uri="{9D8B030D-6E8A-4147-A177-3AD203B41FA5}">
                      <a16:colId xmlns:a16="http://schemas.microsoft.com/office/drawing/2014/main" val="1944853403"/>
                    </a:ext>
                  </a:extLst>
                </a:gridCol>
                <a:gridCol w="1990320">
                  <a:extLst>
                    <a:ext uri="{9D8B030D-6E8A-4147-A177-3AD203B41FA5}">
                      <a16:colId xmlns:a16="http://schemas.microsoft.com/office/drawing/2014/main" val="144314957"/>
                    </a:ext>
                  </a:extLst>
                </a:gridCol>
              </a:tblGrid>
              <a:tr h="451195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회사명 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marL="144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 err="1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공고명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등록일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800" b="1" dirty="0">
                          <a:ln>
                            <a:solidFill>
                              <a:schemeClr val="bg1">
                                <a:lumMod val="75000"/>
                                <a:alpha val="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ExtraBold" panose="02000903000000020004" pitchFamily="50" charset="-127"/>
                        </a:rPr>
                        <a:t>마감일</a:t>
                      </a:r>
                      <a:endParaRPr lang="en-US" sz="1800" b="1" dirty="0">
                        <a:ln>
                          <a:solidFill>
                            <a:schemeClr val="bg1">
                              <a:lumMod val="75000"/>
                              <a:alpha val="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ExtraBold" panose="02000903000000020004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647734"/>
                  </a:ext>
                </a:extLst>
              </a:tr>
              <a:tr h="619190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위더스토탈에어포트</a:t>
                      </a:r>
                      <a:endParaRPr lang="en-US" altLang="ko-KR" sz="1400" b="1" i="0" kern="1200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+mn-cs"/>
                      </a:endParaRPr>
                    </a:p>
                    <a:p>
                      <a:pPr algn="ctr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서비스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[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위더스토탈에어포트서비스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]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일본 나리타공항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티웨이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, </a:t>
                      </a:r>
                    </a:p>
                    <a:p>
                      <a:pPr algn="l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이스타항공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지상직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 </a:t>
                      </a:r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STAFF </a:t>
                      </a:r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모집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2023.11.10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1" hangingPunct="1"/>
                      <a:r>
                        <a:rPr lang="ko-KR" altLang="en-US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상시채용</a:t>
                      </a:r>
                      <a:endParaRPr lang="en-US" altLang="ko-KR" sz="1400" b="1" i="0" kern="1200" spc="-3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368875"/>
                  </a:ext>
                </a:extLst>
              </a:tr>
              <a:tr h="609576"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1400" b="1" i="0" kern="1200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부광약품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[</a:t>
                      </a:r>
                      <a:r>
                        <a:rPr lang="ko-KR" altLang="en-US" sz="1400" b="1" u="none" strike="noStrike" dirty="0" err="1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부광약품</a:t>
                      </a:r>
                      <a:r>
                        <a:rPr lang="en-US" altLang="ko-KR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] </a:t>
                      </a:r>
                      <a:r>
                        <a:rPr lang="ko-KR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각 부문별 신입 및 경력사원 모집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47625" marR="47625" marT="57150" marB="571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spc="-30" dirty="0">
                          <a:ln>
                            <a:solidFill>
                              <a:schemeClr val="tx1">
                                <a:alpha val="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Pretendard Medium" panose="02000603000000020004" pitchFamily="50" charset="-127"/>
                        </a:rPr>
                        <a:t>2023.11.10</a:t>
                      </a:r>
                      <a:endParaRPr lang="en-US" altLang="ko-KR" sz="1400" b="1" i="0" kern="1200" spc="-30" noProof="0" dirty="0">
                        <a:ln>
                          <a:solidFill>
                            <a:schemeClr val="tx1">
                              <a:alpha val="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맑은 고딕" panose="020B0503020000020004" pitchFamily="50" charset="-127"/>
                        <a:ea typeface="맑은 고딕" panose="020B0503020000020004" pitchFamily="50" charset="-127"/>
                        <a:cs typeface="Pretendard Medium" panose="02000603000000020004" pitchFamily="50" charset="-127"/>
                      </a:endParaRPr>
                    </a:p>
                  </a:txBody>
                  <a:tcPr marL="47625" marR="47625" marT="180975" marB="1809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400" b="1" i="0" kern="1200" dirty="0"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  <a:cs typeface="+mn-cs"/>
                        </a:rPr>
                        <a:t>2023.11.19 23:59</a:t>
                      </a:r>
                      <a:endParaRPr lang="ko-KR" altLang="en-US" sz="1400" b="1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0" marR="95250" marT="76200" marB="762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348304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798DE3F7-ED42-4375-98CE-C4F6E2B303F1}"/>
              </a:ext>
            </a:extLst>
          </p:cNvPr>
          <p:cNvSpPr txBox="1"/>
          <p:nvPr/>
        </p:nvSpPr>
        <p:spPr>
          <a:xfrm>
            <a:off x="9855163" y="519212"/>
            <a:ext cx="1534074" cy="246221"/>
          </a:xfrm>
          <a:prstGeom prst="rect">
            <a:avLst/>
          </a:prstGeom>
          <a:noFill/>
        </p:spPr>
        <p:txBody>
          <a:bodyPr wrap="none" lIns="0" tIns="0" rIns="0" bIns="0" rtlCol="0" anchor="b">
            <a:spAutoFit/>
          </a:bodyPr>
          <a:lstStyle>
            <a:defPPr>
              <a:defRPr lang="ko-KR"/>
            </a:defPPr>
            <a:lvl1pPr>
              <a:defRPr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Medium" panose="02000603000000020004" pitchFamily="50" charset="-127"/>
                <a:ea typeface="Pretendard Medium" panose="02000603000000020004" pitchFamily="50" charset="-127"/>
                <a:cs typeface="Pretendard Medium" panose="02000603000000020004" pitchFamily="50" charset="-127"/>
              </a:defRPr>
            </a:lvl1pPr>
          </a:lstStyle>
          <a:p>
            <a:pPr algn="r"/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입력 건수 </a:t>
            </a:r>
            <a:r>
              <a:rPr lang="en-US" altLang="ko-KR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: 18</a:t>
            </a:r>
            <a:r>
              <a:rPr lang="ko-KR" altLang="en-US" sz="1600" b="1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건</a:t>
            </a:r>
            <a:endParaRPr lang="en-US" altLang="ko-KR" sz="1600" b="1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945429-2B7B-4405-9BDA-EEF64BFEB6B6}"/>
              </a:ext>
            </a:extLst>
          </p:cNvPr>
          <p:cNvSpPr txBox="1"/>
          <p:nvPr/>
        </p:nvSpPr>
        <p:spPr>
          <a:xfrm>
            <a:off x="559571" y="6333661"/>
            <a:ext cx="11064787" cy="430887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회사별 채용정보의 세부내용은 영웅스토리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</a:t>
            </a:r>
            <a:r>
              <a:rPr lang="ko-KR" altLang="en-US" sz="1400" dirty="0" err="1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취창업</a:t>
            </a:r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→ 채용정보 </a:t>
            </a:r>
            <a:endParaRPr lang="en-US" altLang="ko-KR" sz="1400" dirty="0">
              <a:solidFill>
                <a:schemeClr val="tx2">
                  <a:lumMod val="7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>
                <a:solidFill>
                  <a:schemeClr val="tx2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→ </a:t>
            </a:r>
            <a:r>
              <a:rPr lang="ko-KR" altLang="en-US" sz="1400" dirty="0"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일반채용정보 게시판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(h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ttp://youngwoong.dankook.ac.kr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&amp; 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취창업진로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팀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(</a:t>
            </a:r>
            <a:r>
              <a:rPr lang="ko-KR" altLang="en-US" sz="1400" spc="-30" dirty="0" err="1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혜당관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 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421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호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solidFill>
                  <a:srgbClr val="FE0062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) </a:t>
            </a:r>
            <a:r>
              <a:rPr lang="ko-KR" altLang="en-US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게시판에서 확인할 수 있습니다</a:t>
            </a:r>
            <a:r>
              <a:rPr lang="en-US" altLang="ko-KR" sz="1400" spc="-30" dirty="0">
                <a:ln>
                  <a:solidFill>
                    <a:schemeClr val="tx1">
                      <a:alpha val="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50" charset="-127"/>
              </a:rPr>
              <a:t>.</a:t>
            </a:r>
            <a:endParaRPr lang="ko-KR" altLang="en-US" sz="1400" spc="-30" dirty="0">
              <a:ln>
                <a:solidFill>
                  <a:schemeClr val="tx1">
                    <a:alpha val="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  <a:cs typeface="Pretendard Medium" panose="020006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048313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테마">
  <a:themeElements>
    <a:clrScheme name="사용자 지정 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9F0"/>
      </a:accent1>
      <a:accent2>
        <a:srgbClr val="7879B2"/>
      </a:accent2>
      <a:accent3>
        <a:srgbClr val="5D667B"/>
      </a:accent3>
      <a:accent4>
        <a:srgbClr val="00ABB2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사용자 지정 7">
      <a:majorFont>
        <a:latin typeface="Pretendard ExtraBold"/>
        <a:ea typeface="Pretendard ExtraBold"/>
        <a:cs typeface=""/>
      </a:majorFont>
      <a:minorFont>
        <a:latin typeface="Pretendard Light"/>
        <a:ea typeface="Pretendard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사용자 지정 7">
    <a:dk1>
      <a:srgbClr val="000000"/>
    </a:dk1>
    <a:lt1>
      <a:srgbClr val="FFFFFF"/>
    </a:lt1>
    <a:dk2>
      <a:srgbClr val="44546A"/>
    </a:dk2>
    <a:lt2>
      <a:srgbClr val="E7E6E6"/>
    </a:lt2>
    <a:accent1>
      <a:srgbClr val="0049F0"/>
    </a:accent1>
    <a:accent2>
      <a:srgbClr val="7879B2"/>
    </a:accent2>
    <a:accent3>
      <a:srgbClr val="5D667B"/>
    </a:accent3>
    <a:accent4>
      <a:srgbClr val="00ABB2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5840</TotalTime>
  <Words>382</Words>
  <Application>Microsoft Office PowerPoint</Application>
  <PresentationFormat>와이드스크린</PresentationFormat>
  <Paragraphs>101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10" baseType="lpstr">
      <vt:lpstr>Pretendard Black</vt:lpstr>
      <vt:lpstr>Pretendard ExtraBold</vt:lpstr>
      <vt:lpstr>Pretendard Light</vt:lpstr>
      <vt:lpstr>Pretendard Medium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Jung Taewon</dc:creator>
  <cp:lastModifiedBy>DKU</cp:lastModifiedBy>
  <cp:revision>82</cp:revision>
  <cp:lastPrinted>2023-09-25T00:21:45Z</cp:lastPrinted>
  <dcterms:created xsi:type="dcterms:W3CDTF">2022-03-08T09:40:54Z</dcterms:created>
  <dcterms:modified xsi:type="dcterms:W3CDTF">2023-11-13T00:25:55Z</dcterms:modified>
</cp:coreProperties>
</file>