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4346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57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FF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0"/>
  </p:normalViewPr>
  <p:slideViewPr>
    <p:cSldViewPr showGuides="1">
      <p:cViewPr>
        <p:scale>
          <a:sx n="50" d="100"/>
          <a:sy n="50" d="100"/>
        </p:scale>
        <p:origin x="-468" y="6336"/>
      </p:cViewPr>
      <p:guideLst>
        <p:guide orient="horz" pos="4082"/>
        <p:guide orient="horz" pos="8391"/>
        <p:guide orient="horz" pos="8618"/>
        <p:guide orient="horz" pos="13154"/>
        <p:guide orient="horz" pos="12927"/>
        <p:guide orient="horz" pos="3220"/>
        <p:guide pos="6737"/>
        <p:guide pos="6555"/>
        <p:guide pos="6917"/>
        <p:guide pos="839"/>
        <p:guide pos="126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7902F33-A4D7-466C-99CF-54B6B7B9A6F4}" type="datetimeFigureOut">
              <a:rPr lang="ko-KR" altLang="en-US"/>
              <a:pPr>
                <a:defRPr/>
              </a:pPr>
              <a:t>2013-06-03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6118AC0-A89A-4221-B593-6B8DF728BA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9AD3F-3DDC-48E4-90E0-AA28719BF655}" type="slidenum">
              <a:rPr lang="ko-KR" altLang="en-US" smtClean="0">
                <a:latin typeface="굴림" charset="-127"/>
                <a:ea typeface="굴림" charset="-127"/>
              </a:rPr>
              <a:pPr/>
              <a:t>1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03375" y="9394825"/>
            <a:ext cx="18180050" cy="64833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08338" y="17138650"/>
            <a:ext cx="14970125" cy="7727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9975" y="7056438"/>
            <a:ext cx="19246850" cy="199596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5505113" y="1211263"/>
            <a:ext cx="4811712" cy="2580481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9975" y="1211263"/>
            <a:ext cx="14282738" cy="25804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9975" y="7056438"/>
            <a:ext cx="19246850" cy="19959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89100" y="19434175"/>
            <a:ext cx="18178463" cy="6007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89100" y="12819063"/>
            <a:ext cx="18178463" cy="6615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9975" y="7056438"/>
            <a:ext cx="9547225" cy="19959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769600" y="7056438"/>
            <a:ext cx="9547225" cy="19959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9975" y="6769100"/>
            <a:ext cx="9448800" cy="2822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69975" y="9591675"/>
            <a:ext cx="9448800" cy="174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0864850" y="6769100"/>
            <a:ext cx="9451975" cy="2822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864850" y="9591675"/>
            <a:ext cx="9451975" cy="174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6850" cy="504031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5800" cy="5124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61363" y="1204913"/>
            <a:ext cx="11955462" cy="25811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69975" y="6329363"/>
            <a:ext cx="7035800" cy="2068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2588" y="21170900"/>
            <a:ext cx="12831762" cy="24987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92588" y="2701925"/>
            <a:ext cx="12831762" cy="18146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192588" y="23669625"/>
            <a:ext cx="12831762" cy="354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38100" y="393700"/>
            <a:ext cx="15066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49575">
              <a:defRPr/>
            </a:pPr>
            <a:r>
              <a:rPr lang="en-US" altLang="ko-KR" sz="4800" b="1" spc="-200" baseline="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G</a:t>
            </a:r>
            <a:r>
              <a:rPr lang="en-US" altLang="ko-KR" sz="4800" b="1" spc="-200" baseline="0" dirty="0">
                <a:solidFill>
                  <a:srgbClr val="777777"/>
                </a:solidFill>
                <a:latin typeface="HY울릉도M" pitchFamily="18" charset="-127"/>
                <a:ea typeface="HY울릉도M" pitchFamily="18" charset="-127"/>
              </a:rPr>
              <a:t>rand </a:t>
            </a:r>
            <a:r>
              <a:rPr lang="en-US" altLang="ko-KR" sz="4800" b="1" spc="-200" baseline="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C</a:t>
            </a:r>
            <a:r>
              <a:rPr lang="en-US" altLang="ko-KR" sz="4800" b="1" spc="-200" baseline="0" dirty="0">
                <a:solidFill>
                  <a:srgbClr val="777777"/>
                </a:solidFill>
                <a:latin typeface="HY울릉도M" pitchFamily="18" charset="-127"/>
                <a:ea typeface="HY울릉도M" pitchFamily="18" charset="-127"/>
              </a:rPr>
              <a:t>hallenge </a:t>
            </a:r>
            <a:r>
              <a:rPr lang="en-US" altLang="ko-KR" sz="4800" b="1" spc="-200" baseline="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T</a:t>
            </a:r>
            <a:r>
              <a:rPr lang="en-US" altLang="ko-KR" sz="4800" b="1" spc="-200" baseline="0" dirty="0">
                <a:solidFill>
                  <a:srgbClr val="777777"/>
                </a:solidFill>
                <a:latin typeface="HY울릉도M" pitchFamily="18" charset="-127"/>
                <a:ea typeface="HY울릉도M" pitchFamily="18" charset="-127"/>
              </a:rPr>
              <a:t>ech+ </a:t>
            </a:r>
            <a:r>
              <a:rPr lang="en-US" altLang="ko-KR" sz="4800" b="1" spc="-200" baseline="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I</a:t>
            </a:r>
            <a:r>
              <a:rPr lang="en-US" altLang="ko-KR" sz="4800" b="1" spc="-200" baseline="0" dirty="0">
                <a:solidFill>
                  <a:srgbClr val="777777"/>
                </a:solidFill>
                <a:latin typeface="HY울릉도M" pitchFamily="18" charset="-127"/>
                <a:ea typeface="HY울릉도M" pitchFamily="18" charset="-127"/>
              </a:rPr>
              <a:t>nnovator(</a:t>
            </a:r>
            <a:r>
              <a:rPr lang="en-US" altLang="ko-KR" sz="4800" b="1" spc="-200" baseline="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GCTI</a:t>
            </a:r>
            <a:r>
              <a:rPr lang="en-US" altLang="ko-KR" sz="4800" b="1" spc="-200" baseline="0" dirty="0">
                <a:solidFill>
                  <a:srgbClr val="777777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4800" b="1" spc="-150" dirty="0">
                <a:solidFill>
                  <a:srgbClr val="777777"/>
                </a:solidFill>
                <a:latin typeface="HY울릉도M" pitchFamily="18" charset="-127"/>
                <a:ea typeface="HY울릉도M" pitchFamily="18" charset="-127"/>
              </a:rPr>
              <a:t>창의연구</a:t>
            </a:r>
          </a:p>
        </p:txBody>
      </p:sp>
      <p:sp>
        <p:nvSpPr>
          <p:cNvPr id="7" name="Text Box 29"/>
          <p:cNvSpPr txBox="1">
            <a:spLocks noChangeArrowheads="1"/>
          </p:cNvSpPr>
          <p:nvPr userDrawn="1"/>
        </p:nvSpPr>
        <p:spPr bwMode="auto">
          <a:xfrm>
            <a:off x="12442825" y="1800225"/>
            <a:ext cx="8943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949575">
              <a:defRPr/>
            </a:pPr>
            <a:r>
              <a:rPr lang="en-US" altLang="ko-KR" sz="4800" dirty="0">
                <a:solidFill>
                  <a:srgbClr val="4D4D4D"/>
                </a:solidFill>
                <a:latin typeface="휴먼엑스포" pitchFamily="18" charset="-127"/>
                <a:ea typeface="휴먼엑스포" pitchFamily="18" charset="-127"/>
              </a:rPr>
              <a:t>Creative Research</a:t>
            </a:r>
            <a:r>
              <a:rPr lang="en-US" altLang="ko-KR" sz="4800" dirty="0">
                <a:solidFill>
                  <a:srgbClr val="777777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800" dirty="0">
                <a:solidFill>
                  <a:srgbClr val="777777"/>
                </a:solidFill>
                <a:latin typeface="휴먼엑스포" pitchFamily="18" charset="-127"/>
                <a:ea typeface="휴먼엑스포" pitchFamily="18" charset="-127"/>
              </a:rPr>
              <a:t>프로그램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9575" rtl="0" eaLnBrk="0" fontAlgn="base" latinLnBrk="1" hangingPunct="0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9575" rtl="0" eaLnBrk="0" fontAlgn="base" latinLnBrk="1" hangingPunct="0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2949575" rtl="0" eaLnBrk="0" fontAlgn="base" latinLnBrk="1" hangingPunct="0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2949575" rtl="0" eaLnBrk="0" fontAlgn="base" latinLnBrk="1" hangingPunct="0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2949575" rtl="0" eaLnBrk="0" fontAlgn="base" latinLnBrk="1" hangingPunct="0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2949575" rtl="0" fontAlgn="base" latinLnBrk="1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2949575" rtl="0" fontAlgn="base" latinLnBrk="1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2949575" rtl="0" fontAlgn="base" latinLnBrk="1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2949575" rtl="0" fontAlgn="base" latinLnBrk="1">
        <a:spcBef>
          <a:spcPct val="0"/>
        </a:spcBef>
        <a:spcAft>
          <a:spcPct val="0"/>
        </a:spcAft>
        <a:defRPr kumimoji="1" sz="142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1108075" indent="-1108075" algn="l" defTabSz="294957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0400">
          <a:solidFill>
            <a:schemeClr val="tx1"/>
          </a:solidFill>
          <a:latin typeface="+mn-lt"/>
          <a:ea typeface="+mn-ea"/>
          <a:cs typeface="+mn-cs"/>
        </a:defRPr>
      </a:lvl1pPr>
      <a:lvl2pPr marL="2397125" indent="-922338" algn="l" defTabSz="294957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9000">
          <a:solidFill>
            <a:schemeClr val="tx1"/>
          </a:solidFill>
          <a:latin typeface="+mn-lt"/>
          <a:ea typeface="+mn-ea"/>
        </a:defRPr>
      </a:lvl2pPr>
      <a:lvl3pPr marL="3686175" indent="-736600" algn="l" defTabSz="294957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7600">
          <a:solidFill>
            <a:schemeClr val="tx1"/>
          </a:solidFill>
          <a:latin typeface="+mn-lt"/>
          <a:ea typeface="+mn-ea"/>
        </a:defRPr>
      </a:lvl3pPr>
      <a:lvl4pPr marL="5160963" indent="-735013" algn="l" defTabSz="294957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6500">
          <a:solidFill>
            <a:schemeClr val="tx1"/>
          </a:solidFill>
          <a:latin typeface="+mn-lt"/>
          <a:ea typeface="+mn-ea"/>
        </a:defRPr>
      </a:lvl4pPr>
      <a:lvl5pPr marL="6635750" indent="-735013" algn="l" defTabSz="2949575" rtl="0" eaLnBrk="0" fontAlgn="base" latinLnBrk="1" hangingPunct="0">
        <a:spcBef>
          <a:spcPct val="20000"/>
        </a:spcBef>
        <a:spcAft>
          <a:spcPct val="0"/>
        </a:spcAft>
        <a:buChar char="»"/>
        <a:defRPr kumimoji="1" sz="6500">
          <a:solidFill>
            <a:schemeClr val="tx1"/>
          </a:solidFill>
          <a:latin typeface="+mn-lt"/>
          <a:ea typeface="+mn-ea"/>
        </a:defRPr>
      </a:lvl5pPr>
      <a:lvl6pPr marL="7092950" indent="-735013" algn="l" defTabSz="2949575" rtl="0" fontAlgn="base" latinLnBrk="1">
        <a:spcBef>
          <a:spcPct val="20000"/>
        </a:spcBef>
        <a:spcAft>
          <a:spcPct val="0"/>
        </a:spcAft>
        <a:buChar char="»"/>
        <a:defRPr kumimoji="1" sz="6500">
          <a:solidFill>
            <a:schemeClr val="tx1"/>
          </a:solidFill>
          <a:latin typeface="+mn-lt"/>
          <a:ea typeface="+mn-ea"/>
        </a:defRPr>
      </a:lvl6pPr>
      <a:lvl7pPr marL="7550150" indent="-735013" algn="l" defTabSz="2949575" rtl="0" fontAlgn="base" latinLnBrk="1">
        <a:spcBef>
          <a:spcPct val="20000"/>
        </a:spcBef>
        <a:spcAft>
          <a:spcPct val="0"/>
        </a:spcAft>
        <a:buChar char="»"/>
        <a:defRPr kumimoji="1" sz="6500">
          <a:solidFill>
            <a:schemeClr val="tx1"/>
          </a:solidFill>
          <a:latin typeface="+mn-lt"/>
          <a:ea typeface="+mn-ea"/>
        </a:defRPr>
      </a:lvl7pPr>
      <a:lvl8pPr marL="8007350" indent="-735013" algn="l" defTabSz="2949575" rtl="0" fontAlgn="base" latinLnBrk="1">
        <a:spcBef>
          <a:spcPct val="20000"/>
        </a:spcBef>
        <a:spcAft>
          <a:spcPct val="0"/>
        </a:spcAft>
        <a:buChar char="»"/>
        <a:defRPr kumimoji="1" sz="6500">
          <a:solidFill>
            <a:schemeClr val="tx1"/>
          </a:solidFill>
          <a:latin typeface="+mn-lt"/>
          <a:ea typeface="+mn-ea"/>
        </a:defRPr>
      </a:lvl8pPr>
      <a:lvl9pPr marL="8464550" indent="-735013" algn="l" defTabSz="2949575" rtl="0" fontAlgn="base" latinLnBrk="1">
        <a:spcBef>
          <a:spcPct val="20000"/>
        </a:spcBef>
        <a:spcAft>
          <a:spcPct val="0"/>
        </a:spcAft>
        <a:buChar char="»"/>
        <a:defRPr kumimoji="1" sz="6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2413000" y="3032125"/>
            <a:ext cx="160385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ko-KR" altLang="en-US" sz="9600">
                <a:latin typeface="휴먼엑스포" pitchFamily="18" charset="-127"/>
                <a:ea typeface="휴먼엑스포" pitchFamily="18" charset="-127"/>
              </a:rPr>
              <a:t>고령자 정보공유시스템</a:t>
            </a:r>
            <a:r>
              <a:rPr kumimoji="0" lang="en-US" altLang="ko-KR" sz="960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9600">
                <a:latin typeface="휴먼엑스포" pitchFamily="18" charset="-127"/>
                <a:ea typeface="휴먼엑스포" pitchFamily="18" charset="-127"/>
              </a:rPr>
              <a:t>샘플</a:t>
            </a:r>
            <a:r>
              <a:rPr kumimoji="0" lang="en-US" altLang="ko-KR" sz="9600"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540272" y="5112619"/>
            <a:ext cx="10317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49575"/>
            <a:r>
              <a:rPr lang="en-US" altLang="ko-KR" sz="2400" dirty="0" smtClean="0">
                <a:solidFill>
                  <a:schemeClr val="folHlink"/>
                </a:solidFill>
                <a:latin typeface="맑은 고딕" pitchFamily="50" charset="-127"/>
                <a:ea typeface="맑은 고딕" pitchFamily="50" charset="-127"/>
              </a:rPr>
              <a:t>▌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분야 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 Grand Challenge for Engineering 14</a:t>
            </a:r>
            <a:r>
              <a:rPr lang="ko-KR" altLang="en-US" sz="2400" dirty="0">
                <a:latin typeface="맑은 고딕" pitchFamily="50" charset="-127"/>
                <a:ea typeface="맑은 고딕" pitchFamily="50" charset="-127"/>
              </a:rPr>
              <a:t>개 분야 중 관련되는 부분 </a:t>
            </a:r>
          </a:p>
        </p:txBody>
      </p:sp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11845925" y="4968603"/>
            <a:ext cx="8251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949575"/>
            <a:r>
              <a:rPr lang="en-US" altLang="ko-KR" sz="2400" dirty="0" smtClean="0">
                <a:solidFill>
                  <a:schemeClr val="folHlink"/>
                </a:solidFill>
                <a:latin typeface="맑은 고딕" pitchFamily="50" charset="-127"/>
                <a:ea typeface="맑은 고딕" pitchFamily="50" charset="-127"/>
              </a:rPr>
              <a:t>▌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학교명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defTabSz="2949575"/>
            <a:r>
              <a:rPr lang="en-US" altLang="ko-KR" sz="2400" dirty="0" smtClean="0">
                <a:solidFill>
                  <a:schemeClr val="folHlink"/>
                </a:solidFill>
                <a:latin typeface="맑은 고딕" pitchFamily="50" charset="-127"/>
                <a:ea typeface="맑은 고딕" pitchFamily="50" charset="-127"/>
              </a:rPr>
              <a:t>▌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지도교수 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defTabSz="2949575"/>
            <a:r>
              <a:rPr lang="ko-KR" altLang="en-US" sz="2400" dirty="0" smtClean="0">
                <a:solidFill>
                  <a:schemeClr val="folHlink"/>
                </a:solidFill>
                <a:latin typeface="맑은 고딕" pitchFamily="50" charset="-127"/>
                <a:ea typeface="맑은 고딕" pitchFamily="50" charset="-127"/>
              </a:rPr>
              <a:t>▌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연구학생 </a:t>
            </a: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 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053" name="그룹 28"/>
          <p:cNvGrpSpPr>
            <a:grpSpLocks/>
          </p:cNvGrpSpPr>
          <p:nvPr/>
        </p:nvGrpSpPr>
        <p:grpSpPr bwMode="auto">
          <a:xfrm>
            <a:off x="3049588" y="7905750"/>
            <a:ext cx="5649912" cy="3286125"/>
            <a:chOff x="395288" y="1455738"/>
            <a:chExt cx="8424837" cy="4997450"/>
          </a:xfrm>
        </p:grpSpPr>
        <p:grpSp>
          <p:nvGrpSpPr>
            <p:cNvPr id="2215" name="그룹 26"/>
            <p:cNvGrpSpPr>
              <a:grpSpLocks/>
            </p:cNvGrpSpPr>
            <p:nvPr/>
          </p:nvGrpSpPr>
          <p:grpSpPr bwMode="auto">
            <a:xfrm>
              <a:off x="395288" y="1455738"/>
              <a:ext cx="8424837" cy="4997450"/>
              <a:chOff x="395288" y="1455738"/>
              <a:chExt cx="8424837" cy="4997450"/>
            </a:xfrm>
          </p:grpSpPr>
          <p:sp>
            <p:nvSpPr>
              <p:cNvPr id="2217" name="AutoShape 16"/>
              <p:cNvSpPr>
                <a:spLocks noChangeArrowheads="1"/>
              </p:cNvSpPr>
              <p:nvPr/>
            </p:nvSpPr>
            <p:spPr bwMode="auto">
              <a:xfrm>
                <a:off x="395288" y="1628775"/>
                <a:ext cx="4105275" cy="1655763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336699"/>
                  </a:gs>
                </a:gsLst>
                <a:lin ang="2700000" scaled="1"/>
              </a:gradFill>
              <a:ln w="38100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218" name="AutoShape 19"/>
              <p:cNvSpPr>
                <a:spLocks noChangeArrowheads="1"/>
              </p:cNvSpPr>
              <p:nvPr/>
            </p:nvSpPr>
            <p:spPr bwMode="auto">
              <a:xfrm>
                <a:off x="4643438" y="3357563"/>
                <a:ext cx="4105275" cy="1655762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rgbClr val="336699"/>
                  </a:gs>
                  <a:gs pos="100000">
                    <a:srgbClr val="FFFFFF"/>
                  </a:gs>
                </a:gsLst>
                <a:lin ang="2700000" scaled="1"/>
              </a:gradFill>
              <a:ln w="38100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219" name="AutoShape 22"/>
              <p:cNvSpPr>
                <a:spLocks noChangeArrowheads="1"/>
              </p:cNvSpPr>
              <p:nvPr/>
            </p:nvSpPr>
            <p:spPr bwMode="auto">
              <a:xfrm>
                <a:off x="395288" y="3357563"/>
                <a:ext cx="4105275" cy="1655762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99CC"/>
                  </a:gs>
                </a:gsLst>
                <a:lin ang="18900000" scaled="1"/>
              </a:gra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220" name="AutoShape 23"/>
              <p:cNvSpPr>
                <a:spLocks noChangeArrowheads="1"/>
              </p:cNvSpPr>
              <p:nvPr/>
            </p:nvSpPr>
            <p:spPr bwMode="auto">
              <a:xfrm>
                <a:off x="4643438" y="1628775"/>
                <a:ext cx="4105275" cy="1655763"/>
              </a:xfrm>
              <a:prstGeom prst="roundRect">
                <a:avLst>
                  <a:gd name="adj" fmla="val 7574"/>
                </a:avLst>
              </a:prstGeom>
              <a:gradFill rotWithShape="1">
                <a:gsLst>
                  <a:gs pos="0">
                    <a:srgbClr val="0099CC"/>
                  </a:gs>
                  <a:gs pos="100000">
                    <a:srgbClr val="FFFFFF"/>
                  </a:gs>
                </a:gsLst>
                <a:lin ang="18900000" scaled="1"/>
              </a:gradFill>
              <a:ln w="381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221" name="Oval 37"/>
              <p:cNvSpPr>
                <a:spLocks noChangeArrowheads="1"/>
              </p:cNvSpPr>
              <p:nvPr/>
            </p:nvSpPr>
            <p:spPr bwMode="auto">
              <a:xfrm>
                <a:off x="2720975" y="1455738"/>
                <a:ext cx="3679825" cy="3679825"/>
              </a:xfrm>
              <a:prstGeom prst="ellipse">
                <a:avLst/>
              </a:prstGeom>
              <a:solidFill>
                <a:srgbClr val="0099CC"/>
              </a:solidFill>
              <a:ln w="254000" algn="ctr">
                <a:solidFill>
                  <a:srgbClr val="0099FF">
                    <a:alpha val="2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222" name="Arc 39"/>
              <p:cNvSpPr>
                <a:spLocks/>
              </p:cNvSpPr>
              <p:nvPr/>
            </p:nvSpPr>
            <p:spPr bwMode="auto">
              <a:xfrm>
                <a:off x="4567238" y="1557338"/>
                <a:ext cx="1743075" cy="1747837"/>
              </a:xfrm>
              <a:custGeom>
                <a:avLst/>
                <a:gdLst>
                  <a:gd name="T0" fmla="*/ 0 w 21600"/>
                  <a:gd name="T1" fmla="*/ 0 h 21699"/>
                  <a:gd name="T2" fmla="*/ 2147483647 w 21600"/>
                  <a:gd name="T3" fmla="*/ 2147483647 h 21699"/>
                  <a:gd name="T4" fmla="*/ 0 w 21600"/>
                  <a:gd name="T5" fmla="*/ 2147483647 h 216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99"/>
                  <a:gd name="T11" fmla="*/ 21600 w 21600"/>
                  <a:gd name="T12" fmla="*/ 21699 h 216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32"/>
                      <a:pt x="21599" y="21665"/>
                      <a:pt x="21599" y="21698"/>
                    </a:cubicBezTo>
                  </a:path>
                  <a:path w="21600" h="216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32"/>
                      <a:pt x="21599" y="21665"/>
                      <a:pt x="21599" y="216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99CC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5C7A"/>
                </a:prst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23" name="Arc 46"/>
              <p:cNvSpPr>
                <a:spLocks/>
              </p:cNvSpPr>
              <p:nvPr/>
            </p:nvSpPr>
            <p:spPr bwMode="auto">
              <a:xfrm>
                <a:off x="2833688" y="1562100"/>
                <a:ext cx="1743075" cy="1727200"/>
              </a:xfrm>
              <a:custGeom>
                <a:avLst/>
                <a:gdLst>
                  <a:gd name="T0" fmla="*/ 0 w 21600"/>
                  <a:gd name="T1" fmla="*/ 2147483647 h 21599"/>
                  <a:gd name="T2" fmla="*/ 2147483647 w 21600"/>
                  <a:gd name="T3" fmla="*/ 0 h 21599"/>
                  <a:gd name="T4" fmla="*/ 2147483647 w 21600"/>
                  <a:gd name="T5" fmla="*/ 2147483647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59"/>
                      <a:pt x="9531" y="126"/>
                      <a:pt x="21370" y="0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59"/>
                      <a:pt x="9531" y="126"/>
                      <a:pt x="21370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A45C9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5C2979"/>
                </a:prst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24" name="Arc 47"/>
              <p:cNvSpPr>
                <a:spLocks/>
              </p:cNvSpPr>
              <p:nvPr/>
            </p:nvSpPr>
            <p:spPr bwMode="auto">
              <a:xfrm>
                <a:off x="2830513" y="3297238"/>
                <a:ext cx="1751012" cy="1741487"/>
              </a:xfrm>
              <a:custGeom>
                <a:avLst/>
                <a:gdLst>
                  <a:gd name="T0" fmla="*/ 2147483647 w 21707"/>
                  <a:gd name="T1" fmla="*/ 2147483647 h 21600"/>
                  <a:gd name="T2" fmla="*/ 0 w 21707"/>
                  <a:gd name="T3" fmla="*/ 2147483647 h 21600"/>
                  <a:gd name="T4" fmla="*/ 2147483647 w 2170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7"/>
                  <a:gd name="T10" fmla="*/ 0 h 21600"/>
                  <a:gd name="T11" fmla="*/ 21707 w 2170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7" h="21600" fill="none" extrusionOk="0">
                    <a:moveTo>
                      <a:pt x="21706" y="21599"/>
                    </a:moveTo>
                    <a:cubicBezTo>
                      <a:pt x="21671" y="21599"/>
                      <a:pt x="21635" y="21599"/>
                      <a:pt x="21600" y="21600"/>
                    </a:cubicBezTo>
                    <a:cubicBezTo>
                      <a:pt x="9701" y="21600"/>
                      <a:pt x="43" y="11977"/>
                      <a:pt x="0" y="78"/>
                    </a:cubicBezTo>
                  </a:path>
                  <a:path w="21707" h="21600" stroke="0" extrusionOk="0">
                    <a:moveTo>
                      <a:pt x="21706" y="21599"/>
                    </a:moveTo>
                    <a:cubicBezTo>
                      <a:pt x="21671" y="21599"/>
                      <a:pt x="21635" y="21599"/>
                      <a:pt x="21600" y="21600"/>
                    </a:cubicBezTo>
                    <a:cubicBezTo>
                      <a:pt x="9701" y="21600"/>
                      <a:pt x="43" y="11977"/>
                      <a:pt x="0" y="78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CC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5C7A"/>
                </a:prst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25" name="Arc 48"/>
              <p:cNvSpPr>
                <a:spLocks/>
              </p:cNvSpPr>
              <p:nvPr/>
            </p:nvSpPr>
            <p:spPr bwMode="auto">
              <a:xfrm>
                <a:off x="4579938" y="3297238"/>
                <a:ext cx="1730375" cy="1741487"/>
              </a:xfrm>
              <a:custGeom>
                <a:avLst/>
                <a:gdLst>
                  <a:gd name="T0" fmla="*/ 2147483647 w 21599"/>
                  <a:gd name="T1" fmla="*/ 2147483647 h 21599"/>
                  <a:gd name="T2" fmla="*/ 2147483647 w 21599"/>
                  <a:gd name="T3" fmla="*/ 2147483647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599"/>
                  <a:gd name="T11" fmla="*/ 21599 w 21599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599" fill="none" extrusionOk="0">
                    <a:moveTo>
                      <a:pt x="21598" y="215"/>
                    </a:moveTo>
                    <a:cubicBezTo>
                      <a:pt x="21481" y="11980"/>
                      <a:pt x="11969" y="21487"/>
                      <a:pt x="205" y="21599"/>
                    </a:cubicBezTo>
                  </a:path>
                  <a:path w="21599" h="21599" stroke="0" extrusionOk="0">
                    <a:moveTo>
                      <a:pt x="21598" y="215"/>
                    </a:moveTo>
                    <a:cubicBezTo>
                      <a:pt x="21481" y="11980"/>
                      <a:pt x="11969" y="21487"/>
                      <a:pt x="205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B850F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6E3091"/>
                </a:prst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26" name="Oval 50"/>
              <p:cNvSpPr>
                <a:spLocks noChangeArrowheads="1"/>
              </p:cNvSpPr>
              <p:nvPr/>
            </p:nvSpPr>
            <p:spPr bwMode="auto">
              <a:xfrm>
                <a:off x="2927350" y="1666875"/>
                <a:ext cx="3286125" cy="3279775"/>
              </a:xfrm>
              <a:prstGeom prst="ellipse">
                <a:avLst/>
              </a:prstGeom>
              <a:solidFill>
                <a:srgbClr val="99CC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pic>
            <p:nvPicPr>
              <p:cNvPr id="2227" name="Picture 51" descr="상승_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4000"/>
              </a:blip>
              <a:srcRect l="3534"/>
              <a:stretch>
                <a:fillRect/>
              </a:stretch>
            </p:blipFill>
            <p:spPr bwMode="auto">
              <a:xfrm>
                <a:off x="1346200" y="4149725"/>
                <a:ext cx="6435725" cy="189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28" name="Picture 52" descr="circl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9125" y="1997075"/>
                <a:ext cx="2809875" cy="261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29" name="WordArt 5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63725" y="6126163"/>
                <a:ext cx="5588595" cy="3270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20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993366"/>
                        </a:gs>
                        <a:gs pos="100000">
                          <a:srgbClr val="660033"/>
                        </a:gs>
                      </a:gsLst>
                      <a:lin ang="5400000" scaled="1"/>
                    </a:gradFill>
                    <a:effectLst>
                      <a:outerShdw sy="-100000" rotWithShape="0">
                        <a:srgbClr val="C0C0C0">
                          <a:alpha val="50000"/>
                        </a:srgbClr>
                      </a:outerShdw>
                    </a:effectLst>
                    <a:latin typeface="HY헤드라인M"/>
                    <a:ea typeface="HY헤드라인M"/>
                  </a:rPr>
                  <a:t>고령자를 위한 지식정보서비스 제공 </a:t>
                </a:r>
              </a:p>
            </p:txBody>
          </p:sp>
          <p:sp>
            <p:nvSpPr>
              <p:cNvPr id="2230" name="Rectangle 65"/>
              <p:cNvSpPr>
                <a:spLocks noChangeArrowheads="1"/>
              </p:cNvSpPr>
              <p:nvPr/>
            </p:nvSpPr>
            <p:spPr bwMode="auto">
              <a:xfrm rot="-2891888">
                <a:off x="2827408" y="2166571"/>
                <a:ext cx="1691787" cy="37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의료정보서비스</a:t>
                </a:r>
              </a:p>
            </p:txBody>
          </p:sp>
          <p:sp>
            <p:nvSpPr>
              <p:cNvPr id="2231" name="Rectangle 66"/>
              <p:cNvSpPr>
                <a:spLocks noChangeArrowheads="1"/>
              </p:cNvSpPr>
              <p:nvPr/>
            </p:nvSpPr>
            <p:spPr bwMode="auto">
              <a:xfrm rot="2358479">
                <a:off x="4745862" y="2217016"/>
                <a:ext cx="1631646" cy="37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안락한</a:t>
                </a:r>
                <a:endParaRPr lang="en-US" altLang="ko-KR" sz="1400" b="1">
                  <a:solidFill>
                    <a:srgbClr val="000000"/>
                  </a:solidFill>
                  <a:latin typeface="Arial" charset="0"/>
                </a:endParaRPr>
              </a:p>
              <a:p>
                <a:pPr algn="ctr"/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노후생활</a:t>
                </a:r>
              </a:p>
            </p:txBody>
          </p:sp>
          <p:sp>
            <p:nvSpPr>
              <p:cNvPr id="2232" name="Rectangle 67"/>
              <p:cNvSpPr>
                <a:spLocks noChangeArrowheads="1"/>
              </p:cNvSpPr>
              <p:nvPr/>
            </p:nvSpPr>
            <p:spPr bwMode="auto">
              <a:xfrm rot="2508112">
                <a:off x="2620084" y="4043488"/>
                <a:ext cx="1928480" cy="37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가족</a:t>
                </a:r>
                <a:r>
                  <a:rPr lang="en-US" altLang="ko-KR" sz="1400" b="1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친구</a:t>
                </a:r>
                <a:endParaRPr lang="en-US" altLang="ko-KR" sz="1400" b="1">
                  <a:solidFill>
                    <a:srgbClr val="000000"/>
                  </a:solidFill>
                  <a:latin typeface="Arial" charset="0"/>
                </a:endParaRPr>
              </a:p>
              <a:p>
                <a:pPr algn="ctr"/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관계 강화</a:t>
                </a:r>
              </a:p>
            </p:txBody>
          </p:sp>
          <p:sp>
            <p:nvSpPr>
              <p:cNvPr id="2233" name="Rectangle 68"/>
              <p:cNvSpPr>
                <a:spLocks noChangeArrowheads="1"/>
              </p:cNvSpPr>
              <p:nvPr/>
            </p:nvSpPr>
            <p:spPr bwMode="auto">
              <a:xfrm rot="-2582082">
                <a:off x="4783138" y="4070350"/>
                <a:ext cx="1500187" cy="373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1400" b="1">
                    <a:solidFill>
                      <a:srgbClr val="000000"/>
                    </a:solidFill>
                    <a:latin typeface="Arial" charset="0"/>
                  </a:rPr>
                  <a:t>문화생활</a:t>
                </a:r>
                <a:endParaRPr lang="en-US" altLang="ko-KR" sz="1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Rectangle 69"/>
              <p:cNvSpPr>
                <a:spLocks noChangeArrowheads="1"/>
              </p:cNvSpPr>
              <p:nvPr/>
            </p:nvSpPr>
            <p:spPr bwMode="auto">
              <a:xfrm>
                <a:off x="6372448" y="2088265"/>
                <a:ext cx="2376661" cy="5480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길어진 노후생활의</a:t>
                </a:r>
                <a:endParaRPr lang="en-US" altLang="ko-KR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풍요로움 제공 </a:t>
                </a:r>
              </a:p>
            </p:txBody>
          </p:sp>
          <p:sp>
            <p:nvSpPr>
              <p:cNvPr id="32" name="Rectangle 70"/>
              <p:cNvSpPr>
                <a:spLocks noChangeArrowheads="1"/>
              </p:cNvSpPr>
              <p:nvPr/>
            </p:nvSpPr>
            <p:spPr bwMode="auto">
              <a:xfrm>
                <a:off x="395288" y="2131722"/>
                <a:ext cx="2376661" cy="622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r"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지속적인 의료서비스 </a:t>
                </a:r>
                <a:endParaRPr lang="en-US" altLang="ko-KR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 algn="r"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제공을 위한 의료정보</a:t>
                </a:r>
                <a:endParaRPr lang="en-US" altLang="ko-KR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 algn="r"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서비스를 제공</a:t>
                </a:r>
              </a:p>
            </p:txBody>
          </p:sp>
          <p:sp>
            <p:nvSpPr>
              <p:cNvPr id="33" name="Rectangle 71"/>
              <p:cNvSpPr>
                <a:spLocks noChangeArrowheads="1"/>
              </p:cNvSpPr>
              <p:nvPr/>
            </p:nvSpPr>
            <p:spPr bwMode="auto">
              <a:xfrm>
                <a:off x="6372448" y="3932735"/>
                <a:ext cx="2447677" cy="6494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다양한 문화활동을 </a:t>
                </a:r>
                <a:endParaRPr lang="en-US" altLang="ko-KR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통하여 마음의 안정을</a:t>
                </a:r>
                <a:endParaRPr lang="en-US" altLang="ko-KR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>
                  <a:defRPr/>
                </a:pPr>
                <a:r>
                  <a:rPr lang="ko-KR" altLang="en-US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제공</a:t>
                </a:r>
                <a:endParaRPr lang="en-US" altLang="ko-KR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>
                  <a:defRPr/>
                </a:pPr>
                <a:endParaRPr lang="ko-KR" altLang="en-US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" name="Rectangle 72"/>
              <p:cNvSpPr>
                <a:spLocks noChangeArrowheads="1"/>
              </p:cNvSpPr>
              <p:nvPr/>
            </p:nvSpPr>
            <p:spPr bwMode="auto">
              <a:xfrm>
                <a:off x="395288" y="3865137"/>
                <a:ext cx="2376661" cy="5770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ko-KR" sz="1050" dirty="0">
                    <a:solidFill>
                      <a:srgbClr val="333399"/>
                    </a:solidFill>
                    <a:latin typeface="HY헤드라인M" pitchFamily="18" charset="-127"/>
                    <a:ea typeface="HY헤드라인M" pitchFamily="18" charset="-127"/>
                  </a:rPr>
                  <a:t>    </a:t>
                </a:r>
                <a:endParaRPr lang="ko-KR" altLang="en-US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Text Box 73"/>
              <p:cNvSpPr txBox="1">
                <a:spLocks noChangeArrowheads="1"/>
              </p:cNvSpPr>
              <p:nvPr/>
            </p:nvSpPr>
            <p:spPr bwMode="auto">
              <a:xfrm>
                <a:off x="3553123" y="2759421"/>
                <a:ext cx="2064192" cy="958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지식정보</a:t>
                </a:r>
                <a:endParaRPr lang="en-US" altLang="ko-KR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서비스</a:t>
                </a:r>
                <a:endParaRPr lang="en-US" altLang="ko-KR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3" name="Rectangle 69"/>
            <p:cNvSpPr>
              <a:spLocks noChangeArrowheads="1"/>
            </p:cNvSpPr>
            <p:nvPr/>
          </p:nvSpPr>
          <p:spPr bwMode="auto">
            <a:xfrm>
              <a:off x="395288" y="3860308"/>
              <a:ext cx="2376661" cy="550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r">
                <a:defRPr/>
              </a:pPr>
              <a:r>
                <a:rPr lang="ko-KR" altLang="en-US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rPr>
                <a:t>노인 분들과 가족간의</a:t>
              </a:r>
              <a:endParaRPr lang="en-US" altLang="ko-KR" sz="1050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r">
                <a:defRPr/>
              </a:pPr>
              <a:r>
                <a:rPr lang="ko-KR" altLang="en-US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rPr>
                <a:t>유대성강화를 위한 </a:t>
              </a:r>
              <a:endParaRPr lang="en-US" altLang="ko-KR" sz="1050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r">
                <a:defRPr/>
              </a:pPr>
              <a:r>
                <a:rPr lang="ko-KR" altLang="en-US" sz="1050" dirty="0">
                  <a:solidFill>
                    <a:srgbClr val="333399"/>
                  </a:solidFill>
                  <a:latin typeface="HY헤드라인M" pitchFamily="18" charset="-127"/>
                  <a:ea typeface="HY헤드라인M" pitchFamily="18" charset="-127"/>
                </a:rPr>
                <a:t>서비스제공 </a:t>
              </a:r>
            </a:p>
          </p:txBody>
        </p:sp>
      </p:grpSp>
      <p:grpSp>
        <p:nvGrpSpPr>
          <p:cNvPr id="2054" name="그룹 6"/>
          <p:cNvGrpSpPr>
            <a:grpSpLocks/>
          </p:cNvGrpSpPr>
          <p:nvPr/>
        </p:nvGrpSpPr>
        <p:grpSpPr bwMode="auto">
          <a:xfrm>
            <a:off x="2120900" y="7291388"/>
            <a:ext cx="3319463" cy="400050"/>
            <a:chOff x="1142976" y="1857364"/>
            <a:chExt cx="3318955" cy="400110"/>
          </a:xfrm>
        </p:grpSpPr>
        <p:sp>
          <p:nvSpPr>
            <p:cNvPr id="37" name="순서도: 연결자 36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14" name="TextBox 37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30332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 b="1"/>
                <a:t>지식정보서비스 </a:t>
              </a:r>
              <a:r>
                <a:rPr lang="en-US" altLang="ko-KR" sz="2000" b="1"/>
                <a:t>concept</a:t>
              </a:r>
              <a:endParaRPr lang="ko-KR" altLang="en-US" sz="2000" b="1"/>
            </a:p>
          </p:txBody>
        </p:sp>
      </p:grp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5" cstate="print"/>
          <a:srcRect l="42188" t="23334" r="6250" b="5000"/>
          <a:stretch>
            <a:fillRect/>
          </a:stretch>
        </p:blipFill>
        <p:spPr bwMode="auto">
          <a:xfrm>
            <a:off x="2478088" y="11406188"/>
            <a:ext cx="21574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_x77582936" descr="EMB000005b4be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8756" y="11406955"/>
            <a:ext cx="1328165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7" name="직사각형 40"/>
          <p:cNvSpPr>
            <a:spLocks noChangeArrowheads="1"/>
          </p:cNvSpPr>
          <p:nvPr/>
        </p:nvSpPr>
        <p:spPr bwMode="auto">
          <a:xfrm>
            <a:off x="1620838" y="6834188"/>
            <a:ext cx="9001125" cy="66436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49575"/>
            <a:endParaRPr lang="ko-KR" altLang="en-US"/>
          </a:p>
        </p:txBody>
      </p:sp>
      <p:sp>
        <p:nvSpPr>
          <p:cNvPr id="2058" name="직사각형 41"/>
          <p:cNvSpPr>
            <a:spLocks noChangeArrowheads="1"/>
          </p:cNvSpPr>
          <p:nvPr/>
        </p:nvSpPr>
        <p:spPr bwMode="auto">
          <a:xfrm>
            <a:off x="10836275" y="6834188"/>
            <a:ext cx="9001125" cy="66436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49575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050588" y="7834313"/>
            <a:ext cx="4572000" cy="3163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ko-KR" altLang="en-US" sz="1050" dirty="0"/>
              <a:t>고령화 사회 </a:t>
            </a:r>
            <a:endParaRPr lang="en-US" altLang="ko-KR" sz="1050" dirty="0"/>
          </a:p>
          <a:p>
            <a:pPr lvl="2">
              <a:defRPr/>
            </a:pPr>
            <a:r>
              <a:rPr lang="ko-KR" altLang="en-US" sz="1050" dirty="0"/>
              <a:t>우리나라의 고령화 사회로의 진입</a:t>
            </a:r>
            <a:endParaRPr lang="en-US" altLang="ko-KR" sz="1050" dirty="0"/>
          </a:p>
          <a:p>
            <a:pPr lvl="2">
              <a:defRPr/>
            </a:pPr>
            <a:r>
              <a:rPr lang="en-US" altLang="ko-KR" sz="1050" dirty="0"/>
              <a:t>2009</a:t>
            </a:r>
            <a:r>
              <a:rPr lang="ko-KR" altLang="en-US" sz="1050" dirty="0"/>
              <a:t>년 </a:t>
            </a:r>
            <a:r>
              <a:rPr lang="en-US" altLang="ko-KR" sz="1050" dirty="0"/>
              <a:t>7</a:t>
            </a:r>
            <a:r>
              <a:rPr lang="ko-KR" altLang="en-US" sz="1050" dirty="0"/>
              <a:t>월 </a:t>
            </a:r>
            <a:r>
              <a:rPr lang="en-US" altLang="ko-KR" sz="1050" dirty="0"/>
              <a:t>1</a:t>
            </a:r>
            <a:r>
              <a:rPr lang="ko-KR" altLang="en-US" sz="1050" dirty="0"/>
              <a:t>일을 기준으로 총 인구 중 </a:t>
            </a:r>
            <a:r>
              <a:rPr lang="en-US" altLang="ko-KR" sz="1050" dirty="0"/>
              <a:t>65</a:t>
            </a:r>
            <a:r>
              <a:rPr lang="ko-KR" altLang="en-US" sz="1050" dirty="0"/>
              <a:t>세 이상 인구가</a:t>
            </a:r>
            <a:endParaRPr lang="en-US" altLang="ko-KR" sz="1050" dirty="0"/>
          </a:p>
          <a:p>
            <a:pPr lvl="2">
              <a:defRPr/>
            </a:pPr>
            <a:r>
              <a:rPr lang="en-US" altLang="ko-KR" sz="1050" dirty="0"/>
              <a:t>   </a:t>
            </a:r>
            <a:r>
              <a:rPr lang="ko-KR" altLang="en-US" sz="1050" dirty="0"/>
              <a:t>차지하는 비율은 </a:t>
            </a:r>
            <a:r>
              <a:rPr lang="en-US" altLang="ko-KR" sz="1050" dirty="0"/>
              <a:t>10.7%</a:t>
            </a:r>
          </a:p>
          <a:p>
            <a:pPr lvl="2">
              <a:defRPr/>
            </a:pPr>
            <a:r>
              <a:rPr lang="en-US" altLang="ko-KR" sz="1050" dirty="0"/>
              <a:t>2026</a:t>
            </a:r>
            <a:r>
              <a:rPr lang="ko-KR" altLang="en-US" sz="1050" dirty="0"/>
              <a:t>년에는 </a:t>
            </a:r>
            <a:r>
              <a:rPr lang="ko-KR" altLang="en-US" sz="1050" dirty="0" err="1"/>
              <a:t>초고령화</a:t>
            </a:r>
            <a:r>
              <a:rPr lang="ko-KR" altLang="en-US" sz="1050" dirty="0"/>
              <a:t> 사회로 도달할 것으로 예상</a:t>
            </a:r>
            <a:endParaRPr lang="en-US" altLang="ko-KR" sz="1050" dirty="0"/>
          </a:p>
          <a:p>
            <a:pPr lvl="2">
              <a:defRPr/>
            </a:pPr>
            <a:endParaRPr lang="en-US" altLang="ko-KR" sz="1050" dirty="0"/>
          </a:p>
          <a:p>
            <a:pPr lvl="1">
              <a:buFont typeface="Arial" pitchFamily="34" charset="0"/>
              <a:buChar char="•"/>
              <a:defRPr/>
            </a:pPr>
            <a:r>
              <a:rPr lang="ko-KR" altLang="en-US" sz="1050" dirty="0"/>
              <a:t>정보화 사회</a:t>
            </a:r>
            <a:endParaRPr lang="en-US" altLang="ko-KR" sz="1050" dirty="0"/>
          </a:p>
          <a:p>
            <a:pPr lvl="1">
              <a:defRPr/>
            </a:pPr>
            <a:endParaRPr lang="en-US" altLang="ko-KR" sz="1050" dirty="0"/>
          </a:p>
          <a:p>
            <a:pPr lvl="2">
              <a:defRPr/>
            </a:pPr>
            <a:r>
              <a:rPr lang="ko-KR" altLang="en-US" sz="1050" dirty="0"/>
              <a:t>급속한 정보화 사회로의 진입</a:t>
            </a:r>
            <a:endParaRPr lang="en-US" altLang="ko-KR" sz="1050" dirty="0"/>
          </a:p>
          <a:p>
            <a:pPr lvl="2">
              <a:defRPr/>
            </a:pPr>
            <a:r>
              <a:rPr lang="ko-KR" altLang="en-US" sz="1050" dirty="0"/>
              <a:t>정보화에 사각지대인 놓인 노인 세대</a:t>
            </a:r>
            <a:endParaRPr lang="en-US" altLang="ko-KR" sz="1050" dirty="0"/>
          </a:p>
          <a:p>
            <a:pPr lvl="1">
              <a:buFont typeface="Arial" pitchFamily="34" charset="0"/>
              <a:buChar char="•"/>
              <a:defRPr/>
            </a:pPr>
            <a:r>
              <a:rPr lang="ko-KR" altLang="en-US" sz="1050" dirty="0"/>
              <a:t>의료시설 및 의료비용 증가</a:t>
            </a:r>
            <a:endParaRPr lang="en-US" altLang="ko-KR" sz="1050" dirty="0"/>
          </a:p>
          <a:p>
            <a:pPr lvl="1">
              <a:defRPr/>
            </a:pPr>
            <a:endParaRPr lang="en-US" altLang="ko-KR" sz="1050" dirty="0"/>
          </a:p>
          <a:p>
            <a:pPr lvl="2">
              <a:defRPr/>
            </a:pPr>
            <a:r>
              <a:rPr lang="ko-KR" altLang="en-US" sz="1050" dirty="0"/>
              <a:t>건강 보험의 </a:t>
            </a:r>
            <a:r>
              <a:rPr lang="en-US" altLang="ko-KR" sz="1050" dirty="0"/>
              <a:t>65</a:t>
            </a:r>
            <a:r>
              <a:rPr lang="ko-KR" altLang="en-US" sz="1050" dirty="0"/>
              <a:t>세 이상 노인진료비가 전체 의료비에 </a:t>
            </a:r>
            <a:endParaRPr lang="en-US" altLang="ko-KR" sz="1050" dirty="0"/>
          </a:p>
          <a:p>
            <a:pPr lvl="2">
              <a:defRPr/>
            </a:pPr>
            <a:r>
              <a:rPr lang="en-US" altLang="ko-KR" sz="1050" dirty="0"/>
              <a:t>   </a:t>
            </a:r>
            <a:r>
              <a:rPr lang="ko-KR" altLang="en-US" sz="1050" dirty="0"/>
              <a:t>차지하는 비중은 </a:t>
            </a:r>
            <a:r>
              <a:rPr lang="en-US" altLang="ko-KR" sz="1050" dirty="0"/>
              <a:t>35 %</a:t>
            </a:r>
          </a:p>
          <a:p>
            <a:pPr lvl="2">
              <a:defRPr/>
            </a:pPr>
            <a:r>
              <a:rPr lang="ko-KR" altLang="en-US" sz="1050" dirty="0"/>
              <a:t>고령화 사회진입으로 인해 앞으로도 증가 예상</a:t>
            </a:r>
            <a:endParaRPr lang="en-US" altLang="ko-KR" sz="1050" dirty="0"/>
          </a:p>
          <a:p>
            <a:pPr lvl="3">
              <a:buFont typeface="Arial" pitchFamily="34" charset="0"/>
              <a:buChar char="•"/>
              <a:defRPr/>
            </a:pPr>
            <a:endParaRPr lang="en-US" altLang="ko-KR" sz="1050" dirty="0"/>
          </a:p>
          <a:p>
            <a:pPr lvl="1">
              <a:buFont typeface="Arial" pitchFamily="34" charset="0"/>
              <a:buChar char="•"/>
              <a:defRPr/>
            </a:pPr>
            <a:endParaRPr lang="en-US" altLang="ko-KR" sz="1050" dirty="0"/>
          </a:p>
          <a:p>
            <a:pPr lvl="2">
              <a:buFont typeface="Arial" pitchFamily="34" charset="0"/>
              <a:buChar char="•"/>
              <a:defRPr/>
            </a:pPr>
            <a:endParaRPr lang="en-US" altLang="ko-KR" sz="1050" dirty="0"/>
          </a:p>
          <a:p>
            <a:pPr>
              <a:buFont typeface="Arial" pitchFamily="34" charset="0"/>
              <a:buChar char="•"/>
              <a:defRPr/>
            </a:pPr>
            <a:endParaRPr lang="ko-KR" altLang="en-US" sz="1050" dirty="0"/>
          </a:p>
        </p:txBody>
      </p:sp>
      <p:grpSp>
        <p:nvGrpSpPr>
          <p:cNvPr id="2060" name="그룹 6"/>
          <p:cNvGrpSpPr>
            <a:grpSpLocks/>
          </p:cNvGrpSpPr>
          <p:nvPr/>
        </p:nvGrpSpPr>
        <p:grpSpPr bwMode="auto">
          <a:xfrm>
            <a:off x="11336338" y="7323138"/>
            <a:ext cx="1497012" cy="400050"/>
            <a:chOff x="1142976" y="1857364"/>
            <a:chExt cx="1496340" cy="400110"/>
          </a:xfrm>
        </p:grpSpPr>
        <p:sp>
          <p:nvSpPr>
            <p:cNvPr id="45" name="순서도: 연결자 44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10" name="TextBox 45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 b="1"/>
                <a:t>연구배경</a:t>
              </a:r>
              <a:endParaRPr lang="en-US" altLang="ko-KR" sz="2000" b="1"/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11122025" y="11549063"/>
            <a:ext cx="77866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노인들을 위한 의료 정보 네트워크 구축</a:t>
            </a:r>
            <a:endParaRPr lang="en-US" altLang="ko-K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en-US" altLang="ko-KR" sz="1050" dirty="0"/>
          </a:p>
          <a:p>
            <a:pPr lvl="1">
              <a:defRPr/>
            </a:pPr>
            <a:r>
              <a:rPr lang="ko-KR" altLang="en-US" sz="1050" dirty="0"/>
              <a:t>의료정보의 폐쇄성과 가장 취약한 계층인 노인의 건강과 노후 생활을 개선할 수 있는 방안 연구</a:t>
            </a:r>
            <a:endParaRPr lang="en-US" altLang="ko-KR" sz="1050" dirty="0"/>
          </a:p>
          <a:p>
            <a:pPr lvl="1">
              <a:defRPr/>
            </a:pPr>
            <a:r>
              <a:rPr lang="ko-KR" altLang="en-US" sz="1050" dirty="0"/>
              <a:t>의료 생활 뿐만 아니라 다양한 사회활동을 통하여 노인들이 능동적인 주체가 되어 건강하고 향상된 노후를 누리게 한다</a:t>
            </a:r>
            <a:r>
              <a:rPr lang="en-US" altLang="ko-KR" sz="1050" dirty="0"/>
              <a:t>.</a:t>
            </a:r>
          </a:p>
          <a:p>
            <a:pPr lvl="2">
              <a:buFont typeface="Wingdings" pitchFamily="2" charset="2"/>
              <a:buNone/>
              <a:defRPr/>
            </a:pPr>
            <a:endParaRPr lang="en-US" altLang="ko-KR" sz="1050" dirty="0"/>
          </a:p>
          <a:p>
            <a:pPr lvl="2">
              <a:buFont typeface="Wingdings" pitchFamily="2" charset="2"/>
              <a:buNone/>
              <a:defRPr/>
            </a:pPr>
            <a:endParaRPr lang="en-US" altLang="ko-KR" sz="1050" dirty="0"/>
          </a:p>
          <a:p>
            <a:pPr lvl="1">
              <a:buFont typeface="Wingdings" pitchFamily="2" charset="2"/>
              <a:buNone/>
              <a:defRPr/>
            </a:pPr>
            <a:endParaRPr lang="en-US" altLang="ko-KR" sz="1050" dirty="0"/>
          </a:p>
          <a:p>
            <a:pPr lvl="2">
              <a:buFont typeface="Wingdings" pitchFamily="2" charset="2"/>
              <a:buNone/>
              <a:defRPr/>
            </a:pPr>
            <a:endParaRPr lang="en-US" altLang="ko-KR" sz="1050" dirty="0"/>
          </a:p>
          <a:p>
            <a:pPr>
              <a:defRPr/>
            </a:pPr>
            <a:endParaRPr lang="ko-KR" altLang="en-US" sz="1050" dirty="0"/>
          </a:p>
        </p:txBody>
      </p:sp>
      <p:grpSp>
        <p:nvGrpSpPr>
          <p:cNvPr id="2062" name="그룹 6"/>
          <p:cNvGrpSpPr>
            <a:grpSpLocks/>
          </p:cNvGrpSpPr>
          <p:nvPr/>
        </p:nvGrpSpPr>
        <p:grpSpPr bwMode="auto">
          <a:xfrm>
            <a:off x="11336338" y="10763250"/>
            <a:ext cx="1497012" cy="401638"/>
            <a:chOff x="1142976" y="1857364"/>
            <a:chExt cx="1496340" cy="400110"/>
          </a:xfrm>
        </p:grpSpPr>
        <p:sp>
          <p:nvSpPr>
            <p:cNvPr id="50" name="순서도: 연결자 49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06" name="TextBox 50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 b="1"/>
                <a:t>연구목적</a:t>
              </a:r>
              <a:endParaRPr lang="en-US" altLang="ko-KR" sz="2000" b="1"/>
            </a:p>
          </p:txBody>
        </p:sp>
      </p:grpSp>
      <p:pic>
        <p:nvPicPr>
          <p:cNvPr id="2063" name="_x32322448" descr="EMB00000ca8bd75"/>
          <p:cNvPicPr>
            <a:picLocks noChangeAspect="1" noChangeArrowheads="1"/>
          </p:cNvPicPr>
          <p:nvPr/>
        </p:nvPicPr>
        <p:blipFill>
          <a:blip r:embed="rId7" cstate="print"/>
          <a:srcRect t="13989"/>
          <a:stretch>
            <a:fillRect/>
          </a:stretch>
        </p:blipFill>
        <p:spPr bwMode="auto">
          <a:xfrm>
            <a:off x="15908338" y="7646988"/>
            <a:ext cx="30003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직사각형 52"/>
          <p:cNvSpPr/>
          <p:nvPr/>
        </p:nvSpPr>
        <p:spPr>
          <a:xfrm>
            <a:off x="16622713" y="9796463"/>
            <a:ext cx="4572000" cy="252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ko-KR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국가별 고령화 사회 추세</a:t>
            </a:r>
            <a:r>
              <a:rPr lang="en-US" altLang="ko-K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5" name="직사각형 54"/>
          <p:cNvSpPr>
            <a:spLocks noChangeArrowheads="1"/>
          </p:cNvSpPr>
          <p:nvPr/>
        </p:nvSpPr>
        <p:spPr bwMode="auto">
          <a:xfrm>
            <a:off x="1620838" y="13692188"/>
            <a:ext cx="9001125" cy="66452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49575"/>
            <a:endParaRPr lang="ko-KR" altLang="en-US"/>
          </a:p>
        </p:txBody>
      </p:sp>
      <p:sp>
        <p:nvSpPr>
          <p:cNvPr id="2066" name="직사각형 55"/>
          <p:cNvSpPr>
            <a:spLocks noChangeArrowheads="1"/>
          </p:cNvSpPr>
          <p:nvPr/>
        </p:nvSpPr>
        <p:spPr bwMode="auto">
          <a:xfrm>
            <a:off x="10836275" y="13692188"/>
            <a:ext cx="9001125" cy="66452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49575"/>
            <a:endParaRPr lang="ko-KR" altLang="en-US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2357438" y="14549438"/>
            <a:ext cx="8229600" cy="930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lvl="1" algn="ctr" defTabSz="2949575" eaLnBrk="0" hangingPunct="0">
              <a:spcBef>
                <a:spcPct val="20000"/>
              </a:spcBef>
              <a:defRPr/>
            </a:pPr>
            <a:r>
              <a:rPr lang="ko-KR" altLang="en-US" sz="1050" kern="0">
                <a:latin typeface="+mj-lt"/>
                <a:ea typeface="+mn-ea"/>
              </a:rPr>
              <a:t>노인 정보 공유 시스템 </a:t>
            </a:r>
            <a:r>
              <a:rPr lang="en-US" altLang="ko-KR" sz="1050" kern="0">
                <a:latin typeface="+mj-lt"/>
                <a:ea typeface="+mn-ea"/>
              </a:rPr>
              <a:t>Life Cycle Step &amp; E3 value</a:t>
            </a:r>
          </a:p>
          <a:p>
            <a:pPr lvl="2" algn="ctr" defTabSz="2949575" eaLnBrk="0" hangingPunct="0">
              <a:spcBef>
                <a:spcPct val="20000"/>
              </a:spcBef>
              <a:defRPr/>
            </a:pPr>
            <a:r>
              <a:rPr lang="en-US" altLang="ko-KR" sz="1000" kern="0">
                <a:latin typeface="+mj-lt"/>
                <a:ea typeface="+mn-ea"/>
              </a:rPr>
              <a:t> </a:t>
            </a:r>
            <a:r>
              <a:rPr lang="ko-KR" altLang="en-US" sz="1000" kern="0">
                <a:latin typeface="+mj-lt"/>
                <a:ea typeface="+mn-ea"/>
              </a:rPr>
              <a:t>연구의 주요 대상인 노인을 중심으로 정보 공유를 통한</a:t>
            </a:r>
            <a:endParaRPr lang="en-US" altLang="ko-KR" sz="1000" kern="0">
              <a:latin typeface="+mj-lt"/>
              <a:ea typeface="+mn-ea"/>
            </a:endParaRPr>
          </a:p>
          <a:p>
            <a:pPr lvl="2" algn="ctr" defTabSz="2949575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1000" kern="0">
                <a:latin typeface="+mj-lt"/>
                <a:ea typeface="+mn-ea"/>
              </a:rPr>
              <a:t>    </a:t>
            </a:r>
            <a:r>
              <a:rPr lang="ko-KR" altLang="en-US" sz="1000" kern="0">
                <a:latin typeface="+mj-lt"/>
                <a:ea typeface="+mn-ea"/>
              </a:rPr>
              <a:t>의료 및 연계 서비스 </a:t>
            </a:r>
            <a:r>
              <a:rPr lang="en-US" altLang="ko-KR" sz="1000" kern="0">
                <a:latin typeface="+mj-lt"/>
                <a:ea typeface="+mn-ea"/>
              </a:rPr>
              <a:t>LCS</a:t>
            </a:r>
            <a:r>
              <a:rPr lang="ko-KR" altLang="en-US" sz="1000" kern="0">
                <a:latin typeface="+mj-lt"/>
                <a:ea typeface="+mn-ea"/>
              </a:rPr>
              <a:t>를 작성하여 각각의 </a:t>
            </a:r>
            <a:r>
              <a:rPr lang="en-US" altLang="ko-KR" sz="1000" kern="0">
                <a:latin typeface="+mj-lt"/>
                <a:ea typeface="+mn-ea"/>
              </a:rPr>
              <a:t>requirement</a:t>
            </a:r>
            <a:r>
              <a:rPr lang="ko-KR" altLang="en-US" sz="1000" kern="0">
                <a:latin typeface="+mj-lt"/>
                <a:ea typeface="+mn-ea"/>
              </a:rPr>
              <a:t>를</a:t>
            </a:r>
            <a:endParaRPr lang="en-US" altLang="ko-KR" sz="1000" kern="0">
              <a:latin typeface="+mj-lt"/>
              <a:ea typeface="+mn-ea"/>
            </a:endParaRPr>
          </a:p>
          <a:p>
            <a:pPr lvl="2" algn="ctr" defTabSz="2949575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1000" kern="0">
                <a:latin typeface="+mj-lt"/>
                <a:ea typeface="+mn-ea"/>
              </a:rPr>
              <a:t>    E3 value </a:t>
            </a:r>
            <a:r>
              <a:rPr lang="ko-KR" altLang="en-US" sz="1000" kern="0">
                <a:latin typeface="+mj-lt"/>
                <a:ea typeface="+mn-ea"/>
              </a:rPr>
              <a:t>관점에 맞추어 목표가치를 도출</a:t>
            </a:r>
            <a:endParaRPr lang="en-US" altLang="ko-KR" sz="1000" kern="0">
              <a:latin typeface="+mj-lt"/>
              <a:ea typeface="+mn-ea"/>
            </a:endParaRPr>
          </a:p>
          <a:p>
            <a:pPr lvl="1" algn="ctr" defTabSz="2949575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050" kern="0">
              <a:latin typeface="+mj-lt"/>
              <a:ea typeface="+mn-ea"/>
            </a:endParaRPr>
          </a:p>
          <a:p>
            <a:pPr lvl="2" algn="ctr" defTabSz="2949575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1000" kern="0">
              <a:latin typeface="+mj-lt"/>
              <a:ea typeface="+mn-ea"/>
            </a:endParaRPr>
          </a:p>
          <a:p>
            <a:pPr algn="ctr" defTabSz="2949575" eaLnBrk="0" hangingPunct="0">
              <a:spcBef>
                <a:spcPct val="20000"/>
              </a:spcBef>
              <a:defRPr/>
            </a:pPr>
            <a:endParaRPr lang="ko-KR" altLang="en-US" sz="1100" kern="0" dirty="0">
              <a:latin typeface="+mj-lt"/>
              <a:ea typeface="+mn-ea"/>
            </a:endParaRPr>
          </a:p>
        </p:txBody>
      </p:sp>
      <p:pic>
        <p:nvPicPr>
          <p:cNvPr id="2068" name="Picture 4" descr="C:\Users\OBM\Desktop\K-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7463" y="15432088"/>
            <a:ext cx="22145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_x79611000" descr="EMB0000098032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7775" y="15646400"/>
            <a:ext cx="25304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3684588" y="17289463"/>
            <a:ext cx="3600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j-lt"/>
                <a:ea typeface="HY헤드라인M" pitchFamily="18" charset="-127"/>
              </a:rPr>
              <a:t>&lt; </a:t>
            </a:r>
            <a:r>
              <a:rPr lang="ko-KR" altLang="en-US" sz="1100" dirty="0">
                <a:latin typeface="+mj-lt"/>
                <a:ea typeface="HY헤드라인M" pitchFamily="18" charset="-127"/>
              </a:rPr>
              <a:t>노인 정보 공유 시스템 </a:t>
            </a:r>
            <a:r>
              <a:rPr lang="en-US" altLang="ko-KR" sz="1100" dirty="0">
                <a:latin typeface="+mj-lt"/>
                <a:ea typeface="HY헤드라인M" pitchFamily="18" charset="-127"/>
              </a:rPr>
              <a:t>Life Cycle Step &gt;</a:t>
            </a:r>
            <a:endParaRPr lang="ko-KR" altLang="en-US" sz="1100" dirty="0">
              <a:latin typeface="+mj-lt"/>
              <a:ea typeface="HY헤드라인M" pitchFamily="18" charset="-127"/>
            </a:endParaRPr>
          </a:p>
        </p:txBody>
      </p:sp>
      <p:sp>
        <p:nvSpPr>
          <p:cNvPr id="62" name="TextBox 7"/>
          <p:cNvSpPr txBox="1">
            <a:spLocks noChangeArrowheads="1"/>
          </p:cNvSpPr>
          <p:nvPr/>
        </p:nvSpPr>
        <p:spPr bwMode="auto">
          <a:xfrm>
            <a:off x="6904038" y="17075150"/>
            <a:ext cx="3025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j-lt"/>
                <a:ea typeface="HY헤드라인M" pitchFamily="18" charset="-127"/>
              </a:rPr>
              <a:t>&lt; E3 value&gt;</a:t>
            </a:r>
            <a:endParaRPr lang="ko-KR" altLang="en-US" sz="1100" dirty="0">
              <a:latin typeface="+mj-lt"/>
              <a:ea typeface="HY헤드라인M" pitchFamily="18" charset="-127"/>
            </a:endParaRPr>
          </a:p>
        </p:txBody>
      </p:sp>
      <p:grpSp>
        <p:nvGrpSpPr>
          <p:cNvPr id="2072" name="그룹 6"/>
          <p:cNvGrpSpPr>
            <a:grpSpLocks/>
          </p:cNvGrpSpPr>
          <p:nvPr/>
        </p:nvGrpSpPr>
        <p:grpSpPr bwMode="auto">
          <a:xfrm>
            <a:off x="2357438" y="14109700"/>
            <a:ext cx="4086225" cy="400050"/>
            <a:chOff x="1142976" y="1857364"/>
            <a:chExt cx="4085767" cy="400110"/>
          </a:xfrm>
        </p:grpSpPr>
        <p:sp>
          <p:nvSpPr>
            <p:cNvPr id="64" name="순서도: 연결자 63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02" name="TextBox 64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38000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solidFill>
                    <a:srgbClr val="000000"/>
                  </a:solidFill>
                </a:rPr>
                <a:t>Product Service System Design</a:t>
              </a:r>
            </a:p>
          </p:txBody>
        </p:sp>
      </p:grp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2357438" y="17621250"/>
            <a:ext cx="5857875" cy="1073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1050" dirty="0">
                <a:latin typeface="+mn-lt"/>
                <a:ea typeface="+mn-ea"/>
              </a:rPr>
              <a:t>노인 정보 시스템 이용을 위한 </a:t>
            </a:r>
            <a:r>
              <a:rPr kumimoji="0" lang="en-US" altLang="ko-KR" sz="1050" dirty="0">
                <a:latin typeface="+mn-lt"/>
                <a:ea typeface="+mn-ea"/>
              </a:rPr>
              <a:t>Activity</a:t>
            </a:r>
            <a:r>
              <a:rPr kumimoji="0" lang="ko-KR" altLang="en-US" sz="1050" dirty="0">
                <a:latin typeface="+mn-lt"/>
                <a:ea typeface="+mn-ea"/>
              </a:rPr>
              <a:t>와  통한 구체적인 시나리오 도출</a:t>
            </a:r>
            <a:endParaRPr kumimoji="0" lang="en-US" altLang="ko-KR" sz="105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latin typeface="+mn-lt"/>
                <a:ea typeface="+mn-ea"/>
              </a:rPr>
              <a:t> Context based activity elements</a:t>
            </a:r>
            <a:r>
              <a:rPr kumimoji="0" lang="ko-KR" altLang="en-US" sz="1050" dirty="0">
                <a:latin typeface="+mn-lt"/>
                <a:ea typeface="+mn-ea"/>
              </a:rPr>
              <a:t>를 이용한 구체적인 시나리오 작성</a:t>
            </a:r>
            <a:endParaRPr kumimoji="0" lang="en-US" altLang="ko-KR" sz="105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050" dirty="0">
              <a:latin typeface="+mn-lt"/>
              <a:ea typeface="+mn-ea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05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ko-KR" altLang="en-US" sz="1050" dirty="0">
              <a:latin typeface="+mn-lt"/>
              <a:ea typeface="+mn-ea"/>
            </a:endParaRPr>
          </a:p>
        </p:txBody>
      </p:sp>
      <p:pic>
        <p:nvPicPr>
          <p:cNvPr id="2074" name="Picture 2" descr="C:\Users\OBM\Desktop\기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4575" y="18122900"/>
            <a:ext cx="55594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5" name="그룹 56"/>
          <p:cNvGrpSpPr>
            <a:grpSpLocks/>
          </p:cNvGrpSpPr>
          <p:nvPr/>
        </p:nvGrpSpPr>
        <p:grpSpPr bwMode="auto">
          <a:xfrm>
            <a:off x="3870325" y="18480088"/>
            <a:ext cx="5014913" cy="941387"/>
            <a:chOff x="1115616" y="4509120"/>
            <a:chExt cx="7272808" cy="1368152"/>
          </a:xfrm>
        </p:grpSpPr>
        <p:sp>
          <p:nvSpPr>
            <p:cNvPr id="69" name="타원 68"/>
            <p:cNvSpPr/>
            <p:nvPr/>
          </p:nvSpPr>
          <p:spPr bwMode="auto">
            <a:xfrm>
              <a:off x="1115616" y="57332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0" name="타원 69"/>
            <p:cNvSpPr/>
            <p:nvPr/>
          </p:nvSpPr>
          <p:spPr bwMode="auto">
            <a:xfrm>
              <a:off x="1763688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" name="타원 70"/>
            <p:cNvSpPr/>
            <p:nvPr/>
          </p:nvSpPr>
          <p:spPr bwMode="auto">
            <a:xfrm>
              <a:off x="2339752" y="51571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2" name="타원 71"/>
            <p:cNvSpPr/>
            <p:nvPr/>
          </p:nvSpPr>
          <p:spPr bwMode="auto">
            <a:xfrm>
              <a:off x="2987824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3" name="타원 72"/>
            <p:cNvSpPr/>
            <p:nvPr/>
          </p:nvSpPr>
          <p:spPr bwMode="auto">
            <a:xfrm>
              <a:off x="3707904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4" name="타원 73"/>
            <p:cNvSpPr/>
            <p:nvPr/>
          </p:nvSpPr>
          <p:spPr bwMode="auto">
            <a:xfrm>
              <a:off x="4283968" y="51571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5" name="타원 74"/>
            <p:cNvSpPr/>
            <p:nvPr/>
          </p:nvSpPr>
          <p:spPr bwMode="auto">
            <a:xfrm>
              <a:off x="4932040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6" name="타원 75"/>
            <p:cNvSpPr/>
            <p:nvPr/>
          </p:nvSpPr>
          <p:spPr bwMode="auto">
            <a:xfrm>
              <a:off x="5580112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 bwMode="auto">
            <a:xfrm>
              <a:off x="6300192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8" name="타원 77"/>
            <p:cNvSpPr/>
            <p:nvPr/>
          </p:nvSpPr>
          <p:spPr bwMode="auto">
            <a:xfrm>
              <a:off x="6948264" y="458112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9" name="타원 78"/>
            <p:cNvSpPr/>
            <p:nvPr/>
          </p:nvSpPr>
          <p:spPr bwMode="auto">
            <a:xfrm>
              <a:off x="7596336" y="51571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0" name="타원 79"/>
            <p:cNvSpPr/>
            <p:nvPr/>
          </p:nvSpPr>
          <p:spPr bwMode="auto">
            <a:xfrm>
              <a:off x="8244408" y="450912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81" name="직선 연결선 80"/>
            <p:cNvCxnSpPr/>
            <p:nvPr/>
          </p:nvCxnSpPr>
          <p:spPr bwMode="auto">
            <a:xfrm rot="5400000" flipH="1" flipV="1">
              <a:off x="986722" y="4956143"/>
              <a:ext cx="1049764" cy="54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 bwMode="auto">
            <a:xfrm rot="16200000" flipV="1">
              <a:off x="1872519" y="4689542"/>
              <a:ext cx="502963" cy="4328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 bwMode="auto">
            <a:xfrm rot="10800000" flipV="1">
              <a:off x="2462433" y="4654471"/>
              <a:ext cx="527214" cy="5237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 bwMode="auto">
            <a:xfrm>
              <a:off x="3132387" y="4654471"/>
              <a:ext cx="57556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 bwMode="auto">
            <a:xfrm>
              <a:off x="3852992" y="4654471"/>
              <a:ext cx="451241" cy="5237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 bwMode="auto">
            <a:xfrm rot="10800000" flipV="1">
              <a:off x="4407833" y="4654471"/>
              <a:ext cx="522611" cy="5237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 bwMode="auto">
            <a:xfrm rot="10800000">
              <a:off x="5075486" y="4654471"/>
              <a:ext cx="504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 bwMode="auto">
            <a:xfrm rot="10800000">
              <a:off x="5722419" y="4654471"/>
              <a:ext cx="577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 bwMode="auto">
            <a:xfrm rot="10800000">
              <a:off x="6443022" y="4654471"/>
              <a:ext cx="50649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 bwMode="auto">
            <a:xfrm rot="16200000" flipV="1">
              <a:off x="7107869" y="4668897"/>
              <a:ext cx="472971" cy="5456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 bwMode="auto">
            <a:xfrm rot="5400000" flipH="1" flipV="1">
              <a:off x="7719037" y="4630831"/>
              <a:ext cx="546800" cy="54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076" name="_x79609560" descr="EMB0000098032f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41888" y="18908713"/>
            <a:ext cx="16113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_x79609560" descr="EMB0000098032f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27825" y="18908713"/>
            <a:ext cx="16383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직사각형 93"/>
          <p:cNvSpPr/>
          <p:nvPr/>
        </p:nvSpPr>
        <p:spPr bwMode="auto">
          <a:xfrm>
            <a:off x="3727450" y="19051588"/>
            <a:ext cx="446088" cy="39687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79" name="직사각형 62"/>
          <p:cNvSpPr>
            <a:spLocks noChangeArrowheads="1"/>
          </p:cNvSpPr>
          <p:nvPr/>
        </p:nvSpPr>
        <p:spPr bwMode="auto">
          <a:xfrm>
            <a:off x="4941888" y="18908713"/>
            <a:ext cx="1612900" cy="13652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80" name="직사각형 64"/>
          <p:cNvSpPr>
            <a:spLocks noChangeArrowheads="1"/>
          </p:cNvSpPr>
          <p:nvPr/>
        </p:nvSpPr>
        <p:spPr bwMode="auto">
          <a:xfrm>
            <a:off x="6764338" y="18908713"/>
            <a:ext cx="1612900" cy="13652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97" name="직선 연결선 96"/>
          <p:cNvCxnSpPr>
            <a:stCxn id="94" idx="3"/>
            <a:endCxn id="2079" idx="1"/>
          </p:cNvCxnSpPr>
          <p:nvPr/>
        </p:nvCxnSpPr>
        <p:spPr bwMode="auto">
          <a:xfrm>
            <a:off x="4173538" y="19250025"/>
            <a:ext cx="768350" cy="34131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10836275" y="14620875"/>
            <a:ext cx="8496300" cy="858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latin typeface="+mn-lt"/>
                <a:ea typeface="+mn-ea"/>
              </a:rPr>
              <a:t>Function decomposition </a:t>
            </a:r>
            <a:r>
              <a:rPr kumimoji="0" lang="ko-KR" altLang="en-US" sz="1050" dirty="0">
                <a:latin typeface="+mn-lt"/>
                <a:ea typeface="+mn-ea"/>
              </a:rPr>
              <a:t>를</a:t>
            </a:r>
            <a:r>
              <a:rPr kumimoji="0" lang="en-US" altLang="ko-KR" sz="1050" dirty="0">
                <a:latin typeface="+mn-lt"/>
                <a:ea typeface="+mn-ea"/>
              </a:rPr>
              <a:t> </a:t>
            </a:r>
            <a:r>
              <a:rPr kumimoji="0" lang="ko-KR" altLang="en-US" sz="1050" dirty="0">
                <a:latin typeface="+mn-lt"/>
                <a:ea typeface="+mn-ea"/>
              </a:rPr>
              <a:t>이용하여 노인 정보 시스템을 이용하는 노인들의 정보</a:t>
            </a:r>
            <a:endParaRPr kumimoji="0" lang="en-US" altLang="ko-KR" sz="105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1050" dirty="0">
                <a:latin typeface="+mn-lt"/>
                <a:ea typeface="+mn-ea"/>
              </a:rPr>
              <a:t>활용의 </a:t>
            </a:r>
            <a:r>
              <a:rPr kumimoji="0" lang="ko-KR" altLang="en-US" sz="1050" dirty="0" err="1">
                <a:latin typeface="+mn-lt"/>
                <a:ea typeface="+mn-ea"/>
              </a:rPr>
              <a:t>접근성을</a:t>
            </a:r>
            <a:r>
              <a:rPr kumimoji="0" lang="en-US" altLang="ko-KR" sz="1050" dirty="0">
                <a:latin typeface="+mn-lt"/>
                <a:ea typeface="+mn-ea"/>
              </a:rPr>
              <a:t> </a:t>
            </a:r>
            <a:r>
              <a:rPr kumimoji="0" lang="ko-KR" altLang="en-US" sz="1050" dirty="0">
                <a:latin typeface="+mn-lt"/>
                <a:ea typeface="+mn-ea"/>
              </a:rPr>
              <a:t>도울 수 있는 제품을 도출하고 제품 관련</a:t>
            </a:r>
            <a:r>
              <a:rPr kumimoji="0" lang="en-US" altLang="ko-KR" sz="1050" dirty="0">
                <a:latin typeface="+mn-lt"/>
                <a:ea typeface="+mn-ea"/>
              </a:rPr>
              <a:t> </a:t>
            </a:r>
            <a:r>
              <a:rPr kumimoji="0" lang="ko-KR" altLang="en-US" sz="1050" dirty="0">
                <a:latin typeface="+mn-lt"/>
                <a:ea typeface="+mn-ea"/>
              </a:rPr>
              <a:t>서비스와 </a:t>
            </a:r>
            <a:r>
              <a:rPr kumimoji="0" lang="en-US" altLang="ko-KR" sz="1050" dirty="0">
                <a:latin typeface="+mn-lt"/>
                <a:ea typeface="+mn-ea"/>
              </a:rPr>
              <a:t>stakeholder,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1050" dirty="0">
                <a:latin typeface="+mn-lt"/>
                <a:ea typeface="+mn-ea"/>
              </a:rPr>
              <a:t>제품의 기능 등을 연계하여 </a:t>
            </a:r>
            <a:r>
              <a:rPr kumimoji="0" lang="en-US" altLang="ko-KR" sz="1050" dirty="0">
                <a:latin typeface="+mn-lt"/>
                <a:ea typeface="+mn-ea"/>
              </a:rPr>
              <a:t>Service blue print </a:t>
            </a:r>
            <a:r>
              <a:rPr kumimoji="0" lang="ko-KR" altLang="en-US" sz="1050" dirty="0">
                <a:latin typeface="+mn-lt"/>
                <a:ea typeface="+mn-ea"/>
              </a:rPr>
              <a:t>작성</a:t>
            </a:r>
            <a:r>
              <a:rPr kumimoji="0" lang="en-US" altLang="ko-KR" sz="1050" dirty="0">
                <a:latin typeface="+mn-lt"/>
                <a:ea typeface="+mn-ea"/>
              </a:rPr>
              <a:t>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05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ko-KR" altLang="en-US" sz="1050" dirty="0">
              <a:latin typeface="+mn-lt"/>
              <a:ea typeface="+mn-ea"/>
            </a:endParaRPr>
          </a:p>
        </p:txBody>
      </p:sp>
      <p:pic>
        <p:nvPicPr>
          <p:cNvPr id="2083" name="Picture 2" descr="C:\Users\OBM\Desktop\K-2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51213" y="15479713"/>
            <a:ext cx="26860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" descr="C:\Users\OBM\Desktop\K-2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36588" y="15479713"/>
            <a:ext cx="25003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Box 100"/>
          <p:cNvSpPr txBox="1">
            <a:spLocks noChangeArrowheads="1"/>
          </p:cNvSpPr>
          <p:nvPr/>
        </p:nvSpPr>
        <p:spPr bwMode="auto">
          <a:xfrm>
            <a:off x="13765213" y="17337088"/>
            <a:ext cx="3600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&lt; Function decomposition &gt;</a:t>
            </a:r>
            <a:endParaRPr lang="ko-KR" altLang="en-US" sz="10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86" name="TextBox 101"/>
          <p:cNvSpPr txBox="1">
            <a:spLocks noChangeArrowheads="1"/>
          </p:cNvSpPr>
          <p:nvPr/>
        </p:nvSpPr>
        <p:spPr bwMode="auto">
          <a:xfrm>
            <a:off x="16551275" y="17337088"/>
            <a:ext cx="3600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&lt; Service blue print &gt;</a:t>
            </a:r>
            <a:endParaRPr lang="ko-KR" altLang="en-US" sz="10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087" name="그룹 6"/>
          <p:cNvGrpSpPr>
            <a:grpSpLocks/>
          </p:cNvGrpSpPr>
          <p:nvPr/>
        </p:nvGrpSpPr>
        <p:grpSpPr bwMode="auto">
          <a:xfrm>
            <a:off x="11407775" y="14038263"/>
            <a:ext cx="4086225" cy="400050"/>
            <a:chOff x="1142976" y="1857364"/>
            <a:chExt cx="4085767" cy="400110"/>
          </a:xfrm>
        </p:grpSpPr>
        <p:sp>
          <p:nvSpPr>
            <p:cNvPr id="104" name="순서도: 연결자 103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51" name="TextBox 104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38000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solidFill>
                    <a:srgbClr val="000000"/>
                  </a:solidFill>
                </a:rPr>
                <a:t>Product Service System Design</a:t>
              </a:r>
            </a:p>
          </p:txBody>
        </p:sp>
      </p:grpSp>
      <p:grpSp>
        <p:nvGrpSpPr>
          <p:cNvPr id="2088" name="그룹 27"/>
          <p:cNvGrpSpPr>
            <a:grpSpLocks/>
          </p:cNvGrpSpPr>
          <p:nvPr/>
        </p:nvGrpSpPr>
        <p:grpSpPr bwMode="auto">
          <a:xfrm>
            <a:off x="14836775" y="17694275"/>
            <a:ext cx="4186238" cy="2508250"/>
            <a:chOff x="683424" y="1492250"/>
            <a:chExt cx="8281189" cy="4962525"/>
          </a:xfrm>
        </p:grpSpPr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683424" y="2491037"/>
              <a:ext cx="3024189" cy="3963738"/>
            </a:xfrm>
            <a:custGeom>
              <a:avLst/>
              <a:gdLst>
                <a:gd name="T0" fmla="*/ 770900 w 2087"/>
                <a:gd name="T1" fmla="*/ 0 h 2678"/>
                <a:gd name="T2" fmla="*/ 3024187 w 2087"/>
                <a:gd name="T3" fmla="*/ 1480 h 2678"/>
                <a:gd name="T4" fmla="*/ 2235898 w 2087"/>
                <a:gd name="T5" fmla="*/ 806388 h 2678"/>
                <a:gd name="T6" fmla="*/ 2235898 w 2087"/>
                <a:gd name="T7" fmla="*/ 3962400 h 2678"/>
                <a:gd name="T8" fmla="*/ 0 w 2087"/>
                <a:gd name="T9" fmla="*/ 3962400 h 2678"/>
                <a:gd name="T10" fmla="*/ 0 w 2087"/>
                <a:gd name="T11" fmla="*/ 807868 h 2678"/>
                <a:gd name="T12" fmla="*/ 770900 w 2087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7"/>
                <a:gd name="T22" fmla="*/ 0 h 2678"/>
                <a:gd name="T23" fmla="*/ 2087 w 2087"/>
                <a:gd name="T24" fmla="*/ 2678 h 2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7" h="2678">
                  <a:moveTo>
                    <a:pt x="532" y="0"/>
                  </a:moveTo>
                  <a:lnTo>
                    <a:pt x="2087" y="1"/>
                  </a:lnTo>
                  <a:lnTo>
                    <a:pt x="1543" y="545"/>
                  </a:lnTo>
                  <a:lnTo>
                    <a:pt x="1543" y="2678"/>
                  </a:lnTo>
                  <a:lnTo>
                    <a:pt x="0" y="2678"/>
                  </a:lnTo>
                  <a:lnTo>
                    <a:pt x="0" y="546"/>
                  </a:lnTo>
                  <a:lnTo>
                    <a:pt x="532" y="0"/>
                  </a:lnTo>
                  <a:close/>
                </a:path>
              </a:pathLst>
            </a:custGeom>
            <a:gradFill rotWithShape="1">
              <a:gsLst>
                <a:gs pos="0">
                  <a:srgbClr val="00A0C6"/>
                </a:gs>
                <a:gs pos="50000">
                  <a:srgbClr val="C3F4FF"/>
                </a:gs>
                <a:gs pos="100000">
                  <a:srgbClr val="00A0C6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08" name="AutoShape 12"/>
            <p:cNvSpPr>
              <a:spLocks noChangeArrowheads="1"/>
            </p:cNvSpPr>
            <p:nvPr/>
          </p:nvSpPr>
          <p:spPr bwMode="auto">
            <a:xfrm>
              <a:off x="708547" y="3313936"/>
              <a:ext cx="2182567" cy="3096867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00A0C6"/>
                </a:gs>
                <a:gs pos="50000">
                  <a:srgbClr val="C3F4FF"/>
                </a:gs>
                <a:gs pos="100000">
                  <a:srgbClr val="00A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09" name="AutoShape 16"/>
            <p:cNvSpPr>
              <a:spLocks noChangeArrowheads="1"/>
            </p:cNvSpPr>
            <p:nvPr/>
          </p:nvSpPr>
          <p:spPr bwMode="auto">
            <a:xfrm>
              <a:off x="730531" y="3345345"/>
              <a:ext cx="2141741" cy="2817333"/>
            </a:xfrm>
            <a:prstGeom prst="roundRect">
              <a:avLst>
                <a:gd name="adj" fmla="val 3917"/>
              </a:avLst>
            </a:prstGeom>
            <a:gradFill rotWithShape="1">
              <a:gsLst>
                <a:gs pos="0">
                  <a:srgbClr val="FFFFFF">
                    <a:alpha val="85001"/>
                  </a:srgb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2919376" y="2491037"/>
              <a:ext cx="788237" cy="3960598"/>
            </a:xfrm>
            <a:custGeom>
              <a:avLst/>
              <a:gdLst>
                <a:gd name="T0" fmla="*/ 0 w 545"/>
                <a:gd name="T1" fmla="*/ 3959225 h 2676"/>
                <a:gd name="T2" fmla="*/ 152007 w 545"/>
                <a:gd name="T3" fmla="*/ 3691430 h 2676"/>
                <a:gd name="T4" fmla="*/ 149111 w 545"/>
                <a:gd name="T5" fmla="*/ 875882 h 2676"/>
                <a:gd name="T6" fmla="*/ 722393 w 545"/>
                <a:gd name="T7" fmla="*/ 298865 h 2676"/>
                <a:gd name="T8" fmla="*/ 788987 w 545"/>
                <a:gd name="T9" fmla="*/ 0 h 2676"/>
                <a:gd name="T10" fmla="*/ 0 w 545"/>
                <a:gd name="T11" fmla="*/ 804865 h 2676"/>
                <a:gd name="T12" fmla="*/ 0 w 545"/>
                <a:gd name="T13" fmla="*/ 3959225 h 2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5"/>
                <a:gd name="T22" fmla="*/ 0 h 2676"/>
                <a:gd name="T23" fmla="*/ 545 w 545"/>
                <a:gd name="T24" fmla="*/ 2676 h 26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5" h="2676">
                  <a:moveTo>
                    <a:pt x="0" y="2676"/>
                  </a:moveTo>
                  <a:lnTo>
                    <a:pt x="105" y="2495"/>
                  </a:lnTo>
                  <a:lnTo>
                    <a:pt x="103" y="592"/>
                  </a:lnTo>
                  <a:lnTo>
                    <a:pt x="499" y="202"/>
                  </a:lnTo>
                  <a:lnTo>
                    <a:pt x="545" y="0"/>
                  </a:lnTo>
                  <a:lnTo>
                    <a:pt x="0" y="544"/>
                  </a:lnTo>
                  <a:lnTo>
                    <a:pt x="0" y="2676"/>
                  </a:lnTo>
                  <a:close/>
                </a:path>
              </a:pathLst>
            </a:custGeom>
            <a:gradFill rotWithShape="1">
              <a:gsLst>
                <a:gs pos="0">
                  <a:srgbClr val="204B5C"/>
                </a:gs>
                <a:gs pos="50000">
                  <a:srgbClr val="6396AF"/>
                </a:gs>
                <a:gs pos="100000">
                  <a:srgbClr val="204B5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1" name="AutoShape 19"/>
            <p:cNvSpPr>
              <a:spLocks noChangeArrowheads="1"/>
            </p:cNvSpPr>
            <p:nvPr/>
          </p:nvSpPr>
          <p:spPr bwMode="auto">
            <a:xfrm>
              <a:off x="1295800" y="1492250"/>
              <a:ext cx="1727210" cy="1727461"/>
            </a:xfrm>
            <a:custGeom>
              <a:avLst/>
              <a:gdLst>
                <a:gd name="T0" fmla="*/ 69056010 w 21600"/>
                <a:gd name="T1" fmla="*/ 0 h 21600"/>
                <a:gd name="T2" fmla="*/ 20224470 w 21600"/>
                <a:gd name="T3" fmla="*/ 20224470 h 21600"/>
                <a:gd name="T4" fmla="*/ 0 w 21600"/>
                <a:gd name="T5" fmla="*/ 69056010 h 21600"/>
                <a:gd name="T6" fmla="*/ 20224470 w 21600"/>
                <a:gd name="T7" fmla="*/ 117887554 h 21600"/>
                <a:gd name="T8" fmla="*/ 69056010 w 21600"/>
                <a:gd name="T9" fmla="*/ 138112020 h 21600"/>
                <a:gd name="T10" fmla="*/ 117887554 w 21600"/>
                <a:gd name="T11" fmla="*/ 117887554 h 21600"/>
                <a:gd name="T12" fmla="*/ 138112020 w 21600"/>
                <a:gd name="T13" fmla="*/ 69056010 h 21600"/>
                <a:gd name="T14" fmla="*/ 117887554 w 21600"/>
                <a:gd name="T15" fmla="*/ 2022447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6" y="10800"/>
                  </a:moveTo>
                  <a:cubicBezTo>
                    <a:pt x="996" y="16215"/>
                    <a:pt x="5385" y="20604"/>
                    <a:pt x="10800" y="20604"/>
                  </a:cubicBezTo>
                  <a:cubicBezTo>
                    <a:pt x="16215" y="20604"/>
                    <a:pt x="20604" y="16215"/>
                    <a:pt x="20604" y="10800"/>
                  </a:cubicBezTo>
                  <a:cubicBezTo>
                    <a:pt x="20604" y="5385"/>
                    <a:pt x="16215" y="996"/>
                    <a:pt x="10800" y="996"/>
                  </a:cubicBezTo>
                  <a:cubicBezTo>
                    <a:pt x="5385" y="996"/>
                    <a:pt x="996" y="5385"/>
                    <a:pt x="996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>
              <a:off x="3311925" y="2491037"/>
              <a:ext cx="3024187" cy="3963738"/>
            </a:xfrm>
            <a:custGeom>
              <a:avLst/>
              <a:gdLst>
                <a:gd name="T0" fmla="*/ 770900 w 2087"/>
                <a:gd name="T1" fmla="*/ 0 h 2678"/>
                <a:gd name="T2" fmla="*/ 3024187 w 2087"/>
                <a:gd name="T3" fmla="*/ 1480 h 2678"/>
                <a:gd name="T4" fmla="*/ 2235898 w 2087"/>
                <a:gd name="T5" fmla="*/ 806388 h 2678"/>
                <a:gd name="T6" fmla="*/ 2235898 w 2087"/>
                <a:gd name="T7" fmla="*/ 3962400 h 2678"/>
                <a:gd name="T8" fmla="*/ 0 w 2087"/>
                <a:gd name="T9" fmla="*/ 3962400 h 2678"/>
                <a:gd name="T10" fmla="*/ 0 w 2087"/>
                <a:gd name="T11" fmla="*/ 807868 h 2678"/>
                <a:gd name="T12" fmla="*/ 770900 w 2087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7"/>
                <a:gd name="T22" fmla="*/ 0 h 2678"/>
                <a:gd name="T23" fmla="*/ 2087 w 2087"/>
                <a:gd name="T24" fmla="*/ 2678 h 2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7" h="2678">
                  <a:moveTo>
                    <a:pt x="532" y="0"/>
                  </a:moveTo>
                  <a:lnTo>
                    <a:pt x="2087" y="1"/>
                  </a:lnTo>
                  <a:lnTo>
                    <a:pt x="1543" y="545"/>
                  </a:lnTo>
                  <a:lnTo>
                    <a:pt x="1543" y="2678"/>
                  </a:lnTo>
                  <a:lnTo>
                    <a:pt x="0" y="2678"/>
                  </a:lnTo>
                  <a:lnTo>
                    <a:pt x="0" y="546"/>
                  </a:lnTo>
                  <a:lnTo>
                    <a:pt x="532" y="0"/>
                  </a:lnTo>
                  <a:close/>
                </a:path>
              </a:pathLst>
            </a:custGeom>
            <a:gradFill rotWithShape="1">
              <a:gsLst>
                <a:gs pos="0">
                  <a:srgbClr val="4A93D6"/>
                </a:gs>
                <a:gs pos="50000">
                  <a:srgbClr val="DCEBF8"/>
                </a:gs>
                <a:gs pos="100000">
                  <a:srgbClr val="4A93D6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3" name="Freeform 22"/>
            <p:cNvSpPr>
              <a:spLocks/>
            </p:cNvSpPr>
            <p:nvPr/>
          </p:nvSpPr>
          <p:spPr bwMode="auto">
            <a:xfrm>
              <a:off x="5547877" y="2491037"/>
              <a:ext cx="788235" cy="3960598"/>
            </a:xfrm>
            <a:custGeom>
              <a:avLst/>
              <a:gdLst>
                <a:gd name="T0" fmla="*/ 0 w 545"/>
                <a:gd name="T1" fmla="*/ 3959225 h 2676"/>
                <a:gd name="T2" fmla="*/ 152007 w 545"/>
                <a:gd name="T3" fmla="*/ 3691430 h 2676"/>
                <a:gd name="T4" fmla="*/ 149111 w 545"/>
                <a:gd name="T5" fmla="*/ 875882 h 2676"/>
                <a:gd name="T6" fmla="*/ 722393 w 545"/>
                <a:gd name="T7" fmla="*/ 298865 h 2676"/>
                <a:gd name="T8" fmla="*/ 788987 w 545"/>
                <a:gd name="T9" fmla="*/ 0 h 2676"/>
                <a:gd name="T10" fmla="*/ 0 w 545"/>
                <a:gd name="T11" fmla="*/ 804865 h 2676"/>
                <a:gd name="T12" fmla="*/ 0 w 545"/>
                <a:gd name="T13" fmla="*/ 3959225 h 2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5"/>
                <a:gd name="T22" fmla="*/ 0 h 2676"/>
                <a:gd name="T23" fmla="*/ 545 w 545"/>
                <a:gd name="T24" fmla="*/ 2676 h 26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5" h="2676">
                  <a:moveTo>
                    <a:pt x="0" y="2676"/>
                  </a:moveTo>
                  <a:lnTo>
                    <a:pt x="105" y="2495"/>
                  </a:lnTo>
                  <a:lnTo>
                    <a:pt x="103" y="592"/>
                  </a:lnTo>
                  <a:lnTo>
                    <a:pt x="499" y="202"/>
                  </a:lnTo>
                  <a:lnTo>
                    <a:pt x="545" y="0"/>
                  </a:lnTo>
                  <a:lnTo>
                    <a:pt x="0" y="544"/>
                  </a:lnTo>
                  <a:lnTo>
                    <a:pt x="0" y="2676"/>
                  </a:lnTo>
                  <a:close/>
                </a:path>
              </a:pathLst>
            </a:custGeom>
            <a:gradFill rotWithShape="1">
              <a:gsLst>
                <a:gs pos="0">
                  <a:srgbClr val="163E62"/>
                </a:gs>
                <a:gs pos="50000">
                  <a:srgbClr val="3B6DA3"/>
                </a:gs>
                <a:gs pos="100000">
                  <a:srgbClr val="163E6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4" name="AutoShape 23"/>
            <p:cNvSpPr>
              <a:spLocks noChangeArrowheads="1"/>
            </p:cNvSpPr>
            <p:nvPr/>
          </p:nvSpPr>
          <p:spPr bwMode="auto">
            <a:xfrm>
              <a:off x="3318206" y="3295091"/>
              <a:ext cx="2223391" cy="3147120"/>
            </a:xfrm>
            <a:prstGeom prst="roundRect">
              <a:avLst>
                <a:gd name="adj" fmla="val 3491"/>
              </a:avLst>
            </a:prstGeom>
            <a:noFill/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5" name="AutoShape 24"/>
            <p:cNvSpPr>
              <a:spLocks noChangeArrowheads="1"/>
            </p:cNvSpPr>
            <p:nvPr/>
          </p:nvSpPr>
          <p:spPr bwMode="auto">
            <a:xfrm>
              <a:off x="3337048" y="3313936"/>
              <a:ext cx="2185706" cy="3096867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4A93D6"/>
                </a:gs>
                <a:gs pos="50000">
                  <a:srgbClr val="DCEBF8"/>
                </a:gs>
                <a:gs pos="100000">
                  <a:srgbClr val="4A93D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6" name="AutoShape 25"/>
            <p:cNvSpPr>
              <a:spLocks noChangeArrowheads="1"/>
            </p:cNvSpPr>
            <p:nvPr/>
          </p:nvSpPr>
          <p:spPr bwMode="auto">
            <a:xfrm>
              <a:off x="3327626" y="3254261"/>
              <a:ext cx="2141741" cy="2817331"/>
            </a:xfrm>
            <a:prstGeom prst="roundRect">
              <a:avLst>
                <a:gd name="adj" fmla="val 3917"/>
              </a:avLst>
            </a:prstGeom>
            <a:gradFill rotWithShape="1">
              <a:gsLst>
                <a:gs pos="0">
                  <a:srgbClr val="FFFFFF">
                    <a:alpha val="85999"/>
                  </a:srgbClr>
                </a:gs>
                <a:gs pos="100000">
                  <a:srgbClr val="BBE0E3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7" name="Freeform 26"/>
            <p:cNvSpPr>
              <a:spLocks/>
            </p:cNvSpPr>
            <p:nvPr/>
          </p:nvSpPr>
          <p:spPr bwMode="auto">
            <a:xfrm>
              <a:off x="5940424" y="2491037"/>
              <a:ext cx="3024189" cy="3960598"/>
            </a:xfrm>
            <a:custGeom>
              <a:avLst/>
              <a:gdLst>
                <a:gd name="T0" fmla="*/ 770900 w 2087"/>
                <a:gd name="T1" fmla="*/ 0 h 2678"/>
                <a:gd name="T2" fmla="*/ 3024188 w 2087"/>
                <a:gd name="T3" fmla="*/ 1480 h 2678"/>
                <a:gd name="T4" fmla="*/ 2235899 w 2087"/>
                <a:gd name="T5" fmla="*/ 806388 h 2678"/>
                <a:gd name="T6" fmla="*/ 2235899 w 2087"/>
                <a:gd name="T7" fmla="*/ 3962400 h 2678"/>
                <a:gd name="T8" fmla="*/ 0 w 2087"/>
                <a:gd name="T9" fmla="*/ 3962400 h 2678"/>
                <a:gd name="T10" fmla="*/ 0 w 2087"/>
                <a:gd name="T11" fmla="*/ 807868 h 2678"/>
                <a:gd name="T12" fmla="*/ 770900 w 2087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7"/>
                <a:gd name="T22" fmla="*/ 0 h 2678"/>
                <a:gd name="T23" fmla="*/ 2087 w 2087"/>
                <a:gd name="T24" fmla="*/ 2678 h 2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7" h="2678">
                  <a:moveTo>
                    <a:pt x="532" y="0"/>
                  </a:moveTo>
                  <a:lnTo>
                    <a:pt x="2087" y="1"/>
                  </a:lnTo>
                  <a:lnTo>
                    <a:pt x="1543" y="545"/>
                  </a:lnTo>
                  <a:lnTo>
                    <a:pt x="1543" y="2678"/>
                  </a:lnTo>
                  <a:lnTo>
                    <a:pt x="0" y="2678"/>
                  </a:lnTo>
                  <a:lnTo>
                    <a:pt x="0" y="546"/>
                  </a:lnTo>
                  <a:lnTo>
                    <a:pt x="532" y="0"/>
                  </a:lnTo>
                  <a:close/>
                </a:path>
              </a:pathLst>
            </a:custGeom>
            <a:gradFill rotWithShape="1">
              <a:gsLst>
                <a:gs pos="0">
                  <a:srgbClr val="3C55A6"/>
                </a:gs>
                <a:gs pos="50000">
                  <a:srgbClr val="CCCCFF"/>
                </a:gs>
                <a:gs pos="100000">
                  <a:srgbClr val="3C55A6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8" name="Freeform 27"/>
            <p:cNvSpPr>
              <a:spLocks/>
            </p:cNvSpPr>
            <p:nvPr/>
          </p:nvSpPr>
          <p:spPr bwMode="auto">
            <a:xfrm>
              <a:off x="8176376" y="2491037"/>
              <a:ext cx="788237" cy="3957457"/>
            </a:xfrm>
            <a:custGeom>
              <a:avLst/>
              <a:gdLst>
                <a:gd name="T0" fmla="*/ 0 w 545"/>
                <a:gd name="T1" fmla="*/ 3959225 h 2676"/>
                <a:gd name="T2" fmla="*/ 152007 w 545"/>
                <a:gd name="T3" fmla="*/ 3691430 h 2676"/>
                <a:gd name="T4" fmla="*/ 149111 w 545"/>
                <a:gd name="T5" fmla="*/ 875882 h 2676"/>
                <a:gd name="T6" fmla="*/ 722394 w 545"/>
                <a:gd name="T7" fmla="*/ 298865 h 2676"/>
                <a:gd name="T8" fmla="*/ 788988 w 545"/>
                <a:gd name="T9" fmla="*/ 0 h 2676"/>
                <a:gd name="T10" fmla="*/ 0 w 545"/>
                <a:gd name="T11" fmla="*/ 804865 h 2676"/>
                <a:gd name="T12" fmla="*/ 0 w 545"/>
                <a:gd name="T13" fmla="*/ 3959225 h 2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5"/>
                <a:gd name="T22" fmla="*/ 0 h 2676"/>
                <a:gd name="T23" fmla="*/ 545 w 545"/>
                <a:gd name="T24" fmla="*/ 2676 h 26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5" h="2676">
                  <a:moveTo>
                    <a:pt x="0" y="2676"/>
                  </a:moveTo>
                  <a:lnTo>
                    <a:pt x="105" y="2495"/>
                  </a:lnTo>
                  <a:lnTo>
                    <a:pt x="103" y="592"/>
                  </a:lnTo>
                  <a:lnTo>
                    <a:pt x="499" y="202"/>
                  </a:lnTo>
                  <a:lnTo>
                    <a:pt x="545" y="0"/>
                  </a:lnTo>
                  <a:lnTo>
                    <a:pt x="0" y="544"/>
                  </a:lnTo>
                  <a:lnTo>
                    <a:pt x="0" y="2676"/>
                  </a:lnTo>
                  <a:close/>
                </a:path>
              </a:pathLst>
            </a:custGeom>
            <a:gradFill rotWithShape="1">
              <a:gsLst>
                <a:gs pos="0">
                  <a:srgbClr val="1F2C57"/>
                </a:gs>
                <a:gs pos="50000">
                  <a:srgbClr val="3C55A6"/>
                </a:gs>
                <a:gs pos="100000">
                  <a:srgbClr val="1F2C5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19" name="AutoShape 28"/>
            <p:cNvSpPr>
              <a:spLocks noChangeArrowheads="1"/>
            </p:cNvSpPr>
            <p:nvPr/>
          </p:nvSpPr>
          <p:spPr bwMode="auto">
            <a:xfrm>
              <a:off x="5943565" y="3291952"/>
              <a:ext cx="2223391" cy="3150260"/>
            </a:xfrm>
            <a:prstGeom prst="roundRect">
              <a:avLst>
                <a:gd name="adj" fmla="val 3491"/>
              </a:avLst>
            </a:prstGeom>
            <a:noFill/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20" name="AutoShape 29"/>
            <p:cNvSpPr>
              <a:spLocks noChangeArrowheads="1"/>
            </p:cNvSpPr>
            <p:nvPr/>
          </p:nvSpPr>
          <p:spPr bwMode="auto">
            <a:xfrm>
              <a:off x="5965547" y="3313936"/>
              <a:ext cx="2182567" cy="3096867"/>
            </a:xfrm>
            <a:prstGeom prst="roundRect">
              <a:avLst>
                <a:gd name="adj" fmla="val 3699"/>
              </a:avLst>
            </a:prstGeom>
            <a:gradFill rotWithShape="1">
              <a:gsLst>
                <a:gs pos="0">
                  <a:srgbClr val="3C55A6"/>
                </a:gs>
                <a:gs pos="50000">
                  <a:srgbClr val="CCCCFF"/>
                </a:gs>
                <a:gs pos="100000">
                  <a:srgbClr val="3C55A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21" name="AutoShape 30"/>
            <p:cNvSpPr>
              <a:spLocks noChangeArrowheads="1"/>
            </p:cNvSpPr>
            <p:nvPr/>
          </p:nvSpPr>
          <p:spPr bwMode="auto">
            <a:xfrm>
              <a:off x="5987531" y="3342205"/>
              <a:ext cx="2141741" cy="2817331"/>
            </a:xfrm>
            <a:prstGeom prst="roundRect">
              <a:avLst>
                <a:gd name="adj" fmla="val 3917"/>
              </a:avLst>
            </a:prstGeom>
            <a:gradFill rotWithShape="1">
              <a:gsLst>
                <a:gs pos="0">
                  <a:srgbClr val="FFFFFF">
                    <a:alpha val="85999"/>
                  </a:srgbClr>
                </a:gs>
                <a:gs pos="100000">
                  <a:srgbClr val="BBE0E3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22" name="AutoShape 37"/>
            <p:cNvSpPr>
              <a:spLocks noChangeArrowheads="1"/>
            </p:cNvSpPr>
            <p:nvPr/>
          </p:nvSpPr>
          <p:spPr bwMode="auto">
            <a:xfrm>
              <a:off x="6596765" y="1492250"/>
              <a:ext cx="1727210" cy="1727461"/>
            </a:xfrm>
            <a:custGeom>
              <a:avLst/>
              <a:gdLst>
                <a:gd name="T0" fmla="*/ 69056010 w 21600"/>
                <a:gd name="T1" fmla="*/ 0 h 21600"/>
                <a:gd name="T2" fmla="*/ 20224470 w 21600"/>
                <a:gd name="T3" fmla="*/ 20224470 h 21600"/>
                <a:gd name="T4" fmla="*/ 0 w 21600"/>
                <a:gd name="T5" fmla="*/ 69056010 h 21600"/>
                <a:gd name="T6" fmla="*/ 20224470 w 21600"/>
                <a:gd name="T7" fmla="*/ 117887554 h 21600"/>
                <a:gd name="T8" fmla="*/ 69056010 w 21600"/>
                <a:gd name="T9" fmla="*/ 138112020 h 21600"/>
                <a:gd name="T10" fmla="*/ 117887554 w 21600"/>
                <a:gd name="T11" fmla="*/ 117887554 h 21600"/>
                <a:gd name="T12" fmla="*/ 138112020 w 21600"/>
                <a:gd name="T13" fmla="*/ 69056010 h 21600"/>
                <a:gd name="T14" fmla="*/ 117887554 w 21600"/>
                <a:gd name="T15" fmla="*/ 2022447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6" y="10800"/>
                  </a:moveTo>
                  <a:cubicBezTo>
                    <a:pt x="996" y="16215"/>
                    <a:pt x="5385" y="20604"/>
                    <a:pt x="10800" y="20604"/>
                  </a:cubicBezTo>
                  <a:cubicBezTo>
                    <a:pt x="16215" y="20604"/>
                    <a:pt x="20604" y="16215"/>
                    <a:pt x="20604" y="10800"/>
                  </a:cubicBezTo>
                  <a:cubicBezTo>
                    <a:pt x="20604" y="5385"/>
                    <a:pt x="16215" y="996"/>
                    <a:pt x="10800" y="996"/>
                  </a:cubicBezTo>
                  <a:cubicBezTo>
                    <a:pt x="5385" y="996"/>
                    <a:pt x="996" y="5385"/>
                    <a:pt x="996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23" name="AutoShape 38"/>
            <p:cNvSpPr>
              <a:spLocks noChangeArrowheads="1"/>
            </p:cNvSpPr>
            <p:nvPr/>
          </p:nvSpPr>
          <p:spPr bwMode="auto">
            <a:xfrm>
              <a:off x="3958844" y="1492250"/>
              <a:ext cx="1727210" cy="1727461"/>
            </a:xfrm>
            <a:custGeom>
              <a:avLst/>
              <a:gdLst>
                <a:gd name="T0" fmla="*/ 69056010 w 21600"/>
                <a:gd name="T1" fmla="*/ 0 h 21600"/>
                <a:gd name="T2" fmla="*/ 20224470 w 21600"/>
                <a:gd name="T3" fmla="*/ 20224470 h 21600"/>
                <a:gd name="T4" fmla="*/ 0 w 21600"/>
                <a:gd name="T5" fmla="*/ 69056010 h 21600"/>
                <a:gd name="T6" fmla="*/ 20224470 w 21600"/>
                <a:gd name="T7" fmla="*/ 117887554 h 21600"/>
                <a:gd name="T8" fmla="*/ 69056010 w 21600"/>
                <a:gd name="T9" fmla="*/ 138112020 h 21600"/>
                <a:gd name="T10" fmla="*/ 117887554 w 21600"/>
                <a:gd name="T11" fmla="*/ 117887554 h 21600"/>
                <a:gd name="T12" fmla="*/ 138112020 w 21600"/>
                <a:gd name="T13" fmla="*/ 69056010 h 21600"/>
                <a:gd name="T14" fmla="*/ 117887554 w 21600"/>
                <a:gd name="T15" fmla="*/ 2022447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6" y="10800"/>
                  </a:moveTo>
                  <a:cubicBezTo>
                    <a:pt x="996" y="16215"/>
                    <a:pt x="5385" y="20604"/>
                    <a:pt x="10800" y="20604"/>
                  </a:cubicBezTo>
                  <a:cubicBezTo>
                    <a:pt x="16215" y="20604"/>
                    <a:pt x="20604" y="16215"/>
                    <a:pt x="20604" y="10800"/>
                  </a:cubicBezTo>
                  <a:cubicBezTo>
                    <a:pt x="20604" y="5385"/>
                    <a:pt x="16215" y="996"/>
                    <a:pt x="10800" y="996"/>
                  </a:cubicBezTo>
                  <a:cubicBezTo>
                    <a:pt x="5385" y="996"/>
                    <a:pt x="996" y="5385"/>
                    <a:pt x="996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1050"/>
            </a:p>
          </p:txBody>
        </p:sp>
        <p:pic>
          <p:nvPicPr>
            <p:cNvPr id="2142" name="Picture 40" descr="ball"/>
            <p:cNvPicPr>
              <a:picLocks noChangeAspect="1" noChangeArrowheads="1"/>
            </p:cNvPicPr>
            <p:nvPr/>
          </p:nvPicPr>
          <p:blipFill>
            <a:blip r:embed="rId15" cstate="print"/>
            <a:srcRect l="43941" t="7100" r="40540" b="5226"/>
            <a:stretch>
              <a:fillRect/>
            </a:stretch>
          </p:blipFill>
          <p:spPr bwMode="auto">
            <a:xfrm>
              <a:off x="4137025" y="1643063"/>
              <a:ext cx="1419225" cy="141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3" name="Picture 41" descr="ball"/>
            <p:cNvPicPr>
              <a:picLocks noChangeAspect="1" noChangeArrowheads="1"/>
            </p:cNvPicPr>
            <p:nvPr/>
          </p:nvPicPr>
          <p:blipFill>
            <a:blip r:embed="rId15" cstate="print"/>
            <a:srcRect l="72238" t="6805" r="12241" b="5226"/>
            <a:stretch>
              <a:fillRect/>
            </a:stretch>
          </p:blipFill>
          <p:spPr bwMode="auto">
            <a:xfrm>
              <a:off x="6772275" y="1638300"/>
              <a:ext cx="1419225" cy="14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4" name="Picture 42" descr="ball"/>
            <p:cNvPicPr>
              <a:picLocks noChangeAspect="1" noChangeArrowheads="1"/>
            </p:cNvPicPr>
            <p:nvPr/>
          </p:nvPicPr>
          <p:blipFill>
            <a:blip r:embed="rId15" cstate="print"/>
            <a:srcRect l="14723" t="7100" r="69635" b="5522"/>
            <a:stretch>
              <a:fillRect/>
            </a:stretch>
          </p:blipFill>
          <p:spPr bwMode="auto">
            <a:xfrm>
              <a:off x="1479550" y="1643063"/>
              <a:ext cx="1430338" cy="140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683424" y="3483542"/>
              <a:ext cx="2069513" cy="2251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tIns="10800"/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  <a:t>- </a:t>
              </a: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실존하는 노인 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  정보 공유 방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buFontTx/>
                <a:buChar char="-"/>
                <a:defRPr/>
              </a:pP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노인과 관련된 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  모든 활동을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  통합하여 제공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endParaRPr lang="ko-KR" altLang="en-US" sz="1050">
                <a:solidFill>
                  <a:schemeClr val="tx2"/>
                </a:solidFill>
                <a:ea typeface="HY헤드라인M" pitchFamily="18" charset="-127"/>
              </a:endParaRPr>
            </a:p>
          </p:txBody>
        </p:sp>
        <p:sp>
          <p:nvSpPr>
            <p:cNvPr id="128" name="Rectangle 46"/>
            <p:cNvSpPr>
              <a:spLocks noChangeArrowheads="1"/>
            </p:cNvSpPr>
            <p:nvPr/>
          </p:nvSpPr>
          <p:spPr bwMode="auto">
            <a:xfrm>
              <a:off x="6012654" y="3483542"/>
              <a:ext cx="2069511" cy="2251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tIns="10800"/>
            <a:lstStyle/>
            <a:p>
              <a:pPr>
                <a:lnSpc>
                  <a:spcPct val="140000"/>
                </a:lnSpc>
                <a:buFontTx/>
                <a:buChar char="-"/>
                <a:defRPr/>
              </a:pP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기존의 노인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>
                <a:lnSpc>
                  <a:spcPct val="140000"/>
                </a:lnSpc>
                <a:defRPr/>
              </a:pP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복지시설 활용</a:t>
              </a:r>
              <a:endParaRPr lang="en-US" altLang="ko-KR" sz="1050">
                <a:solidFill>
                  <a:schemeClr val="tx2"/>
                </a:solidFill>
                <a:ea typeface="HY헤드라인M" pitchFamily="18" charset="-127"/>
              </a:endParaRPr>
            </a:p>
            <a:p>
              <a:pPr>
                <a:lnSpc>
                  <a:spcPct val="140000"/>
                </a:lnSpc>
                <a:defRPr/>
              </a:pPr>
              <a: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  <a:t>- </a:t>
              </a: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노인의 생활에</a:t>
              </a:r>
              <a: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  <a:t/>
              </a:r>
              <a:b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</a:br>
              <a: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  <a:t> </a:t>
              </a: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필요한 소지품을</a:t>
              </a:r>
              <a: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  <a:t/>
              </a:r>
              <a:b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</a:br>
              <a:r>
                <a:rPr lang="en-US" altLang="ko-KR" sz="1050">
                  <a:solidFill>
                    <a:schemeClr val="tx2"/>
                  </a:solidFill>
                  <a:ea typeface="HY헤드라인M" pitchFamily="18" charset="-127"/>
                </a:rPr>
                <a:t> </a:t>
              </a:r>
              <a:r>
                <a:rPr lang="ko-KR" altLang="en-US" sz="1050">
                  <a:solidFill>
                    <a:schemeClr val="tx2"/>
                  </a:solidFill>
                  <a:ea typeface="HY헤드라인M" pitchFamily="18" charset="-127"/>
                </a:rPr>
                <a:t>활용</a:t>
              </a:r>
            </a:p>
          </p:txBody>
        </p:sp>
        <p:sp>
          <p:nvSpPr>
            <p:cNvPr id="129" name="Rectangle 47"/>
            <p:cNvSpPr>
              <a:spLocks noChangeArrowheads="1"/>
            </p:cNvSpPr>
            <p:nvPr/>
          </p:nvSpPr>
          <p:spPr bwMode="auto">
            <a:xfrm>
              <a:off x="3239695" y="3483542"/>
              <a:ext cx="2069513" cy="2251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tIns="10800"/>
            <a:lstStyle/>
            <a:p>
              <a:pPr algn="ctr">
                <a:lnSpc>
                  <a:spcPct val="140000"/>
                </a:lnSpc>
                <a:buFontTx/>
                <a:buChar char="-"/>
                <a:defRPr/>
              </a:pPr>
              <a:r>
                <a:rPr lang="ko-KR" altLang="en-US" sz="1050" dirty="0">
                  <a:solidFill>
                    <a:schemeClr val="tx2"/>
                  </a:solidFill>
                  <a:ea typeface="HY헤드라인M" pitchFamily="18" charset="-127"/>
                </a:rPr>
                <a:t> 휴식 공간을</a:t>
              </a:r>
              <a:endParaRPr lang="en-US" altLang="ko-KR" sz="1050" dirty="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lang="ko-KR" altLang="en-US" sz="1050" dirty="0">
                  <a:solidFill>
                    <a:schemeClr val="tx2"/>
                  </a:solidFill>
                  <a:ea typeface="HY헤드라인M" pitchFamily="18" charset="-127"/>
                </a:rPr>
                <a:t>중심으로 한 노인</a:t>
              </a:r>
              <a:endParaRPr lang="en-US" altLang="ko-KR" sz="1050" dirty="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buFontTx/>
                <a:buChar char="-"/>
                <a:defRPr/>
              </a:pPr>
              <a:r>
                <a:rPr lang="ko-KR" altLang="en-US" sz="1050" dirty="0">
                  <a:solidFill>
                    <a:schemeClr val="tx2"/>
                  </a:solidFill>
                  <a:ea typeface="HY헤드라인M" pitchFamily="18" charset="-127"/>
                </a:rPr>
                <a:t>코디네이터 </a:t>
              </a:r>
              <a:endParaRPr lang="en-US" altLang="ko-KR" sz="1050" dirty="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lang="ko-KR" altLang="en-US" sz="1050" dirty="0">
                  <a:solidFill>
                    <a:schemeClr val="tx2"/>
                  </a:solidFill>
                  <a:ea typeface="HY헤드라인M" pitchFamily="18" charset="-127"/>
                </a:rPr>
                <a:t> 중심의 정보공유</a:t>
              </a:r>
              <a:r>
                <a:rPr lang="en-US" altLang="ko-KR" sz="1050" dirty="0">
                  <a:solidFill>
                    <a:schemeClr val="tx2"/>
                  </a:solidFill>
                  <a:ea typeface="HY헤드라인M" pitchFamily="18" charset="-127"/>
                </a:rPr>
                <a:t/>
              </a:r>
              <a:br>
                <a:rPr lang="en-US" altLang="ko-KR" sz="1050" dirty="0">
                  <a:solidFill>
                    <a:schemeClr val="tx2"/>
                  </a:solidFill>
                  <a:ea typeface="HY헤드라인M" pitchFamily="18" charset="-127"/>
                </a:rPr>
              </a:br>
              <a:r>
                <a:rPr lang="en-US" altLang="ko-KR" sz="1050" dirty="0">
                  <a:solidFill>
                    <a:schemeClr val="tx2"/>
                  </a:solidFill>
                  <a:ea typeface="HY헤드라인M" pitchFamily="18" charset="-127"/>
                </a:rPr>
                <a:t> </a:t>
              </a:r>
              <a:r>
                <a:rPr lang="ko-KR" altLang="en-US" sz="1050" dirty="0">
                  <a:solidFill>
                    <a:schemeClr val="tx2"/>
                  </a:solidFill>
                  <a:ea typeface="HY헤드라인M" pitchFamily="18" charset="-127"/>
                </a:rPr>
                <a:t>서비스 제공</a:t>
              </a:r>
              <a:endParaRPr lang="en-US" altLang="ko-KR" sz="1050" dirty="0">
                <a:solidFill>
                  <a:schemeClr val="tx2"/>
                </a:solidFill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lang="en-US" altLang="ko-KR" sz="1050" dirty="0">
                  <a:solidFill>
                    <a:schemeClr val="tx2"/>
                  </a:solidFill>
                  <a:ea typeface="HY헤드라인M" pitchFamily="18" charset="-127"/>
                </a:rPr>
                <a:t> </a:t>
              </a:r>
              <a:endParaRPr lang="ko-KR" altLang="en-US" sz="1050" dirty="0">
                <a:solidFill>
                  <a:schemeClr val="tx2"/>
                </a:solidFill>
                <a:ea typeface="HY헤드라인M" pitchFamily="18" charset="-127"/>
              </a:endParaRPr>
            </a:p>
          </p:txBody>
        </p:sp>
      </p:grpSp>
      <p:sp>
        <p:nvSpPr>
          <p:cNvPr id="130" name="Rectangle 3"/>
          <p:cNvSpPr txBox="1">
            <a:spLocks noChangeArrowheads="1"/>
          </p:cNvSpPr>
          <p:nvPr/>
        </p:nvSpPr>
        <p:spPr bwMode="auto">
          <a:xfrm>
            <a:off x="10836275" y="18408650"/>
            <a:ext cx="84963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latin typeface="+mn-lt"/>
                <a:ea typeface="+mn-ea"/>
              </a:rPr>
              <a:t>요구조건 및 목표가치 도출은 통한 </a:t>
            </a:r>
            <a:r>
              <a:rPr kumimoji="0" lang="en-US" altLang="ko-KR" sz="1200" b="1" dirty="0">
                <a:latin typeface="+mn-lt"/>
                <a:ea typeface="+mn-ea"/>
              </a:rPr>
              <a:t>Concept </a:t>
            </a:r>
            <a:r>
              <a:rPr kumimoji="0" lang="ko-KR" altLang="en-US" sz="1200" b="1" dirty="0">
                <a:latin typeface="+mn-lt"/>
                <a:ea typeface="+mn-ea"/>
              </a:rPr>
              <a:t>정리</a:t>
            </a:r>
            <a:endParaRPr kumimoji="0" lang="en-US" altLang="ko-KR" sz="1200" b="1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ko-KR" sz="1050" dirty="0"/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o-KR" altLang="en-US" sz="1050" dirty="0"/>
              <a:t>총 </a:t>
            </a:r>
            <a:r>
              <a:rPr lang="en-US" altLang="ko-KR" sz="1050" dirty="0"/>
              <a:t>3</a:t>
            </a:r>
            <a:r>
              <a:rPr lang="ko-KR" altLang="en-US" sz="1050" dirty="0"/>
              <a:t>가지의 </a:t>
            </a:r>
            <a:r>
              <a:rPr lang="en-US" altLang="ko-KR" sz="1050" dirty="0"/>
              <a:t>Concept </a:t>
            </a:r>
            <a:r>
              <a:rPr lang="ko-KR" altLang="en-US" sz="1050" dirty="0"/>
              <a:t>도출</a:t>
            </a:r>
            <a:endParaRPr kumimoji="0" lang="en-US" altLang="ko-KR" sz="1050" dirty="0">
              <a:latin typeface="+mn-lt"/>
              <a:ea typeface="+mn-ea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00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ko-KR" altLang="en-US" sz="1100" dirty="0">
              <a:latin typeface="+mn-lt"/>
              <a:ea typeface="+mn-ea"/>
            </a:endParaRPr>
          </a:p>
        </p:txBody>
      </p:sp>
      <p:sp>
        <p:nvSpPr>
          <p:cNvPr id="2090" name="직사각형 130"/>
          <p:cNvSpPr>
            <a:spLocks noChangeArrowheads="1"/>
          </p:cNvSpPr>
          <p:nvPr/>
        </p:nvSpPr>
        <p:spPr bwMode="auto">
          <a:xfrm>
            <a:off x="1620838" y="20551775"/>
            <a:ext cx="9001125" cy="66436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49575"/>
            <a:endParaRPr lang="ko-KR" altLang="en-US"/>
          </a:p>
        </p:txBody>
      </p:sp>
      <p:sp>
        <p:nvSpPr>
          <p:cNvPr id="2091" name="직사각형 131"/>
          <p:cNvSpPr>
            <a:spLocks noChangeArrowheads="1"/>
          </p:cNvSpPr>
          <p:nvPr/>
        </p:nvSpPr>
        <p:spPr bwMode="auto">
          <a:xfrm>
            <a:off x="10841038" y="20551775"/>
            <a:ext cx="9001125" cy="66436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49575"/>
            <a:endParaRPr lang="ko-KR" altLang="en-US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 bwMode="auto">
          <a:xfrm>
            <a:off x="2197100" y="24909463"/>
            <a:ext cx="8496300" cy="128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100" dirty="0">
                <a:latin typeface="+mn-lt"/>
                <a:ea typeface="+mn-ea"/>
              </a:rPr>
              <a:t>노인 의료 정보 공유 시스템 기대효과 및 활용 방안</a:t>
            </a:r>
            <a:endParaRPr kumimoji="0" lang="en-US" altLang="ko-KR" sz="110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ko-KR" altLang="en-US" sz="1100" dirty="0">
                <a:latin typeface="+mn-lt"/>
                <a:ea typeface="+mn-ea"/>
              </a:rPr>
              <a:t>정보 공유 네트워크 형성</a:t>
            </a:r>
            <a:endParaRPr kumimoji="0" lang="en-US" altLang="ko-KR" sz="110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ko-KR" altLang="en-US" sz="1100" dirty="0">
                <a:latin typeface="+mn-lt"/>
                <a:ea typeface="+mn-ea"/>
              </a:rPr>
              <a:t>의료 서비스 개선 </a:t>
            </a:r>
            <a:endParaRPr kumimoji="0" lang="en-US" altLang="ko-KR" sz="110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ko-KR" altLang="en-US" sz="1100" dirty="0">
                <a:latin typeface="+mn-lt"/>
                <a:ea typeface="+mn-ea"/>
              </a:rPr>
              <a:t>노인 정보 </a:t>
            </a:r>
            <a:r>
              <a:rPr kumimoji="0" lang="ko-KR" altLang="en-US" sz="1100" dirty="0" err="1">
                <a:latin typeface="+mn-lt"/>
                <a:ea typeface="+mn-ea"/>
              </a:rPr>
              <a:t>공유방</a:t>
            </a:r>
            <a:r>
              <a:rPr kumimoji="0" lang="ko-KR" altLang="en-US" sz="1100" dirty="0">
                <a:latin typeface="+mn-lt"/>
                <a:ea typeface="+mn-ea"/>
              </a:rPr>
              <a:t> 연계로 인한 노인 복지서비스 확대</a:t>
            </a:r>
            <a:endParaRPr kumimoji="0" lang="en-US" altLang="ko-KR" sz="110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ko-KR" altLang="en-US" sz="1100" dirty="0">
                <a:latin typeface="+mn-lt"/>
                <a:ea typeface="+mn-ea"/>
              </a:rPr>
              <a:t>노인의 </a:t>
            </a:r>
            <a:r>
              <a:rPr kumimoji="0" lang="en-US" altLang="ko-KR" sz="1100" dirty="0">
                <a:latin typeface="+mn-lt"/>
                <a:ea typeface="+mn-ea"/>
              </a:rPr>
              <a:t>Social Network Service </a:t>
            </a:r>
            <a:r>
              <a:rPr kumimoji="0" lang="ko-KR" altLang="en-US" sz="1100" dirty="0">
                <a:latin typeface="+mn-lt"/>
                <a:ea typeface="+mn-ea"/>
              </a:rPr>
              <a:t>증대</a:t>
            </a:r>
            <a:endParaRPr kumimoji="0" lang="en-US" altLang="ko-KR" sz="110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10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100" dirty="0">
              <a:latin typeface="+mn-lt"/>
              <a:ea typeface="+mn-ea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10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ko-KR" altLang="en-US" sz="1100" dirty="0">
              <a:latin typeface="+mn-lt"/>
              <a:ea typeface="+mn-ea"/>
            </a:endParaRPr>
          </a:p>
        </p:txBody>
      </p:sp>
      <p:pic>
        <p:nvPicPr>
          <p:cNvPr id="2093" name="Picture 4" descr="C:\Users\OBM\Desktop\K-2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78588" y="24337963"/>
            <a:ext cx="33353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94" name="그룹 6"/>
          <p:cNvGrpSpPr>
            <a:grpSpLocks/>
          </p:cNvGrpSpPr>
          <p:nvPr/>
        </p:nvGrpSpPr>
        <p:grpSpPr bwMode="auto">
          <a:xfrm>
            <a:off x="2120900" y="24253825"/>
            <a:ext cx="1497013" cy="400050"/>
            <a:chOff x="1142976" y="1857364"/>
            <a:chExt cx="1496340" cy="400110"/>
          </a:xfrm>
        </p:grpSpPr>
        <p:sp>
          <p:nvSpPr>
            <p:cNvPr id="137" name="순서도: 연결자 136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24" name="TextBox 137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>
                  <a:solidFill>
                    <a:srgbClr val="000000"/>
                  </a:solidFill>
                </a:rPr>
                <a:t>기대효과</a:t>
              </a:r>
              <a:endParaRPr lang="en-US" altLang="ko-KR" sz="2000">
                <a:solidFill>
                  <a:srgbClr val="000000"/>
                </a:solidFill>
              </a:endParaRPr>
            </a:p>
          </p:txBody>
        </p:sp>
      </p:grpSp>
      <p:sp>
        <p:nvSpPr>
          <p:cNvPr id="139" name="Rectangle 3"/>
          <p:cNvSpPr txBox="1">
            <a:spLocks noChangeArrowheads="1"/>
          </p:cNvSpPr>
          <p:nvPr/>
        </p:nvSpPr>
        <p:spPr bwMode="auto">
          <a:xfrm>
            <a:off x="1692275" y="22182138"/>
            <a:ext cx="4500563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latin typeface="+mn-lt"/>
                <a:ea typeface="+mn-ea"/>
              </a:rPr>
              <a:t>PSS Design</a:t>
            </a:r>
            <a:r>
              <a:rPr kumimoji="0" lang="ko-KR" altLang="en-US" sz="1050" dirty="0">
                <a:latin typeface="+mn-lt"/>
                <a:ea typeface="+mn-ea"/>
              </a:rPr>
              <a:t>을 통한 구체적인 컨셉 제시</a:t>
            </a:r>
            <a:endParaRPr lang="en-US" altLang="ko-KR" sz="1050" dirty="0"/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1050" dirty="0">
                <a:latin typeface="+mn-lt"/>
                <a:ea typeface="+mn-ea"/>
              </a:rPr>
              <a:t>주민센터와 경로당을 활용한 서비스 </a:t>
            </a:r>
            <a:r>
              <a:rPr kumimoji="0" lang="en-US" altLang="ko-KR" sz="1050" dirty="0">
                <a:latin typeface="+mn-lt"/>
                <a:ea typeface="+mn-ea"/>
              </a:rPr>
              <a:t>Concept (</a:t>
            </a:r>
            <a:r>
              <a:rPr kumimoji="0" lang="ko-KR" altLang="en-US" sz="1050" dirty="0">
                <a:latin typeface="+mn-lt"/>
                <a:ea typeface="+mn-ea"/>
              </a:rPr>
              <a:t>예시 </a:t>
            </a:r>
            <a:r>
              <a:rPr kumimoji="0" lang="en-US" altLang="ko-KR" sz="1050" dirty="0">
                <a:latin typeface="+mn-lt"/>
                <a:ea typeface="+mn-ea"/>
              </a:rPr>
              <a:t>: </a:t>
            </a:r>
            <a:r>
              <a:rPr kumimoji="0" lang="ko-KR" altLang="en-US" sz="1050" dirty="0">
                <a:latin typeface="+mn-lt"/>
                <a:ea typeface="+mn-ea"/>
              </a:rPr>
              <a:t>서울시</a:t>
            </a:r>
            <a:r>
              <a:rPr kumimoji="0" lang="en-US" altLang="ko-KR" sz="1050" dirty="0">
                <a:latin typeface="+mn-lt"/>
                <a:ea typeface="+mn-ea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ko-KR" sz="1050" dirty="0"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ko-KR" sz="105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ko-KR" altLang="en-US" sz="1050" dirty="0">
              <a:latin typeface="+mn-lt"/>
              <a:ea typeface="+mn-ea"/>
            </a:endParaRPr>
          </a:p>
        </p:txBody>
      </p:sp>
      <p:pic>
        <p:nvPicPr>
          <p:cNvPr id="2096" name="Picture 2" descr="C:\Users\OBM\Desktop\사본 -K-2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8588" y="21467763"/>
            <a:ext cx="30210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97" name="그룹 6"/>
          <p:cNvGrpSpPr>
            <a:grpSpLocks/>
          </p:cNvGrpSpPr>
          <p:nvPr/>
        </p:nvGrpSpPr>
        <p:grpSpPr bwMode="auto">
          <a:xfrm>
            <a:off x="2120900" y="21396325"/>
            <a:ext cx="2041525" cy="400050"/>
            <a:chOff x="1142976" y="1857364"/>
            <a:chExt cx="2041361" cy="400110"/>
          </a:xfrm>
        </p:grpSpPr>
        <p:sp>
          <p:nvSpPr>
            <p:cNvPr id="142" name="순서도: 연결자 141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20" name="TextBox 142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17556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>
                  <a:solidFill>
                    <a:srgbClr val="000000"/>
                  </a:solidFill>
                </a:rPr>
                <a:t>최종 </a:t>
              </a:r>
              <a:r>
                <a:rPr lang="en-US" altLang="ko-KR" sz="2000">
                  <a:solidFill>
                    <a:srgbClr val="000000"/>
                  </a:solidFill>
                </a:rPr>
                <a:t>Concept</a:t>
              </a:r>
            </a:p>
          </p:txBody>
        </p:sp>
      </p:grpSp>
      <p:pic>
        <p:nvPicPr>
          <p:cNvPr id="144" name="Picture 2" descr="C:\Users\OBM\Desktop\untitled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908506" y="23837167"/>
            <a:ext cx="2071702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5" name="Picture 3" descr="C:\Users\OBM\Desktop\101_2070608o4693_0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122160" y="24551547"/>
            <a:ext cx="317959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00" name="그룹 146"/>
          <p:cNvGrpSpPr>
            <a:grpSpLocks/>
          </p:cNvGrpSpPr>
          <p:nvPr/>
        </p:nvGrpSpPr>
        <p:grpSpPr bwMode="auto">
          <a:xfrm>
            <a:off x="11050588" y="20837525"/>
            <a:ext cx="982662" cy="400050"/>
            <a:chOff x="1142976" y="1857364"/>
            <a:chExt cx="983379" cy="400110"/>
          </a:xfrm>
        </p:grpSpPr>
        <p:sp>
          <p:nvSpPr>
            <p:cNvPr id="148" name="순서도: 연결자 147"/>
            <p:cNvSpPr/>
            <p:nvPr/>
          </p:nvSpPr>
          <p:spPr>
            <a:xfrm>
              <a:off x="1142976" y="20002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16" name="TextBox 148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000">
                  <a:solidFill>
                    <a:srgbClr val="000000"/>
                  </a:solidFill>
                </a:rPr>
                <a:t>결론</a:t>
              </a:r>
              <a:endParaRPr lang="en-US" altLang="ko-KR" sz="20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직사각형 149"/>
          <p:cNvSpPr/>
          <p:nvPr/>
        </p:nvSpPr>
        <p:spPr>
          <a:xfrm>
            <a:off x="16051213" y="22623463"/>
            <a:ext cx="3357562" cy="576262"/>
          </a:xfrm>
          <a:prstGeom prst="rect">
            <a:avLst/>
          </a:prstGeom>
          <a:ln>
            <a:solidFill>
              <a:srgbClr val="4D4D4D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dirty="0"/>
              <a:t>노인들을 더 이상 사회에서 관리</a:t>
            </a:r>
            <a:r>
              <a:rPr lang="en-US" altLang="ko-KR" sz="1050" dirty="0"/>
              <a:t>, </a:t>
            </a:r>
            <a:r>
              <a:rPr lang="ko-KR" altLang="en-US" sz="1050" dirty="0"/>
              <a:t>보호를 받아야 </a:t>
            </a:r>
            <a:endParaRPr lang="en-US" altLang="ko-KR" sz="1050" dirty="0"/>
          </a:p>
          <a:p>
            <a:pPr>
              <a:defRPr/>
            </a:pPr>
            <a:r>
              <a:rPr lang="ko-KR" altLang="en-US" sz="1050" dirty="0"/>
              <a:t>하는 대상이 아닌 생산적인 활동을 하는 </a:t>
            </a:r>
            <a:endParaRPr lang="en-US" altLang="ko-KR" sz="1050" dirty="0"/>
          </a:p>
          <a:p>
            <a:pPr>
              <a:defRPr/>
            </a:pPr>
            <a:r>
              <a:rPr lang="ko-KR" altLang="en-US" sz="1050" dirty="0"/>
              <a:t>사회구성원으로 발전할 수 있도록 해야 한다</a:t>
            </a:r>
            <a:r>
              <a:rPr lang="en-US" altLang="ko-KR" sz="1050" dirty="0"/>
              <a:t>.</a:t>
            </a:r>
            <a:endParaRPr lang="ko-KR" altLang="en-US" sz="1050" dirty="0"/>
          </a:p>
        </p:txBody>
      </p:sp>
      <p:grpSp>
        <p:nvGrpSpPr>
          <p:cNvPr id="2102" name="그룹 150"/>
          <p:cNvGrpSpPr>
            <a:grpSpLocks/>
          </p:cNvGrpSpPr>
          <p:nvPr/>
        </p:nvGrpSpPr>
        <p:grpSpPr bwMode="auto">
          <a:xfrm>
            <a:off x="11836400" y="21694775"/>
            <a:ext cx="2733675" cy="2805113"/>
            <a:chOff x="1857356" y="857232"/>
            <a:chExt cx="2733075" cy="2805593"/>
          </a:xfrm>
        </p:grpSpPr>
        <p:sp>
          <p:nvSpPr>
            <p:cNvPr id="152" name="AutoShape 780"/>
            <p:cNvSpPr>
              <a:spLocks noChangeAspect="1" noChangeArrowheads="1"/>
            </p:cNvSpPr>
            <p:nvPr/>
          </p:nvSpPr>
          <p:spPr bwMode="auto">
            <a:xfrm>
              <a:off x="1857356" y="857232"/>
              <a:ext cx="2733075" cy="2643640"/>
            </a:xfrm>
            <a:custGeom>
              <a:avLst/>
              <a:gdLst>
                <a:gd name="G0" fmla="+- 1157 0 0"/>
                <a:gd name="G1" fmla="+- 21600 0 1157"/>
                <a:gd name="G2" fmla="+- 21600 0 1157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57" y="10800"/>
                  </a:moveTo>
                  <a:cubicBezTo>
                    <a:pt x="1157" y="16126"/>
                    <a:pt x="5474" y="20443"/>
                    <a:pt x="10800" y="20443"/>
                  </a:cubicBezTo>
                  <a:cubicBezTo>
                    <a:pt x="16126" y="20443"/>
                    <a:pt x="20443" y="16126"/>
                    <a:pt x="20443" y="10800"/>
                  </a:cubicBezTo>
                  <a:cubicBezTo>
                    <a:pt x="20443" y="5474"/>
                    <a:pt x="16126" y="1157"/>
                    <a:pt x="10800" y="1157"/>
                  </a:cubicBezTo>
                  <a:cubicBezTo>
                    <a:pt x="5474" y="1157"/>
                    <a:pt x="1157" y="5474"/>
                    <a:pt x="1157" y="1080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87313" tIns="44450" rIns="87313" bIns="44450" anchor="ctr"/>
            <a:lstStyle/>
            <a:p>
              <a:pPr>
                <a:defRPr/>
              </a:pPr>
              <a:endParaRPr lang="ko-KR" altLang="en-US" sz="1050"/>
            </a:p>
          </p:txBody>
        </p:sp>
        <p:sp>
          <p:nvSpPr>
            <p:cNvPr id="153" name="Rectangle 815"/>
            <p:cNvSpPr>
              <a:spLocks noChangeArrowheads="1"/>
            </p:cNvSpPr>
            <p:nvPr/>
          </p:nvSpPr>
          <p:spPr bwMode="auto">
            <a:xfrm>
              <a:off x="2554116" y="1285930"/>
              <a:ext cx="1339556" cy="4302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 defTabSz="857250" eaLnBrk="0" latinLnBrk="0" hangingPunct="0">
                <a:defRPr/>
              </a:pPr>
              <a:r>
                <a:rPr lang="ko-KR" altLang="en-US" sz="1400" dirty="0">
                  <a:latin typeface="Arial Black" pitchFamily="34" charset="0"/>
                </a:rPr>
                <a:t>건강한 정신과 신체</a:t>
              </a:r>
              <a:endParaRPr lang="en-US" altLang="ko-KR" sz="1400" dirty="0">
                <a:latin typeface="Arial Black" pitchFamily="34" charset="0"/>
              </a:endParaRPr>
            </a:p>
          </p:txBody>
        </p:sp>
        <p:grpSp>
          <p:nvGrpSpPr>
            <p:cNvPr id="2108" name="그룹 20"/>
            <p:cNvGrpSpPr>
              <a:grpSpLocks/>
            </p:cNvGrpSpPr>
            <p:nvPr/>
          </p:nvGrpSpPr>
          <p:grpSpPr bwMode="auto">
            <a:xfrm>
              <a:off x="2174158" y="1701107"/>
              <a:ext cx="2028032" cy="1961718"/>
              <a:chOff x="4475163" y="1619250"/>
              <a:chExt cx="4418012" cy="4273550"/>
            </a:xfrm>
          </p:grpSpPr>
          <p:sp>
            <p:nvSpPr>
              <p:cNvPr id="155" name="Oval 846"/>
              <p:cNvSpPr>
                <a:spLocks noChangeArrowheads="1"/>
              </p:cNvSpPr>
              <p:nvPr/>
            </p:nvSpPr>
            <p:spPr bwMode="auto">
              <a:xfrm>
                <a:off x="4500735" y="1627952"/>
                <a:ext cx="4391109" cy="4247552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050"/>
              </a:p>
            </p:txBody>
          </p:sp>
          <p:sp>
            <p:nvSpPr>
              <p:cNvPr id="156" name="AutoShape 779"/>
              <p:cNvSpPr>
                <a:spLocks noChangeAspect="1" noChangeArrowheads="1"/>
              </p:cNvSpPr>
              <p:nvPr/>
            </p:nvSpPr>
            <p:spPr bwMode="auto">
              <a:xfrm>
                <a:off x="4476531" y="1617577"/>
                <a:ext cx="4415313" cy="4275223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lIns="87313" tIns="44450" rIns="87313" bIns="44450" anchor="ctr"/>
              <a:lstStyle/>
              <a:p>
                <a:pPr>
                  <a:defRPr/>
                </a:pPr>
                <a:endParaRPr lang="ko-KR" altLang="en-US" sz="1050"/>
              </a:p>
            </p:txBody>
          </p:sp>
          <p:sp>
            <p:nvSpPr>
              <p:cNvPr id="157" name="AutoShape 780"/>
              <p:cNvSpPr>
                <a:spLocks noChangeAspect="1" noChangeArrowheads="1"/>
              </p:cNvSpPr>
              <p:nvPr/>
            </p:nvSpPr>
            <p:spPr bwMode="auto">
              <a:xfrm>
                <a:off x="4874152" y="1697131"/>
                <a:ext cx="3889761" cy="3763303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60001"/>
                </a:schemeClr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lIns="87313" tIns="44450" rIns="87313" bIns="44450" anchor="ctr"/>
              <a:lstStyle/>
              <a:p>
                <a:pPr>
                  <a:defRPr/>
                </a:pPr>
                <a:endParaRPr lang="ko-KR" altLang="en-US" sz="1050"/>
              </a:p>
            </p:txBody>
          </p:sp>
          <p:sp>
            <p:nvSpPr>
              <p:cNvPr id="158" name="Rectangle 815"/>
              <p:cNvSpPr>
                <a:spLocks noChangeArrowheads="1"/>
              </p:cNvSpPr>
              <p:nvPr/>
            </p:nvSpPr>
            <p:spPr bwMode="auto">
              <a:xfrm>
                <a:off x="5652103" y="3205219"/>
                <a:ext cx="2233588" cy="96503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857250" eaLnBrk="0" latinLnBrk="0" hangingPunct="0">
                  <a:defRPr/>
                </a:pPr>
                <a:r>
                  <a:rPr lang="ko-KR" altLang="en-US" sz="1400" dirty="0">
                    <a:latin typeface="Arial Black" pitchFamily="34" charset="0"/>
                  </a:rPr>
                  <a:t>다양한 사회활동</a:t>
                </a:r>
                <a:endParaRPr lang="en-US" altLang="ko-KR" sz="1400" dirty="0">
                  <a:latin typeface="Arial Black" pitchFamily="34" charset="0"/>
                </a:endParaRPr>
              </a:p>
              <a:p>
                <a:pPr algn="ctr" defTabSz="857250" eaLnBrk="0" latinLnBrk="0" hangingPunct="0">
                  <a:defRPr/>
                </a:pPr>
                <a:r>
                  <a:rPr lang="ko-KR" altLang="en-US" sz="1400" dirty="0">
                    <a:latin typeface="Arial Black" pitchFamily="34" charset="0"/>
                  </a:rPr>
                  <a:t>활동적인 여가생활</a:t>
                </a:r>
                <a:endParaRPr lang="en-US" altLang="ko-KR" sz="1400" dirty="0">
                  <a:latin typeface="Arial Black" pitchFamily="34" charset="0"/>
                </a:endParaRPr>
              </a:p>
              <a:p>
                <a:pPr algn="ctr" defTabSz="857250" eaLnBrk="0" latinLnBrk="0" hangingPunct="0">
                  <a:defRPr/>
                </a:pPr>
                <a:r>
                  <a:rPr lang="ko-KR" altLang="en-US" sz="1400" dirty="0">
                    <a:latin typeface="Arial Black" pitchFamily="34" charset="0"/>
                  </a:rPr>
                  <a:t>새로운 일의 시작</a:t>
                </a:r>
                <a:endParaRPr lang="en-US" altLang="ko-KR" sz="1400" dirty="0">
                  <a:latin typeface="Arial Black" pitchFamily="34" charset="0"/>
                </a:endParaRPr>
              </a:p>
            </p:txBody>
          </p:sp>
        </p:grpSp>
      </p:grpSp>
      <p:sp>
        <p:nvSpPr>
          <p:cNvPr id="159" name="오른쪽 화살표 158"/>
          <p:cNvSpPr/>
          <p:nvPr/>
        </p:nvSpPr>
        <p:spPr bwMode="auto">
          <a:xfrm>
            <a:off x="14908242" y="22622721"/>
            <a:ext cx="785818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 defTabSz="2949575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95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95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423</Words>
  <Application>Microsoft Office PowerPoint</Application>
  <PresentationFormat>사용자 지정</PresentationFormat>
  <Paragraphs>108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기본 디자인</vt:lpstr>
      <vt:lpstr>슬라이드 1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Chamsae</dc:creator>
  <cp:lastModifiedBy>user</cp:lastModifiedBy>
  <cp:revision>41</cp:revision>
  <dcterms:created xsi:type="dcterms:W3CDTF">2007-10-01T06:45:12Z</dcterms:created>
  <dcterms:modified xsi:type="dcterms:W3CDTF">2013-06-03T07:06:00Z</dcterms:modified>
</cp:coreProperties>
</file>