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4" r:id="rId2"/>
    <p:sldId id="315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5" r:id="rId11"/>
    <p:sldId id="312" r:id="rId12"/>
    <p:sldId id="324" r:id="rId13"/>
    <p:sldId id="326" r:id="rId14"/>
    <p:sldId id="327" r:id="rId15"/>
  </p:sldIdLst>
  <p:sldSz cx="12192000" cy="6858000"/>
  <p:notesSz cx="9928225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B2B"/>
    <a:srgbClr val="595959"/>
    <a:srgbClr val="5B9BD5"/>
    <a:srgbClr val="2E6CA4"/>
    <a:srgbClr val="28A7E1"/>
    <a:srgbClr val="487197"/>
    <a:srgbClr val="002060"/>
    <a:srgbClr val="00244C"/>
    <a:srgbClr val="858F98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9649" autoAdjust="0"/>
  </p:normalViewPr>
  <p:slideViewPr>
    <p:cSldViewPr snapToGrid="0">
      <p:cViewPr>
        <p:scale>
          <a:sx n="100" d="100"/>
          <a:sy n="100" d="100"/>
        </p:scale>
        <p:origin x="105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9DEA-6DF9-4A70-91C8-986E64DDF77E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03BC2-1AB5-4ABE-A298-71A100D47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5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89C5F1-01C3-4555-B114-B41C21314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242FA00-C2FF-4A61-A824-C9FB200C1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4B6E6C-9287-4DCC-9719-53C8A185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82DC-BC93-489C-B649-84043A9DE55D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5098D4-4DCA-4028-B46F-397F092E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0F2D1F-12A1-420A-9362-7E09CFDB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A39C-D386-4B59-AEA9-AF5994C01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2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F680FA-9884-46E3-A3E2-69CF8DAB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0B73BE-DDE7-40B6-8A7E-7555B0DE0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B560FD-40CD-48ED-A7BC-0817AEB2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82DC-BC93-489C-B649-84043A9DE55D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3B10A4-5B96-4DC2-8122-5FCD0BAF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96B656-AC35-4F07-B28E-F1C3B694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A39C-D386-4B59-AEA9-AF5994C01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20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CE61384-E329-493C-98E8-712140E54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6F4A793-D12A-4CB7-B93E-F863774FB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6FFFED-9884-4E8A-BB55-292D9FF6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82DC-BC93-489C-B649-84043A9DE55D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012113-FE3E-4A44-9F74-5ED02975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483439-270C-4525-9DEC-5FDAD481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A39C-D386-4B59-AEA9-AF5994C01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31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BAC9DA-73E1-42F9-B1FD-672321E0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EEFC9F-3BDB-468A-93E8-D6DB74729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572E52-83B8-446B-83D4-C97B573D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82DC-BC93-489C-B649-84043A9DE55D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7D2BAB-3AC5-4209-A18A-13038EA8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84B16A-A49E-443D-B7A9-66648E77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A39C-D386-4B59-AEA9-AF5994C01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29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039C40-83DA-4BA1-BCEB-25EF1717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F270B4-CF7C-4227-9D24-E2A7A0AA0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11D78C5-5939-4915-91D2-C48E391C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82DC-BC93-489C-B649-84043A9DE55D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B975A5-5C85-48C0-848A-360E166B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E01FA3-3930-4C1A-B6E0-2E73E429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A39C-D386-4B59-AEA9-AF5994C01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87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59D5D4-FD36-43BE-85E6-046DFE9D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3B9947-6773-45E0-9B28-48060C17B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4509CD7-C9B7-44A3-B85C-19C49750E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634F9C-6256-478C-B88C-75B112A2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82DC-BC93-489C-B649-84043A9DE55D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C14570-80CE-4FCB-8171-890ED069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1EE760-2B91-45BD-901B-A206131B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A39C-D386-4B59-AEA9-AF5994C01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94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2C7D87-489D-4FB2-8982-61D321A9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67C7B5-46AF-4A7A-8CE1-24E0EC92E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C2D08FB-A68E-4702-8396-ED81CB379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B0EB662-5CD8-475E-AFE6-1704D2694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7DB6D71-5080-4D77-AF8D-AE0C152B2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9C33F2E-D380-4106-93F4-0A1A952E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82DC-BC93-489C-B649-84043A9DE55D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AA0DFAA-A51D-454F-86DD-566E57E18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9E8A225-9CE3-4044-B9D4-8B78E034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A39C-D386-4B59-AEA9-AF5994C01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37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F02890-7D8E-403C-914C-7E4EE964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442BD70-C9BC-447A-881F-E32A8044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82DC-BC93-489C-B649-84043A9DE55D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D2E24D2-5DFE-41FF-B93B-2CA0A721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C1D3A20-816C-4044-B1AF-B8878435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A39C-D386-4B59-AEA9-AF5994C01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23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E4F7D47-9AE6-4170-9D5B-6D2758FD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82DC-BC93-489C-B649-84043A9DE55D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5DB21D2-D8AF-4AAA-98B7-6C86B1A3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56DD53-DCEE-4DCC-9A52-1E7B51AD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A39C-D386-4B59-AEA9-AF5994C01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73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207810-547E-45EF-A848-E277483D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0B361C-5A9F-45D5-8805-AB55CFAC1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3D623A2-8824-45D7-921D-17D9D5C17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710226D-22E7-4578-8449-4B43CE53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82DC-BC93-489C-B649-84043A9DE55D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2C393FD-D231-48FD-86EB-6306EF89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256205B-2412-42AC-9BCD-0422977B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A39C-D386-4B59-AEA9-AF5994C01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86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04F672-DA42-4B57-BDB3-14E3C0F3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4B7BE39-51DE-47CB-8E31-2A5F1BB1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1D59D47-0322-4F99-8295-583C0DF41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DD8D8A-D955-43DD-AC2C-7CB4166C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82DC-BC93-489C-B649-84043A9DE55D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C5D0A1-DAA9-4A6B-B0D8-A16B9E61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F28E39-F216-4045-ACBF-02F11D8E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A39C-D386-4B59-AEA9-AF5994C01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32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A40C7E1-BA64-4B7E-93FD-9C5A3695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39340E-58B9-4C2E-A0B7-815490709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6795DC-4B89-41B5-9D99-4EE2BAECC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2DC-BC93-489C-B649-84043A9DE55D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79C9CD-0F78-4ACA-B9C9-9E37FE91C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3BF6D6-981E-4C7B-8EB1-E6CC0EA42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A39C-D386-4B59-AEA9-AF5994C01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96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C58997-82CA-4930-BF32-21180C700D70}"/>
              </a:ext>
            </a:extLst>
          </p:cNvPr>
          <p:cNvSpPr txBox="1"/>
          <p:nvPr/>
        </p:nvSpPr>
        <p:spPr>
          <a:xfrm>
            <a:off x="4623485" y="343103"/>
            <a:ext cx="2945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Lecture Plan</a:t>
            </a:r>
            <a:endParaRPr lang="en-US" sz="4000" dirty="0">
              <a:solidFill>
                <a:srgbClr val="2E6CA4"/>
              </a:solidFill>
              <a:latin typeface="Abel" panose="02000506030000020004" pitchFamily="2" charset="0"/>
            </a:endParaRPr>
          </a:p>
        </p:txBody>
      </p:sp>
      <p:sp>
        <p:nvSpPr>
          <p:cNvPr id="18" name="모서리가 둥근 직사각형 73">
            <a:extLst>
              <a:ext uri="{FF2B5EF4-FFF2-40B4-BE49-F238E27FC236}">
                <a16:creationId xmlns:a16="http://schemas.microsoft.com/office/drawing/2014/main" id="{E2000003-37E4-48C1-BDC6-F4B32E506451}"/>
              </a:ext>
            </a:extLst>
          </p:cNvPr>
          <p:cNvSpPr/>
          <p:nvPr/>
        </p:nvSpPr>
        <p:spPr>
          <a:xfrm>
            <a:off x="845181" y="1841925"/>
            <a:ext cx="10501638" cy="3990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Course : </a:t>
            </a:r>
            <a:r>
              <a:rPr lang="ko-KR" altLang="en-US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기초전자전기실험</a:t>
            </a: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Professor : </a:t>
            </a:r>
            <a:r>
              <a:rPr lang="ko-KR" altLang="en-US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구용서</a:t>
            </a: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(3</a:t>
            </a:r>
            <a:r>
              <a:rPr lang="ko-KR" altLang="en-US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분반</a:t>
            </a: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/ </a:t>
            </a:r>
            <a:r>
              <a:rPr lang="ko-KR" altLang="en-US" sz="2400" b="1" spc="-15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오승록</a:t>
            </a: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(4</a:t>
            </a:r>
            <a:r>
              <a:rPr lang="ko-KR" altLang="en-US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분반</a:t>
            </a: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/ </a:t>
            </a:r>
            <a:r>
              <a:rPr lang="ko-KR" altLang="en-US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남현도</a:t>
            </a: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(7</a:t>
            </a:r>
            <a:r>
              <a:rPr lang="ko-KR" altLang="en-US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분반</a:t>
            </a: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Teaching Assistant : </a:t>
            </a:r>
            <a:r>
              <a:rPr lang="ko-KR" altLang="en-US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윤서진</a:t>
            </a:r>
            <a:endParaRPr lang="en-US" altLang="ko-KR" sz="2400" b="1" spc="-1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E-mail : ssk01138@gmail.com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Office : 2</a:t>
            </a:r>
            <a:r>
              <a:rPr lang="ko-KR" altLang="en-US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공학관 </a:t>
            </a: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306</a:t>
            </a:r>
            <a:r>
              <a:rPr lang="ko-KR" altLang="en-US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 Human &amp; System Lab. )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Phone : 010-8841-7207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441ED7D-7D3A-4D15-821D-6B74032A8F5B}"/>
              </a:ext>
            </a:extLst>
          </p:cNvPr>
          <p:cNvCxnSpPr>
            <a:cxnSpLocks/>
          </p:cNvCxnSpPr>
          <p:nvPr/>
        </p:nvCxnSpPr>
        <p:spPr>
          <a:xfrm>
            <a:off x="4169328" y="1050989"/>
            <a:ext cx="3842158" cy="0"/>
          </a:xfrm>
          <a:prstGeom prst="line">
            <a:avLst/>
          </a:prstGeom>
          <a:ln w="3810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40E418A-B5E4-42EA-9FF8-8D8A638B0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59" y="1467641"/>
            <a:ext cx="2510185" cy="51598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E1BF9CE-E445-46E4-9BBC-FBAF08ED0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403" y="1467642"/>
            <a:ext cx="2510188" cy="515983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4E0B0B8-D66C-4A12-8066-63AF1BDB8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350" y="1467646"/>
            <a:ext cx="2510186" cy="51598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C58997-82CA-4930-BF32-21180C700D70}"/>
              </a:ext>
            </a:extLst>
          </p:cNvPr>
          <p:cNvSpPr txBox="1"/>
          <p:nvPr/>
        </p:nvSpPr>
        <p:spPr>
          <a:xfrm>
            <a:off x="4407082" y="343103"/>
            <a:ext cx="3377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공시사항 안내</a:t>
            </a:r>
            <a:endParaRPr lang="en-US" sz="4000" dirty="0">
              <a:solidFill>
                <a:srgbClr val="2E6CA4"/>
              </a:solidFill>
              <a:latin typeface="Abel" panose="02000506030000020004" pitchFamily="2" charset="0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441ED7D-7D3A-4D15-821D-6B74032A8F5B}"/>
              </a:ext>
            </a:extLst>
          </p:cNvPr>
          <p:cNvCxnSpPr>
            <a:cxnSpLocks/>
          </p:cNvCxnSpPr>
          <p:nvPr/>
        </p:nvCxnSpPr>
        <p:spPr>
          <a:xfrm>
            <a:off x="4169328" y="1050989"/>
            <a:ext cx="3842158" cy="0"/>
          </a:xfrm>
          <a:prstGeom prst="line">
            <a:avLst/>
          </a:prstGeom>
          <a:ln w="3810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모서리가 둥근 직사각형 73">
            <a:extLst>
              <a:ext uri="{FF2B5EF4-FFF2-40B4-BE49-F238E27FC236}">
                <a16:creationId xmlns:a16="http://schemas.microsoft.com/office/drawing/2014/main" id="{C3855984-3898-43DE-916B-425E8462A5A4}"/>
              </a:ext>
            </a:extLst>
          </p:cNvPr>
          <p:cNvSpPr/>
          <p:nvPr/>
        </p:nvSpPr>
        <p:spPr>
          <a:xfrm>
            <a:off x="9005376" y="2529968"/>
            <a:ext cx="2950980" cy="1798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프로필은 학번으로 가입 </a:t>
            </a:r>
            <a:r>
              <a:rPr lang="en-US" altLang="ko-KR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 </a:t>
            </a:r>
            <a:r>
              <a:rPr lang="ko-KR" altLang="en-US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유출 방지 </a:t>
            </a:r>
            <a:r>
              <a:rPr lang="en-US" altLang="ko-KR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63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 trans="180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33" y="0"/>
            <a:ext cx="6896313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1419A5D-CC99-421E-AAC0-184AEF50CF37}"/>
              </a:ext>
            </a:extLst>
          </p:cNvPr>
          <p:cNvSpPr/>
          <p:nvPr/>
        </p:nvSpPr>
        <p:spPr>
          <a:xfrm>
            <a:off x="-320040" y="0"/>
            <a:ext cx="12595860" cy="68580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227BC-4DB5-4C6D-B27F-C83C8365B3D0}"/>
              </a:ext>
            </a:extLst>
          </p:cNvPr>
          <p:cNvSpPr txBox="1"/>
          <p:nvPr/>
        </p:nvSpPr>
        <p:spPr>
          <a:xfrm>
            <a:off x="1156021" y="2921169"/>
            <a:ext cx="29931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</a:rPr>
              <a:t>THANK YOU</a:t>
            </a:r>
          </a:p>
          <a:p>
            <a:pPr algn="ctr"/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</a:rPr>
              <a:t>다음주에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</a:rPr>
              <a:t>봅시다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</a:rPr>
              <a:t>!</a:t>
            </a:r>
            <a:endParaRPr lang="en-US" sz="2000" dirty="0">
              <a:solidFill>
                <a:schemeClr val="accent5"/>
              </a:solidFill>
              <a:latin typeface="Abel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C58997-82CA-4930-BF32-21180C700D70}"/>
              </a:ext>
            </a:extLst>
          </p:cNvPr>
          <p:cNvSpPr txBox="1"/>
          <p:nvPr/>
        </p:nvSpPr>
        <p:spPr>
          <a:xfrm>
            <a:off x="4977750" y="34310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조원짜기</a:t>
            </a:r>
            <a:endParaRPr lang="en-US" sz="4000" dirty="0">
              <a:solidFill>
                <a:srgbClr val="2E6CA4"/>
              </a:solidFill>
              <a:latin typeface="Abel" panose="02000506030000020004" pitchFamily="2" charset="0"/>
            </a:endParaRPr>
          </a:p>
        </p:txBody>
      </p:sp>
      <p:sp>
        <p:nvSpPr>
          <p:cNvPr id="18" name="모서리가 둥근 직사각형 73">
            <a:extLst>
              <a:ext uri="{FF2B5EF4-FFF2-40B4-BE49-F238E27FC236}">
                <a16:creationId xmlns:a16="http://schemas.microsoft.com/office/drawing/2014/main" id="{E2000003-37E4-48C1-BDC6-F4B32E506451}"/>
              </a:ext>
            </a:extLst>
          </p:cNvPr>
          <p:cNvSpPr/>
          <p:nvPr/>
        </p:nvSpPr>
        <p:spPr>
          <a:xfrm>
            <a:off x="394619" y="1444701"/>
            <a:ext cx="11202870" cy="47717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endParaRPr lang="en-US" altLang="ko-KR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441ED7D-7D3A-4D15-821D-6B74032A8F5B}"/>
              </a:ext>
            </a:extLst>
          </p:cNvPr>
          <p:cNvCxnSpPr>
            <a:cxnSpLocks/>
          </p:cNvCxnSpPr>
          <p:nvPr/>
        </p:nvCxnSpPr>
        <p:spPr>
          <a:xfrm>
            <a:off x="4169328" y="1050989"/>
            <a:ext cx="3842158" cy="0"/>
          </a:xfrm>
          <a:prstGeom prst="line">
            <a:avLst/>
          </a:prstGeom>
          <a:ln w="3810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D1823BA-9A40-43D1-A933-82E58F41BFAF}"/>
              </a:ext>
            </a:extLst>
          </p:cNvPr>
          <p:cNvSpPr txBox="1"/>
          <p:nvPr/>
        </p:nvSpPr>
        <p:spPr>
          <a:xfrm>
            <a:off x="7214260" y="426445"/>
            <a:ext cx="286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3</a:t>
            </a: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분반 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구용서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04B0B8F-A358-4729-8B6D-5D9E18A6C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116277"/>
              </p:ext>
            </p:extLst>
          </p:nvPr>
        </p:nvGraphicFramePr>
        <p:xfrm>
          <a:off x="787651" y="1976384"/>
          <a:ext cx="10538233" cy="3708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06171">
                  <a:extLst>
                    <a:ext uri="{9D8B030D-6E8A-4147-A177-3AD203B41FA5}">
                      <a16:colId xmlns:a16="http://schemas.microsoft.com/office/drawing/2014/main" val="3858527616"/>
                    </a:ext>
                  </a:extLst>
                </a:gridCol>
                <a:gridCol w="2281473">
                  <a:extLst>
                    <a:ext uri="{9D8B030D-6E8A-4147-A177-3AD203B41FA5}">
                      <a16:colId xmlns:a16="http://schemas.microsoft.com/office/drawing/2014/main" val="3079368733"/>
                    </a:ext>
                  </a:extLst>
                </a:gridCol>
                <a:gridCol w="2281473">
                  <a:extLst>
                    <a:ext uri="{9D8B030D-6E8A-4147-A177-3AD203B41FA5}">
                      <a16:colId xmlns:a16="http://schemas.microsoft.com/office/drawing/2014/main" val="4291117057"/>
                    </a:ext>
                  </a:extLst>
                </a:gridCol>
                <a:gridCol w="669958">
                  <a:extLst>
                    <a:ext uri="{9D8B030D-6E8A-4147-A177-3AD203B41FA5}">
                      <a16:colId xmlns:a16="http://schemas.microsoft.com/office/drawing/2014/main" val="1313207244"/>
                    </a:ext>
                  </a:extLst>
                </a:gridCol>
                <a:gridCol w="2299579">
                  <a:extLst>
                    <a:ext uri="{9D8B030D-6E8A-4147-A177-3AD203B41FA5}">
                      <a16:colId xmlns:a16="http://schemas.microsoft.com/office/drawing/2014/main" val="2732158625"/>
                    </a:ext>
                  </a:extLst>
                </a:gridCol>
                <a:gridCol w="2299579">
                  <a:extLst>
                    <a:ext uri="{9D8B030D-6E8A-4147-A177-3AD203B41FA5}">
                      <a16:colId xmlns:a16="http://schemas.microsoft.com/office/drawing/2014/main" val="125495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/>
                        <a:t>윤서진</a:t>
                      </a:r>
                      <a:r>
                        <a:rPr lang="ko-KR" altLang="en-US" sz="1200" b="0" dirty="0"/>
                        <a:t> </a:t>
                      </a:r>
                      <a:r>
                        <a:rPr lang="en-US" altLang="ko-KR" sz="1200" b="0" dirty="0"/>
                        <a:t>ssk01138@gmail.com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/>
                        <a:t>윤서진</a:t>
                      </a:r>
                      <a:r>
                        <a:rPr lang="ko-KR" altLang="en-US" sz="1200" b="0" dirty="0"/>
                        <a:t> </a:t>
                      </a:r>
                      <a:r>
                        <a:rPr lang="en-US" altLang="ko-KR" sz="1200" b="0" dirty="0"/>
                        <a:t>ssk01138@gmail.com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b="0" dirty="0"/>
                        <a:t>11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9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2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b="0" dirty="0"/>
                        <a:t>12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3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3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b="0" dirty="0"/>
                        <a:t>13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28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4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14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0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5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15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5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6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16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047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7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17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2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8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18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381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9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19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2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10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20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173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8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C58997-82CA-4930-BF32-21180C700D70}"/>
              </a:ext>
            </a:extLst>
          </p:cNvPr>
          <p:cNvSpPr txBox="1"/>
          <p:nvPr/>
        </p:nvSpPr>
        <p:spPr>
          <a:xfrm>
            <a:off x="4977750" y="34310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조원짜기</a:t>
            </a:r>
            <a:endParaRPr lang="en-US" sz="4000" dirty="0">
              <a:solidFill>
                <a:srgbClr val="2E6CA4"/>
              </a:solidFill>
              <a:latin typeface="Abel" panose="02000506030000020004" pitchFamily="2" charset="0"/>
            </a:endParaRPr>
          </a:p>
        </p:txBody>
      </p:sp>
      <p:sp>
        <p:nvSpPr>
          <p:cNvPr id="18" name="모서리가 둥근 직사각형 73">
            <a:extLst>
              <a:ext uri="{FF2B5EF4-FFF2-40B4-BE49-F238E27FC236}">
                <a16:creationId xmlns:a16="http://schemas.microsoft.com/office/drawing/2014/main" id="{E2000003-37E4-48C1-BDC6-F4B32E506451}"/>
              </a:ext>
            </a:extLst>
          </p:cNvPr>
          <p:cNvSpPr/>
          <p:nvPr/>
        </p:nvSpPr>
        <p:spPr>
          <a:xfrm>
            <a:off x="394619" y="1444701"/>
            <a:ext cx="11202870" cy="47717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endParaRPr lang="en-US" altLang="ko-KR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441ED7D-7D3A-4D15-821D-6B74032A8F5B}"/>
              </a:ext>
            </a:extLst>
          </p:cNvPr>
          <p:cNvCxnSpPr>
            <a:cxnSpLocks/>
          </p:cNvCxnSpPr>
          <p:nvPr/>
        </p:nvCxnSpPr>
        <p:spPr>
          <a:xfrm>
            <a:off x="4169328" y="1050989"/>
            <a:ext cx="3842158" cy="0"/>
          </a:xfrm>
          <a:prstGeom prst="line">
            <a:avLst/>
          </a:prstGeom>
          <a:ln w="3810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D1823BA-9A40-43D1-A933-82E58F41BFAF}"/>
              </a:ext>
            </a:extLst>
          </p:cNvPr>
          <p:cNvSpPr txBox="1"/>
          <p:nvPr/>
        </p:nvSpPr>
        <p:spPr>
          <a:xfrm>
            <a:off x="7214260" y="426445"/>
            <a:ext cx="286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4</a:t>
            </a: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분반 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400" b="1" spc="-15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오승록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04B0B8F-A358-4729-8B6D-5D9E18A6C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60542"/>
              </p:ext>
            </p:extLst>
          </p:nvPr>
        </p:nvGraphicFramePr>
        <p:xfrm>
          <a:off x="787651" y="1976384"/>
          <a:ext cx="10538233" cy="3703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06171">
                  <a:extLst>
                    <a:ext uri="{9D8B030D-6E8A-4147-A177-3AD203B41FA5}">
                      <a16:colId xmlns:a16="http://schemas.microsoft.com/office/drawing/2014/main" val="3858527616"/>
                    </a:ext>
                  </a:extLst>
                </a:gridCol>
                <a:gridCol w="2281473">
                  <a:extLst>
                    <a:ext uri="{9D8B030D-6E8A-4147-A177-3AD203B41FA5}">
                      <a16:colId xmlns:a16="http://schemas.microsoft.com/office/drawing/2014/main" val="3079368733"/>
                    </a:ext>
                  </a:extLst>
                </a:gridCol>
                <a:gridCol w="2281473">
                  <a:extLst>
                    <a:ext uri="{9D8B030D-6E8A-4147-A177-3AD203B41FA5}">
                      <a16:colId xmlns:a16="http://schemas.microsoft.com/office/drawing/2014/main" val="4291117057"/>
                    </a:ext>
                  </a:extLst>
                </a:gridCol>
                <a:gridCol w="669958">
                  <a:extLst>
                    <a:ext uri="{9D8B030D-6E8A-4147-A177-3AD203B41FA5}">
                      <a16:colId xmlns:a16="http://schemas.microsoft.com/office/drawing/2014/main" val="1313207244"/>
                    </a:ext>
                  </a:extLst>
                </a:gridCol>
                <a:gridCol w="2299579">
                  <a:extLst>
                    <a:ext uri="{9D8B030D-6E8A-4147-A177-3AD203B41FA5}">
                      <a16:colId xmlns:a16="http://schemas.microsoft.com/office/drawing/2014/main" val="2732158625"/>
                    </a:ext>
                  </a:extLst>
                </a:gridCol>
                <a:gridCol w="2299579">
                  <a:extLst>
                    <a:ext uri="{9D8B030D-6E8A-4147-A177-3AD203B41FA5}">
                      <a16:colId xmlns:a16="http://schemas.microsoft.com/office/drawing/2014/main" val="125495978"/>
                    </a:ext>
                  </a:extLst>
                </a:gridCol>
              </a:tblGrid>
              <a:tr h="3503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/>
                        <a:t>윤서진</a:t>
                      </a:r>
                      <a:r>
                        <a:rPr lang="ko-KR" altLang="en-US" sz="1200" b="0" dirty="0"/>
                        <a:t> </a:t>
                      </a:r>
                      <a:r>
                        <a:rPr lang="en-US" altLang="ko-KR" sz="1200" b="0" dirty="0"/>
                        <a:t>ssk01138@gmail.com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/>
                        <a:t>윤서진</a:t>
                      </a:r>
                      <a:r>
                        <a:rPr lang="ko-KR" altLang="en-US" sz="1200" b="0" dirty="0"/>
                        <a:t> </a:t>
                      </a:r>
                      <a:r>
                        <a:rPr lang="en-US" altLang="ko-KR" sz="1200" b="0" dirty="0"/>
                        <a:t>ssk01138@gmail.com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b="0" dirty="0"/>
                        <a:t>11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9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2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b="0" dirty="0"/>
                        <a:t>12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3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3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b="0" dirty="0"/>
                        <a:t>13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28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4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14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0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5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15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5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6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16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047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7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17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2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8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18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381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9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19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2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10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20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173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6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C58997-82CA-4930-BF32-21180C700D70}"/>
              </a:ext>
            </a:extLst>
          </p:cNvPr>
          <p:cNvSpPr txBox="1"/>
          <p:nvPr/>
        </p:nvSpPr>
        <p:spPr>
          <a:xfrm>
            <a:off x="4977750" y="34310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조원짜기</a:t>
            </a:r>
            <a:endParaRPr lang="en-US" sz="4000" dirty="0">
              <a:solidFill>
                <a:srgbClr val="2E6CA4"/>
              </a:solidFill>
              <a:latin typeface="Abel" panose="02000506030000020004" pitchFamily="2" charset="0"/>
            </a:endParaRPr>
          </a:p>
        </p:txBody>
      </p:sp>
      <p:sp>
        <p:nvSpPr>
          <p:cNvPr id="18" name="모서리가 둥근 직사각형 73">
            <a:extLst>
              <a:ext uri="{FF2B5EF4-FFF2-40B4-BE49-F238E27FC236}">
                <a16:creationId xmlns:a16="http://schemas.microsoft.com/office/drawing/2014/main" id="{E2000003-37E4-48C1-BDC6-F4B32E506451}"/>
              </a:ext>
            </a:extLst>
          </p:cNvPr>
          <p:cNvSpPr/>
          <p:nvPr/>
        </p:nvSpPr>
        <p:spPr>
          <a:xfrm>
            <a:off x="394619" y="1444701"/>
            <a:ext cx="11202870" cy="47717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endParaRPr lang="en-US" altLang="ko-KR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441ED7D-7D3A-4D15-821D-6B74032A8F5B}"/>
              </a:ext>
            </a:extLst>
          </p:cNvPr>
          <p:cNvCxnSpPr>
            <a:cxnSpLocks/>
          </p:cNvCxnSpPr>
          <p:nvPr/>
        </p:nvCxnSpPr>
        <p:spPr>
          <a:xfrm>
            <a:off x="4169328" y="1050989"/>
            <a:ext cx="3842158" cy="0"/>
          </a:xfrm>
          <a:prstGeom prst="line">
            <a:avLst/>
          </a:prstGeom>
          <a:ln w="3810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D1823BA-9A40-43D1-A933-82E58F41BFAF}"/>
              </a:ext>
            </a:extLst>
          </p:cNvPr>
          <p:cNvSpPr txBox="1"/>
          <p:nvPr/>
        </p:nvSpPr>
        <p:spPr>
          <a:xfrm>
            <a:off x="7214260" y="426445"/>
            <a:ext cx="286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7</a:t>
            </a: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분반 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남현도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04B0B8F-A358-4729-8B6D-5D9E18A6C807}"/>
              </a:ext>
            </a:extLst>
          </p:cNvPr>
          <p:cNvGraphicFramePr>
            <a:graphicFrameLocks noGrp="1"/>
          </p:cNvGraphicFramePr>
          <p:nvPr/>
        </p:nvGraphicFramePr>
        <p:xfrm>
          <a:off x="787651" y="1976384"/>
          <a:ext cx="10538233" cy="3708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06171">
                  <a:extLst>
                    <a:ext uri="{9D8B030D-6E8A-4147-A177-3AD203B41FA5}">
                      <a16:colId xmlns:a16="http://schemas.microsoft.com/office/drawing/2014/main" val="3858527616"/>
                    </a:ext>
                  </a:extLst>
                </a:gridCol>
                <a:gridCol w="2281473">
                  <a:extLst>
                    <a:ext uri="{9D8B030D-6E8A-4147-A177-3AD203B41FA5}">
                      <a16:colId xmlns:a16="http://schemas.microsoft.com/office/drawing/2014/main" val="3079368733"/>
                    </a:ext>
                  </a:extLst>
                </a:gridCol>
                <a:gridCol w="2281473">
                  <a:extLst>
                    <a:ext uri="{9D8B030D-6E8A-4147-A177-3AD203B41FA5}">
                      <a16:colId xmlns:a16="http://schemas.microsoft.com/office/drawing/2014/main" val="4291117057"/>
                    </a:ext>
                  </a:extLst>
                </a:gridCol>
                <a:gridCol w="669958">
                  <a:extLst>
                    <a:ext uri="{9D8B030D-6E8A-4147-A177-3AD203B41FA5}">
                      <a16:colId xmlns:a16="http://schemas.microsoft.com/office/drawing/2014/main" val="1313207244"/>
                    </a:ext>
                  </a:extLst>
                </a:gridCol>
                <a:gridCol w="2299579">
                  <a:extLst>
                    <a:ext uri="{9D8B030D-6E8A-4147-A177-3AD203B41FA5}">
                      <a16:colId xmlns:a16="http://schemas.microsoft.com/office/drawing/2014/main" val="2732158625"/>
                    </a:ext>
                  </a:extLst>
                </a:gridCol>
                <a:gridCol w="2299579">
                  <a:extLst>
                    <a:ext uri="{9D8B030D-6E8A-4147-A177-3AD203B41FA5}">
                      <a16:colId xmlns:a16="http://schemas.microsoft.com/office/drawing/2014/main" val="125495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/>
                        <a:t>윤서진</a:t>
                      </a:r>
                      <a:r>
                        <a:rPr lang="ko-KR" altLang="en-US" sz="1200" b="0" dirty="0"/>
                        <a:t> </a:t>
                      </a:r>
                      <a:r>
                        <a:rPr lang="en-US" altLang="ko-KR" sz="1200" b="0" dirty="0"/>
                        <a:t>ssk01138@gmail.com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/>
                        <a:t>윤서진</a:t>
                      </a:r>
                      <a:r>
                        <a:rPr lang="ko-KR" altLang="en-US" sz="1200" b="0" dirty="0"/>
                        <a:t> </a:t>
                      </a:r>
                      <a:r>
                        <a:rPr lang="en-US" altLang="ko-KR" sz="1200" b="0" dirty="0"/>
                        <a:t>ssk01138@gmail.com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b="0" dirty="0"/>
                        <a:t>11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9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2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b="0" dirty="0"/>
                        <a:t>12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3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3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b="0" dirty="0"/>
                        <a:t>13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28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4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14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0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5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15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5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6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16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047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7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17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2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8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18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381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9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19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2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10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20</a:t>
                      </a:r>
                      <a:r>
                        <a:rPr lang="ko-KR" altLang="en-US" b="0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173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0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C58997-82CA-4930-BF32-21180C700D70}"/>
              </a:ext>
            </a:extLst>
          </p:cNvPr>
          <p:cNvSpPr txBox="1"/>
          <p:nvPr/>
        </p:nvSpPr>
        <p:spPr>
          <a:xfrm>
            <a:off x="4623485" y="343103"/>
            <a:ext cx="2945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Lecture Plan</a:t>
            </a:r>
            <a:endParaRPr lang="en-US" sz="4000" dirty="0">
              <a:solidFill>
                <a:srgbClr val="2E6CA4"/>
              </a:solidFill>
              <a:latin typeface="Abel" panose="02000506030000020004" pitchFamily="2" charset="0"/>
            </a:endParaRPr>
          </a:p>
        </p:txBody>
      </p:sp>
      <p:sp>
        <p:nvSpPr>
          <p:cNvPr id="18" name="모서리가 둥근 직사각형 73">
            <a:extLst>
              <a:ext uri="{FF2B5EF4-FFF2-40B4-BE49-F238E27FC236}">
                <a16:creationId xmlns:a16="http://schemas.microsoft.com/office/drawing/2014/main" id="{E2000003-37E4-48C1-BDC6-F4B32E506451}"/>
              </a:ext>
            </a:extLst>
          </p:cNvPr>
          <p:cNvSpPr/>
          <p:nvPr/>
        </p:nvSpPr>
        <p:spPr>
          <a:xfrm>
            <a:off x="845181" y="1841925"/>
            <a:ext cx="10501638" cy="3990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Grading Plan</a:t>
            </a: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(3, 4, 7 </a:t>
            </a: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분반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3333CC"/>
              </a:buClr>
              <a:buFont typeface="Arial" pitchFamily="34" charset="0"/>
              <a:buChar char="•"/>
            </a:pP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Mid-term exam : 0 %</a:t>
            </a:r>
          </a:p>
          <a:p>
            <a:pPr marL="342900" indent="-342900">
              <a:lnSpc>
                <a:spcPct val="150000"/>
              </a:lnSpc>
              <a:buClr>
                <a:srgbClr val="3333CC"/>
              </a:buClr>
              <a:buFont typeface="Arial" pitchFamily="34" charset="0"/>
              <a:buChar char="•"/>
            </a:pP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Final exam : 30 %</a:t>
            </a:r>
          </a:p>
          <a:p>
            <a:pPr marL="342900" indent="-342900">
              <a:lnSpc>
                <a:spcPct val="150000"/>
              </a:lnSpc>
              <a:buClr>
                <a:srgbClr val="3333CC"/>
              </a:buClr>
              <a:buFont typeface="Arial" pitchFamily="34" charset="0"/>
              <a:buChar char="•"/>
            </a:pP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Assignments (</a:t>
            </a: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예비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 </a:t>
            </a:r>
            <a:r>
              <a:rPr lang="ko-KR" altLang="en-US" sz="2400" b="1" spc="-1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: 30 %</a:t>
            </a:r>
          </a:p>
          <a:p>
            <a:pPr marL="342900" indent="-342900">
              <a:lnSpc>
                <a:spcPct val="150000"/>
              </a:lnSpc>
              <a:buClr>
                <a:srgbClr val="3333CC"/>
              </a:buClr>
              <a:buFont typeface="Arial" pitchFamily="34" charset="0"/>
              <a:buChar char="•"/>
            </a:pP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Presentation : 20 %</a:t>
            </a:r>
          </a:p>
          <a:p>
            <a:pPr marL="342900" indent="-342900">
              <a:lnSpc>
                <a:spcPct val="150000"/>
              </a:lnSpc>
              <a:buClr>
                <a:srgbClr val="3333CC"/>
              </a:buClr>
              <a:buFont typeface="Arial" pitchFamily="34" charset="0"/>
              <a:buChar char="•"/>
            </a:pP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Attendance : 20 %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441ED7D-7D3A-4D15-821D-6B74032A8F5B}"/>
              </a:ext>
            </a:extLst>
          </p:cNvPr>
          <p:cNvCxnSpPr>
            <a:cxnSpLocks/>
          </p:cNvCxnSpPr>
          <p:nvPr/>
        </p:nvCxnSpPr>
        <p:spPr>
          <a:xfrm>
            <a:off x="4169328" y="1050989"/>
            <a:ext cx="3842158" cy="0"/>
          </a:xfrm>
          <a:prstGeom prst="line">
            <a:avLst/>
          </a:prstGeom>
          <a:ln w="3810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0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C58997-82CA-4930-BF32-21180C700D70}"/>
              </a:ext>
            </a:extLst>
          </p:cNvPr>
          <p:cNvSpPr txBox="1"/>
          <p:nvPr/>
        </p:nvSpPr>
        <p:spPr>
          <a:xfrm>
            <a:off x="3503788" y="343103"/>
            <a:ext cx="5184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Syllabus (</a:t>
            </a:r>
            <a:r>
              <a:rPr lang="ko-KR" alt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주차별</a:t>
            </a: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 계획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)</a:t>
            </a:r>
            <a:endParaRPr lang="en-US" sz="4000" dirty="0">
              <a:solidFill>
                <a:srgbClr val="2E6CA4"/>
              </a:solidFill>
              <a:latin typeface="Abel" panose="02000506030000020004" pitchFamily="2" charset="0"/>
            </a:endParaRPr>
          </a:p>
        </p:txBody>
      </p:sp>
      <p:sp>
        <p:nvSpPr>
          <p:cNvPr id="18" name="모서리가 둥근 직사각형 73">
            <a:extLst>
              <a:ext uri="{FF2B5EF4-FFF2-40B4-BE49-F238E27FC236}">
                <a16:creationId xmlns:a16="http://schemas.microsoft.com/office/drawing/2014/main" id="{E2000003-37E4-48C1-BDC6-F4B32E506451}"/>
              </a:ext>
            </a:extLst>
          </p:cNvPr>
          <p:cNvSpPr/>
          <p:nvPr/>
        </p:nvSpPr>
        <p:spPr>
          <a:xfrm>
            <a:off x="845181" y="1209715"/>
            <a:ext cx="10501638" cy="55549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endParaRPr lang="en-US" altLang="ko-KR" sz="2400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441ED7D-7D3A-4D15-821D-6B74032A8F5B}"/>
              </a:ext>
            </a:extLst>
          </p:cNvPr>
          <p:cNvCxnSpPr>
            <a:cxnSpLocks/>
          </p:cNvCxnSpPr>
          <p:nvPr/>
        </p:nvCxnSpPr>
        <p:spPr>
          <a:xfrm>
            <a:off x="4169328" y="1050989"/>
            <a:ext cx="3842158" cy="0"/>
          </a:xfrm>
          <a:prstGeom prst="line">
            <a:avLst/>
          </a:prstGeom>
          <a:ln w="3810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AAC0413-BD33-44FC-8683-A4C0B3367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55994"/>
              </p:ext>
            </p:extLst>
          </p:nvPr>
        </p:nvGraphicFramePr>
        <p:xfrm>
          <a:off x="1410549" y="1420582"/>
          <a:ext cx="9370902" cy="5140306"/>
        </p:xfrm>
        <a:graphic>
          <a:graphicData uri="http://schemas.openxmlformats.org/drawingml/2006/table">
            <a:tbl>
              <a:tblPr/>
              <a:tblGrid>
                <a:gridCol w="1870533">
                  <a:extLst>
                    <a:ext uri="{9D8B030D-6E8A-4147-A177-3AD203B41FA5}">
                      <a16:colId xmlns:a16="http://schemas.microsoft.com/office/drawing/2014/main" val="2730927346"/>
                    </a:ext>
                  </a:extLst>
                </a:gridCol>
                <a:gridCol w="6539642">
                  <a:extLst>
                    <a:ext uri="{9D8B030D-6E8A-4147-A177-3AD203B41FA5}">
                      <a16:colId xmlns:a16="http://schemas.microsoft.com/office/drawing/2014/main" val="3311482503"/>
                    </a:ext>
                  </a:extLst>
                </a:gridCol>
                <a:gridCol w="960727">
                  <a:extLst>
                    <a:ext uri="{9D8B030D-6E8A-4147-A177-3AD203B41FA5}">
                      <a16:colId xmlns:a16="http://schemas.microsoft.com/office/drawing/2014/main" val="628720238"/>
                    </a:ext>
                  </a:extLst>
                </a:gridCol>
              </a:tblGrid>
              <a:tr h="3404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일자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실험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발표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91831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3.17 / 3.19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OT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8529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3.24 / 3.20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 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en-US" altLang="ko-KR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직류전원 장치 및 </a:t>
                      </a:r>
                      <a:r>
                        <a:rPr lang="ko-KR" altLang="en-US" sz="1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멀티미터</a:t>
                      </a:r>
                      <a:r>
                        <a:rPr lang="ko-KR" altLang="en-US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사용법</a:t>
                      </a:r>
                      <a:r>
                        <a:rPr lang="en-US" altLang="ko-KR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ko-KR" altLang="en-US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 </a:t>
                      </a:r>
                      <a:r>
                        <a:rPr lang="en-US" altLang="ko-KR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저항의 종류 및 측정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6201498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3.31 / 4.3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500" b="0" dirty="0">
                          <a:latin typeface="+mn-ea"/>
                          <a:ea typeface="+mn-ea"/>
                        </a:rPr>
                        <a:t>실험 </a:t>
                      </a:r>
                      <a:r>
                        <a:rPr lang="en-US" altLang="ko-KR" sz="1500" b="0" dirty="0">
                          <a:latin typeface="+mn-ea"/>
                          <a:ea typeface="+mn-ea"/>
                        </a:rPr>
                        <a:t>4. </a:t>
                      </a:r>
                      <a:r>
                        <a:rPr lang="ko-KR" altLang="en-US" sz="1500" b="0" dirty="0">
                          <a:latin typeface="+mn-ea"/>
                          <a:ea typeface="+mn-ea"/>
                        </a:rPr>
                        <a:t>옴의 법칙과 </a:t>
                      </a:r>
                      <a:r>
                        <a:rPr lang="ko-KR" altLang="en-US" sz="1500" b="0" dirty="0" err="1">
                          <a:latin typeface="+mn-ea"/>
                          <a:ea typeface="+mn-ea"/>
                        </a:rPr>
                        <a:t>키르히호프</a:t>
                      </a:r>
                      <a:r>
                        <a:rPr lang="ko-KR" altLang="en-US" sz="1500" b="0" dirty="0">
                          <a:latin typeface="+mn-ea"/>
                          <a:ea typeface="+mn-ea"/>
                        </a:rPr>
                        <a:t> 전압 및 전류 법칙</a:t>
                      </a:r>
                      <a:endParaRPr lang="en-US" sz="15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1064850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4.7 / 4.10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 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 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병렬 저항회로</a:t>
                      </a:r>
                      <a:endParaRPr lang="ko-KR" alt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7038906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4.14 / 4.17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 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 </a:t>
                      </a:r>
                      <a:r>
                        <a:rPr lang="ko-KR" alt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휘트스톤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브릿지</a:t>
                      </a:r>
                      <a:endParaRPr lang="ko-KR" alt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2419820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4.21 / 4.24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 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 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중첩의 정리</a:t>
                      </a:r>
                      <a:endParaRPr lang="ko-KR" alt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1519330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4.28 / 5.1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 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 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등가 전원 정리</a:t>
                      </a:r>
                      <a:endParaRPr lang="ko-KR" alt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614363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5.5 / 5.8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 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 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최대 전력 전송 정리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3163413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5.12 / 5.15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 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 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신호 발생기와 </a:t>
                      </a:r>
                      <a:r>
                        <a:rPr lang="ko-KR" alt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오실로스코프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사용법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0671101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5.19 / 5.22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 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 </a:t>
                      </a:r>
                      <a:r>
                        <a:rPr lang="ko-KR" alt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오실로스코프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고급 사용법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962600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5.26 / 5.29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 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12.R,</a:t>
                      </a:r>
                      <a:r>
                        <a:rPr lang="en-US" altLang="ko-KR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L, C </a:t>
                      </a:r>
                      <a:r>
                        <a:rPr lang="ko-KR" altLang="en-US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소자의 특성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7132107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6.2 / 6.5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 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 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교류 회로 소자의 </a:t>
                      </a:r>
                      <a:r>
                        <a:rPr lang="ko-KR" alt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임피던스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138786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6.9 / 6.12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 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 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교류 전원 및 전력 측정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6.16 / 6.19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기말고사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모두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~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807977"/>
                  </a:ext>
                </a:extLst>
              </a:tr>
              <a:tr h="319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보강 수업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과제로 대체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모두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~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585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95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C58997-82CA-4930-BF32-21180C700D70}"/>
              </a:ext>
            </a:extLst>
          </p:cNvPr>
          <p:cNvSpPr txBox="1"/>
          <p:nvPr/>
        </p:nvSpPr>
        <p:spPr>
          <a:xfrm>
            <a:off x="3869276" y="343103"/>
            <a:ext cx="4453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Report (</a:t>
            </a: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예비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, </a:t>
            </a: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결과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)</a:t>
            </a:r>
            <a:endParaRPr lang="en-US" sz="4000" dirty="0">
              <a:solidFill>
                <a:srgbClr val="2E6CA4"/>
              </a:solidFill>
              <a:latin typeface="Abel" panose="02000506030000020004" pitchFamily="2" charset="0"/>
            </a:endParaRPr>
          </a:p>
        </p:txBody>
      </p:sp>
      <p:sp>
        <p:nvSpPr>
          <p:cNvPr id="18" name="모서리가 둥근 직사각형 73">
            <a:extLst>
              <a:ext uri="{FF2B5EF4-FFF2-40B4-BE49-F238E27FC236}">
                <a16:creationId xmlns:a16="http://schemas.microsoft.com/office/drawing/2014/main" id="{E2000003-37E4-48C1-BDC6-F4B32E506451}"/>
              </a:ext>
            </a:extLst>
          </p:cNvPr>
          <p:cNvSpPr/>
          <p:nvPr/>
        </p:nvSpPr>
        <p:spPr>
          <a:xfrm>
            <a:off x="845181" y="1188782"/>
            <a:ext cx="10501638" cy="55549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endParaRPr lang="en-US" altLang="ko-KR" sz="2400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441ED7D-7D3A-4D15-821D-6B74032A8F5B}"/>
              </a:ext>
            </a:extLst>
          </p:cNvPr>
          <p:cNvCxnSpPr>
            <a:cxnSpLocks/>
          </p:cNvCxnSpPr>
          <p:nvPr/>
        </p:nvCxnSpPr>
        <p:spPr>
          <a:xfrm>
            <a:off x="4169328" y="1050989"/>
            <a:ext cx="3842158" cy="0"/>
          </a:xfrm>
          <a:prstGeom prst="line">
            <a:avLst/>
          </a:prstGeom>
          <a:ln w="3810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r="3312"/>
          <a:stretch/>
        </p:blipFill>
        <p:spPr bwMode="auto">
          <a:xfrm>
            <a:off x="1549262" y="1563559"/>
            <a:ext cx="9093476" cy="480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액자 1"/>
          <p:cNvSpPr/>
          <p:nvPr/>
        </p:nvSpPr>
        <p:spPr>
          <a:xfrm>
            <a:off x="8109458" y="3525367"/>
            <a:ext cx="1649189" cy="40821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액자 8"/>
          <p:cNvSpPr/>
          <p:nvPr/>
        </p:nvSpPr>
        <p:spPr>
          <a:xfrm>
            <a:off x="1757644" y="2153765"/>
            <a:ext cx="2569427" cy="40821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C58997-82CA-4930-BF32-21180C700D70}"/>
              </a:ext>
            </a:extLst>
          </p:cNvPr>
          <p:cNvSpPr txBox="1"/>
          <p:nvPr/>
        </p:nvSpPr>
        <p:spPr>
          <a:xfrm>
            <a:off x="4571388" y="343103"/>
            <a:ext cx="3049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Report(</a:t>
            </a: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예비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)</a:t>
            </a:r>
            <a:endParaRPr lang="en-US" sz="4000" dirty="0">
              <a:solidFill>
                <a:srgbClr val="2E6CA4"/>
              </a:solidFill>
              <a:latin typeface="Abel" panose="02000506030000020004" pitchFamily="2" charset="0"/>
            </a:endParaRPr>
          </a:p>
        </p:txBody>
      </p:sp>
      <p:sp>
        <p:nvSpPr>
          <p:cNvPr id="18" name="모서리가 둥근 직사각형 73">
            <a:extLst>
              <a:ext uri="{FF2B5EF4-FFF2-40B4-BE49-F238E27FC236}">
                <a16:creationId xmlns:a16="http://schemas.microsoft.com/office/drawing/2014/main" id="{E2000003-37E4-48C1-BDC6-F4B32E506451}"/>
              </a:ext>
            </a:extLst>
          </p:cNvPr>
          <p:cNvSpPr/>
          <p:nvPr/>
        </p:nvSpPr>
        <p:spPr>
          <a:xfrm>
            <a:off x="845181" y="1841925"/>
            <a:ext cx="5102946" cy="3990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endParaRPr lang="en-US" altLang="ko-KR" sz="2400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441ED7D-7D3A-4D15-821D-6B74032A8F5B}"/>
              </a:ext>
            </a:extLst>
          </p:cNvPr>
          <p:cNvCxnSpPr>
            <a:cxnSpLocks/>
          </p:cNvCxnSpPr>
          <p:nvPr/>
        </p:nvCxnSpPr>
        <p:spPr>
          <a:xfrm>
            <a:off x="4169328" y="1050989"/>
            <a:ext cx="3842158" cy="0"/>
          </a:xfrm>
          <a:prstGeom prst="line">
            <a:avLst/>
          </a:prstGeom>
          <a:ln w="3810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7CA1F0-4C38-4C7E-8801-C89E02414874}"/>
              </a:ext>
            </a:extLst>
          </p:cNvPr>
          <p:cNvSpPr/>
          <p:nvPr/>
        </p:nvSpPr>
        <p:spPr>
          <a:xfrm>
            <a:off x="1165987" y="4268621"/>
            <a:ext cx="4637284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eaLnBrk="1" latinLnBrk="1" hangingPunct="1">
              <a:lnSpc>
                <a:spcPct val="150000"/>
              </a:lnSpc>
              <a:buClr>
                <a:srgbClr val="3333CC"/>
              </a:buClr>
              <a:buAutoNum type="arabicPeriod"/>
            </a:pP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실험 목적</a:t>
            </a:r>
            <a:endParaRPr lang="en-US" altLang="ko-KR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indent="-742950" eaLnBrk="1" latinLnBrk="1" hangingPunct="1">
              <a:lnSpc>
                <a:spcPct val="150000"/>
              </a:lnSpc>
              <a:buClr>
                <a:srgbClr val="3333CC"/>
              </a:buClr>
              <a:buAutoNum type="arabicPeriod"/>
            </a:pP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이론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교재 </a:t>
            </a:r>
            <a:r>
              <a:rPr lang="ko-KR" altLang="en-US" b="1" spc="-1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예비레포트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or 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조교가 출제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14483" r="3848" b="26101"/>
          <a:stretch/>
        </p:blipFill>
        <p:spPr bwMode="auto">
          <a:xfrm>
            <a:off x="6090407" y="1430236"/>
            <a:ext cx="5388579" cy="481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DB24E6-9657-4A5E-98FA-1726D6BD1D33}"/>
              </a:ext>
            </a:extLst>
          </p:cNvPr>
          <p:cNvSpPr txBox="1"/>
          <p:nvPr/>
        </p:nvSpPr>
        <p:spPr>
          <a:xfrm>
            <a:off x="1293340" y="2165081"/>
            <a:ext cx="2708292" cy="19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개인당 </a:t>
            </a: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</a:rPr>
              <a:t>절대로 </a:t>
            </a:r>
            <a:r>
              <a:rPr lang="en-US" altLang="ko-KR" sz="2400" b="1" spc="-150" dirty="0">
                <a:solidFill>
                  <a:srgbClr val="FF0000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</a:rPr>
              <a:t>장</a:t>
            </a:r>
            <a:endParaRPr lang="en-US" altLang="ko-KR" b="1" spc="-150" dirty="0">
              <a:solidFill>
                <a:srgbClr val="FF0000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  표지는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X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</a:rPr>
              <a:t>수기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로 작성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b="1" spc="-15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컴터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X)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내용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549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C58997-82CA-4930-BF32-21180C700D70}"/>
              </a:ext>
            </a:extLst>
          </p:cNvPr>
          <p:cNvSpPr txBox="1"/>
          <p:nvPr/>
        </p:nvSpPr>
        <p:spPr>
          <a:xfrm>
            <a:off x="4571388" y="343103"/>
            <a:ext cx="3049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Report(</a:t>
            </a: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결과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)</a:t>
            </a:r>
            <a:endParaRPr lang="en-US" sz="4000" dirty="0">
              <a:solidFill>
                <a:srgbClr val="2E6CA4"/>
              </a:solidFill>
              <a:latin typeface="Abel" panose="02000506030000020004" pitchFamily="2" charset="0"/>
            </a:endParaRPr>
          </a:p>
        </p:txBody>
      </p:sp>
      <p:sp>
        <p:nvSpPr>
          <p:cNvPr id="18" name="모서리가 둥근 직사각형 73">
            <a:extLst>
              <a:ext uri="{FF2B5EF4-FFF2-40B4-BE49-F238E27FC236}">
                <a16:creationId xmlns:a16="http://schemas.microsoft.com/office/drawing/2014/main" id="{E2000003-37E4-48C1-BDC6-F4B32E506451}"/>
              </a:ext>
            </a:extLst>
          </p:cNvPr>
          <p:cNvSpPr/>
          <p:nvPr/>
        </p:nvSpPr>
        <p:spPr>
          <a:xfrm>
            <a:off x="845181" y="1154576"/>
            <a:ext cx="5104800" cy="53591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endParaRPr lang="en-US" altLang="ko-KR" sz="2400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441ED7D-7D3A-4D15-821D-6B74032A8F5B}"/>
              </a:ext>
            </a:extLst>
          </p:cNvPr>
          <p:cNvCxnSpPr>
            <a:cxnSpLocks/>
          </p:cNvCxnSpPr>
          <p:nvPr/>
        </p:nvCxnSpPr>
        <p:spPr>
          <a:xfrm>
            <a:off x="4169328" y="1050989"/>
            <a:ext cx="3842158" cy="0"/>
          </a:xfrm>
          <a:prstGeom prst="line">
            <a:avLst/>
          </a:prstGeom>
          <a:ln w="3810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7CA1F0-4C38-4C7E-8801-C89E02414874}"/>
              </a:ext>
            </a:extLst>
          </p:cNvPr>
          <p:cNvSpPr/>
          <p:nvPr/>
        </p:nvSpPr>
        <p:spPr>
          <a:xfrm>
            <a:off x="1033918" y="4928358"/>
            <a:ext cx="5104800" cy="9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 eaLnBrk="1" latinLnBrk="1" hangingPunct="1">
              <a:lnSpc>
                <a:spcPct val="150000"/>
              </a:lnSpc>
              <a:buClr>
                <a:srgbClr val="3333CC"/>
              </a:buClr>
              <a:buAutoNum type="arabicPeriod"/>
            </a:pP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실험 결과값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 포함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- 1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endParaRPr lang="en-US" altLang="ko-KR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indent="-742950" algn="just" eaLnBrk="1" latinLnBrk="1" hangingPunct="1">
              <a:lnSpc>
                <a:spcPct val="150000"/>
              </a:lnSpc>
              <a:buClr>
                <a:srgbClr val="3333CC"/>
              </a:buClr>
              <a:buAutoNum type="arabicPeriod"/>
            </a:pP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 고찰 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개인당 </a:t>
            </a:r>
            <a:r>
              <a:rPr lang="ko-KR" altLang="en-US" b="1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쓸 것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– (1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장에서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" b="79112"/>
          <a:stretch/>
        </p:blipFill>
        <p:spPr bwMode="auto">
          <a:xfrm>
            <a:off x="6471559" y="1210692"/>
            <a:ext cx="4991597" cy="138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F9DE5C-B688-4889-8A8C-1C643AD39FA8}"/>
              </a:ext>
            </a:extLst>
          </p:cNvPr>
          <p:cNvSpPr txBox="1"/>
          <p:nvPr/>
        </p:nvSpPr>
        <p:spPr>
          <a:xfrm>
            <a:off x="1244757" y="1775576"/>
            <a:ext cx="3395914" cy="280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</a:rPr>
              <a:t>조당 </a:t>
            </a:r>
            <a:r>
              <a:rPr lang="en-US" altLang="ko-KR" sz="2400" b="1" spc="-150" dirty="0">
                <a:solidFill>
                  <a:srgbClr val="FF0000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</a:rPr>
              <a:t>개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 (3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장 이내로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</a:rPr>
              <a:t>조원 이름 필수로 기재</a:t>
            </a:r>
            <a:endParaRPr lang="en-US" altLang="ko-KR" b="1" spc="-150" dirty="0">
              <a:solidFill>
                <a:srgbClr val="FF0000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  <a:buClr>
                <a:srgbClr val="3333CC"/>
              </a:buClr>
            </a:pPr>
            <a:r>
              <a:rPr lang="en-US" altLang="ko-KR" b="1" spc="-150" dirty="0">
                <a:solidFill>
                  <a:srgbClr val="FF0000"/>
                </a:solidFill>
                <a:latin typeface="맑은 고딕" panose="020B0503020000020004" pitchFamily="50" charset="-127"/>
              </a:rPr>
              <a:t>    (</a:t>
            </a:r>
            <a:r>
              <a:rPr lang="ko-KR" altLang="en-US" b="1" spc="-150" dirty="0">
                <a:solidFill>
                  <a:srgbClr val="FF0000"/>
                </a:solidFill>
                <a:latin typeface="맑은 고딕" panose="020B0503020000020004" pitchFamily="50" charset="-127"/>
              </a:rPr>
              <a:t>없을 시 해당 조원 </a:t>
            </a:r>
            <a:r>
              <a:rPr lang="ko-KR" altLang="en-US" b="1" spc="-150" dirty="0" err="1">
                <a:solidFill>
                  <a:srgbClr val="FF0000"/>
                </a:solidFill>
                <a:latin typeface="맑은 고딕" panose="020B0503020000020004" pitchFamily="50" charset="-127"/>
              </a:rPr>
              <a:t>미제출</a:t>
            </a:r>
            <a:r>
              <a:rPr lang="ko-KR" altLang="en-US" b="1" spc="-150" dirty="0">
                <a:solidFill>
                  <a:srgbClr val="FF0000"/>
                </a:solidFill>
                <a:latin typeface="맑은 고딕" panose="020B0503020000020004" pitchFamily="50" charset="-127"/>
              </a:rPr>
              <a:t> 처리</a:t>
            </a:r>
            <a:r>
              <a:rPr lang="en-US" altLang="ko-KR" b="1" spc="-150" dirty="0">
                <a:solidFill>
                  <a:srgbClr val="FF0000"/>
                </a:solidFill>
                <a:latin typeface="맑은 고딕" panose="020B0503020000020004" pitchFamily="50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b="1" spc="-150" dirty="0">
                <a:latin typeface="맑은 고딕" panose="020B0503020000020004" pitchFamily="50" charset="-127"/>
              </a:rPr>
              <a:t>표지 </a:t>
            </a:r>
            <a:r>
              <a:rPr lang="en-US" altLang="ko-KR" b="1" spc="-150" dirty="0">
                <a:latin typeface="맑은 고딕" panose="020B0503020000020004" pitchFamily="50" charset="-127"/>
              </a:rPr>
              <a:t>X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b="1" spc="-150" dirty="0" err="1">
                <a:latin typeface="맑은 고딕" panose="020B0503020000020004" pitchFamily="50" charset="-127"/>
              </a:rPr>
              <a:t>컴터</a:t>
            </a:r>
            <a:r>
              <a:rPr lang="ko-KR" altLang="en-US" b="1" spc="-15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로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작성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수기는 개인취향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</a:rPr>
              <a:t>내용</a:t>
            </a:r>
            <a:endParaRPr lang="en-US" altLang="ko-KR" b="1" spc="-150" dirty="0">
              <a:solidFill>
                <a:srgbClr val="000000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D67A875-923F-4BD8-A716-316F62E8C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1" b="23354"/>
          <a:stretch/>
        </p:blipFill>
        <p:spPr bwMode="auto">
          <a:xfrm>
            <a:off x="6471559" y="2598340"/>
            <a:ext cx="4991597" cy="359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3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C58997-82CA-4930-BF32-21180C700D70}"/>
              </a:ext>
            </a:extLst>
          </p:cNvPr>
          <p:cNvSpPr txBox="1"/>
          <p:nvPr/>
        </p:nvSpPr>
        <p:spPr>
          <a:xfrm>
            <a:off x="4580205" y="343103"/>
            <a:ext cx="3031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수업 전 준비</a:t>
            </a:r>
            <a:endParaRPr lang="en-US" sz="4000" dirty="0">
              <a:solidFill>
                <a:srgbClr val="2E6CA4"/>
              </a:solidFill>
              <a:latin typeface="Abel" panose="02000506030000020004" pitchFamily="2" charset="0"/>
            </a:endParaRPr>
          </a:p>
        </p:txBody>
      </p:sp>
      <p:sp>
        <p:nvSpPr>
          <p:cNvPr id="18" name="모서리가 둥근 직사각형 73">
            <a:extLst>
              <a:ext uri="{FF2B5EF4-FFF2-40B4-BE49-F238E27FC236}">
                <a16:creationId xmlns:a16="http://schemas.microsoft.com/office/drawing/2014/main" id="{E2000003-37E4-48C1-BDC6-F4B32E506451}"/>
              </a:ext>
            </a:extLst>
          </p:cNvPr>
          <p:cNvSpPr/>
          <p:nvPr/>
        </p:nvSpPr>
        <p:spPr>
          <a:xfrm>
            <a:off x="845181" y="1645982"/>
            <a:ext cx="10501638" cy="46568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조교 책상에 </a:t>
            </a: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이름 순서대로</a:t>
            </a:r>
            <a:r>
              <a:rPr lang="ko-KR" altLang="en-US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예비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spc="-1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제출</a:t>
            </a:r>
            <a:endParaRPr lang="en-US" altLang="ko-KR" b="1" spc="-1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buClr>
                <a:srgbClr val="3333CC"/>
              </a:buClr>
            </a:pPr>
            <a:r>
              <a:rPr lang="en-US" altLang="ko-KR" sz="24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      </a:t>
            </a: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 순서대로 </a:t>
            </a:r>
            <a:r>
              <a:rPr lang="ko-KR" altLang="en-US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 </a:t>
            </a:r>
            <a:r>
              <a:rPr lang="ko-KR" altLang="en-US" b="1" spc="-15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</a:t>
            </a:r>
            <a:r>
              <a:rPr lang="ko-KR" altLang="en-US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제출</a:t>
            </a:r>
            <a:endParaRPr lang="en-US" altLang="ko-KR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발표 조는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216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호로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분전에 와서 발표 준비</a:t>
            </a:r>
            <a:endParaRPr lang="en-US" altLang="ko-KR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buClr>
                <a:srgbClr val="3333CC"/>
              </a:buClr>
            </a:pP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 ex) </a:t>
            </a:r>
            <a:r>
              <a:rPr lang="ko-KR" altLang="en-US" b="1" spc="-1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컴터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키고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PPT 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띄워놓기</a:t>
            </a:r>
            <a:endParaRPr lang="en-US" altLang="ko-KR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buClr>
                <a:srgbClr val="3333CC"/>
              </a:buClr>
            </a:pP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(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문이 닫혀 있으면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306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호로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Come)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출석 체크 </a:t>
            </a: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이후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spc="-1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제출 시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과제점수 </a:t>
            </a: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감점 </a:t>
            </a:r>
            <a:r>
              <a:rPr lang="en-US" altLang="ko-KR" sz="24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절반</a:t>
            </a:r>
            <a:r>
              <a:rPr lang="en-US" altLang="ko-KR" sz="24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수업 시간 이후 </a:t>
            </a:r>
            <a:r>
              <a:rPr lang="ko-KR" altLang="en-US" b="1" spc="-15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레포트</a:t>
            </a:r>
            <a:r>
              <a:rPr lang="ko-KR" altLang="en-US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제출은 </a:t>
            </a: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받아주지 않습니다 </a:t>
            </a:r>
            <a:r>
              <a:rPr lang="en-US" altLang="ko-KR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사정이 있으면 친구에게 전달</a:t>
            </a:r>
            <a:r>
              <a:rPr lang="en-US" altLang="ko-KR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441ED7D-7D3A-4D15-821D-6B74032A8F5B}"/>
              </a:ext>
            </a:extLst>
          </p:cNvPr>
          <p:cNvCxnSpPr>
            <a:cxnSpLocks/>
          </p:cNvCxnSpPr>
          <p:nvPr/>
        </p:nvCxnSpPr>
        <p:spPr>
          <a:xfrm>
            <a:off x="4169328" y="1050989"/>
            <a:ext cx="3842158" cy="0"/>
          </a:xfrm>
          <a:prstGeom prst="line">
            <a:avLst/>
          </a:prstGeom>
          <a:ln w="3810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3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C58997-82CA-4930-BF32-21180C700D70}"/>
              </a:ext>
            </a:extLst>
          </p:cNvPr>
          <p:cNvSpPr txBox="1"/>
          <p:nvPr/>
        </p:nvSpPr>
        <p:spPr>
          <a:xfrm>
            <a:off x="4673980" y="343103"/>
            <a:ext cx="2844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Presentaion</a:t>
            </a:r>
            <a:endParaRPr lang="en-US" sz="4000" dirty="0">
              <a:solidFill>
                <a:srgbClr val="2E6CA4"/>
              </a:solidFill>
              <a:latin typeface="Abel" panose="02000506030000020004" pitchFamily="2" charset="0"/>
            </a:endParaRPr>
          </a:p>
        </p:txBody>
      </p:sp>
      <p:sp>
        <p:nvSpPr>
          <p:cNvPr id="18" name="모서리가 둥근 직사각형 73">
            <a:extLst>
              <a:ext uri="{FF2B5EF4-FFF2-40B4-BE49-F238E27FC236}">
                <a16:creationId xmlns:a16="http://schemas.microsoft.com/office/drawing/2014/main" id="{E2000003-37E4-48C1-BDC6-F4B32E506451}"/>
              </a:ext>
            </a:extLst>
          </p:cNvPr>
          <p:cNvSpPr/>
          <p:nvPr/>
        </p:nvSpPr>
        <p:spPr>
          <a:xfrm>
            <a:off x="845181" y="1645982"/>
            <a:ext cx="5784219" cy="46568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PPT</a:t>
            </a: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준비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실험 시작 전 발표 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(5</a:t>
            </a: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 내외로 준비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화요일 오전 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시까지 메일로 제출</a:t>
            </a:r>
            <a:endParaRPr lang="en-US" altLang="ko-KR" sz="2400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Clr>
                <a:srgbClr val="3333CC"/>
              </a:buClr>
              <a:buFont typeface="Arial" pitchFamily="34" charset="0"/>
              <a:buChar char="•"/>
            </a:pP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ssk01138@gmail.com</a:t>
            </a:r>
            <a:endParaRPr lang="en-US" altLang="ko-KR" sz="2400" b="1" spc="-15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441ED7D-7D3A-4D15-821D-6B74032A8F5B}"/>
              </a:ext>
            </a:extLst>
          </p:cNvPr>
          <p:cNvCxnSpPr>
            <a:cxnSpLocks/>
          </p:cNvCxnSpPr>
          <p:nvPr/>
        </p:nvCxnSpPr>
        <p:spPr>
          <a:xfrm>
            <a:off x="4169328" y="1050989"/>
            <a:ext cx="3842158" cy="0"/>
          </a:xfrm>
          <a:prstGeom prst="line">
            <a:avLst/>
          </a:prstGeom>
          <a:ln w="3810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44E2F6-7769-4CDB-B3AA-CE24F4CC53CF}"/>
              </a:ext>
            </a:extLst>
          </p:cNvPr>
          <p:cNvSpPr/>
          <p:nvPr/>
        </p:nvSpPr>
        <p:spPr>
          <a:xfrm>
            <a:off x="7518028" y="1989246"/>
            <a:ext cx="3655570" cy="389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eaLnBrk="1" latinLnBrk="1" hangingPunct="1">
              <a:lnSpc>
                <a:spcPct val="150000"/>
              </a:lnSpc>
              <a:buClr>
                <a:srgbClr val="3333CC"/>
              </a:buClr>
              <a:buAutoNum type="arabicPeriod"/>
            </a:pP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실험 목적</a:t>
            </a:r>
            <a:endParaRPr lang="en-US" altLang="ko-KR" sz="2400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indent="-742950" eaLnBrk="1" latinLnBrk="1" hangingPunct="1">
              <a:lnSpc>
                <a:spcPct val="150000"/>
              </a:lnSpc>
              <a:buClr>
                <a:srgbClr val="3333CC"/>
              </a:buClr>
              <a:buAutoNum type="arabicPeriod"/>
            </a:pPr>
            <a:r>
              <a:rPr lang="ko-KR" altLang="en-US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이론</a:t>
            </a:r>
            <a:r>
              <a:rPr lang="en-US" altLang="ko-KR" sz="2400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spc="-15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신경써서</a:t>
            </a:r>
            <a:r>
              <a:rPr lang="en-US" altLang="ko-KR" sz="24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742950" indent="-742950" eaLnBrk="1" latinLnBrk="1" hangingPunct="1">
              <a:lnSpc>
                <a:spcPct val="150000"/>
              </a:lnSpc>
              <a:buClr>
                <a:srgbClr val="3333CC"/>
              </a:buClr>
              <a:buAutoNum type="arabicPeriod"/>
            </a:pPr>
            <a:r>
              <a:rPr lang="ko-KR" altLang="en-US" sz="2400" b="1" strike="sngStrike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 계기 및 부품</a:t>
            </a:r>
            <a:endParaRPr lang="en-US" altLang="ko-KR" sz="2400" b="1" strike="sngStrike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indent="-742950" eaLnBrk="1" latinLnBrk="1" hangingPunct="1">
              <a:lnSpc>
                <a:spcPct val="150000"/>
              </a:lnSpc>
              <a:buClr>
                <a:srgbClr val="3333CC"/>
              </a:buClr>
              <a:buAutoNum type="arabicPeriod"/>
            </a:pPr>
            <a:r>
              <a:rPr lang="ko-KR" altLang="en-US" sz="2400" b="1" strike="sngStrike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실험방법</a:t>
            </a:r>
            <a:endParaRPr lang="en-US" altLang="ko-KR" sz="2400" b="1" strike="sngStrike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indent="-742950" eaLnBrk="1" latinLnBrk="1" hangingPunct="1">
              <a:lnSpc>
                <a:spcPct val="150000"/>
              </a:lnSpc>
              <a:buClr>
                <a:srgbClr val="3333CC"/>
              </a:buClr>
              <a:buAutoNum type="arabicPeriod"/>
            </a:pPr>
            <a:r>
              <a:rPr lang="ko-KR" altLang="en-US" sz="2400" b="1" strike="sngStrike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실험결과</a:t>
            </a:r>
            <a:endParaRPr lang="en-US" altLang="ko-KR" sz="2400" b="1" strike="sngStrike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indent="-742950" eaLnBrk="1" latinLnBrk="1" hangingPunct="1">
              <a:lnSpc>
                <a:spcPct val="150000"/>
              </a:lnSpc>
              <a:buClr>
                <a:srgbClr val="3333CC"/>
              </a:buClr>
              <a:buAutoNum type="arabicPeriod"/>
            </a:pPr>
            <a:r>
              <a:rPr lang="ko-KR" altLang="en-US" sz="2400" b="1" strike="sngStrike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결과고찰 및 토론</a:t>
            </a:r>
            <a:endParaRPr lang="en-US" altLang="ko-KR" sz="2400" b="1" strike="sngStrike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indent="-742950" eaLnBrk="1" latinLnBrk="1" hangingPunct="1">
              <a:lnSpc>
                <a:spcPct val="150000"/>
              </a:lnSpc>
              <a:buClr>
                <a:srgbClr val="3333CC"/>
              </a:buClr>
              <a:buAutoNum type="arabicPeriod"/>
            </a:pPr>
            <a:r>
              <a:rPr lang="ko-KR" altLang="en-US" sz="2400" b="1" strike="sngStrike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참고문헌</a:t>
            </a:r>
            <a:endParaRPr lang="en-US" altLang="ko-KR" sz="2400" b="1" strike="sngStrike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05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C58997-82CA-4930-BF32-21180C700D70}"/>
              </a:ext>
            </a:extLst>
          </p:cNvPr>
          <p:cNvSpPr txBox="1"/>
          <p:nvPr/>
        </p:nvSpPr>
        <p:spPr>
          <a:xfrm>
            <a:off x="4977749" y="343103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주의사항</a:t>
            </a:r>
            <a:endParaRPr lang="en-US" sz="4000" dirty="0">
              <a:solidFill>
                <a:srgbClr val="2E6CA4"/>
              </a:solidFill>
              <a:latin typeface="Abel" panose="02000506030000020004" pitchFamily="2" charset="0"/>
            </a:endParaRPr>
          </a:p>
        </p:txBody>
      </p:sp>
      <p:sp>
        <p:nvSpPr>
          <p:cNvPr id="18" name="모서리가 둥근 직사각형 73">
            <a:extLst>
              <a:ext uri="{FF2B5EF4-FFF2-40B4-BE49-F238E27FC236}">
                <a16:creationId xmlns:a16="http://schemas.microsoft.com/office/drawing/2014/main" id="{E2000003-37E4-48C1-BDC6-F4B32E506451}"/>
              </a:ext>
            </a:extLst>
          </p:cNvPr>
          <p:cNvSpPr/>
          <p:nvPr/>
        </p:nvSpPr>
        <p:spPr>
          <a:xfrm>
            <a:off x="2078398" y="2066557"/>
            <a:ext cx="8035204" cy="35340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실험실 내에서 음료 취사 금지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특히 </a:t>
            </a:r>
            <a:r>
              <a:rPr lang="ko-KR" altLang="en-US" sz="24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캔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실험 종료 시 </a:t>
            </a:r>
            <a:r>
              <a:rPr lang="ko-KR" altLang="en-US" sz="2400" b="1" spc="-150" dirty="0">
                <a:solidFill>
                  <a:srgbClr val="D32B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결과값을 검토 받고 퇴근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~~ </a:t>
            </a: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sz="2400" b="1" spc="-150" dirty="0">
                <a:solidFill>
                  <a:srgbClr val="D32B2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사용한 소자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는 무조건 실험 종료 후 칠판 쪽 </a:t>
            </a:r>
            <a:r>
              <a:rPr lang="ko-KR" altLang="en-US" sz="2400" b="1" spc="-150" dirty="0">
                <a:solidFill>
                  <a:srgbClr val="D32B2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쓰레기통에 버리기</a:t>
            </a:r>
            <a:endParaRPr lang="en-US" altLang="ko-KR" b="1" spc="-150" dirty="0">
              <a:solidFill>
                <a:srgbClr val="D32B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altLang="ko-KR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실험 실습을 위해 </a:t>
            </a:r>
            <a:r>
              <a:rPr lang="ko-KR" altLang="en-US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뒷정리와 기기전원 끄기는 </a:t>
            </a: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매너</a:t>
            </a:r>
            <a:endParaRPr lang="en-US" altLang="ko-KR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endParaRPr lang="en-US" altLang="ko-KR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실험을 끝내면 친구들을  도와주자</a:t>
            </a:r>
            <a:endParaRPr lang="en-US" altLang="ko-KR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441ED7D-7D3A-4D15-821D-6B74032A8F5B}"/>
              </a:ext>
            </a:extLst>
          </p:cNvPr>
          <p:cNvCxnSpPr>
            <a:cxnSpLocks/>
          </p:cNvCxnSpPr>
          <p:nvPr/>
        </p:nvCxnSpPr>
        <p:spPr>
          <a:xfrm>
            <a:off x="4169328" y="1050989"/>
            <a:ext cx="3842158" cy="0"/>
          </a:xfrm>
          <a:prstGeom prst="line">
            <a:avLst/>
          </a:prstGeom>
          <a:ln w="3810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91153" y="4375142"/>
            <a:ext cx="659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o-KR" altLang="en-US" b="1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정리 미흡 시 해당 조 과제점수 감점</a:t>
            </a:r>
            <a:endParaRPr lang="en-US" altLang="ko-KR" b="1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13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662</Words>
  <Application>Microsoft Office PowerPoint</Application>
  <PresentationFormat>와이드스크린</PresentationFormat>
  <Paragraphs>184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Abel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이재원</dc:creator>
  <cp:lastModifiedBy>ssk1138@naver.com</cp:lastModifiedBy>
  <cp:revision>141</cp:revision>
  <cp:lastPrinted>2019-08-22T06:58:02Z</cp:lastPrinted>
  <dcterms:created xsi:type="dcterms:W3CDTF">2018-07-03T06:07:19Z</dcterms:created>
  <dcterms:modified xsi:type="dcterms:W3CDTF">2020-02-29T06:56:51Z</dcterms:modified>
</cp:coreProperties>
</file>