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12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D32B2B"/>
    <a:srgbClr val="5B9BD5"/>
    <a:srgbClr val="2E6CA4"/>
    <a:srgbClr val="28A7E1"/>
    <a:srgbClr val="487197"/>
    <a:srgbClr val="002060"/>
    <a:srgbClr val="00244C"/>
    <a:srgbClr val="858F98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9649" autoAdjust="0"/>
  </p:normalViewPr>
  <p:slideViewPr>
    <p:cSldViewPr snapToGrid="0">
      <p:cViewPr varScale="1">
        <p:scale>
          <a:sx n="116" d="100"/>
          <a:sy n="116" d="100"/>
        </p:scale>
        <p:origin x="-45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E9DEA-6DF9-4A70-91C8-986E64DDF77E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03BC2-1AB5-4ABE-A298-71A100D47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5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889C5F1-01C3-4555-B114-B41C21314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F242FA00-C2FF-4A61-A824-C9FB200C1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34B6E6C-9287-4DCC-9719-53C8A185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65098D4-4DCA-4028-B46F-397F092E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250F2D1F-12A1-420A-9362-7E09CFDB5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29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4F680FA-9884-46E3-A3E2-69CF8DAB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6F0B73BE-DDE7-40B6-8A7E-7555B0DE0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2B560FD-40CD-48ED-A7BC-0817AEB27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63B10A4-5B96-4DC2-8122-5FCD0BAF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696B656-AC35-4F07-B28E-F1C3B694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207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8CE61384-E329-493C-98E8-712140E54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06F4A793-D12A-4CB7-B93E-F863774FB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6FFFED-9884-4E8A-BB55-292D9FF6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1012113-FE3E-4A44-9F74-5ED02975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B483439-270C-4525-9DEC-5FDAD481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631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4BAC9DA-73E1-42F9-B1FD-672321E0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9EEFC9F-3BDB-468A-93E8-D6DB7472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2572E52-83B8-446B-83D4-C97B573D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47D2BAB-3AC5-4209-A18A-13038EA88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E84B16A-A49E-443D-B7A9-66648E77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9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039C40-83DA-4BA1-BCEB-25EF1717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B4F270B4-CF7C-4227-9D24-E2A7A0AA0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11D78C5-5939-4915-91D2-C48E391C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BB975A5-5C85-48C0-848A-360E166B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4DE01FA3-3930-4C1A-B6E0-2E73E429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87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659D5D4-FD36-43BE-85E6-046DFE9D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F53B9947-6773-45E0-9B28-48060C17B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C4509CD7-C9B7-44A3-B85C-19C49750E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48634F9C-6256-478C-B88C-75B112A2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BDC14570-80CE-4FCB-8171-890ED069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6E1EE760-2B91-45BD-901B-A206131B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9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E2C7D87-489D-4FB2-8982-61D321A9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AC67C7B5-46AF-4A7A-8CE1-24E0EC92E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C2D08FB-A68E-4702-8396-ED81CB379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8B0EB662-5CD8-475E-AFE6-1704D2694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17DB6D71-5080-4D77-AF8D-AE0C152B2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39C33F2E-D380-4106-93F4-0A1A952E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DAA0DFAA-A51D-454F-86DD-566E57E1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69E8A225-9CE3-4044-B9D4-8B78E034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37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6F02890-7D8E-403C-914C-7E4EE964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6442BD70-C9BC-447A-881F-E32A8044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7D2E24D2-5DFE-41FF-B93B-2CA0A721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FC1D3A20-816C-4044-B1AF-B8878435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23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DE4F7D47-9AE6-4170-9D5B-6D2758FD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D5DB21D2-D8AF-4AAA-98B7-6C86B1A3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E56DD53-DCEE-4DCC-9A52-1E7B51AD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207810-547E-45EF-A848-E277483D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5D0B361C-5A9F-45D5-8805-AB55CFAC1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73D623A2-8824-45D7-921D-17D9D5C17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5710226D-22E7-4578-8449-4B43CE53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2C393FD-D231-48FD-86EB-6306EF89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9256205B-2412-42AC-9BCD-0422977B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86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04F672-DA42-4B57-BDB3-14E3C0F3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74B7BE39-51DE-47CB-8E31-2A5F1BB186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91D59D47-0322-4F99-8295-583C0DF41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CDD8D8A-D955-43DD-AC2C-7CB4166C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1C5D0A1-DAA9-4A6B-B0D8-A16B9E61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A3F28E39-F216-4045-ACBF-02F11D8E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32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2A40C7E1-BA64-4B7E-93FD-9C5A36955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1B39340E-58B9-4C2E-A0B7-81549070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16795DC-4B89-41B5-9D99-4EE2BAECC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582DC-BC93-489C-B649-84043A9DE55D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A279C9CD-0F78-4ACA-B9C9-9E37FE91C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E3BF6D6-981E-4C7B-8EB1-E6CC0EA42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FA39C-D386-4B59-AEA9-AF5994C015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96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623485" y="343103"/>
            <a:ext cx="2945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Lecture Plan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841925"/>
            <a:ext cx="10501638" cy="3990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Course 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기초전자전기실험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Professor 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2400" b="1" spc="-15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구용서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(4</a:t>
            </a:r>
            <a:r>
              <a:rPr lang="ko-KR" altLang="en-US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분반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/ </a:t>
            </a:r>
            <a:r>
              <a:rPr lang="ko-KR" altLang="en-US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남현도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(5</a:t>
            </a:r>
            <a:r>
              <a:rPr lang="ko-KR" altLang="en-US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분반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Teaching 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Assistant : </a:t>
            </a:r>
            <a:r>
              <a:rPr lang="ko-KR" altLang="en-US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윤서진</a:t>
            </a:r>
            <a:endParaRPr lang="en-US" altLang="ko-KR" sz="2400" b="1" spc="-150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E-mail 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ssk01138@gmail.com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Office 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2</a:t>
            </a:r>
            <a:r>
              <a:rPr lang="ko-KR" altLang="en-US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공학관 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306</a:t>
            </a:r>
            <a:r>
              <a:rPr lang="ko-KR" altLang="en-US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호</a:t>
            </a:r>
            <a:r>
              <a:rPr lang="en-US" altLang="ko-KR" sz="2400" b="1" spc="-150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( Human &amp; System Lab. </a:t>
            </a:r>
            <a:r>
              <a:rPr lang="en-US" altLang="ko-KR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Phone : 010-8841-7207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977749" y="343103"/>
            <a:ext cx="2236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주의사</a:t>
            </a:r>
            <a:r>
              <a:rPr lang="ko-KR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항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2078398" y="2066557"/>
            <a:ext cx="8035204" cy="353403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실험실 내에서 음료 취사 금지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특히 </a:t>
            </a:r>
            <a:r>
              <a:rPr lang="ko-KR" altLang="en-US" sz="36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다음 실험 실습을 위해 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뒷정리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기기전원 끄기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매너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실험을 끝내면 친구를  도와주자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04787" y="4031110"/>
            <a:ext cx="659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정리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미흡시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해당 조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과제점수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감점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13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977750" y="343103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조원짜기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12659" y="1661984"/>
            <a:ext cx="4717818" cy="47717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분반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남현도 교수님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명이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</a:pP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3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</a:pP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ko-KR" altLang="en-US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이미 친구와 조원을 짠 사람은 조교에게 이름과 학번 </a:t>
            </a:r>
            <a:r>
              <a:rPr lang="ko-KR" altLang="en-US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이메일을</a:t>
            </a:r>
            <a:r>
              <a:rPr lang="ko-KR" altLang="en-US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알려주기</a:t>
            </a:r>
            <a:endParaRPr lang="en-US" altLang="ko-KR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6773966" y="1661984"/>
            <a:ext cx="4717818" cy="47717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분반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구용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교수님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명이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발표 </a:t>
            </a:r>
            <a:r>
              <a:rPr lang="ko-KR" altLang="en-US" sz="20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두번씩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Or 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중요한 실험만 발표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?)</a:t>
            </a:r>
          </a:p>
          <a:p>
            <a:pPr>
              <a:lnSpc>
                <a:spcPct val="150000"/>
              </a:lnSpc>
              <a:buClr>
                <a:srgbClr val="3333CC"/>
              </a:buClr>
            </a:pP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Wingdings" pitchFamily="2" charset="2"/>
              <a:buChar char="ü"/>
            </a:pPr>
            <a:r>
              <a:rPr lang="ko-KR" altLang="en-US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이미 </a:t>
            </a:r>
            <a:r>
              <a:rPr lang="ko-KR" altLang="en-US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친구와 </a:t>
            </a:r>
            <a:r>
              <a:rPr lang="ko-KR" altLang="en-US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조원을 짠 사람은 조교에게 이름과 학번 </a:t>
            </a:r>
            <a:r>
              <a:rPr lang="ko-KR" altLang="en-US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이메일을</a:t>
            </a:r>
            <a:r>
              <a:rPr lang="ko-KR" altLang="en-US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알려주기</a:t>
            </a:r>
            <a:endParaRPr lang="en-US" altLang="ko-KR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986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 trans="18000"/>
                    </a14:imgEffect>
                    <a14:imgEffect>
                      <a14:saturation sa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133" y="0"/>
            <a:ext cx="6896313" cy="685800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D1419A5D-CC99-421E-AAC0-184AEF50CF37}"/>
              </a:ext>
            </a:extLst>
          </p:cNvPr>
          <p:cNvSpPr/>
          <p:nvPr/>
        </p:nvSpPr>
        <p:spPr>
          <a:xfrm>
            <a:off x="-320040" y="0"/>
            <a:ext cx="1259586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BE227BC-4DB5-4C6D-B27F-C83C8365B3D0}"/>
              </a:ext>
            </a:extLst>
          </p:cNvPr>
          <p:cNvSpPr txBox="1"/>
          <p:nvPr/>
        </p:nvSpPr>
        <p:spPr>
          <a:xfrm>
            <a:off x="1156021" y="2921169"/>
            <a:ext cx="29931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bel" panose="02000506030000020004" pitchFamily="2" charset="0"/>
              </a:rPr>
              <a:t>THANK 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Abel" panose="02000506030000020004" pitchFamily="2" charset="0"/>
              </a:rPr>
              <a:t>YOU</a:t>
            </a:r>
          </a:p>
          <a:p>
            <a:pPr algn="ctr"/>
            <a:r>
              <a:rPr lang="ko-KR" altLang="en-US" sz="2000" dirty="0" smtClean="0">
                <a:solidFill>
                  <a:schemeClr val="bg1">
                    <a:lumMod val="95000"/>
                  </a:schemeClr>
                </a:solidFill>
                <a:latin typeface="Abel" panose="02000506030000020004" pitchFamily="2" charset="0"/>
              </a:rPr>
              <a:t>다음주에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Abel" panose="02000506030000020004" pitchFamily="2" charset="0"/>
              </a:rPr>
              <a:t> </a:t>
            </a:r>
            <a:r>
              <a:rPr lang="ko-KR" altLang="en-US" sz="2000" dirty="0" smtClean="0">
                <a:solidFill>
                  <a:schemeClr val="bg1">
                    <a:lumMod val="95000"/>
                  </a:schemeClr>
                </a:solidFill>
                <a:latin typeface="Abel" panose="02000506030000020004" pitchFamily="2" charset="0"/>
              </a:rPr>
              <a:t>봅시다</a:t>
            </a: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bel" panose="02000506030000020004" pitchFamily="2" charset="0"/>
              </a:rPr>
              <a:t>!</a:t>
            </a:r>
            <a:endParaRPr lang="en-US" sz="2000" dirty="0">
              <a:solidFill>
                <a:schemeClr val="accent5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0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623485" y="343103"/>
            <a:ext cx="2945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Lecture Plan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841925"/>
            <a:ext cx="10501638" cy="3990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Grading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Plan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분반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남현도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교수님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13~16)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Mid-term exam : 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Final exam : 30 %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Assignments (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예비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: 30 %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Presentation : 20 %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Attendance : 20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%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04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623485" y="343103"/>
            <a:ext cx="2945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Lecture Plan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841925"/>
            <a:ext cx="10501638" cy="3990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Grading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Plan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분반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구용서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교수님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17~19)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Mid-term exam : 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Final exam : 30 %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Assignments (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예비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: 30 %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Presentation : 20 %</a:t>
            </a: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Attendance : 20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%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95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3503788" y="343103"/>
            <a:ext cx="5184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Syllabus (</a:t>
            </a:r>
            <a:r>
              <a:rPr lang="ko-KR" alt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주차별</a:t>
            </a:r>
            <a:r>
              <a:rPr lang="ko-KR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 계획</a:t>
            </a:r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)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188782"/>
            <a:ext cx="10501638" cy="55549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표 4">
            <a:extLst>
              <a:ext uri="{FF2B5EF4-FFF2-40B4-BE49-F238E27FC236}">
                <a16:creationId xmlns="" xmlns:a16="http://schemas.microsoft.com/office/drawing/2014/main" id="{FAAC0413-BD33-44FC-8683-A4C0B3367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2846"/>
              </p:ext>
            </p:extLst>
          </p:nvPr>
        </p:nvGraphicFramePr>
        <p:xfrm>
          <a:off x="1563478" y="1516955"/>
          <a:ext cx="9065045" cy="5047133"/>
        </p:xfrm>
        <a:graphic>
          <a:graphicData uri="http://schemas.openxmlformats.org/drawingml/2006/table">
            <a:tbl>
              <a:tblPr/>
              <a:tblGrid>
                <a:gridCol w="1028872">
                  <a:extLst>
                    <a:ext uri="{9D8B030D-6E8A-4147-A177-3AD203B41FA5}">
                      <a16:colId xmlns="" xmlns:a16="http://schemas.microsoft.com/office/drawing/2014/main" val="2730927346"/>
                    </a:ext>
                  </a:extLst>
                </a:gridCol>
                <a:gridCol w="7106803">
                  <a:extLst>
                    <a:ext uri="{9D8B030D-6E8A-4147-A177-3AD203B41FA5}">
                      <a16:colId xmlns="" xmlns:a16="http://schemas.microsoft.com/office/drawing/2014/main" val="3311482503"/>
                    </a:ext>
                  </a:extLst>
                </a:gridCol>
                <a:gridCol w="929370">
                  <a:extLst>
                    <a:ext uri="{9D8B030D-6E8A-4147-A177-3AD203B41FA5}">
                      <a16:colId xmlns="" xmlns:a16="http://schemas.microsoft.com/office/drawing/2014/main" val="628720238"/>
                    </a:ext>
                  </a:extLst>
                </a:gridCol>
              </a:tblGrid>
              <a:tr h="4308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일자</a:t>
                      </a:r>
                      <a:endParaRPr lang="en-US" sz="18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실험</a:t>
                      </a:r>
                      <a:endParaRPr lang="en-US" sz="18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발표</a:t>
                      </a:r>
                      <a:endParaRPr lang="en-US" sz="1800" b="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6991831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3/5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OT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조교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2838529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3/12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</a:t>
                      </a:r>
                      <a:r>
                        <a:rPr lang="en-US" altLang="ko-KR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직류전원 장치 및 </a:t>
                      </a:r>
                      <a:r>
                        <a:rPr lang="ko-KR" alt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멀티미터</a:t>
                      </a:r>
                      <a:r>
                        <a:rPr lang="ko-KR" alt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사용법</a:t>
                      </a:r>
                      <a:r>
                        <a:rPr lang="en-US" altLang="ko-KR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/ </a:t>
                      </a:r>
                      <a:r>
                        <a:rPr lang="ko-KR" alt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저항의 종류 및 측정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266201498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3/19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500" b="0" dirty="0" smtClean="0"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dirty="0" smtClean="0"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500" b="0" dirty="0" smtClean="0">
                          <a:latin typeface="+mn-ea"/>
                          <a:ea typeface="+mn-ea"/>
                        </a:rPr>
                        <a:t>옴의 법칙과 </a:t>
                      </a:r>
                      <a:r>
                        <a:rPr lang="ko-KR" altLang="en-US" sz="1500" b="0" dirty="0" err="1" smtClean="0">
                          <a:latin typeface="+mn-ea"/>
                          <a:ea typeface="+mn-ea"/>
                        </a:rPr>
                        <a:t>키르히호프</a:t>
                      </a:r>
                      <a:r>
                        <a:rPr lang="ko-KR" altLang="en-US" sz="1500" b="0" dirty="0" smtClean="0">
                          <a:latin typeface="+mn-ea"/>
                          <a:ea typeface="+mn-ea"/>
                        </a:rPr>
                        <a:t> 전압 및 전류 법칙</a:t>
                      </a:r>
                      <a:endParaRPr lang="en-US" sz="1500" b="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21064850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3/26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병렬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저항회로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5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47038906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4/02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 </a:t>
                      </a:r>
                      <a:r>
                        <a:rPr lang="ko-KR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휘트스톤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브릿지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5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72419820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4/09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중첩의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정리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5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71519330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4/16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등가 전원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정리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5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914614363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4/23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9.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최대 전력 전송 정리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63163413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4/30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10.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신호 발생기와 </a:t>
                      </a:r>
                      <a:r>
                        <a:rPr lang="ko-KR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오실로스코프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사용법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50671101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5/07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 </a:t>
                      </a:r>
                      <a:r>
                        <a:rPr lang="ko-KR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오실로스코프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고급 사용법</a:t>
                      </a:r>
                      <a:endParaRPr lang="en-US" altLang="ko-KR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59962600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5/14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12.R,</a:t>
                      </a:r>
                      <a:r>
                        <a:rPr lang="en-US" altLang="ko-KR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L, C </a:t>
                      </a:r>
                      <a:r>
                        <a:rPr lang="ko-KR" alt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소자의 특성</a:t>
                      </a:r>
                      <a:endParaRPr lang="en-US" altLang="ko-KR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44806693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5/21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13.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교류 회로 소자의 </a:t>
                      </a:r>
                      <a:r>
                        <a:rPr lang="ko-KR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  <a:endParaRPr lang="en-US" altLang="ko-KR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569788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5/28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실험 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14. 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교류 전원 및 전력 측정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60309184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6/04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기말고사 전 실험 리뷰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(5</a:t>
                      </a:r>
                      <a:r>
                        <a:rPr lang="ko-KR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월중에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예비군이 진행되면 그 이후 </a:t>
                      </a:r>
                      <a:r>
                        <a:rPr lang="ko-KR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한주</a:t>
                      </a:r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미뤄져서 진행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조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37132107"/>
                  </a:ext>
                </a:extLst>
              </a:tr>
              <a:tr h="3077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6/11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기말고사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모두</a:t>
                      </a:r>
                      <a:r>
                        <a:rPr lang="en-US" altLang="ko-K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95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3869276" y="343103"/>
            <a:ext cx="4453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Report (</a:t>
            </a:r>
            <a:r>
              <a:rPr lang="ko-KR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예비</a:t>
            </a:r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, </a:t>
            </a:r>
            <a:r>
              <a:rPr lang="ko-KR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결과</a:t>
            </a:r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)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188782"/>
            <a:ext cx="10501638" cy="55549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5" r="3312"/>
          <a:stretch/>
        </p:blipFill>
        <p:spPr bwMode="auto">
          <a:xfrm>
            <a:off x="1549262" y="1563559"/>
            <a:ext cx="9093476" cy="480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액자 1"/>
          <p:cNvSpPr/>
          <p:nvPr/>
        </p:nvSpPr>
        <p:spPr>
          <a:xfrm>
            <a:off x="8109458" y="3525367"/>
            <a:ext cx="1649189" cy="408215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액자 8"/>
          <p:cNvSpPr/>
          <p:nvPr/>
        </p:nvSpPr>
        <p:spPr>
          <a:xfrm>
            <a:off x="1757644" y="2153765"/>
            <a:ext cx="2569427" cy="408215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2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571388" y="343103"/>
            <a:ext cx="3049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Report(</a:t>
            </a:r>
            <a:r>
              <a:rPr lang="ko-KR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예비</a:t>
            </a:r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)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841925"/>
            <a:ext cx="4445276" cy="3990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개인당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표지는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수기로 작성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컴터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내용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DA7CA1F0-4C38-4C7E-8801-C89E02414874}"/>
              </a:ext>
            </a:extLst>
          </p:cNvPr>
          <p:cNvSpPr/>
          <p:nvPr/>
        </p:nvSpPr>
        <p:spPr>
          <a:xfrm>
            <a:off x="1165987" y="4604522"/>
            <a:ext cx="3405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0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목적</a:t>
            </a:r>
            <a:endParaRPr lang="en-US" altLang="ko-KR" sz="20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algn="just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이론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교재 </a:t>
            </a:r>
            <a:r>
              <a:rPr lang="ko-KR" altLang="en-US" sz="20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예비레포트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20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" t="14483" r="3848" b="26101"/>
          <a:stretch/>
        </p:blipFill>
        <p:spPr bwMode="auto">
          <a:xfrm>
            <a:off x="6090407" y="1430236"/>
            <a:ext cx="5388579" cy="481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49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571388" y="343103"/>
            <a:ext cx="3049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Report(</a:t>
            </a:r>
            <a:r>
              <a:rPr lang="ko-KR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결</a:t>
            </a:r>
            <a:r>
              <a:rPr lang="ko-KR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과</a:t>
            </a:r>
            <a:r>
              <a:rPr lang="en-US" altLang="ko-KR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)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430236"/>
            <a:ext cx="4445276" cy="481397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조당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분량 제한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X)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표지 필수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컴터로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작성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수기는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갠취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내용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DA7CA1F0-4C38-4C7E-8801-C89E02414874}"/>
              </a:ext>
            </a:extLst>
          </p:cNvPr>
          <p:cNvSpPr/>
          <p:nvPr/>
        </p:nvSpPr>
        <p:spPr>
          <a:xfrm>
            <a:off x="1095390" y="3837225"/>
            <a:ext cx="394485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0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방법</a:t>
            </a:r>
            <a:endParaRPr lang="en-US" altLang="ko-KR" sz="20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algn="just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결과값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사진 포함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742950" indent="-742950" algn="just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 고찰 </a:t>
            </a:r>
            <a:endParaRPr lang="en-US" altLang="ko-KR" sz="20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 eaLnBrk="1" latinLnBrk="1" hangingPunct="1">
              <a:lnSpc>
                <a:spcPct val="150000"/>
              </a:lnSpc>
              <a:buClr>
                <a:srgbClr val="3333CC"/>
              </a:buClr>
            </a:pP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혼자 하지 마세요 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조원이 있잖아요 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학년 수업이라 어렵지 않습니다</a:t>
            </a:r>
            <a:r>
              <a:rPr lang="en-US" altLang="ko-KR" sz="20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20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" b="23353"/>
          <a:stretch/>
        </p:blipFill>
        <p:spPr bwMode="auto">
          <a:xfrm>
            <a:off x="6471559" y="1210692"/>
            <a:ext cx="4991597" cy="525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34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580205" y="343103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수업 전 준비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645982"/>
            <a:ext cx="10501638" cy="465684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조교 책상에 </a:t>
            </a:r>
            <a:r>
              <a:rPr lang="ko-KR" altLang="en-US" sz="2400" b="1" spc="-15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맨위에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레포트가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올라오게 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수업 전 제출</a:t>
            </a:r>
            <a:endParaRPr lang="en-US" altLang="ko-KR" sz="2400" b="1" spc="-150" dirty="0" smtClean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200000"/>
              </a:lnSpc>
              <a:buClr>
                <a:srgbClr val="3333CC"/>
              </a:buClr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	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 예비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조원 모두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아래 결과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( 1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200000"/>
              </a:lnSpc>
              <a:buClr>
                <a:srgbClr val="3333CC"/>
              </a:buClr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	     2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 예비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조원 모두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아래 결과 </a:t>
            </a:r>
            <a:r>
              <a:rPr lang="ko-KR" altLang="en-US" sz="2400" b="1" spc="-1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( 1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발표 조는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216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호로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분전에 와서 발표 준비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</a:pP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	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ex)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컴터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키고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PPT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띄워놓기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	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문이 닫</a:t>
            </a: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혀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있으면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 </a:t>
            </a:r>
            <a:r>
              <a:rPr lang="en-US" altLang="ko-KR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06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호로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Come)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출석 체크 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이후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레포트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제출 시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과제점수 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감점</a:t>
            </a:r>
            <a:endParaRPr lang="en-US" altLang="ko-KR" sz="2400" b="1" spc="-15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30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4C58997-82CA-4930-BF32-21180C700D70}"/>
              </a:ext>
            </a:extLst>
          </p:cNvPr>
          <p:cNvSpPr txBox="1"/>
          <p:nvPr/>
        </p:nvSpPr>
        <p:spPr>
          <a:xfrm>
            <a:off x="4673980" y="343103"/>
            <a:ext cx="28440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Presentaion</a:t>
            </a:r>
            <a:endParaRPr lang="en-US" sz="4000" dirty="0">
              <a:solidFill>
                <a:srgbClr val="2E6CA4"/>
              </a:solidFill>
              <a:latin typeface="Abel" panose="02000506030000020004" pitchFamily="2" charset="0"/>
            </a:endParaRPr>
          </a:p>
        </p:txBody>
      </p:sp>
      <p:sp>
        <p:nvSpPr>
          <p:cNvPr id="18" name="모서리가 둥근 직사각형 73">
            <a:extLst>
              <a:ext uri="{FF2B5EF4-FFF2-40B4-BE49-F238E27FC236}">
                <a16:creationId xmlns="" xmlns:a16="http://schemas.microsoft.com/office/drawing/2014/main" id="{E2000003-37E4-48C1-BDC6-F4B32E506451}"/>
              </a:ext>
            </a:extLst>
          </p:cNvPr>
          <p:cNvSpPr/>
          <p:nvPr/>
        </p:nvSpPr>
        <p:spPr>
          <a:xfrm>
            <a:off x="845181" y="1645982"/>
            <a:ext cx="5784219" cy="465684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PPT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로 준비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실험 시작 전 발표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 내외로 준비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  <a:buClr>
                <a:srgbClr val="3333CC"/>
              </a:buClr>
              <a:buFont typeface="Wingdings" panose="05000000000000000000" pitchFamily="2" charset="2"/>
              <a:buChar char="§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화요일 오전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시까지 메일로 제출</a:t>
            </a:r>
            <a:endParaRPr lang="en-US" altLang="ko-KR" sz="2400" b="1" spc="-150" dirty="0" smtClean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342900" indent="-342900">
              <a:lnSpc>
                <a:spcPct val="150000"/>
              </a:lnSpc>
              <a:buClr>
                <a:srgbClr val="3333CC"/>
              </a:buClr>
              <a:buFont typeface="Arial" pitchFamily="34" charset="0"/>
              <a:buChar char="•"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ssk01138@gmail.com</a:t>
            </a:r>
            <a:endParaRPr lang="en-US" altLang="ko-KR" sz="2400" b="1" spc="-15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="" xmlns:a16="http://schemas.microsoft.com/office/drawing/2014/main" id="{4441ED7D-7D3A-4D15-821D-6B74032A8F5B}"/>
              </a:ext>
            </a:extLst>
          </p:cNvPr>
          <p:cNvCxnSpPr>
            <a:cxnSpLocks/>
          </p:cNvCxnSpPr>
          <p:nvPr/>
        </p:nvCxnSpPr>
        <p:spPr>
          <a:xfrm>
            <a:off x="4169328" y="1050989"/>
            <a:ext cx="3842158" cy="0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3944E2F6-7769-4CDB-B3AA-CE24F4CC53CF}"/>
              </a:ext>
            </a:extLst>
          </p:cNvPr>
          <p:cNvSpPr/>
          <p:nvPr/>
        </p:nvSpPr>
        <p:spPr>
          <a:xfrm>
            <a:off x="7518028" y="1989246"/>
            <a:ext cx="36555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 목적</a:t>
            </a:r>
            <a:endParaRPr lang="en-US" altLang="ko-KR" sz="2400" b="1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이론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err="1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신경써서</a:t>
            </a:r>
            <a:r>
              <a:rPr lang="en-US" altLang="ko-KR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2400" b="1" spc="-15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trike="sngStrike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사용 계기 및 부품</a:t>
            </a:r>
            <a:endParaRPr lang="en-US" altLang="ko-KR" sz="2400" b="1" strike="sngStrike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실험방법 </a:t>
            </a:r>
            <a:r>
              <a:rPr lang="en-US" altLang="ko-KR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간단하게</a:t>
            </a:r>
            <a:r>
              <a:rPr lang="en-US" altLang="ko-KR" sz="2400" b="1" spc="-15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2400" b="1" spc="-15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trike="sngStrike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실험결과</a:t>
            </a:r>
            <a:endParaRPr lang="en-US" altLang="ko-KR" sz="2400" b="1" strike="sngStrike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trike="sngStrike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결과고찰 및 토론</a:t>
            </a:r>
            <a:endParaRPr lang="en-US" altLang="ko-KR" sz="2400" b="1" strike="sngStrike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742950" indent="-742950" eaLnBrk="1" latinLnBrk="1" hangingPunct="1">
              <a:lnSpc>
                <a:spcPct val="150000"/>
              </a:lnSpc>
              <a:buClr>
                <a:srgbClr val="3333CC"/>
              </a:buClr>
              <a:buAutoNum type="arabicPeriod"/>
            </a:pPr>
            <a:r>
              <a:rPr lang="ko-KR" altLang="en-US" sz="2400" b="1" strike="sngStrike" spc="-1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참고문헌</a:t>
            </a:r>
            <a:endParaRPr lang="en-US" altLang="ko-KR" sz="2400" b="1" strike="sngStrike" spc="-1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055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550</Words>
  <Application>Microsoft Office PowerPoint</Application>
  <PresentationFormat>사용자 지정</PresentationFormat>
  <Paragraphs>128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이재원</dc:creator>
  <cp:lastModifiedBy>ssk01138@nate.com</cp:lastModifiedBy>
  <cp:revision>121</cp:revision>
  <dcterms:created xsi:type="dcterms:W3CDTF">2018-07-03T06:07:19Z</dcterms:created>
  <dcterms:modified xsi:type="dcterms:W3CDTF">2019-03-05T07:46:18Z</dcterms:modified>
</cp:coreProperties>
</file>