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4052" r:id="rId2"/>
  </p:sldMasterIdLst>
  <p:notesMasterIdLst>
    <p:notesMasterId r:id="rId13"/>
  </p:notesMasterIdLst>
  <p:handoutMasterIdLst>
    <p:handoutMasterId r:id="rId14"/>
  </p:handoutMasterIdLst>
  <p:sldIdLst>
    <p:sldId id="854" r:id="rId3"/>
    <p:sldId id="857" r:id="rId4"/>
    <p:sldId id="858" r:id="rId5"/>
    <p:sldId id="865" r:id="rId6"/>
    <p:sldId id="866" r:id="rId7"/>
    <p:sldId id="863" r:id="rId8"/>
    <p:sldId id="855" r:id="rId9"/>
    <p:sldId id="860" r:id="rId10"/>
    <p:sldId id="862" r:id="rId11"/>
    <p:sldId id="864" r:id="rId12"/>
  </p:sldIdLst>
  <p:sldSz cx="12192000" cy="6858000"/>
  <p:notesSz cx="6881813" cy="100028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0EE"/>
    <a:srgbClr val="FFCCCC"/>
    <a:srgbClr val="CCFFFF"/>
    <a:srgbClr val="5DFFFB"/>
    <a:srgbClr val="17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0877C-2EAF-463D-A807-5D05C1717D42}" v="1103" dt="2018-09-01T12:34:38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0" autoAdjust="0"/>
    <p:restoredTop sz="95609" autoAdjust="0"/>
  </p:normalViewPr>
  <p:slideViewPr>
    <p:cSldViewPr>
      <p:cViewPr varScale="1">
        <p:scale>
          <a:sx n="112" d="100"/>
          <a:sy n="112" d="100"/>
        </p:scale>
        <p:origin x="78" y="102"/>
      </p:cViewPr>
      <p:guideLst>
        <p:guide orient="horz" pos="3385"/>
        <p:guide pos="37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4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376" cy="500142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l" eaLnBrk="1" latin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97236" y="1"/>
            <a:ext cx="2983476" cy="500142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3E942C19-B79F-4319-848B-BA810513BCF3}" type="datetimeFigureOut">
              <a:rPr lang="ko-KR" altLang="en-US"/>
              <a:pPr>
                <a:defRPr/>
              </a:pPr>
              <a:t>2018-09-05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00361"/>
            <a:ext cx="2982376" cy="500142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l" eaLnBrk="1" latin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97236" y="9500361"/>
            <a:ext cx="2983476" cy="500142"/>
          </a:xfrm>
          <a:prstGeom prst="rect">
            <a:avLst/>
          </a:prstGeom>
        </p:spPr>
        <p:txBody>
          <a:bodyPr vert="horz" wrap="square" lIns="92336" tIns="46168" rIns="92336" bIns="46168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smtClean="0"/>
            </a:lvl1pPr>
          </a:lstStyle>
          <a:p>
            <a:pPr>
              <a:defRPr/>
            </a:pPr>
            <a:fld id="{D47C8653-F9E1-4892-A5E9-A736D6A5B2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7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376" cy="500142"/>
          </a:xfrm>
          <a:prstGeom prst="rect">
            <a:avLst/>
          </a:prstGeom>
        </p:spPr>
        <p:txBody>
          <a:bodyPr vert="horz" lIns="93574" tIns="46787" rIns="93574" bIns="46787" rtlCol="0"/>
          <a:lstStyle>
            <a:lvl1pPr algn="l" eaLnBrk="1" latin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7236" y="1"/>
            <a:ext cx="2983476" cy="500142"/>
          </a:xfrm>
          <a:prstGeom prst="rect">
            <a:avLst/>
          </a:prstGeom>
        </p:spPr>
        <p:txBody>
          <a:bodyPr vert="horz" lIns="93574" tIns="46787" rIns="93574" bIns="46787" rtlCol="0"/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47412ACF-9277-440F-BA7F-34BD99C6FA10}" type="datetimeFigureOut">
              <a:rPr lang="ko-KR" altLang="en-US"/>
              <a:pPr>
                <a:defRPr/>
              </a:pPr>
              <a:t>2018-09-05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49300"/>
            <a:ext cx="6670675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74" tIns="46787" rIns="93574" bIns="46787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9173" y="4751351"/>
            <a:ext cx="5503469" cy="4501277"/>
          </a:xfrm>
          <a:prstGeom prst="rect">
            <a:avLst/>
          </a:prstGeom>
        </p:spPr>
        <p:txBody>
          <a:bodyPr vert="horz" lIns="93574" tIns="46787" rIns="93574" bIns="46787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00361"/>
            <a:ext cx="2982376" cy="500142"/>
          </a:xfrm>
          <a:prstGeom prst="rect">
            <a:avLst/>
          </a:prstGeom>
        </p:spPr>
        <p:txBody>
          <a:bodyPr vert="horz" lIns="93574" tIns="46787" rIns="93574" bIns="46787" rtlCol="0" anchor="b"/>
          <a:lstStyle>
            <a:lvl1pPr algn="l" eaLnBrk="1" latin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7236" y="9500361"/>
            <a:ext cx="2983476" cy="500142"/>
          </a:xfrm>
          <a:prstGeom prst="rect">
            <a:avLst/>
          </a:prstGeom>
        </p:spPr>
        <p:txBody>
          <a:bodyPr vert="horz" wrap="square" lIns="93574" tIns="46787" rIns="93574" bIns="46787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smtClean="0"/>
            </a:lvl1pPr>
          </a:lstStyle>
          <a:p>
            <a:pPr>
              <a:defRPr/>
            </a:pPr>
            <a:fld id="{BBEED9D6-1312-4F23-BD93-CD87EA3EBF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2132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ED9D6-1312-4F23-BD93-CD87EA3EBF79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486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ED9D6-1312-4F23-BD93-CD87EA3EBF79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5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ED9D6-1312-4F23-BD93-CD87EA3EBF79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563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ED9D6-1312-4F23-BD93-CD87EA3EBF79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525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ED9D6-1312-4F23-BD93-CD87EA3EBF79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6845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ED9D6-1312-4F23-BD93-CD87EA3EBF79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539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ED9D6-1312-4F23-BD93-CD87EA3EBF79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257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ED9D6-1312-4F23-BD93-CD87EA3EBF79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53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ED9D6-1312-4F23-BD93-CD87EA3EBF79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4689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ED9D6-1312-4F23-BD93-CD87EA3EBF79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42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6381-5BDD-4444-8670-79C69C9A2B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kumimoji="1" lang="ko-KR" altLang="en-US" sz="3600" b="1" kern="1200" dirty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313239" y="6265863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178332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428CD12-D929-4AB3-8624-5B9B76F03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91BB93F-A3DC-42A9-934B-B4D2F59943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452AFEE-B9C6-442A-89DE-6C1F378FCD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F106B-74A9-4B57-BD05-D91C337477D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1379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92FB71C-40C6-4B15-B268-078C64B0D4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8510ABC-AA0C-46F2-B283-1A08C2D60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43E8C7D-5D0C-4051-B22C-021644BC6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4BF26-2332-4E54-AF6D-870B7BFBC92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343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7B18D63-1B7D-418A-8C56-BB2EEBF5E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CD60F83-8B44-4168-A2EB-FA89B05A4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CA8785A-786D-4035-9E4C-CB8032BA2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8A1FB-9FA0-4948-A024-643CCD88DD5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4593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338733" y="342901"/>
            <a:ext cx="2601384" cy="5789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32467" y="342901"/>
            <a:ext cx="7603067" cy="5789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8902616-837F-4742-87C7-9D75D7B608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0E86952-FA94-4CBA-9BC2-D32640C4D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E2A88C6-42D4-403C-BAF8-698C564C7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03E3C-1E71-420A-AE19-4B9AA466897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7694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32467" y="342901"/>
            <a:ext cx="10394951" cy="7540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76917" y="1295401"/>
            <a:ext cx="5080000" cy="483711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860117" y="1295401"/>
            <a:ext cx="5080000" cy="23415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860117" y="3789363"/>
            <a:ext cx="5080000" cy="234315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0824F42-BD5C-4E04-9493-0138046AD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7624C32-EAB7-4256-9431-09733814C6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F9E31FFE-569C-40EA-9127-2A3EE80973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957E9-F6BF-4DAE-85A9-61FFB3E9706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1802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1532467" y="342901"/>
            <a:ext cx="10407651" cy="578961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767358A-0124-49C7-9581-66D39417DD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D84A08F-F041-413E-8B33-23C7CF2B5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55D004C-BAFC-427E-9CEA-D1626AA07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1DEEE-8028-4098-BADC-3DD9711AEAA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99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32467" y="342901"/>
            <a:ext cx="10394951" cy="7540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76917" y="1295401"/>
            <a:ext cx="5080000" cy="483711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860117" y="1295401"/>
            <a:ext cx="5080000" cy="23415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860117" y="3789363"/>
            <a:ext cx="5080000" cy="234315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01545B5-3295-407C-87F4-806F7A7085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676961D-EC97-4236-8EFC-C5E90923F8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8DB3D027-53DD-44C5-AFC0-7B65DE7176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294E2-B6D9-45C4-8A3B-AB160933C4B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7277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1532467" y="342901"/>
            <a:ext cx="10394951" cy="7540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576917" y="1295401"/>
            <a:ext cx="5080000" cy="23415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860117" y="1295401"/>
            <a:ext cx="5080000" cy="23415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1576917" y="3789363"/>
            <a:ext cx="5080000" cy="234315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860117" y="3789363"/>
            <a:ext cx="5080000" cy="234315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8606083-9EE5-4781-9C40-6E533F8558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222D675-1F73-44FF-B3F4-3F0114B441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37519B6C-EFAD-4453-A8C0-7F71B27C2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1EAAF-FDB9-467A-A5C2-B22AAF809EE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3372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kumimoji="1" lang="ko-KR" altLang="en-US" sz="3600" b="1" kern="1200" dirty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F209C09F-0A26-4EC0-842B-E8F67AD19E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64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kumimoji="1" lang="ko-KR" altLang="en-US" sz="3600" b="1" kern="1200" dirty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F209C09F-0A26-4EC0-842B-E8F67AD19E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51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65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61DA760-8FD0-4E44-A512-32FA6FB96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DA512C1-5720-4BA1-ACAF-9AA4DAB0A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6BF0FE2-54FA-4BA5-AD10-DF422A732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172A1-8C56-4FC4-A423-F6342F49163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698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2BA2C8E-0DCB-4302-A14C-740C2823B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530DA6C-C17A-4724-88BE-FDE2F3D802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FF7DB1B-2EDE-481E-9222-195F474844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93737-C36C-4C35-8C4A-26DED8649BB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70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76917" y="1295401"/>
            <a:ext cx="5080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860117" y="1295401"/>
            <a:ext cx="5080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935BF2F-6800-41F8-B8AA-38F56D9B4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E69E04E-0DAE-432A-ABE7-D8478E85F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071B71D-C4F4-4434-96E6-965E1E924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01525-D2E9-44D4-BC95-F21883AF770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78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40588E2-8EBE-4B3E-A2E0-DE06E747B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C5D28DC4-D9AF-4C16-9488-D1AA382C0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126C70B5-9216-4864-8DD4-4F2C3DCABF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EA210-67F9-4830-84A0-1C6D50ECA3C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166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C2668CB-5283-44A6-984F-113D7CE06F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A83E24D-8DB6-43CE-8B91-4C4DE6114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DF8736B-4E6B-46F8-A58A-4C1BC3E2E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AE806-E6AF-4A98-8395-B5946D7309E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805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278FEA67-FBBD-4E3A-9612-BA7627B9D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3B772521-FBC4-4BF5-AC26-FED94515F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A9D6C4B-D04D-4540-832D-EAE635076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B5E8D-DC11-4C95-9566-DFEE809AAFF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741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B6baa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2717" y="6264276"/>
            <a:ext cx="93768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635000" y="439738"/>
            <a:ext cx="58420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0" hangingPunct="1"/>
            <a:endParaRPr lang="ko-KR" altLang="ko-KR" sz="2400">
              <a:latin typeface="Tahoma" panose="020B060403050404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1066801" y="6413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0" hangingPunct="1"/>
            <a:endParaRPr lang="ko-KR" altLang="ko-KR" sz="2400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719667" y="1063626"/>
            <a:ext cx="565151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0" hangingPunct="1"/>
            <a:endParaRPr lang="ko-KR" altLang="ko-KR" sz="2400">
              <a:latin typeface="Tahoma" panose="020B0604030504040204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1214967" y="8350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0" hangingPunct="1"/>
            <a:endParaRPr lang="ko-KR" altLang="ko-KR" sz="2400">
              <a:latin typeface="Tahoma" panose="020B060403050404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ltGray">
          <a:xfrm>
            <a:off x="169333" y="7620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0" hangingPunct="1"/>
            <a:endParaRPr lang="ko-KR" altLang="ko-KR" sz="2400">
              <a:latin typeface="Tahoma" panose="020B0604030504040204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1016000" y="3048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0" hangingPunct="1"/>
            <a:endParaRPr lang="ko-KR" altLang="ko-KR" sz="2400">
              <a:latin typeface="Tahoma" panose="020B060403050404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gray">
          <a:xfrm>
            <a:off x="590551" y="10953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0" hangingPunct="1"/>
            <a:endParaRPr lang="ko-KR" altLang="ko-KR" sz="2400">
              <a:latin typeface="Tahoma" panose="020B0604030504040204" pitchFamily="34" charset="0"/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532467" y="342901"/>
            <a:ext cx="10394951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9350" y="6261488"/>
            <a:ext cx="51773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kumimoji="0" sz="1400" b="1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ko-KR" dirty="0"/>
              <a:t>Computer Aided Energy Conversion Lab.</a:t>
            </a:r>
          </a:p>
          <a:p>
            <a:pPr>
              <a:defRPr/>
            </a:pPr>
            <a:r>
              <a:rPr lang="en-US" altLang="ko-KR" dirty="0"/>
              <a:t> </a:t>
            </a:r>
            <a:r>
              <a:rPr lang="en-US" altLang="ko-KR" dirty="0" err="1"/>
              <a:t>Dankook</a:t>
            </a:r>
            <a:r>
              <a:rPr lang="en-US" altLang="ko-KR" dirty="0"/>
              <a:t> University</a:t>
            </a: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5105400" y="2705100"/>
            <a:ext cx="12192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gray">
          <a:xfrm>
            <a:off x="793751" y="6248400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ctr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0" hangingPunct="1"/>
            <a:endParaRPr lang="ko-KR" altLang="ko-KR" sz="2400">
              <a:latin typeface="Tahoma" panose="020B0604030504040204" pitchFamily="34" charset="0"/>
            </a:endParaRPr>
          </a:p>
        </p:txBody>
      </p:sp>
      <p:pic>
        <p:nvPicPr>
          <p:cNvPr id="1041" name="Picture 17" descr="mapworld"/>
          <p:cNvPicPr>
            <a:picLocks noChangeAspect="1" noChangeArrowheads="1"/>
          </p:cNvPicPr>
          <p:nvPr userDrawn="1"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" contrast="3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5467" y="1608138"/>
            <a:ext cx="9391651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918421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9C09F-0A26-4EC0-842B-E8F67AD19E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lang="ko-KR" altLang="en-US" sz="3600" b="1" kern="1200" dirty="0" smtClean="0">
          <a:solidFill>
            <a:srgbClr val="0000FF"/>
          </a:solidFill>
          <a:latin typeface="HY견고딕" pitchFamily="18" charset="-127"/>
          <a:ea typeface="HY견고딕" pitchFamily="18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CC4E"/>
        </a:buClr>
        <a:buSzPct val="6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F3FD35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rgbClr val="F3FD35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rgbClr val="F3FD35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rgbClr val="F3FD35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rgbClr val="F3FD35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EMB6baa">
            <a:extLst>
              <a:ext uri="{FF2B5EF4-FFF2-40B4-BE49-F238E27FC236}">
                <a16:creationId xmlns:a16="http://schemas.microsoft.com/office/drawing/2014/main" id="{A91449F4-8FFE-4DE0-A65F-2910DCE4B4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717" y="6264276"/>
            <a:ext cx="93768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A70031AD-5E2D-4A94-9E0D-5A15320C6200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635000" y="439738"/>
            <a:ext cx="58420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lang="ko-KR" altLang="ko-KR" sz="2400">
              <a:latin typeface="Tahoma" pitchFamily="34" charset="0"/>
            </a:endParaRP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42CA2FA-8E49-4A81-BBF4-E558369CD9B8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1066801" y="6413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lang="ko-KR" altLang="ko-KR" sz="2400">
              <a:latin typeface="Tahoma" pitchFamily="34" charset="0"/>
            </a:endParaRP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F2C2B5D3-894C-43F7-AD68-A0B64716671D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719667" y="1063626"/>
            <a:ext cx="565151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lang="ko-KR" altLang="ko-KR" sz="2400">
              <a:latin typeface="Tahoma" pitchFamily="34" charset="0"/>
            </a:endParaRP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B027ECE2-3D04-4C0C-87A0-CCB93F9FC935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1214967" y="8350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lang="ko-KR" altLang="ko-KR" sz="2400">
              <a:latin typeface="Tahoma" pitchFamily="34" charset="0"/>
            </a:endParaRP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49D412B0-F012-429B-BE78-A57CE679C580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169333" y="7620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lang="ko-KR" altLang="ko-KR" sz="2400">
              <a:latin typeface="Tahoma" pitchFamily="34" charset="0"/>
            </a:endParaRP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5278185E-FBDA-4829-8360-98BAA668CE1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016000" y="3048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lang="ko-KR" altLang="ko-KR" sz="2400">
              <a:latin typeface="Tahoma" pitchFamily="34" charset="0"/>
            </a:endParaRP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5FF5D4E1-9F9F-4D00-B1F8-E063CCB0FCCF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90551" y="10953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lang="ko-KR" altLang="ko-KR" sz="2400">
              <a:latin typeface="Tahoma" pitchFamily="34" charset="0"/>
            </a:endParaRPr>
          </a:p>
        </p:txBody>
      </p:sp>
      <p:sp>
        <p:nvSpPr>
          <p:cNvPr id="98314" name="Rectangle 10">
            <a:extLst>
              <a:ext uri="{FF2B5EF4-FFF2-40B4-BE49-F238E27FC236}">
                <a16:creationId xmlns:a16="http://schemas.microsoft.com/office/drawing/2014/main" id="{993F8AEA-92D7-4FE1-B001-BDED9752E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32467" y="342901"/>
            <a:ext cx="10394951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98315" name="Rectangle 11">
            <a:extLst>
              <a:ext uri="{FF2B5EF4-FFF2-40B4-BE49-F238E27FC236}">
                <a16:creationId xmlns:a16="http://schemas.microsoft.com/office/drawing/2014/main" id="{36036394-6ACB-4C4F-BFD6-EC69EA454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1295401"/>
            <a:ext cx="10363200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1F61638C-F6D2-4CE3-884A-D5BDB65C59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14F74EAF-AD51-480F-B4D6-5D8F651115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18985" y="6221413"/>
            <a:ext cx="51773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1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ko-KR"/>
              <a:t>Computer Aided Energy Conversion Lab.</a:t>
            </a:r>
          </a:p>
          <a:p>
            <a:pPr>
              <a:defRPr/>
            </a:pPr>
            <a:r>
              <a:rPr lang="en-US" altLang="ko-KR"/>
              <a:t> Dankook University</a:t>
            </a:r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B5AA5905-03D5-40F9-B33F-B22E14F9CF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76833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361D563F-69E9-4678-A39E-B76F3170229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5375" name="Rectangle 15">
            <a:extLst>
              <a:ext uri="{FF2B5EF4-FFF2-40B4-BE49-F238E27FC236}">
                <a16:creationId xmlns:a16="http://schemas.microsoft.com/office/drawing/2014/main" id="{7D82A1F3-7492-4D83-B588-4644F5AA24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05400" y="2705100"/>
            <a:ext cx="12192000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5376" name="Rectangle 16">
            <a:extLst>
              <a:ext uri="{FF2B5EF4-FFF2-40B4-BE49-F238E27FC236}">
                <a16:creationId xmlns:a16="http://schemas.microsoft.com/office/drawing/2014/main" id="{757085E9-CE56-4D8D-A7F0-4809AE4DD5E7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93751" y="6248400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lang="ko-KR" altLang="ko-KR" sz="2400">
              <a:latin typeface="Tahoma" pitchFamily="34" charset="0"/>
            </a:endParaRPr>
          </a:p>
        </p:txBody>
      </p:sp>
      <p:pic>
        <p:nvPicPr>
          <p:cNvPr id="98321" name="Picture 17" descr="mapworld">
            <a:extLst>
              <a:ext uri="{FF2B5EF4-FFF2-40B4-BE49-F238E27FC236}">
                <a16:creationId xmlns:a16="http://schemas.microsoft.com/office/drawing/2014/main" id="{B43428CD-7FE9-4E4C-8A28-D8A975C64A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467" y="1608138"/>
            <a:ext cx="9391651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2" name="Picture 18" descr="mapworld">
            <a:extLst>
              <a:ext uri="{FF2B5EF4-FFF2-40B4-BE49-F238E27FC236}">
                <a16:creationId xmlns:a16="http://schemas.microsoft.com/office/drawing/2014/main" id="{CE3E5F57-92C5-4C74-A12E-8C68A403A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418" y="1676400"/>
            <a:ext cx="9391649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07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  <p:sldLayoutId id="2147484065" r:id="rId13"/>
    <p:sldLayoutId id="2147484066" r:id="rId14"/>
    <p:sldLayoutId id="2147484067" r:id="rId15"/>
    <p:sldLayoutId id="2147484070" r:id="rId16"/>
  </p:sldLayoutIdLst>
  <p:hf sldNum="0"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CC4E"/>
        </a:buClr>
        <a:buSzPct val="6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F3FD35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rgbClr val="F3FD35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rgbClr val="F3FD35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rgbClr val="F3FD35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rgbClr val="F3FD35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>
            <a:extLst>
              <a:ext uri="{FF2B5EF4-FFF2-40B4-BE49-F238E27FC236}">
                <a16:creationId xmlns:a16="http://schemas.microsoft.com/office/drawing/2014/main" id="{B39513C5-265F-411F-B345-DD216671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613" y="22549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ko-KR" sz="2000">
              <a:solidFill>
                <a:srgbClr val="000000"/>
              </a:solidFill>
            </a:endParaRPr>
          </a:p>
        </p:txBody>
      </p:sp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53678061-9FF3-4D75-9461-FFEEA5C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6389" y="6356176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  <p:sp>
        <p:nvSpPr>
          <p:cNvPr id="23" name="슬라이드 번호 개체 틀 4">
            <a:extLst>
              <a:ext uri="{FF2B5EF4-FFF2-40B4-BE49-F238E27FC236}">
                <a16:creationId xmlns:a16="http://schemas.microsoft.com/office/drawing/2014/main" id="{76B67356-D5D7-41E4-AC97-DBF365A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AC941-C604-4662-9CEF-F3360FF7CFEE}" type="slidenum">
              <a:rPr kumimoji="0" lang="en-US" altLang="ko-K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ko-KR" sz="1400" dirty="0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BF7313DE-7BF7-47AA-832D-5E85654FD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2" y="425554"/>
            <a:ext cx="10391193" cy="66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Lecture Plan</a:t>
            </a:r>
            <a:endParaRPr lang="ko-KR" altLang="en-US" sz="3599" b="1" kern="0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Times New Roman" pitchFamily="18" charset="0"/>
            </a:endParaRPr>
          </a:p>
        </p:txBody>
      </p:sp>
      <p:sp>
        <p:nvSpPr>
          <p:cNvPr id="54" name="Text Box 9">
            <a:extLst>
              <a:ext uri="{FF2B5EF4-FFF2-40B4-BE49-F238E27FC236}">
                <a16:creationId xmlns:a16="http://schemas.microsoft.com/office/drawing/2014/main" id="{78299E6C-BEFA-4C38-BF17-494379AEE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6" y="1222032"/>
            <a:ext cx="9775842" cy="2213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Course : </a:t>
            </a:r>
            <a:r>
              <a:rPr lang="ko-KR" altLang="en-US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기초전자전기실험</a:t>
            </a: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200" b="1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Professor : </a:t>
            </a:r>
            <a:r>
              <a:rPr lang="ko-KR" altLang="en-US" sz="3200" b="1" spc="-15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장우영</a:t>
            </a:r>
            <a:r>
              <a:rPr lang="en-US" altLang="ko-KR" sz="3200" b="1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(5) /</a:t>
            </a:r>
            <a:r>
              <a:rPr lang="ko-KR" altLang="en-US" sz="3200" b="1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방성일</a:t>
            </a:r>
            <a:r>
              <a:rPr lang="en-US" altLang="ko-KR" sz="3200" b="1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(7)</a:t>
            </a: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200" b="1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Teaching Assistant : </a:t>
            </a:r>
            <a:r>
              <a:rPr lang="ko-KR" altLang="en-US" sz="3200" b="1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김승택</a:t>
            </a:r>
            <a:endParaRPr lang="en-US" altLang="ko-KR" sz="3200" b="1" spc="-1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CB1F61CA-F10B-40CE-8D9A-757D73949AF3}"/>
              </a:ext>
            </a:extLst>
          </p:cNvPr>
          <p:cNvSpPr/>
          <p:nvPr/>
        </p:nvSpPr>
        <p:spPr>
          <a:xfrm>
            <a:off x="1732057" y="3527098"/>
            <a:ext cx="9775842" cy="2213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E-mail : kst203@naver.com</a:t>
            </a:r>
          </a:p>
          <a:p>
            <a:pPr marL="285750" indent="-28575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Office : The 2</a:t>
            </a:r>
            <a:r>
              <a:rPr lang="en-US" altLang="ko-KR" sz="3200" b="1" spc="-150" baseline="30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3200" b="1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Engineering Hall, 320 ( CAEC Lab. )</a:t>
            </a:r>
          </a:p>
          <a:p>
            <a:pPr marL="285750" indent="-28575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endParaRPr lang="ko-KR" altLang="en-US" sz="3200" b="1" spc="-1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2433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>
            <a:extLst>
              <a:ext uri="{FF2B5EF4-FFF2-40B4-BE49-F238E27FC236}">
                <a16:creationId xmlns:a16="http://schemas.microsoft.com/office/drawing/2014/main" id="{B39513C5-265F-411F-B345-DD216671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613" y="22549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ko-KR" sz="2000">
              <a:solidFill>
                <a:srgbClr val="000000"/>
              </a:solidFill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F3A3D70F-A9F0-4AE1-943E-90A9E9C0B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119" y="433209"/>
            <a:ext cx="10391193" cy="66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Report</a:t>
            </a:r>
            <a:endParaRPr lang="ko-KR" altLang="en-US" sz="3599" b="1" kern="0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Times New Roman" pitchFamily="18" charset="0"/>
            </a:endParaRPr>
          </a:p>
        </p:txBody>
      </p:sp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53678061-9FF3-4D75-9461-FFEEA5C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6389" y="6356176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  <p:sp>
        <p:nvSpPr>
          <p:cNvPr id="23" name="슬라이드 번호 개체 틀 4">
            <a:extLst>
              <a:ext uri="{FF2B5EF4-FFF2-40B4-BE49-F238E27FC236}">
                <a16:creationId xmlns:a16="http://schemas.microsoft.com/office/drawing/2014/main" id="{76B67356-D5D7-41E4-AC97-DBF365A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AC941-C604-4662-9CEF-F3360FF7CFEE}" type="slidenum">
              <a:rPr kumimoji="0" lang="en-US" altLang="ko-K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ko-KR" sz="1400" dirty="0"/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D7E836A8-02A2-48AD-976E-3BFFA4DB9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616" y="1507748"/>
            <a:ext cx="11039124" cy="321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6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 장비 사용법 </a:t>
            </a:r>
            <a:r>
              <a:rPr lang="en-US" altLang="ko-KR" sz="36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</a:t>
            </a:r>
            <a:r>
              <a:rPr lang="ko-KR" altLang="en-US" sz="36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sz="36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/10</a:t>
            </a:r>
            <a:r>
              <a:rPr lang="ko-KR" altLang="en-US" sz="36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sz="36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36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36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</a:pPr>
            <a:r>
              <a:rPr lang="en-US" altLang="ko-KR" sz="28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 </a:t>
            </a:r>
            <a:r>
              <a:rPr lang="ko-KR" altLang="en-US" sz="28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파워 서플라이</a:t>
            </a:r>
            <a:r>
              <a:rPr lang="en-US" altLang="ko-KR" sz="28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800" b="1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멀티미터기</a:t>
            </a:r>
            <a:r>
              <a:rPr lang="en-US" altLang="ko-KR" sz="28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8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오실로스코프</a:t>
            </a:r>
            <a:r>
              <a:rPr lang="en-US" altLang="ko-KR" sz="28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8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신호발생기</a:t>
            </a:r>
            <a:r>
              <a:rPr lang="en-US" altLang="ko-KR" sz="28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)</a:t>
            </a:r>
            <a:endParaRPr lang="ko-KR" altLang="en-US" sz="28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endParaRPr lang="en-US" altLang="ko-KR" sz="36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1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2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발표자료 일요일까지 제출</a:t>
            </a:r>
            <a:endParaRPr lang="en-US" altLang="ko-KR" sz="36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4189B3C-DFDA-4FA4-98CE-D9E41F2086DF}"/>
              </a:ext>
            </a:extLst>
          </p:cNvPr>
          <p:cNvSpPr/>
          <p:nvPr/>
        </p:nvSpPr>
        <p:spPr>
          <a:xfrm>
            <a:off x="1209616" y="484019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ko-KR" altLang="en-US" sz="3600" b="1" spc="-1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메일 </a:t>
            </a:r>
            <a:r>
              <a:rPr lang="en-US" altLang="ko-KR" sz="3600" b="1" spc="-1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en-US" sz="3600" b="1" spc="-1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kst203@naver.com</a:t>
            </a:r>
          </a:p>
        </p:txBody>
      </p:sp>
    </p:spTree>
    <p:extLst>
      <p:ext uri="{BB962C8B-B14F-4D97-AF65-F5344CB8AC3E}">
        <p14:creationId xmlns:p14="http://schemas.microsoft.com/office/powerpoint/2010/main" val="72116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>
            <a:extLst>
              <a:ext uri="{FF2B5EF4-FFF2-40B4-BE49-F238E27FC236}">
                <a16:creationId xmlns:a16="http://schemas.microsoft.com/office/drawing/2014/main" id="{B39513C5-265F-411F-B345-DD216671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613" y="22549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ko-KR" sz="2000">
              <a:solidFill>
                <a:srgbClr val="000000"/>
              </a:solidFill>
            </a:endParaRPr>
          </a:p>
        </p:txBody>
      </p:sp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53678061-9FF3-4D75-9461-FFEEA5C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6389" y="6356176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  <p:sp>
        <p:nvSpPr>
          <p:cNvPr id="23" name="슬라이드 번호 개체 틀 4">
            <a:extLst>
              <a:ext uri="{FF2B5EF4-FFF2-40B4-BE49-F238E27FC236}">
                <a16:creationId xmlns:a16="http://schemas.microsoft.com/office/drawing/2014/main" id="{76B67356-D5D7-41E4-AC97-DBF365A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AC941-C604-4662-9CEF-F3360FF7CFEE}" type="slidenum">
              <a:rPr kumimoji="0" lang="en-US" altLang="ko-K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ko-KR" sz="1400" dirty="0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BF7313DE-7BF7-47AA-832D-5E85654FD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2" y="425554"/>
            <a:ext cx="10391193" cy="66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Lecture Plan</a:t>
            </a:r>
            <a:endParaRPr lang="ko-KR" altLang="en-US" sz="3599" b="1" kern="0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Times New Roman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CC8D1FF7-C562-4E77-8FC0-A7408BD60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5" y="1124744"/>
            <a:ext cx="10357337" cy="164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Grading Plan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 </a:t>
            </a:r>
            <a:r>
              <a:rPr lang="ko-KR" altLang="en-US" sz="3600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장우영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교수님 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7CAAF385-249D-4CED-91D8-B463D0431701}"/>
              </a:ext>
            </a:extLst>
          </p:cNvPr>
          <p:cNvSpPr/>
          <p:nvPr/>
        </p:nvSpPr>
        <p:spPr>
          <a:xfrm>
            <a:off x="1763374" y="1898743"/>
            <a:ext cx="8509090" cy="369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Mid-term exam : 0 %</a:t>
            </a:r>
          </a:p>
          <a:p>
            <a:pPr marL="342900" indent="-34290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Final exam : 30 %</a:t>
            </a:r>
          </a:p>
          <a:p>
            <a:pPr marL="342900" indent="-34290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Assignments (</a:t>
            </a:r>
            <a:r>
              <a:rPr lang="ko-KR" altLang="en-US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예비</a:t>
            </a: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 </a:t>
            </a:r>
            <a:r>
              <a:rPr lang="ko-KR" altLang="en-US" sz="3200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레포트</a:t>
            </a: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: 30 %</a:t>
            </a:r>
          </a:p>
          <a:p>
            <a:pPr marL="342900" indent="-34290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Presentation(</a:t>
            </a:r>
            <a:r>
              <a:rPr lang="ko-KR" altLang="en-US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기타</a:t>
            </a: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: 20 %</a:t>
            </a:r>
          </a:p>
          <a:p>
            <a:pPr marL="342900" indent="-34290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Attendance : 20 %</a:t>
            </a:r>
          </a:p>
        </p:txBody>
      </p:sp>
    </p:spTree>
    <p:extLst>
      <p:ext uri="{BB962C8B-B14F-4D97-AF65-F5344CB8AC3E}">
        <p14:creationId xmlns:p14="http://schemas.microsoft.com/office/powerpoint/2010/main" val="282880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>
            <a:extLst>
              <a:ext uri="{FF2B5EF4-FFF2-40B4-BE49-F238E27FC236}">
                <a16:creationId xmlns:a16="http://schemas.microsoft.com/office/drawing/2014/main" id="{B39513C5-265F-411F-B345-DD216671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613" y="22549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ko-KR" sz="2000">
              <a:solidFill>
                <a:srgbClr val="000000"/>
              </a:solidFill>
            </a:endParaRPr>
          </a:p>
        </p:txBody>
      </p:sp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53678061-9FF3-4D75-9461-FFEEA5C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6389" y="6356176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  <p:sp>
        <p:nvSpPr>
          <p:cNvPr id="23" name="슬라이드 번호 개체 틀 4">
            <a:extLst>
              <a:ext uri="{FF2B5EF4-FFF2-40B4-BE49-F238E27FC236}">
                <a16:creationId xmlns:a16="http://schemas.microsoft.com/office/drawing/2014/main" id="{76B67356-D5D7-41E4-AC97-DBF365A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AC941-C604-4662-9CEF-F3360FF7CFEE}" type="slidenum">
              <a:rPr kumimoji="0" lang="en-US" altLang="ko-K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ko-KR" sz="1400" dirty="0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BF7313DE-7BF7-47AA-832D-5E85654FD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502" y="403766"/>
            <a:ext cx="10391193" cy="66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Lecture Plan</a:t>
            </a:r>
            <a:endParaRPr lang="ko-KR" altLang="en-US" sz="3599" b="1" kern="0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Times New Roman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CC8D1FF7-C562-4E77-8FC0-A7408BD60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5" y="1222032"/>
            <a:ext cx="10535209" cy="164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Grading Plan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방성일 교수님 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7CAAF385-249D-4CED-91D8-B463D0431701}"/>
              </a:ext>
            </a:extLst>
          </p:cNvPr>
          <p:cNvSpPr/>
          <p:nvPr/>
        </p:nvSpPr>
        <p:spPr>
          <a:xfrm>
            <a:off x="1703512" y="2004825"/>
            <a:ext cx="85301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Mid-term exam : 0 %</a:t>
            </a:r>
          </a:p>
          <a:p>
            <a:pPr marL="342900" indent="-34290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Final exam : 30 %</a:t>
            </a:r>
          </a:p>
          <a:p>
            <a:pPr marL="342900" indent="-34290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Assignments (</a:t>
            </a:r>
            <a:r>
              <a:rPr lang="ko-KR" altLang="en-US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예비</a:t>
            </a: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 </a:t>
            </a:r>
            <a:r>
              <a:rPr lang="ko-KR" altLang="en-US" sz="3200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레포트</a:t>
            </a: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: 30 %</a:t>
            </a:r>
          </a:p>
          <a:p>
            <a:pPr marL="342900" indent="-34290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Presentation(</a:t>
            </a:r>
            <a:r>
              <a:rPr lang="ko-KR" altLang="en-US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기타</a:t>
            </a: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: 20 %</a:t>
            </a:r>
          </a:p>
          <a:p>
            <a:pPr marL="342900" indent="-342900"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ü"/>
            </a:pPr>
            <a:r>
              <a:rPr lang="en-US" altLang="ko-KR" sz="32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Attendance : 20 %</a:t>
            </a:r>
          </a:p>
        </p:txBody>
      </p:sp>
    </p:spTree>
    <p:extLst>
      <p:ext uri="{BB962C8B-B14F-4D97-AF65-F5344CB8AC3E}">
        <p14:creationId xmlns:p14="http://schemas.microsoft.com/office/powerpoint/2010/main" val="3326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>
            <a:extLst>
              <a:ext uri="{FF2B5EF4-FFF2-40B4-BE49-F238E27FC236}">
                <a16:creationId xmlns:a16="http://schemas.microsoft.com/office/drawing/2014/main" id="{B39513C5-265F-411F-B345-DD216671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613" y="22549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ko-KR" sz="2000">
              <a:solidFill>
                <a:srgbClr val="000000"/>
              </a:solidFill>
            </a:endParaRPr>
          </a:p>
        </p:txBody>
      </p:sp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53678061-9FF3-4D75-9461-FFEEA5C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6389" y="6356176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  <p:sp>
        <p:nvSpPr>
          <p:cNvPr id="23" name="슬라이드 번호 개체 틀 4">
            <a:extLst>
              <a:ext uri="{FF2B5EF4-FFF2-40B4-BE49-F238E27FC236}">
                <a16:creationId xmlns:a16="http://schemas.microsoft.com/office/drawing/2014/main" id="{76B67356-D5D7-41E4-AC97-DBF365A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AC941-C604-4662-9CEF-F3360FF7CFEE}" type="slidenum">
              <a:rPr kumimoji="0" lang="en-US" altLang="ko-K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ko-KR" sz="1400" dirty="0"/>
          </a:p>
        </p:txBody>
      </p:sp>
      <p:graphicFrame>
        <p:nvGraphicFramePr>
          <p:cNvPr id="49" name="표 48">
            <a:extLst>
              <a:ext uri="{FF2B5EF4-FFF2-40B4-BE49-F238E27FC236}">
                <a16:creationId xmlns:a16="http://schemas.microsoft.com/office/drawing/2014/main" id="{FAAC0413-BD33-44FC-8683-A4C0B3367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258727"/>
              </p:ext>
            </p:extLst>
          </p:nvPr>
        </p:nvGraphicFramePr>
        <p:xfrm>
          <a:off x="275166" y="1196752"/>
          <a:ext cx="11509464" cy="5051633"/>
        </p:xfrm>
        <a:graphic>
          <a:graphicData uri="http://schemas.openxmlformats.org/drawingml/2006/table">
            <a:tbl>
              <a:tblPr/>
              <a:tblGrid>
                <a:gridCol w="1924658">
                  <a:extLst>
                    <a:ext uri="{9D8B030D-6E8A-4147-A177-3AD203B41FA5}">
                      <a16:colId xmlns:a16="http://schemas.microsoft.com/office/drawing/2014/main" val="1739901770"/>
                    </a:ext>
                  </a:extLst>
                </a:gridCol>
                <a:gridCol w="1231880">
                  <a:extLst>
                    <a:ext uri="{9D8B030D-6E8A-4147-A177-3AD203B41FA5}">
                      <a16:colId xmlns:a16="http://schemas.microsoft.com/office/drawing/2014/main" val="2730927346"/>
                    </a:ext>
                  </a:extLst>
                </a:gridCol>
                <a:gridCol w="7370269">
                  <a:extLst>
                    <a:ext uri="{9D8B030D-6E8A-4147-A177-3AD203B41FA5}">
                      <a16:colId xmlns:a16="http://schemas.microsoft.com/office/drawing/2014/main" val="3311482503"/>
                    </a:ext>
                  </a:extLst>
                </a:gridCol>
                <a:gridCol w="982657">
                  <a:extLst>
                    <a:ext uri="{9D8B030D-6E8A-4147-A177-3AD203B41FA5}">
                      <a16:colId xmlns:a16="http://schemas.microsoft.com/office/drawing/2014/main" val="628720238"/>
                    </a:ext>
                  </a:extLst>
                </a:gridCol>
              </a:tblGrid>
              <a:tr h="4592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책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일자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실험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발표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91831"/>
                  </a:ext>
                </a:extLst>
              </a:tr>
              <a:tr h="328028">
                <a:tc rowSpan="1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기초전자전기</a:t>
                      </a:r>
                      <a:endParaRPr lang="en-US" altLang="ko-KR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실험</a:t>
                      </a: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기초전자전기실험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개요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38529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장비 사용법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(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파워 서플라이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멀티미터기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오실로스코프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신호 발생기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6201498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14.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교류 전원 및 전력 측정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1064850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 RL, RC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미적분회로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038906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 RCL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2419820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 RCL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공진회로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1519330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18.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다이오드 회로와 발광 다이오드 회로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4614363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 </a:t>
                      </a:r>
                      <a:r>
                        <a:rPr lang="ko-KR" alt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지너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다이오드와 직류전원회로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3163413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20.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기초 논리회로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0671101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21. De Morgan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법칙</a:t>
                      </a:r>
                      <a:endParaRPr lang="en-US" altLang="ko-KR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9962600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22. Flip-flop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회로</a:t>
                      </a:r>
                      <a:endParaRPr lang="en-US" altLang="ko-KR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4806693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23.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계수기 회로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569788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23.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계수기 회로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0309184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내용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Review</a:t>
                      </a:r>
                      <a:endParaRPr lang="ko-KR" alt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7132107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0208C7B5-07E6-42D9-8B55-3F69341DE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00744" y="425554"/>
            <a:ext cx="10391193" cy="66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		Syllabus (</a:t>
            </a:r>
            <a:r>
              <a:rPr lang="ko-KR" altLang="en-US" sz="3599" b="1" kern="0" dirty="0" err="1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차시별</a:t>
            </a:r>
            <a:r>
              <a:rPr lang="ko-KR" altLang="en-US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 계획</a:t>
            </a:r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-5</a:t>
            </a:r>
            <a:r>
              <a:rPr lang="ko-KR" altLang="en-US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분반</a:t>
            </a:r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)</a:t>
            </a:r>
            <a:endParaRPr lang="ko-KR" altLang="en-US" sz="3599" b="1" kern="0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6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>
            <a:extLst>
              <a:ext uri="{FF2B5EF4-FFF2-40B4-BE49-F238E27FC236}">
                <a16:creationId xmlns:a16="http://schemas.microsoft.com/office/drawing/2014/main" id="{B39513C5-265F-411F-B345-DD216671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613" y="22549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ko-KR" sz="2000">
              <a:solidFill>
                <a:srgbClr val="000000"/>
              </a:solidFill>
            </a:endParaRPr>
          </a:p>
        </p:txBody>
      </p:sp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53678061-9FF3-4D75-9461-FFEEA5C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6389" y="6356176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  <p:sp>
        <p:nvSpPr>
          <p:cNvPr id="23" name="슬라이드 번호 개체 틀 4">
            <a:extLst>
              <a:ext uri="{FF2B5EF4-FFF2-40B4-BE49-F238E27FC236}">
                <a16:creationId xmlns:a16="http://schemas.microsoft.com/office/drawing/2014/main" id="{76B67356-D5D7-41E4-AC97-DBF365A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AC941-C604-4662-9CEF-F3360FF7CFEE}" type="slidenum">
              <a:rPr kumimoji="0" lang="en-US" altLang="ko-K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ko-KR" sz="1400" dirty="0"/>
          </a:p>
        </p:txBody>
      </p:sp>
      <p:graphicFrame>
        <p:nvGraphicFramePr>
          <p:cNvPr id="49" name="표 48">
            <a:extLst>
              <a:ext uri="{FF2B5EF4-FFF2-40B4-BE49-F238E27FC236}">
                <a16:creationId xmlns:a16="http://schemas.microsoft.com/office/drawing/2014/main" id="{FAAC0413-BD33-44FC-8683-A4C0B3367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460644"/>
              </p:ext>
            </p:extLst>
          </p:nvPr>
        </p:nvGraphicFramePr>
        <p:xfrm>
          <a:off x="275166" y="1196752"/>
          <a:ext cx="11509464" cy="5051633"/>
        </p:xfrm>
        <a:graphic>
          <a:graphicData uri="http://schemas.openxmlformats.org/drawingml/2006/table">
            <a:tbl>
              <a:tblPr/>
              <a:tblGrid>
                <a:gridCol w="1924658">
                  <a:extLst>
                    <a:ext uri="{9D8B030D-6E8A-4147-A177-3AD203B41FA5}">
                      <a16:colId xmlns:a16="http://schemas.microsoft.com/office/drawing/2014/main" val="1739901770"/>
                    </a:ext>
                  </a:extLst>
                </a:gridCol>
                <a:gridCol w="1231880">
                  <a:extLst>
                    <a:ext uri="{9D8B030D-6E8A-4147-A177-3AD203B41FA5}">
                      <a16:colId xmlns:a16="http://schemas.microsoft.com/office/drawing/2014/main" val="2730927346"/>
                    </a:ext>
                  </a:extLst>
                </a:gridCol>
                <a:gridCol w="7370269">
                  <a:extLst>
                    <a:ext uri="{9D8B030D-6E8A-4147-A177-3AD203B41FA5}">
                      <a16:colId xmlns:a16="http://schemas.microsoft.com/office/drawing/2014/main" val="3311482503"/>
                    </a:ext>
                  </a:extLst>
                </a:gridCol>
                <a:gridCol w="982657">
                  <a:extLst>
                    <a:ext uri="{9D8B030D-6E8A-4147-A177-3AD203B41FA5}">
                      <a16:colId xmlns:a16="http://schemas.microsoft.com/office/drawing/2014/main" val="628720238"/>
                    </a:ext>
                  </a:extLst>
                </a:gridCol>
              </a:tblGrid>
              <a:tr h="4592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책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일자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실험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발표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91831"/>
                  </a:ext>
                </a:extLst>
              </a:tr>
              <a:tr h="328028">
                <a:tc rowSpan="1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기초전자전기</a:t>
                      </a:r>
                      <a:endParaRPr lang="en-US" altLang="ko-KR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실험</a:t>
                      </a: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기초전자전기실험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개요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38529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장비 사용법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(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파워 서플라이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멀티미터기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오실로스코프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신호 발생기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6201498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14.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교류 전원 및 전력 측정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1064850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 RL, RC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미적분회로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038906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 RCL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2419820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 RCL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공진회로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1519330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18.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다이오드 회로와 발광 다이오드 회로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4614363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 </a:t>
                      </a:r>
                      <a:r>
                        <a:rPr lang="ko-KR" alt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지너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다이오드와 직류전원회로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3163413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20.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기초 논리회로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0671101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21. De Morgan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법칙</a:t>
                      </a:r>
                      <a:endParaRPr lang="en-US" altLang="ko-KR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9962600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28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22. Flip-flop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회로</a:t>
                      </a:r>
                      <a:endParaRPr lang="en-US" altLang="ko-KR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4806693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23.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계수기 회로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569788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23. 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계수기 회로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0309184"/>
                  </a:ext>
                </a:extLst>
              </a:tr>
              <a:tr h="328028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실험 내용 </a:t>
                      </a:r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Review</a:t>
                      </a:r>
                      <a:endParaRPr lang="ko-KR" alt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7132107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0208C7B5-07E6-42D9-8B55-3F69341DE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00744" y="425554"/>
            <a:ext cx="10391193" cy="66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		Syllabus (</a:t>
            </a:r>
            <a:r>
              <a:rPr lang="ko-KR" altLang="en-US" sz="3599" b="1" kern="0" dirty="0" err="1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차시별</a:t>
            </a:r>
            <a:r>
              <a:rPr lang="ko-KR" altLang="en-US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 계획</a:t>
            </a:r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-7</a:t>
            </a:r>
            <a:r>
              <a:rPr lang="ko-KR" altLang="en-US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분반</a:t>
            </a:r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)</a:t>
            </a:r>
            <a:endParaRPr lang="ko-KR" altLang="en-US" sz="3599" b="1" kern="0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1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>
            <a:extLst>
              <a:ext uri="{FF2B5EF4-FFF2-40B4-BE49-F238E27FC236}">
                <a16:creationId xmlns:a16="http://schemas.microsoft.com/office/drawing/2014/main" id="{B39513C5-265F-411F-B345-DD216671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613" y="22549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ko-KR" sz="2000">
              <a:solidFill>
                <a:srgbClr val="000000"/>
              </a:solidFill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F3A3D70F-A9F0-4AE1-943E-90A9E9C0B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119" y="433209"/>
            <a:ext cx="10391193" cy="66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599" b="1" kern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Report ( </a:t>
            </a:r>
            <a:r>
              <a:rPr lang="ko-KR" altLang="en-US" sz="3599" b="1" kern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예비</a:t>
            </a:r>
            <a:r>
              <a:rPr lang="en-US" altLang="ko-KR" sz="3599" b="1" kern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, </a:t>
            </a:r>
            <a:r>
              <a:rPr lang="ko-KR" altLang="en-US" sz="3599" b="1" kern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결과</a:t>
            </a:r>
            <a:r>
              <a:rPr lang="en-US" altLang="ko-KR" sz="3599" b="1" kern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 )</a:t>
            </a:r>
            <a:endParaRPr lang="ko-KR" altLang="en-US" sz="3599" b="1" kern="0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Times New Roman" pitchFamily="18" charset="0"/>
            </a:endParaRPr>
          </a:p>
        </p:txBody>
      </p:sp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53678061-9FF3-4D75-9461-FFEEA5C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6389" y="6356176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  <p:sp>
        <p:nvSpPr>
          <p:cNvPr id="23" name="슬라이드 번호 개체 틀 4">
            <a:extLst>
              <a:ext uri="{FF2B5EF4-FFF2-40B4-BE49-F238E27FC236}">
                <a16:creationId xmlns:a16="http://schemas.microsoft.com/office/drawing/2014/main" id="{76B67356-D5D7-41E4-AC97-DBF365A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AC941-C604-4662-9CEF-F3360FF7CFEE}" type="slidenum">
              <a:rPr kumimoji="0" lang="en-US" altLang="ko-K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ko-KR" sz="1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52A7DE8-30D2-4E3A-953C-C8AC990A4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" y="1304676"/>
            <a:ext cx="12172950" cy="4943724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BFCBBE3E-D8D7-43E1-ABFE-4A73AC5CAD5A}"/>
              </a:ext>
            </a:extLst>
          </p:cNvPr>
          <p:cNvSpPr/>
          <p:nvPr/>
        </p:nvSpPr>
        <p:spPr bwMode="auto">
          <a:xfrm>
            <a:off x="8322957" y="4123928"/>
            <a:ext cx="1157419" cy="457200"/>
          </a:xfrm>
          <a:prstGeom prst="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597080E-DBFE-4F17-8461-4E40232B1982}"/>
              </a:ext>
            </a:extLst>
          </p:cNvPr>
          <p:cNvSpPr/>
          <p:nvPr/>
        </p:nvSpPr>
        <p:spPr>
          <a:xfrm>
            <a:off x="6716254" y="633069"/>
            <a:ext cx="5203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http://cms.dankook.ac.kr/web/eee</a:t>
            </a:r>
          </a:p>
        </p:txBody>
      </p:sp>
    </p:spTree>
    <p:extLst>
      <p:ext uri="{BB962C8B-B14F-4D97-AF65-F5344CB8AC3E}">
        <p14:creationId xmlns:p14="http://schemas.microsoft.com/office/powerpoint/2010/main" val="206041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>
            <a:extLst>
              <a:ext uri="{FF2B5EF4-FFF2-40B4-BE49-F238E27FC236}">
                <a16:creationId xmlns:a16="http://schemas.microsoft.com/office/drawing/2014/main" id="{B39513C5-265F-411F-B345-DD216671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613" y="22549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ko-KR" sz="2000">
              <a:solidFill>
                <a:srgbClr val="000000"/>
              </a:solidFill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F3A3D70F-A9F0-4AE1-943E-90A9E9C0B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119" y="433209"/>
            <a:ext cx="10391193" cy="66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Report ( </a:t>
            </a:r>
            <a:r>
              <a:rPr lang="ko-KR" altLang="en-US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예비 </a:t>
            </a:r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)</a:t>
            </a:r>
            <a:endParaRPr lang="ko-KR" altLang="en-US" sz="3599" b="1" kern="0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Times New Roman" pitchFamily="18" charset="0"/>
            </a:endParaRPr>
          </a:p>
        </p:txBody>
      </p:sp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53678061-9FF3-4D75-9461-FFEEA5C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6389" y="6356176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  <p:sp>
        <p:nvSpPr>
          <p:cNvPr id="23" name="슬라이드 번호 개체 틀 4">
            <a:extLst>
              <a:ext uri="{FF2B5EF4-FFF2-40B4-BE49-F238E27FC236}">
                <a16:creationId xmlns:a16="http://schemas.microsoft.com/office/drawing/2014/main" id="{76B67356-D5D7-41E4-AC97-DBF365A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AC941-C604-4662-9CEF-F3360FF7CFEE}" type="slidenum">
              <a:rPr kumimoji="0" lang="en-US" altLang="ko-K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ko-KR" sz="14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2C50F43-8E69-4DFE-B6B5-AA8C4EFB1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62" y="25809"/>
            <a:ext cx="6167437" cy="6139495"/>
          </a:xfrm>
          <a:prstGeom prst="rect">
            <a:avLst/>
          </a:prstGeom>
        </p:spPr>
      </p:pic>
      <p:sp>
        <p:nvSpPr>
          <p:cNvPr id="49" name="Text Box 9">
            <a:extLst>
              <a:ext uri="{FF2B5EF4-FFF2-40B4-BE49-F238E27FC236}">
                <a16:creationId xmlns:a16="http://schemas.microsoft.com/office/drawing/2014/main" id="{0F871C70-0729-40CA-8BA9-7E07CD5BF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624" y="1471242"/>
            <a:ext cx="5590480" cy="247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개인</a:t>
            </a:r>
            <a:endParaRPr lang="en-US" altLang="ko-KR" sz="36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표지 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X</a:t>
            </a: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목차</a:t>
            </a:r>
            <a:endParaRPr lang="en-US" altLang="ko-KR" sz="36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A7CA1F0-4C38-4C7E-8801-C89E02414874}"/>
              </a:ext>
            </a:extLst>
          </p:cNvPr>
          <p:cNvSpPr/>
          <p:nvPr/>
        </p:nvSpPr>
        <p:spPr>
          <a:xfrm>
            <a:off x="839416" y="3789040"/>
            <a:ext cx="6096000" cy="19480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8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 목적</a:t>
            </a:r>
            <a:endParaRPr lang="en-US" altLang="ko-KR" sz="28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8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이론</a:t>
            </a:r>
            <a:endParaRPr lang="en-US" altLang="ko-KR" sz="28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8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참고문헌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673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>
            <a:extLst>
              <a:ext uri="{FF2B5EF4-FFF2-40B4-BE49-F238E27FC236}">
                <a16:creationId xmlns:a16="http://schemas.microsoft.com/office/drawing/2014/main" id="{B39513C5-265F-411F-B345-DD216671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613" y="22549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ko-KR" sz="2000">
              <a:solidFill>
                <a:srgbClr val="000000"/>
              </a:solidFill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F3A3D70F-A9F0-4AE1-943E-90A9E9C0B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119" y="433209"/>
            <a:ext cx="10391193" cy="66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Report ( </a:t>
            </a:r>
            <a:r>
              <a:rPr lang="ko-KR" altLang="en-US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결과 </a:t>
            </a:r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)</a:t>
            </a:r>
            <a:endParaRPr lang="ko-KR" altLang="en-US" sz="3599" b="1" kern="0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Times New Roman" pitchFamily="18" charset="0"/>
            </a:endParaRPr>
          </a:p>
        </p:txBody>
      </p:sp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53678061-9FF3-4D75-9461-FFEEA5C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6389" y="6356176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  <p:sp>
        <p:nvSpPr>
          <p:cNvPr id="23" name="슬라이드 번호 개체 틀 4">
            <a:extLst>
              <a:ext uri="{FF2B5EF4-FFF2-40B4-BE49-F238E27FC236}">
                <a16:creationId xmlns:a16="http://schemas.microsoft.com/office/drawing/2014/main" id="{76B67356-D5D7-41E4-AC97-DBF365A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AC941-C604-4662-9CEF-F3360FF7CFEE}" type="slidenum">
              <a:rPr kumimoji="0" lang="en-US" altLang="ko-K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ko-KR" sz="14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FE768E5-5C40-433F-A9AA-823FDFE74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175752"/>
            <a:ext cx="5400600" cy="6025621"/>
          </a:xfrm>
          <a:prstGeom prst="rect">
            <a:avLst/>
          </a:prstGeom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71AA100D-8E34-40CF-9FD7-C17377C22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520" y="1324554"/>
            <a:ext cx="55904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조별 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 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표지 필수</a:t>
            </a:r>
            <a:endParaRPr lang="en-US" altLang="ko-KR" sz="36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목차 </a:t>
            </a:r>
            <a:endParaRPr lang="en-US" altLang="ko-KR" sz="36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944E2F6-7769-4CDB-B3AA-CE24F4CC53CF}"/>
              </a:ext>
            </a:extLst>
          </p:cNvPr>
          <p:cNvSpPr/>
          <p:nvPr/>
        </p:nvSpPr>
        <p:spPr>
          <a:xfrm>
            <a:off x="767408" y="2753914"/>
            <a:ext cx="6096000" cy="32406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8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사용 계기 및 부품</a:t>
            </a:r>
            <a:endParaRPr lang="en-US" altLang="ko-KR" sz="28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8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실험방법</a:t>
            </a:r>
            <a:endParaRPr lang="en-US" altLang="ko-KR" sz="28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8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실험결과 </a:t>
            </a:r>
            <a:r>
              <a:rPr lang="en-US" altLang="ko-KR" sz="2800" b="1" spc="-1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800" b="1" spc="-1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사진</a:t>
            </a:r>
            <a:r>
              <a:rPr lang="en-US" altLang="ko-KR" sz="2800" b="1" spc="-1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8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결과고찰 및 토론</a:t>
            </a:r>
            <a:endParaRPr lang="en-US" altLang="ko-KR" sz="28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8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참고문헌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5746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>
            <a:extLst>
              <a:ext uri="{FF2B5EF4-FFF2-40B4-BE49-F238E27FC236}">
                <a16:creationId xmlns:a16="http://schemas.microsoft.com/office/drawing/2014/main" id="{B39513C5-265F-411F-B345-DD216671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613" y="22549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ko-KR" sz="2000">
              <a:solidFill>
                <a:srgbClr val="000000"/>
              </a:solidFill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F3A3D70F-A9F0-4AE1-943E-90A9E9C0B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119" y="433209"/>
            <a:ext cx="10391193" cy="66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599" b="1" kern="0" dirty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Times New Roman" pitchFamily="18" charset="0"/>
              </a:rPr>
              <a:t>Presentation </a:t>
            </a:r>
            <a:endParaRPr lang="ko-KR" altLang="en-US" sz="3599" b="1" kern="0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Times New Roman" pitchFamily="18" charset="0"/>
            </a:endParaRPr>
          </a:p>
        </p:txBody>
      </p:sp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53678061-9FF3-4D75-9461-FFEEA5C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6389" y="6356176"/>
            <a:ext cx="3883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Aided Energy Conversion Lab.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ko-KR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Dankook</a:t>
            </a:r>
            <a:r>
              <a:rPr kumimoji="0" lang="en-US" altLang="ko-K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University</a:t>
            </a:r>
          </a:p>
        </p:txBody>
      </p:sp>
      <p:sp>
        <p:nvSpPr>
          <p:cNvPr id="23" name="슬라이드 번호 개체 틀 4">
            <a:extLst>
              <a:ext uri="{FF2B5EF4-FFF2-40B4-BE49-F238E27FC236}">
                <a16:creationId xmlns:a16="http://schemas.microsoft.com/office/drawing/2014/main" id="{76B67356-D5D7-41E4-AC97-DBF365A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33" y="6248400"/>
            <a:ext cx="254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rgbClr val="00CC4E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FD35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AC941-C604-4662-9CEF-F3360FF7CFEE}" type="slidenum">
              <a:rPr kumimoji="0" lang="en-US" altLang="ko-K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ko-KR" sz="1400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944E2F6-7769-4CDB-B3AA-CE24F4CC53CF}"/>
              </a:ext>
            </a:extLst>
          </p:cNvPr>
          <p:cNvSpPr/>
          <p:nvPr/>
        </p:nvSpPr>
        <p:spPr>
          <a:xfrm>
            <a:off x="6909016" y="1563209"/>
            <a:ext cx="59140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 목적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이론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사용 계기 및 부품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실험방법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trike="sngStrike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실험결과</a:t>
            </a:r>
            <a:endParaRPr lang="en-US" altLang="ko-KR" sz="2400" b="1" strike="sngStrike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trike="sngStrike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결과고찰 및 토론</a:t>
            </a:r>
            <a:endParaRPr lang="en-US" altLang="ko-KR" sz="2400" b="1" strike="sngStrike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참고문헌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D7E836A8-02A2-48AD-976E-3BFFA4DB9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520" y="1324554"/>
            <a:ext cx="559048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 시작 전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</a:t>
            </a:r>
            <a:endParaRPr lang="en-US" altLang="ko-KR" sz="36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10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 내외</a:t>
            </a:r>
            <a:endParaRPr lang="en-US" altLang="ko-KR" sz="36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이론</a:t>
            </a: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실험방법 위주</a:t>
            </a:r>
            <a:endParaRPr lang="en-US" altLang="ko-KR" sz="36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latinLnBrk="1" hangingPunct="1"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6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일요일까지 메일로 제출</a:t>
            </a:r>
            <a:endParaRPr lang="en-US" altLang="ko-KR" sz="36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970C666-0473-45A1-A0DD-2C37E9C63DF6}"/>
              </a:ext>
            </a:extLst>
          </p:cNvPr>
          <p:cNvSpPr/>
          <p:nvPr/>
        </p:nvSpPr>
        <p:spPr>
          <a:xfrm>
            <a:off x="839416" y="4833801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/>
              <a:t>kst203 @ naver.com</a:t>
            </a:r>
          </a:p>
        </p:txBody>
      </p:sp>
    </p:spTree>
    <p:extLst>
      <p:ext uri="{BB962C8B-B14F-4D97-AF65-F5344CB8AC3E}">
        <p14:creationId xmlns:p14="http://schemas.microsoft.com/office/powerpoint/2010/main" val="3334241038"/>
      </p:ext>
    </p:extLst>
  </p:cSld>
  <p:clrMapOvr>
    <a:masterClrMapping/>
  </p:clrMapOvr>
</p:sld>
</file>

<file path=ppt/theme/theme1.xml><?xml version="1.0" encoding="utf-8"?>
<a:theme xmlns:a="http://schemas.openxmlformats.org/drawingml/2006/main" name="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50966</TotalTime>
  <Words>714</Words>
  <Application>Microsoft Office PowerPoint</Application>
  <PresentationFormat>와이드스크린</PresentationFormat>
  <Paragraphs>168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HY견고딕</vt:lpstr>
      <vt:lpstr>굴림</vt:lpstr>
      <vt:lpstr>맑은 고딕</vt:lpstr>
      <vt:lpstr>Tahoma</vt:lpstr>
      <vt:lpstr>Times New Roman</vt:lpstr>
      <vt:lpstr>Wingdings</vt:lpstr>
      <vt:lpstr>조화</vt:lpstr>
      <vt:lpstr>1_조화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승택 김</cp:lastModifiedBy>
  <cp:revision>1974</cp:revision>
  <cp:lastPrinted>2018-02-19T04:46:47Z</cp:lastPrinted>
  <dcterms:created xsi:type="dcterms:W3CDTF">2006-10-15T12:50:55Z</dcterms:created>
  <dcterms:modified xsi:type="dcterms:W3CDTF">2018-09-05T07:27:54Z</dcterms:modified>
</cp:coreProperties>
</file>