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9" r:id="rId2"/>
    <p:sldId id="437" r:id="rId3"/>
    <p:sldId id="443" r:id="rId4"/>
    <p:sldId id="441" r:id="rId5"/>
    <p:sldId id="442" r:id="rId6"/>
    <p:sldId id="444" r:id="rId7"/>
    <p:sldId id="469" r:id="rId8"/>
    <p:sldId id="470" r:id="rId9"/>
    <p:sldId id="472" r:id="rId10"/>
    <p:sldId id="477" r:id="rId11"/>
    <p:sldId id="475" r:id="rId12"/>
    <p:sldId id="445" r:id="rId13"/>
    <p:sldId id="453" r:id="rId14"/>
    <p:sldId id="455" r:id="rId15"/>
    <p:sldId id="456" r:id="rId16"/>
    <p:sldId id="459" r:id="rId17"/>
    <p:sldId id="461" r:id="rId18"/>
    <p:sldId id="462" r:id="rId19"/>
    <p:sldId id="464" r:id="rId20"/>
    <p:sldId id="468" r:id="rId21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6633"/>
    <a:srgbClr val="FF9900"/>
    <a:srgbClr val="CC3300"/>
    <a:srgbClr val="006666"/>
    <a:srgbClr val="FF6600"/>
    <a:srgbClr val="663300"/>
    <a:srgbClr val="FECE00"/>
    <a:srgbClr val="DE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89299" autoAdjust="0"/>
  </p:normalViewPr>
  <p:slideViewPr>
    <p:cSldViewPr snapToGrid="0">
      <p:cViewPr varScale="1">
        <p:scale>
          <a:sx n="86" d="100"/>
          <a:sy n="86" d="100"/>
        </p:scale>
        <p:origin x="3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6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2CF36394-3E9D-40F9-8B81-1211D1EB17B1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741F8C64-57D3-4456-B563-FB83D790A5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80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A7A53213-0393-4DBA-AA85-CEC7E58F667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F0FF52B8-9913-43A9-9991-E0D5A2480D7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85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F52B8-9913-43A9-9991-E0D5A2480D7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308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1397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720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7088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337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819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F52B8-9913-43A9-9991-E0D5A2480D7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59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F52B8-9913-43A9-9991-E0D5A2480D7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36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F52B8-9913-43A9-9991-E0D5A2480D7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262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F52B8-9913-43A9-9991-E0D5A2480D7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6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F52B8-9913-43A9-9991-E0D5A2480D7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979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7541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2832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60D3-0DFE-40BE-9381-ACED88021B2F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282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23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68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01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9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3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466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0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95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06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818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33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63CB-B610-48C6-8A36-77BC14E28F4B}" type="datetimeFigureOut">
              <a:rPr lang="ko-KR" altLang="en-US" smtClean="0"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94B8-FDAD-4D59-AC00-B25F92AB5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54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czr-jzyq-it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hyperlink" Target="https://www.senshu-u.ac.jp/english/general/program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lobaldku@dankook.ac.k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12111418@dankook.ac.kr)&#47196;" TargetMode="External"/><Relationship Id="rId4" Type="http://schemas.openxmlformats.org/officeDocument/2006/relationships/hyperlink" Target="mailto:iliwala@dankook.ac.kr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el.edu/eli/ie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ntinuingstudies.uvic.ca/elc/programs/summer-language-and-culture?utm_source=Campaigner&amp;utm_campaign=DIR-NotApplicable-Newsletter-Partners-Multiple-Eng&amp;cmp=1&amp;utm_medium=HTMLEmail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uanpkorea.co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C5714F9C-2E18-4543-91C7-1CF107F08B8C}"/>
              </a:ext>
            </a:extLst>
          </p:cNvPr>
          <p:cNvSpPr/>
          <p:nvPr/>
        </p:nvSpPr>
        <p:spPr>
          <a:xfrm>
            <a:off x="0" y="2455626"/>
            <a:ext cx="12192000" cy="17891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32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25D92-348C-4D49-81AD-9666BE707DE1}"/>
              </a:ext>
            </a:extLst>
          </p:cNvPr>
          <p:cNvSpPr txBox="1"/>
          <p:nvPr/>
        </p:nvSpPr>
        <p:spPr>
          <a:xfrm>
            <a:off x="1715678" y="2894280"/>
            <a:ext cx="8974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2023-</a:t>
            </a:r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동계 교비어학연수 파견 선발 안내</a:t>
            </a:r>
            <a:endParaRPr lang="en-US" altLang="ko-K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11BE05-1CAC-4307-8CC0-DAB2458408AF}"/>
              </a:ext>
            </a:extLst>
          </p:cNvPr>
          <p:cNvSpPr txBox="1"/>
          <p:nvPr/>
        </p:nvSpPr>
        <p:spPr>
          <a:xfrm>
            <a:off x="8868642" y="3821788"/>
            <a:ext cx="3331267" cy="30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국제처</a:t>
            </a:r>
            <a:r>
              <a:rPr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  </a:t>
            </a:r>
            <a:r>
              <a:rPr lang="en-US" altLang="ko-KR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OFFICE OF INTERNATIONAL AFFAIRS</a:t>
            </a:r>
          </a:p>
        </p:txBody>
      </p:sp>
    </p:spTree>
    <p:extLst>
      <p:ext uri="{BB962C8B-B14F-4D97-AF65-F5344CB8AC3E}">
        <p14:creationId xmlns:p14="http://schemas.microsoft.com/office/powerpoint/2010/main" val="244234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모서리가 둥근 직사각형 15">
            <a:extLst>
              <a:ext uri="{FF2B5EF4-FFF2-40B4-BE49-F238E27FC236}">
                <a16:creationId xmlns:a16="http://schemas.microsoft.com/office/drawing/2014/main" id="{AC405D1A-3F09-4C79-BB08-B5E1D4BF9F86}"/>
              </a:ext>
            </a:extLst>
          </p:cNvPr>
          <p:cNvSpPr/>
          <p:nvPr/>
        </p:nvSpPr>
        <p:spPr>
          <a:xfrm>
            <a:off x="462034" y="830028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De La Salle Araneta </a:t>
            </a:r>
            <a:r>
              <a:rPr lang="en-US" altLang="ko-KR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Univerrsity</a:t>
            </a:r>
            <a:endParaRPr lang="ko-KR" altLang="en-US" sz="1400" b="1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8" name="양쪽 모서리가 둥근 사각형 13">
            <a:extLst>
              <a:ext uri="{FF2B5EF4-FFF2-40B4-BE49-F238E27FC236}">
                <a16:creationId xmlns:a16="http://schemas.microsoft.com/office/drawing/2014/main" id="{481F3B26-DE5D-4688-80EB-B7D40A5F536E}"/>
              </a:ext>
            </a:extLst>
          </p:cNvPr>
          <p:cNvSpPr/>
          <p:nvPr/>
        </p:nvSpPr>
        <p:spPr>
          <a:xfrm>
            <a:off x="385122" y="187972"/>
            <a:ext cx="4800195" cy="51938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파견대학별 안내 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–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필리핀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(</a:t>
            </a:r>
            <a:r>
              <a:rPr lang="ko-KR" altLang="en-US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모든 비용은 한화 기준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)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E4A7B8E9-EA9A-4AD7-9AB5-AE40EBAF2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66087"/>
              </p:ext>
            </p:extLst>
          </p:nvPr>
        </p:nvGraphicFramePr>
        <p:xfrm>
          <a:off x="433229" y="1331333"/>
          <a:ext cx="5641363" cy="488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Lasallian Language Center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P.E. 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Blgd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., Salvador Araneta Campus, 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Victoneta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Ave., Malabon City, Metro Manila, 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Phillippines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1476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2023. 12.24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출국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~ 2024. 1. 20 (4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1,920,000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원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공항 픽업 및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샌딩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교재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3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 제공 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35081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여행자보험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주말문화체험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 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세탁비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키로당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800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개인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체제비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159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5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과목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4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140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주당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35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1:1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수업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60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소그룹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대그룹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매일 단어 및 문장공부 및 에세이 과제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마닐라 투어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민도르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필드트립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박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포함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자료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첨부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리플릿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참조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97768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3AC362CE-B5D1-4931-B7E6-778A1C29E5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317" y="186528"/>
            <a:ext cx="979305" cy="519389"/>
          </a:xfrm>
          <a:prstGeom prst="rect">
            <a:avLst/>
          </a:prstGeom>
        </p:spPr>
      </p:pic>
      <p:sp>
        <p:nvSpPr>
          <p:cNvPr id="6" name="양쪽 모서리가 둥근 사각형 13">
            <a:extLst>
              <a:ext uri="{FF2B5EF4-FFF2-40B4-BE49-F238E27FC236}">
                <a16:creationId xmlns:a16="http://schemas.microsoft.com/office/drawing/2014/main" id="{490EC70A-A543-44CC-AF8C-94010BAF1D81}"/>
              </a:ext>
            </a:extLst>
          </p:cNvPr>
          <p:cNvSpPr/>
          <p:nvPr/>
        </p:nvSpPr>
        <p:spPr>
          <a:xfrm>
            <a:off x="6284104" y="178419"/>
            <a:ext cx="4922859" cy="53635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파견대학별 안내 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–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중국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(</a:t>
            </a:r>
            <a:r>
              <a:rPr lang="ko-KR" altLang="en-US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모든 비용은 중국 인민폐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</a:t>
            </a:r>
            <a:r>
              <a:rPr lang="ko-KR" altLang="en-US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기준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)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9426E20-6FA5-4A1F-9E0F-15595930A0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963" y="178419"/>
            <a:ext cx="802900" cy="536357"/>
          </a:xfrm>
          <a:prstGeom prst="rect">
            <a:avLst/>
          </a:prstGeom>
        </p:spPr>
      </p:pic>
      <p:sp>
        <p:nvSpPr>
          <p:cNvPr id="9" name="모서리가 둥근 직사각형 7">
            <a:extLst>
              <a:ext uri="{FF2B5EF4-FFF2-40B4-BE49-F238E27FC236}">
                <a16:creationId xmlns:a16="http://schemas.microsoft.com/office/drawing/2014/main" id="{1F87BB62-F897-40B3-8CEE-0885326FE5FF}"/>
              </a:ext>
            </a:extLst>
          </p:cNvPr>
          <p:cNvSpPr/>
          <p:nvPr/>
        </p:nvSpPr>
        <p:spPr>
          <a:xfrm>
            <a:off x="6247973" y="777561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East China Normal University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39CA19FA-3715-4922-9D81-8A176F245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89567"/>
              </p:ext>
            </p:extLst>
          </p:nvPr>
        </p:nvGraphicFramePr>
        <p:xfrm>
          <a:off x="6174747" y="1278873"/>
          <a:ext cx="5641363" cy="5021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2023 Experience Diverse China Summer Program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Room 253 International Students Office, Physics Building,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East China Normal University, 3663 North Zhongshan Rd, Shanghai, China 200062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2023. 7. 17 ~ 8. 11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(4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350811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문화체험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청도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CNY3500) 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CNY12,700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35081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여행자보험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 및 개인 체재비 자비 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164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월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~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금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9:00~11:30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중국어 수업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오후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1:1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수업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현장체험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문화수업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Field Trips &amp; Culture Activities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레벨테스트 후 반 배정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클래스 당 최대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12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 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단기학생비자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X2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필요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상하이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푸서지방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위치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기숙사는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100 RMB(Standard Double - 2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인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실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자료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http://lxs.ecnu.edu.cn/EN/msg.php?id=109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9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90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>
            <a:extLst>
              <a:ext uri="{FF2B5EF4-FFF2-40B4-BE49-F238E27FC236}">
                <a16:creationId xmlns:a16="http://schemas.microsoft.com/office/drawing/2014/main" id="{45A3B91A-7EEA-4442-9BB9-F283F7DD5401}"/>
              </a:ext>
            </a:extLst>
          </p:cNvPr>
          <p:cNvSpPr/>
          <p:nvPr/>
        </p:nvSpPr>
        <p:spPr>
          <a:xfrm>
            <a:off x="458348" y="707360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Senshu</a:t>
            </a: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University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31E5F89C-5F93-4424-9FC3-42001BAF1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28815"/>
              </p:ext>
            </p:extLst>
          </p:nvPr>
        </p:nvGraphicFramePr>
        <p:xfrm>
          <a:off x="385122" y="1119464"/>
          <a:ext cx="5641363" cy="5508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Japanese Language &amp; Culture Program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2-1-1 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Higashimita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Tama-ku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Kawasaki-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shi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Kanagawa, Japan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2024. 1. 10 ~ 2. 24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(7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1/10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입국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가급적 오전 항공이용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350811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기숙사비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Home visit = 321,600YEN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35081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여행자보험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 등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등 개인 체재비 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248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월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~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금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9:00~12:50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일본어 수업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Field Trips &amp; Culture Activities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레벨테스트 후 반 배정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(5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단계로 구분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클래스 당 최대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12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 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관광비자 필요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정책에 따라 무비자 입국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도쿄에서 약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분 거리에 위치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기수가는 학교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분 거리 국제교류회관 사용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합격자에 한하여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9/30(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토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12:00~12:40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설명회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필참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구글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Meet)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https://meet.google.com/czr-jzyq-itn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자료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hlinkClick r:id="rId4"/>
                        </a:rPr>
                        <a:t>https://www.senshu-u.ac.jp/english/general/program.html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97768"/>
                  </a:ext>
                </a:extLst>
              </a:tr>
            </a:tbl>
          </a:graphicData>
        </a:graphic>
      </p:graphicFrame>
      <p:sp>
        <p:nvSpPr>
          <p:cNvPr id="10" name="양쪽 모서리가 둥근 사각형 13">
            <a:extLst>
              <a:ext uri="{FF2B5EF4-FFF2-40B4-BE49-F238E27FC236}">
                <a16:creationId xmlns:a16="http://schemas.microsoft.com/office/drawing/2014/main" id="{3F206DD4-E231-40FF-A3F0-CA33204013EB}"/>
              </a:ext>
            </a:extLst>
          </p:cNvPr>
          <p:cNvSpPr/>
          <p:nvPr/>
        </p:nvSpPr>
        <p:spPr>
          <a:xfrm>
            <a:off x="385122" y="67678"/>
            <a:ext cx="4948878" cy="52443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파견대학별 안내 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–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일본 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(</a:t>
            </a:r>
            <a:r>
              <a:rPr lang="ko-KR" altLang="en-US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모든 비용은 일본엔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</a:t>
            </a:r>
            <a:r>
              <a:rPr lang="ko-KR" altLang="en-US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기준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BC3A794-185D-4C4D-BF8C-8EFF9DA3A7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643" y="70564"/>
            <a:ext cx="8001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1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C5714F9C-2E18-4543-91C7-1CF107F08B8C}"/>
              </a:ext>
            </a:extLst>
          </p:cNvPr>
          <p:cNvSpPr/>
          <p:nvPr/>
        </p:nvSpPr>
        <p:spPr>
          <a:xfrm>
            <a:off x="0" y="1451295"/>
            <a:ext cx="12192000" cy="15183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32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25D92-348C-4D49-81AD-9666BE707DE1}"/>
              </a:ext>
            </a:extLst>
          </p:cNvPr>
          <p:cNvSpPr txBox="1"/>
          <p:nvPr/>
        </p:nvSpPr>
        <p:spPr>
          <a:xfrm>
            <a:off x="356050" y="1838596"/>
            <a:ext cx="10098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지원 안내</a:t>
            </a:r>
            <a:endParaRPr lang="en-US" altLang="ko-K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11BE05-1CAC-4307-8CC0-DAB2458408AF}"/>
              </a:ext>
            </a:extLst>
          </p:cNvPr>
          <p:cNvSpPr txBox="1"/>
          <p:nvPr/>
        </p:nvSpPr>
        <p:spPr>
          <a:xfrm>
            <a:off x="8868642" y="2664106"/>
            <a:ext cx="3331267" cy="30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국제처</a:t>
            </a:r>
            <a:r>
              <a:rPr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 국제교육</a:t>
            </a:r>
            <a:r>
              <a:rPr lang="en-US" altLang="ko-KR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2</a:t>
            </a:r>
            <a:r>
              <a:rPr lang="ko-KR" altLang="en-US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팀   </a:t>
            </a:r>
            <a:r>
              <a:rPr lang="en-US" altLang="ko-KR" sz="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  <a:cs typeface="Helvetica" charset="0"/>
              </a:rPr>
              <a:t>OFFICE OF INTERNATIONAL AFFAIRS</a:t>
            </a:r>
          </a:p>
        </p:txBody>
      </p:sp>
    </p:spTree>
    <p:extLst>
      <p:ext uri="{BB962C8B-B14F-4D97-AF65-F5344CB8AC3E}">
        <p14:creationId xmlns:p14="http://schemas.microsoft.com/office/powerpoint/2010/main" val="726403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432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신청방법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-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웹정보시스템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12" name="자유형 11">
            <a:extLst>
              <a:ext uri="{FF2B5EF4-FFF2-40B4-BE49-F238E27FC236}">
                <a16:creationId xmlns:a16="http://schemas.microsoft.com/office/drawing/2014/main" id="{0D8E9706-5D2C-49EE-AF67-D3527E3BC152}"/>
              </a:ext>
            </a:extLst>
          </p:cNvPr>
          <p:cNvSpPr/>
          <p:nvPr/>
        </p:nvSpPr>
        <p:spPr>
          <a:xfrm rot="18000000">
            <a:off x="613390" y="756787"/>
            <a:ext cx="308619" cy="195655"/>
          </a:xfrm>
          <a:custGeom>
            <a:avLst/>
            <a:gdLst>
              <a:gd name="connsiteX0" fmla="*/ 101541 w 261614"/>
              <a:gd name="connsiteY0" fmla="*/ 2305 h 160794"/>
              <a:gd name="connsiteX1" fmla="*/ 101540 w 261614"/>
              <a:gd name="connsiteY1" fmla="*/ 2306 h 160794"/>
              <a:gd name="connsiteX2" fmla="*/ 101540 w 261614"/>
              <a:gd name="connsiteY2" fmla="*/ 2305 h 160794"/>
              <a:gd name="connsiteX3" fmla="*/ 254856 w 261614"/>
              <a:gd name="connsiteY3" fmla="*/ 121406 h 160794"/>
              <a:gd name="connsiteX4" fmla="*/ 261614 w 261614"/>
              <a:gd name="connsiteY4" fmla="*/ 137721 h 160794"/>
              <a:gd name="connsiteX5" fmla="*/ 261613 w 261614"/>
              <a:gd name="connsiteY5" fmla="*/ 137721 h 160794"/>
              <a:gd name="connsiteX6" fmla="*/ 238540 w 261614"/>
              <a:gd name="connsiteY6" fmla="*/ 160794 h 160794"/>
              <a:gd name="connsiteX7" fmla="*/ 24796 w 261614"/>
              <a:gd name="connsiteY7" fmla="*/ 160793 h 160794"/>
              <a:gd name="connsiteX8" fmla="*/ 21762 w 261614"/>
              <a:gd name="connsiteY8" fmla="*/ 159536 h 160794"/>
              <a:gd name="connsiteX9" fmla="*/ 11539 w 261614"/>
              <a:gd name="connsiteY9" fmla="*/ 158190 h 160794"/>
              <a:gd name="connsiteX10" fmla="*/ 11540 w 261614"/>
              <a:gd name="connsiteY10" fmla="*/ 158189 h 160794"/>
              <a:gd name="connsiteX11" fmla="*/ 3095 w 261614"/>
              <a:gd name="connsiteY11" fmla="*/ 126671 h 160794"/>
              <a:gd name="connsiteX12" fmla="*/ 70022 w 261614"/>
              <a:gd name="connsiteY12" fmla="*/ 10751 h 160794"/>
              <a:gd name="connsiteX13" fmla="*/ 84033 w 261614"/>
              <a:gd name="connsiteY13" fmla="*/ 0 h 160794"/>
              <a:gd name="connsiteX14" fmla="*/ 101540 w 261614"/>
              <a:gd name="connsiteY14" fmla="*/ 2306 h 160794"/>
              <a:gd name="connsiteX15" fmla="*/ 112290 w 261614"/>
              <a:gd name="connsiteY15" fmla="*/ 16315 h 160794"/>
              <a:gd name="connsiteX16" fmla="*/ 109985 w 261614"/>
              <a:gd name="connsiteY16" fmla="*/ 33823 h 160794"/>
              <a:gd name="connsiteX17" fmla="*/ 63321 w 261614"/>
              <a:gd name="connsiteY17" fmla="*/ 114648 h 160794"/>
              <a:gd name="connsiteX18" fmla="*/ 238541 w 261614"/>
              <a:gd name="connsiteY18" fmla="*/ 114648 h 160794"/>
              <a:gd name="connsiteX19" fmla="*/ 254856 w 261614"/>
              <a:gd name="connsiteY19" fmla="*/ 121406 h 1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614" h="160794">
                <a:moveTo>
                  <a:pt x="101541" y="2305"/>
                </a:moveTo>
                <a:lnTo>
                  <a:pt x="101540" y="2306"/>
                </a:lnTo>
                <a:lnTo>
                  <a:pt x="101540" y="2305"/>
                </a:lnTo>
                <a:close/>
                <a:moveTo>
                  <a:pt x="254856" y="121406"/>
                </a:moveTo>
                <a:cubicBezTo>
                  <a:pt x="259031" y="125581"/>
                  <a:pt x="261614" y="131350"/>
                  <a:pt x="261614" y="137721"/>
                </a:cubicBezTo>
                <a:lnTo>
                  <a:pt x="261613" y="137721"/>
                </a:lnTo>
                <a:cubicBezTo>
                  <a:pt x="261613" y="150464"/>
                  <a:pt x="251283" y="160794"/>
                  <a:pt x="238540" y="160794"/>
                </a:cubicBezTo>
                <a:lnTo>
                  <a:pt x="24796" y="160793"/>
                </a:lnTo>
                <a:lnTo>
                  <a:pt x="21762" y="159536"/>
                </a:lnTo>
                <a:lnTo>
                  <a:pt x="11539" y="158190"/>
                </a:lnTo>
                <a:lnTo>
                  <a:pt x="11540" y="158189"/>
                </a:lnTo>
                <a:cubicBezTo>
                  <a:pt x="504" y="151818"/>
                  <a:pt x="-3277" y="137707"/>
                  <a:pt x="3095" y="126671"/>
                </a:cubicBezTo>
                <a:lnTo>
                  <a:pt x="70022" y="10751"/>
                </a:lnTo>
                <a:cubicBezTo>
                  <a:pt x="73208" y="5233"/>
                  <a:pt x="78329" y="1529"/>
                  <a:pt x="84033" y="0"/>
                </a:cubicBezTo>
                <a:lnTo>
                  <a:pt x="101540" y="2306"/>
                </a:lnTo>
                <a:lnTo>
                  <a:pt x="112290" y="16315"/>
                </a:lnTo>
                <a:cubicBezTo>
                  <a:pt x="113818" y="22019"/>
                  <a:pt x="113171" y="28305"/>
                  <a:pt x="109985" y="33823"/>
                </a:cubicBezTo>
                <a:lnTo>
                  <a:pt x="63321" y="114648"/>
                </a:lnTo>
                <a:lnTo>
                  <a:pt x="238541" y="114648"/>
                </a:lnTo>
                <a:cubicBezTo>
                  <a:pt x="244912" y="114648"/>
                  <a:pt x="250681" y="117231"/>
                  <a:pt x="254856" y="121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1"/>
            <a:endParaRPr lang="ko-KR" altLang="en-US" sz="1200" b="1" dirty="0">
              <a:solidFill>
                <a:srgbClr val="00BDD5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617566" y="1469578"/>
            <a:ext cx="321032" cy="307001"/>
            <a:chOff x="600601" y="1311755"/>
            <a:chExt cx="321032" cy="307001"/>
          </a:xfrm>
        </p:grpSpPr>
        <p:sp>
          <p:nvSpPr>
            <p:cNvPr id="13" name="직사각형 12"/>
            <p:cNvSpPr/>
            <p:nvPr/>
          </p:nvSpPr>
          <p:spPr>
            <a:xfrm>
              <a:off x="600601" y="1335185"/>
              <a:ext cx="321032" cy="28357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endParaRPr>
            </a:p>
          </p:txBody>
        </p:sp>
        <p:sp>
          <p:nvSpPr>
            <p:cNvPr id="16" name="자유형 15">
              <a:extLst>
                <a:ext uri="{FF2B5EF4-FFF2-40B4-BE49-F238E27FC236}">
                  <a16:creationId xmlns:a16="http://schemas.microsoft.com/office/drawing/2014/main" id="{0D8E9706-5D2C-49EE-AF67-D3527E3BC152}"/>
                </a:ext>
              </a:extLst>
            </p:cNvPr>
            <p:cNvSpPr/>
            <p:nvPr/>
          </p:nvSpPr>
          <p:spPr>
            <a:xfrm rot="18000000">
              <a:off x="630754" y="1353502"/>
              <a:ext cx="258212" cy="174718"/>
            </a:xfrm>
            <a:custGeom>
              <a:avLst/>
              <a:gdLst>
                <a:gd name="connsiteX0" fmla="*/ 101541 w 261614"/>
                <a:gd name="connsiteY0" fmla="*/ 2305 h 160794"/>
                <a:gd name="connsiteX1" fmla="*/ 101540 w 261614"/>
                <a:gd name="connsiteY1" fmla="*/ 2306 h 160794"/>
                <a:gd name="connsiteX2" fmla="*/ 101540 w 261614"/>
                <a:gd name="connsiteY2" fmla="*/ 2305 h 160794"/>
                <a:gd name="connsiteX3" fmla="*/ 254856 w 261614"/>
                <a:gd name="connsiteY3" fmla="*/ 121406 h 160794"/>
                <a:gd name="connsiteX4" fmla="*/ 261614 w 261614"/>
                <a:gd name="connsiteY4" fmla="*/ 137721 h 160794"/>
                <a:gd name="connsiteX5" fmla="*/ 261613 w 261614"/>
                <a:gd name="connsiteY5" fmla="*/ 137721 h 160794"/>
                <a:gd name="connsiteX6" fmla="*/ 238540 w 261614"/>
                <a:gd name="connsiteY6" fmla="*/ 160794 h 160794"/>
                <a:gd name="connsiteX7" fmla="*/ 24796 w 261614"/>
                <a:gd name="connsiteY7" fmla="*/ 160793 h 160794"/>
                <a:gd name="connsiteX8" fmla="*/ 21762 w 261614"/>
                <a:gd name="connsiteY8" fmla="*/ 159536 h 160794"/>
                <a:gd name="connsiteX9" fmla="*/ 11539 w 261614"/>
                <a:gd name="connsiteY9" fmla="*/ 158190 h 160794"/>
                <a:gd name="connsiteX10" fmla="*/ 11540 w 261614"/>
                <a:gd name="connsiteY10" fmla="*/ 158189 h 160794"/>
                <a:gd name="connsiteX11" fmla="*/ 3095 w 261614"/>
                <a:gd name="connsiteY11" fmla="*/ 126671 h 160794"/>
                <a:gd name="connsiteX12" fmla="*/ 70022 w 261614"/>
                <a:gd name="connsiteY12" fmla="*/ 10751 h 160794"/>
                <a:gd name="connsiteX13" fmla="*/ 84033 w 261614"/>
                <a:gd name="connsiteY13" fmla="*/ 0 h 160794"/>
                <a:gd name="connsiteX14" fmla="*/ 101540 w 261614"/>
                <a:gd name="connsiteY14" fmla="*/ 2306 h 160794"/>
                <a:gd name="connsiteX15" fmla="*/ 112290 w 261614"/>
                <a:gd name="connsiteY15" fmla="*/ 16315 h 160794"/>
                <a:gd name="connsiteX16" fmla="*/ 109985 w 261614"/>
                <a:gd name="connsiteY16" fmla="*/ 33823 h 160794"/>
                <a:gd name="connsiteX17" fmla="*/ 63321 w 261614"/>
                <a:gd name="connsiteY17" fmla="*/ 114648 h 160794"/>
                <a:gd name="connsiteX18" fmla="*/ 238541 w 261614"/>
                <a:gd name="connsiteY18" fmla="*/ 114648 h 160794"/>
                <a:gd name="connsiteX19" fmla="*/ 254856 w 261614"/>
                <a:gd name="connsiteY19" fmla="*/ 121406 h 16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1614" h="160794">
                  <a:moveTo>
                    <a:pt x="101541" y="2305"/>
                  </a:moveTo>
                  <a:lnTo>
                    <a:pt x="101540" y="2306"/>
                  </a:lnTo>
                  <a:lnTo>
                    <a:pt x="101540" y="2305"/>
                  </a:lnTo>
                  <a:close/>
                  <a:moveTo>
                    <a:pt x="254856" y="121406"/>
                  </a:moveTo>
                  <a:cubicBezTo>
                    <a:pt x="259031" y="125581"/>
                    <a:pt x="261614" y="131350"/>
                    <a:pt x="261614" y="137721"/>
                  </a:cubicBezTo>
                  <a:lnTo>
                    <a:pt x="261613" y="137721"/>
                  </a:lnTo>
                  <a:cubicBezTo>
                    <a:pt x="261613" y="150464"/>
                    <a:pt x="251283" y="160794"/>
                    <a:pt x="238540" y="160794"/>
                  </a:cubicBezTo>
                  <a:lnTo>
                    <a:pt x="24796" y="160793"/>
                  </a:lnTo>
                  <a:lnTo>
                    <a:pt x="21762" y="159536"/>
                  </a:lnTo>
                  <a:lnTo>
                    <a:pt x="11539" y="158190"/>
                  </a:lnTo>
                  <a:lnTo>
                    <a:pt x="11540" y="158189"/>
                  </a:lnTo>
                  <a:cubicBezTo>
                    <a:pt x="504" y="151818"/>
                    <a:pt x="-3277" y="137707"/>
                    <a:pt x="3095" y="126671"/>
                  </a:cubicBezTo>
                  <a:lnTo>
                    <a:pt x="70022" y="10751"/>
                  </a:lnTo>
                  <a:cubicBezTo>
                    <a:pt x="73208" y="5233"/>
                    <a:pt x="78329" y="1529"/>
                    <a:pt x="84033" y="0"/>
                  </a:cubicBezTo>
                  <a:lnTo>
                    <a:pt x="101540" y="2306"/>
                  </a:lnTo>
                  <a:lnTo>
                    <a:pt x="112290" y="16315"/>
                  </a:lnTo>
                  <a:cubicBezTo>
                    <a:pt x="113818" y="22019"/>
                    <a:pt x="113171" y="28305"/>
                    <a:pt x="109985" y="33823"/>
                  </a:cubicBezTo>
                  <a:lnTo>
                    <a:pt x="63321" y="114648"/>
                  </a:lnTo>
                  <a:lnTo>
                    <a:pt x="238541" y="114648"/>
                  </a:lnTo>
                  <a:cubicBezTo>
                    <a:pt x="244912" y="114648"/>
                    <a:pt x="250681" y="117231"/>
                    <a:pt x="254856" y="1214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1"/>
              <a:endParaRPr lang="ko-KR" altLang="en-US" sz="1200" b="1" dirty="0">
                <a:solidFill>
                  <a:srgbClr val="00BDD5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599344" y="805562"/>
            <a:ext cx="321032" cy="28357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8" name="자유형 17">
            <a:extLst>
              <a:ext uri="{FF2B5EF4-FFF2-40B4-BE49-F238E27FC236}">
                <a16:creationId xmlns:a16="http://schemas.microsoft.com/office/drawing/2014/main" id="{0D8E9706-5D2C-49EE-AF67-D3527E3BC152}"/>
              </a:ext>
            </a:extLst>
          </p:cNvPr>
          <p:cNvSpPr/>
          <p:nvPr/>
        </p:nvSpPr>
        <p:spPr>
          <a:xfrm rot="18000000">
            <a:off x="616925" y="826475"/>
            <a:ext cx="258212" cy="174718"/>
          </a:xfrm>
          <a:custGeom>
            <a:avLst/>
            <a:gdLst>
              <a:gd name="connsiteX0" fmla="*/ 101541 w 261614"/>
              <a:gd name="connsiteY0" fmla="*/ 2305 h 160794"/>
              <a:gd name="connsiteX1" fmla="*/ 101540 w 261614"/>
              <a:gd name="connsiteY1" fmla="*/ 2306 h 160794"/>
              <a:gd name="connsiteX2" fmla="*/ 101540 w 261614"/>
              <a:gd name="connsiteY2" fmla="*/ 2305 h 160794"/>
              <a:gd name="connsiteX3" fmla="*/ 254856 w 261614"/>
              <a:gd name="connsiteY3" fmla="*/ 121406 h 160794"/>
              <a:gd name="connsiteX4" fmla="*/ 261614 w 261614"/>
              <a:gd name="connsiteY4" fmla="*/ 137721 h 160794"/>
              <a:gd name="connsiteX5" fmla="*/ 261613 w 261614"/>
              <a:gd name="connsiteY5" fmla="*/ 137721 h 160794"/>
              <a:gd name="connsiteX6" fmla="*/ 238540 w 261614"/>
              <a:gd name="connsiteY6" fmla="*/ 160794 h 160794"/>
              <a:gd name="connsiteX7" fmla="*/ 24796 w 261614"/>
              <a:gd name="connsiteY7" fmla="*/ 160793 h 160794"/>
              <a:gd name="connsiteX8" fmla="*/ 21762 w 261614"/>
              <a:gd name="connsiteY8" fmla="*/ 159536 h 160794"/>
              <a:gd name="connsiteX9" fmla="*/ 11539 w 261614"/>
              <a:gd name="connsiteY9" fmla="*/ 158190 h 160794"/>
              <a:gd name="connsiteX10" fmla="*/ 11540 w 261614"/>
              <a:gd name="connsiteY10" fmla="*/ 158189 h 160794"/>
              <a:gd name="connsiteX11" fmla="*/ 3095 w 261614"/>
              <a:gd name="connsiteY11" fmla="*/ 126671 h 160794"/>
              <a:gd name="connsiteX12" fmla="*/ 70022 w 261614"/>
              <a:gd name="connsiteY12" fmla="*/ 10751 h 160794"/>
              <a:gd name="connsiteX13" fmla="*/ 84033 w 261614"/>
              <a:gd name="connsiteY13" fmla="*/ 0 h 160794"/>
              <a:gd name="connsiteX14" fmla="*/ 101540 w 261614"/>
              <a:gd name="connsiteY14" fmla="*/ 2306 h 160794"/>
              <a:gd name="connsiteX15" fmla="*/ 112290 w 261614"/>
              <a:gd name="connsiteY15" fmla="*/ 16315 h 160794"/>
              <a:gd name="connsiteX16" fmla="*/ 109985 w 261614"/>
              <a:gd name="connsiteY16" fmla="*/ 33823 h 160794"/>
              <a:gd name="connsiteX17" fmla="*/ 63321 w 261614"/>
              <a:gd name="connsiteY17" fmla="*/ 114648 h 160794"/>
              <a:gd name="connsiteX18" fmla="*/ 238541 w 261614"/>
              <a:gd name="connsiteY18" fmla="*/ 114648 h 160794"/>
              <a:gd name="connsiteX19" fmla="*/ 254856 w 261614"/>
              <a:gd name="connsiteY19" fmla="*/ 121406 h 1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614" h="160794">
                <a:moveTo>
                  <a:pt x="101541" y="2305"/>
                </a:moveTo>
                <a:lnTo>
                  <a:pt x="101540" y="2306"/>
                </a:lnTo>
                <a:lnTo>
                  <a:pt x="101540" y="2305"/>
                </a:lnTo>
                <a:close/>
                <a:moveTo>
                  <a:pt x="254856" y="121406"/>
                </a:moveTo>
                <a:cubicBezTo>
                  <a:pt x="259031" y="125581"/>
                  <a:pt x="261614" y="131350"/>
                  <a:pt x="261614" y="137721"/>
                </a:cubicBezTo>
                <a:lnTo>
                  <a:pt x="261613" y="137721"/>
                </a:lnTo>
                <a:cubicBezTo>
                  <a:pt x="261613" y="150464"/>
                  <a:pt x="251283" y="160794"/>
                  <a:pt x="238540" y="160794"/>
                </a:cubicBezTo>
                <a:lnTo>
                  <a:pt x="24796" y="160793"/>
                </a:lnTo>
                <a:lnTo>
                  <a:pt x="21762" y="159536"/>
                </a:lnTo>
                <a:lnTo>
                  <a:pt x="11539" y="158190"/>
                </a:lnTo>
                <a:lnTo>
                  <a:pt x="11540" y="158189"/>
                </a:lnTo>
                <a:cubicBezTo>
                  <a:pt x="504" y="151818"/>
                  <a:pt x="-3277" y="137707"/>
                  <a:pt x="3095" y="126671"/>
                </a:cubicBezTo>
                <a:lnTo>
                  <a:pt x="70022" y="10751"/>
                </a:lnTo>
                <a:cubicBezTo>
                  <a:pt x="73208" y="5233"/>
                  <a:pt x="78329" y="1529"/>
                  <a:pt x="84033" y="0"/>
                </a:cubicBezTo>
                <a:lnTo>
                  <a:pt x="101540" y="2306"/>
                </a:lnTo>
                <a:lnTo>
                  <a:pt x="112290" y="16315"/>
                </a:lnTo>
                <a:cubicBezTo>
                  <a:pt x="113818" y="22019"/>
                  <a:pt x="113171" y="28305"/>
                  <a:pt x="109985" y="33823"/>
                </a:cubicBezTo>
                <a:lnTo>
                  <a:pt x="63321" y="114648"/>
                </a:lnTo>
                <a:lnTo>
                  <a:pt x="238541" y="114648"/>
                </a:lnTo>
                <a:cubicBezTo>
                  <a:pt x="244912" y="114648"/>
                  <a:pt x="250681" y="117231"/>
                  <a:pt x="254856" y="121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1"/>
            <a:endParaRPr lang="ko-KR" altLang="en-US" sz="1200" b="1" dirty="0">
              <a:solidFill>
                <a:srgbClr val="00BDD5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4065" y="1393636"/>
            <a:ext cx="11032220" cy="1020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제출 서류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사회적배려대상자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어학교육 참가확인서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학교공헌활동 확인서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가 있는 경우       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       웹정보시스템 신청 후 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hlinkClick r:id="rId3"/>
              </a:rPr>
              <a:t>globaldku@dankook.ac.kr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로  서류 제출 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★ </a:t>
            </a:r>
            <a:r>
              <a:rPr lang="ko-KR" altLang="en-US" sz="14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웹정보시스템에서 신청하지 않을 경우 접수에서 제외됩니다</a:t>
            </a:r>
            <a:r>
              <a:rPr lang="en-US" altLang="ko-KR" sz="14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.)</a:t>
            </a:r>
            <a:endParaRPr lang="ko-KR" altLang="en-US" sz="1400" u="sng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1061653" y="1870415"/>
            <a:ext cx="323753" cy="162881"/>
          </a:xfrm>
          <a:prstGeom prst="rightArrow">
            <a:avLst/>
          </a:prstGeom>
          <a:solidFill>
            <a:srgbClr val="FF0000"/>
          </a:solidFill>
          <a:ln>
            <a:solidFill>
              <a:srgbClr val="D8DBE2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4075" tIns="879263" rIns="572025" bIns="2233931" numCol="1" spcCol="1270" rtlCol="0" anchor="ctr" anchorCtr="0">
            <a:noAutofit/>
          </a:bodyPr>
          <a:lstStyle/>
          <a:p>
            <a:pPr algn="ctr" defTabSz="1377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100" kern="120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8598" y="805330"/>
            <a:ext cx="10168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제출서류가 없는 경우              웹정보시스템 신청 지원 후 추가 절차 없음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8012" y="2914822"/>
            <a:ext cx="291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웹정보시스템 신청 방법 </a:t>
            </a:r>
            <a:r>
              <a:rPr lang="en-US" altLang="ko-KR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1)</a:t>
            </a:r>
            <a:endParaRPr lang="ko-KR" altLang="en-US" sz="1600" b="1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3721355" y="2438615"/>
            <a:ext cx="6529992" cy="4318716"/>
            <a:chOff x="4482391" y="888464"/>
            <a:chExt cx="7390329" cy="4955736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2391" y="991247"/>
              <a:ext cx="7390329" cy="4852953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</p:pic>
        <p:sp>
          <p:nvSpPr>
            <p:cNvPr id="22" name="직사각형 21"/>
            <p:cNvSpPr/>
            <p:nvPr/>
          </p:nvSpPr>
          <p:spPr>
            <a:xfrm>
              <a:off x="6088379" y="2419636"/>
              <a:ext cx="593466" cy="654690"/>
            </a:xfrm>
            <a:prstGeom prst="rect">
              <a:avLst/>
            </a:prstGeom>
            <a:ln>
              <a:noFill/>
            </a:ln>
          </p:spPr>
          <p:txBody>
            <a:bodyPr wrap="square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⑥</a:t>
              </a: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4795558" y="3893669"/>
              <a:ext cx="357795" cy="654690"/>
            </a:xfrm>
            <a:prstGeom prst="rect">
              <a:avLst/>
            </a:prstGeom>
            <a:ln>
              <a:noFill/>
            </a:ln>
          </p:spPr>
          <p:txBody>
            <a:bodyPr wrap="square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③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4759658" y="4713644"/>
              <a:ext cx="596284" cy="654690"/>
            </a:xfrm>
            <a:prstGeom prst="rect">
              <a:avLst/>
            </a:prstGeom>
            <a:ln>
              <a:noFill/>
            </a:ln>
          </p:spPr>
          <p:txBody>
            <a:bodyPr wrap="square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④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857282" y="888464"/>
              <a:ext cx="579237" cy="654690"/>
            </a:xfrm>
            <a:prstGeom prst="rect">
              <a:avLst/>
            </a:prstGeom>
            <a:ln>
              <a:noFill/>
            </a:ln>
          </p:spPr>
          <p:txBody>
            <a:bodyPr wrap="square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②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268931" y="888464"/>
              <a:ext cx="787000" cy="654690"/>
            </a:xfrm>
            <a:prstGeom prst="rect">
              <a:avLst/>
            </a:prstGeom>
            <a:ln>
              <a:noFill/>
            </a:ln>
          </p:spPr>
          <p:txBody>
            <a:bodyPr wrap="square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①</a:t>
              </a:r>
            </a:p>
          </p:txBody>
        </p:sp>
      </p:grpSp>
      <p:sp>
        <p:nvSpPr>
          <p:cNvPr id="28" name="직사각형 27"/>
          <p:cNvSpPr/>
          <p:nvPr/>
        </p:nvSpPr>
        <p:spPr>
          <a:xfrm>
            <a:off x="6829373" y="3815478"/>
            <a:ext cx="2062957" cy="20699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1.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웹정보시스템 접속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2. </a:t>
            </a:r>
            <a:r>
              <a:rPr lang="ko-KR" altLang="en-US" sz="14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학사정보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클릭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3.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국제교류 클릭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4.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어학연수 클릭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5.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어학연수 신청 클릭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6.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신규 클릭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493212" y="5913504"/>
            <a:ext cx="252099" cy="383678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⑤</a:t>
            </a:r>
          </a:p>
        </p:txBody>
      </p:sp>
      <p:sp>
        <p:nvSpPr>
          <p:cNvPr id="30" name="오른쪽 화살표 3">
            <a:extLst>
              <a:ext uri="{FF2B5EF4-FFF2-40B4-BE49-F238E27FC236}">
                <a16:creationId xmlns:a16="http://schemas.microsoft.com/office/drawing/2014/main" id="{54D8A6B7-DA4C-43B2-A655-9A0D982CBD5E}"/>
              </a:ext>
            </a:extLst>
          </p:cNvPr>
          <p:cNvSpPr/>
          <p:nvPr/>
        </p:nvSpPr>
        <p:spPr>
          <a:xfrm>
            <a:off x="2988450" y="892666"/>
            <a:ext cx="323753" cy="162881"/>
          </a:xfrm>
          <a:prstGeom prst="rightArrow">
            <a:avLst/>
          </a:prstGeom>
          <a:solidFill>
            <a:srgbClr val="FF0000"/>
          </a:solidFill>
          <a:ln>
            <a:solidFill>
              <a:srgbClr val="D8DBE2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4075" tIns="879263" rIns="572025" bIns="2233931" numCol="1" spcCol="1270" rtlCol="0" anchor="ctr" anchorCtr="0">
            <a:noAutofit/>
          </a:bodyPr>
          <a:lstStyle/>
          <a:p>
            <a:pPr algn="ctr" defTabSz="1377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100" kern="120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2868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>
            <a:extLst>
              <a:ext uri="{FF2B5EF4-FFF2-40B4-BE49-F238E27FC236}">
                <a16:creationId xmlns:a16="http://schemas.microsoft.com/office/drawing/2014/main" id="{1719B0DE-E315-4045-89CE-C8A2DBFFEA1B}"/>
              </a:ext>
            </a:extLst>
          </p:cNvPr>
          <p:cNvGrpSpPr/>
          <p:nvPr/>
        </p:nvGrpSpPr>
        <p:grpSpPr>
          <a:xfrm>
            <a:off x="630486" y="1125055"/>
            <a:ext cx="6803333" cy="4680000"/>
            <a:chOff x="630486" y="1125055"/>
            <a:chExt cx="6803333" cy="4680000"/>
          </a:xfrm>
        </p:grpSpPr>
        <p:pic>
          <p:nvPicPr>
            <p:cNvPr id="16" name="그림 15">
              <a:extLst>
                <a:ext uri="{FF2B5EF4-FFF2-40B4-BE49-F238E27FC236}">
                  <a16:creationId xmlns:a16="http://schemas.microsoft.com/office/drawing/2014/main" id="{81397AD0-4963-4019-895D-3794E5885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486" y="1125055"/>
              <a:ext cx="6803333" cy="4680000"/>
            </a:xfrm>
            <a:prstGeom prst="rect">
              <a:avLst/>
            </a:prstGeom>
            <a:ln w="19050">
              <a:solidFill>
                <a:schemeClr val="accent5"/>
              </a:solidFill>
            </a:ln>
          </p:spPr>
        </p:pic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2C50095C-E814-4FA8-AF92-5776BB3D2504}"/>
                </a:ext>
              </a:extLst>
            </p:cNvPr>
            <p:cNvSpPr/>
            <p:nvPr/>
          </p:nvSpPr>
          <p:spPr>
            <a:xfrm>
              <a:off x="3590365" y="5415936"/>
              <a:ext cx="363070" cy="1645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14075" tIns="879263" rIns="572025" bIns="2233931" numCol="1" spcCol="1270" rtlCol="0" anchor="ctr" anchorCtr="0">
              <a:noAutofit/>
            </a:bodyPr>
            <a:lstStyle/>
            <a:p>
              <a:pPr algn="ctr" defTabSz="13779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F3D7A000-9A85-42E5-8578-2DB7A259DF6B}"/>
                </a:ext>
              </a:extLst>
            </p:cNvPr>
            <p:cNvSpPr/>
            <p:nvPr/>
          </p:nvSpPr>
          <p:spPr>
            <a:xfrm>
              <a:off x="4802080" y="5403743"/>
              <a:ext cx="524378" cy="1645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14075" tIns="879263" rIns="572025" bIns="2233931" numCol="1" spcCol="1270" rtlCol="0" anchor="ctr" anchorCtr="0">
              <a:noAutofit/>
            </a:bodyPr>
            <a:lstStyle/>
            <a:p>
              <a:pPr algn="ctr" defTabSz="13779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51EC991B-9D24-40EF-A82F-003B46130032}"/>
                </a:ext>
              </a:extLst>
            </p:cNvPr>
            <p:cNvSpPr/>
            <p:nvPr/>
          </p:nvSpPr>
          <p:spPr>
            <a:xfrm>
              <a:off x="6518536" y="5399855"/>
              <a:ext cx="524378" cy="1645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14075" tIns="879263" rIns="572025" bIns="2233931" numCol="1" spcCol="1270" rtlCol="0" anchor="ctr" anchorCtr="0">
              <a:noAutofit/>
            </a:bodyPr>
            <a:lstStyle/>
            <a:p>
              <a:pPr algn="ctr" defTabSz="13779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/>
            </a:p>
          </p:txBody>
        </p:sp>
      </p:grpSp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432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신청방법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-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웹정보시스템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436" y="662293"/>
            <a:ext cx="291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웹정보시스템 신청 방법 </a:t>
            </a:r>
            <a:r>
              <a:rPr lang="en-US" altLang="ko-KR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2) </a:t>
            </a:r>
            <a:endParaRPr lang="ko-KR" altLang="en-US" sz="1600" b="1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946542" y="814039"/>
            <a:ext cx="3816833" cy="5855989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1.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신청언어권</a:t>
            </a: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해당언어권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선택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2. </a:t>
            </a:r>
            <a:r>
              <a:rPr lang="ko-KR" altLang="en-US" sz="1400" b="1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모집차수</a:t>
            </a: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en-US" altLang="ko-KR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</a:t>
            </a:r>
            <a:r>
              <a:rPr lang="ko-KR" altLang="en-US" sz="1400" b="1" dirty="0" err="1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차모집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선택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3. </a:t>
            </a:r>
            <a:r>
              <a:rPr lang="ko-KR" altLang="en-US" sz="1400" b="1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교류기관</a:t>
            </a: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희망대학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선택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-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최대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3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지망까지 지원 가능하나 반드시 본인이 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가고자 하는 곳만 지원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-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언어권별 교차지원은 불가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4. </a:t>
            </a:r>
            <a:r>
              <a:rPr lang="ko-KR" altLang="en-US" sz="1400" b="1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전형구분</a:t>
            </a: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일반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또는 </a:t>
            </a:r>
            <a:r>
              <a:rPr lang="ko-KR" altLang="en-US" sz="1400" b="1" dirty="0" err="1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사배자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선택 한곳만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지원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5. </a:t>
            </a:r>
            <a:r>
              <a:rPr lang="ko-KR" altLang="en-US" sz="1400" b="1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신청정보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어학교육수강여부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해당자만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Yes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선택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봉사활동여부는 평가대상이 아니므로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No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선택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해당자만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Yes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선택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지원사유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500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자 이하로 지원동기 작성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6.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완료 후 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신청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클릭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(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다음페이지 계속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A7649F7-74E1-422B-AC52-52F3F2B369D6}"/>
              </a:ext>
            </a:extLst>
          </p:cNvPr>
          <p:cNvSpPr/>
          <p:nvPr/>
        </p:nvSpPr>
        <p:spPr>
          <a:xfrm>
            <a:off x="6262174" y="5415936"/>
            <a:ext cx="524378" cy="57053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⑥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EB51F65-5122-462B-9988-B4303C75B6DE}"/>
              </a:ext>
            </a:extLst>
          </p:cNvPr>
          <p:cNvSpPr/>
          <p:nvPr/>
        </p:nvSpPr>
        <p:spPr>
          <a:xfrm>
            <a:off x="2864143" y="2053168"/>
            <a:ext cx="316143" cy="57053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③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6BEA6EB-EC7D-43E4-A69F-C960130B8AC5}"/>
              </a:ext>
            </a:extLst>
          </p:cNvPr>
          <p:cNvSpPr/>
          <p:nvPr/>
        </p:nvSpPr>
        <p:spPr>
          <a:xfrm>
            <a:off x="6177485" y="4343502"/>
            <a:ext cx="526868" cy="57053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④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06EFC50-C0B9-4C9E-84C2-DEFCDCC23A8A}"/>
              </a:ext>
            </a:extLst>
          </p:cNvPr>
          <p:cNvSpPr/>
          <p:nvPr/>
        </p:nvSpPr>
        <p:spPr>
          <a:xfrm>
            <a:off x="5480411" y="1797591"/>
            <a:ext cx="511806" cy="57053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②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471BBBD-38E1-45FD-959B-4937F481DE70}"/>
              </a:ext>
            </a:extLst>
          </p:cNvPr>
          <p:cNvSpPr/>
          <p:nvPr/>
        </p:nvSpPr>
        <p:spPr>
          <a:xfrm>
            <a:off x="2674524" y="1797592"/>
            <a:ext cx="695382" cy="57053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①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D387132-15E0-423A-A3A2-4CD7A092051A}"/>
              </a:ext>
            </a:extLst>
          </p:cNvPr>
          <p:cNvSpPr/>
          <p:nvPr/>
        </p:nvSpPr>
        <p:spPr>
          <a:xfrm>
            <a:off x="2521851" y="4235746"/>
            <a:ext cx="588090" cy="564237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3667470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432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신청방법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-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웹정보시스템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436" y="662293"/>
            <a:ext cx="291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웹정보시스템 신청 방법 </a:t>
            </a:r>
            <a:r>
              <a:rPr lang="en-US" altLang="ko-KR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3) </a:t>
            </a:r>
            <a:endParaRPr lang="ko-KR" altLang="en-US" sz="1600" b="1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37" y="1133217"/>
            <a:ext cx="7316456" cy="4747763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20" name="직사각형 19"/>
          <p:cNvSpPr/>
          <p:nvPr/>
        </p:nvSpPr>
        <p:spPr>
          <a:xfrm>
            <a:off x="7939130" y="1133217"/>
            <a:ext cx="3732170" cy="4747763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1. </a:t>
            </a:r>
            <a:r>
              <a:rPr lang="ko-KR" altLang="en-US" sz="1400" b="1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신청완료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확인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2.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확인서 제출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어학교육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학교공헌활동 내역이 있는 학생은 이에 대한 확인서를 반드시 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09/25(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월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 15:00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까지 이메일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en-US" altLang="ko-KR" sz="1200" dirty="0" err="1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hlinkClick r:id="rId4"/>
              </a:rPr>
              <a:t>globaldku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hlinkClick r:id="rId4"/>
              </a:rPr>
              <a:t>@@dankook.ac.kr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로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제출하여야 함</a:t>
            </a:r>
            <a:endParaRPr lang="en-US" altLang="ko-KR" sz="1200" dirty="0">
              <a:solidFill>
                <a:srgbClr val="FF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신청 시 ‘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Yes’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로 </a:t>
            </a:r>
            <a:r>
              <a:rPr lang="ko-KR" altLang="en-US" sz="1200" dirty="0" err="1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선택하였어도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확인서 미제출시 </a:t>
            </a:r>
            <a:endParaRPr lang="en-US" altLang="ko-KR" sz="1200" dirty="0">
              <a:solidFill>
                <a:srgbClr val="FF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  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인정 불가 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해당 영역 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0</a:t>
            </a: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점 처리됨</a:t>
            </a:r>
            <a:r>
              <a:rPr lang="en-US" altLang="ko-KR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endParaRPr lang="ko-KR" altLang="en-US" sz="1200" dirty="0">
              <a:solidFill>
                <a:srgbClr val="FF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팩스 제출 불가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스캔하여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pdf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파일로 이메일 첨부 제출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1200" dirty="0">
              <a:solidFill>
                <a:srgbClr val="DE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3. </a:t>
            </a:r>
            <a:r>
              <a:rPr lang="ko-KR" altLang="en-US" sz="14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이메일 제출시 </a:t>
            </a:r>
            <a:endParaRPr lang="en-US" altLang="ko-KR" sz="1400" b="1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이메일 제목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교비어학연수 지원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–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성명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학번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이메일 내용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아래 내용 작성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해당자만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 &gt;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교내어학교육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총 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__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회</a:t>
            </a:r>
            <a:endParaRPr lang="en-US" altLang="ko-KR" sz="1200" dirty="0">
              <a:solidFill>
                <a:srgbClr val="DE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 &gt; </a:t>
            </a:r>
            <a:r>
              <a:rPr lang="ko-KR" altLang="en-US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학교공헌활동</a:t>
            </a:r>
            <a:r>
              <a:rPr lang="en-US" altLang="ko-KR" sz="1200" dirty="0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 </a:t>
            </a:r>
            <a:r>
              <a:rPr lang="ko-KR" altLang="en-US" sz="1200" dirty="0" err="1">
                <a:solidFill>
                  <a:srgbClr val="DE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활동명</a:t>
            </a:r>
            <a:endParaRPr lang="en-US" altLang="ko-KR" sz="1200" dirty="0">
              <a:solidFill>
                <a:srgbClr val="DE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996440" y="1882140"/>
            <a:ext cx="342900" cy="10668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4075" tIns="879263" rIns="572025" bIns="2233931" numCol="1" spcCol="1270" rtlCol="0" anchor="ctr" anchorCtr="0">
            <a:noAutofit/>
          </a:bodyPr>
          <a:lstStyle/>
          <a:p>
            <a:pPr algn="ctr" defTabSz="1377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100" kern="120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027006" y="1882140"/>
            <a:ext cx="342900" cy="106680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4075" tIns="879263" rIns="572025" bIns="2233931" numCol="1" spcCol="1270" rtlCol="0" anchor="ctr" anchorCtr="0">
            <a:noAutofit/>
          </a:bodyPr>
          <a:lstStyle/>
          <a:p>
            <a:pPr algn="ctr" defTabSz="13779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100" kern="120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94B8-FDAD-4D59-AC00-B25F92AB5957}" type="slidenum">
              <a:rPr lang="ko-KR" altLang="en-US" smtClean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15</a:t>
            </a:fld>
            <a:endParaRPr lang="ko-KR" altLang="en-US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4930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4320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제출서류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-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교내어학교육 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927" y="1162244"/>
            <a:ext cx="403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1. Global Village </a:t>
            </a:r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수강확인서 발급 방법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29366" y="1453360"/>
            <a:ext cx="3928471" cy="15847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1)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웹정보시스템 접속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2) </a:t>
            </a:r>
            <a:r>
              <a:rPr lang="ko-KR" altLang="en-US" sz="12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학사정보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-&gt; </a:t>
            </a:r>
            <a:r>
              <a:rPr lang="ko-KR" altLang="en-US" sz="12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졸업관리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-&gt; </a:t>
            </a:r>
            <a:r>
              <a:rPr lang="ko-KR" altLang="en-US" sz="12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자가진단시뮬레이션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3)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출력하여 </a:t>
            </a:r>
            <a:r>
              <a:rPr lang="ko-KR" altLang="en-US" sz="12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영역별 </a:t>
            </a:r>
            <a:r>
              <a:rPr lang="ko-KR" altLang="en-US" sz="1200" u="sng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이수교과목</a:t>
            </a:r>
            <a:r>
              <a:rPr lang="ko-KR" altLang="en-US" sz="12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현황 페이지만 제출</a:t>
            </a:r>
            <a:endParaRPr lang="en-US" altLang="ko-KR" sz="1200" u="sng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- </a:t>
            </a:r>
            <a:r>
              <a:rPr lang="ko-KR" altLang="en-US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해당 수강 내역에 밑줄 표시하여 제출 바랍니다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- </a:t>
            </a:r>
            <a:r>
              <a:rPr lang="ko-KR" altLang="en-US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해당 교과목명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: </a:t>
            </a:r>
            <a:r>
              <a:rPr lang="ko-KR" altLang="en-US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집중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OO</a:t>
            </a:r>
            <a:r>
              <a:rPr lang="ko-KR" altLang="en-US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회화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(</a:t>
            </a:r>
            <a:r>
              <a:rPr lang="ko-KR" altLang="en-US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국제</a:t>
            </a:r>
            <a:r>
              <a:rPr lang="en-US" altLang="ko-KR" sz="1200" dirty="0">
                <a:highlight>
                  <a:srgbClr val="FFFF00"/>
                </a:highligh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8006085" y="938276"/>
            <a:ext cx="3625019" cy="57969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endParaRPr lang="ko-KR" altLang="en-US" b="1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52609" y="1044824"/>
            <a:ext cx="3299639" cy="5645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&lt;FAQ&gt;</a:t>
            </a:r>
          </a:p>
          <a:p>
            <a:pPr lvl="0">
              <a:lnSpc>
                <a:spcPct val="150000"/>
              </a:lnSpc>
            </a:pP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Q1. 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어학교육 </a:t>
            </a:r>
            <a:r>
              <a:rPr lang="ko-KR" altLang="en-US" sz="1100" dirty="0" err="1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수강내역은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어떤 것들이 있나요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A: </a:t>
            </a:r>
            <a:r>
              <a:rPr lang="ko-KR" altLang="en-US" sz="11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어학교육은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1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국제처에서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시행하는 </a:t>
            </a:r>
            <a:r>
              <a:rPr lang="ko-KR" altLang="en-US" sz="11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국제계절학기의 </a:t>
            </a:r>
            <a:r>
              <a:rPr lang="en-US" altLang="ko-KR" sz="11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Global Village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와 </a:t>
            </a:r>
            <a:r>
              <a:rPr lang="ko-KR" altLang="en-US" sz="1100" u="sng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원어민튜터링</a:t>
            </a:r>
            <a:r>
              <a:rPr lang="ko-KR" altLang="en-US" sz="11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만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인정합니다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수강언어는 상관없습니다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Q2. 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이번 학기에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(2023-2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학기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 </a:t>
            </a:r>
            <a:r>
              <a:rPr lang="ko-KR" altLang="en-US" sz="1100" dirty="0" err="1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원어민튜터링을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수강 중인데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이번 교비어학연수 지원 시 어학교육수강내역에 반영될 수 있나요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A: 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아니요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. 2023-1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학기까지 이수 완료한 </a:t>
            </a:r>
            <a:r>
              <a:rPr lang="ko-KR" altLang="en-US" sz="11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원어민튜터링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수강내역만 인정합니다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Q3. 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토익스파르타 등의 교내에서 진행한 타 </a:t>
            </a:r>
            <a:r>
              <a:rPr lang="ko-KR" altLang="en-US" sz="1100" dirty="0" err="1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어학교육은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인정이 안 되나요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A: 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인정 되지 않습니다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Q4. 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학기 중에 수강한 </a:t>
            </a:r>
            <a:r>
              <a:rPr lang="ko-KR" altLang="en-US" sz="1100" dirty="0" err="1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원어강의는</a:t>
            </a:r>
            <a:r>
              <a:rPr lang="ko-KR" altLang="en-US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인정이 되지 않나요</a:t>
            </a:r>
            <a:r>
              <a:rPr lang="en-US" altLang="ko-KR" sz="1100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A: 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학기 중이나 계절 학기에 정규 교과목으로 개설되는 전공원어강의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교양원어강의는 인정되지 않습니다</a:t>
            </a:r>
            <a:r>
              <a:rPr lang="en-US" altLang="ko-KR" sz="11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</a:t>
            </a:r>
            <a:endParaRPr lang="ko-KR" altLang="en-US" sz="11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4F3ED443-7A86-44DE-B8C3-6443C2199E1B}"/>
              </a:ext>
            </a:extLst>
          </p:cNvPr>
          <p:cNvGrpSpPr/>
          <p:nvPr/>
        </p:nvGrpSpPr>
        <p:grpSpPr>
          <a:xfrm>
            <a:off x="3659833" y="662294"/>
            <a:ext cx="4144117" cy="4689775"/>
            <a:chOff x="3599141" y="1901819"/>
            <a:chExt cx="4144117" cy="4689775"/>
          </a:xfrm>
        </p:grpSpPr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8956" y="2271596"/>
              <a:ext cx="3054302" cy="4319998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</p:pic>
        <p:cxnSp>
          <p:nvCxnSpPr>
            <p:cNvPr id="19" name="직선 화살표 연결선 18"/>
            <p:cNvCxnSpPr/>
            <p:nvPr/>
          </p:nvCxnSpPr>
          <p:spPr>
            <a:xfrm flipH="1" flipV="1">
              <a:off x="4789575" y="5064206"/>
              <a:ext cx="212536" cy="36375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타원 19"/>
            <p:cNvSpPr/>
            <p:nvPr/>
          </p:nvSpPr>
          <p:spPr>
            <a:xfrm>
              <a:off x="4895843" y="5367864"/>
              <a:ext cx="897104" cy="812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14075" tIns="879263" rIns="572025" bIns="2233931" numCol="1" spcCol="1270" rtlCol="0" anchor="ctr" anchorCtr="0">
              <a:noAutofit/>
            </a:bodyPr>
            <a:lstStyle/>
            <a:p>
              <a:pPr algn="ctr" defTabSz="13779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3100" b="1" kern="120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endParaRPr>
            </a:p>
          </p:txBody>
        </p:sp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9141" y="4500326"/>
              <a:ext cx="2080260" cy="521208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24" name="직사각형 23"/>
            <p:cNvSpPr/>
            <p:nvPr/>
          </p:nvSpPr>
          <p:spPr>
            <a:xfrm>
              <a:off x="4804778" y="1901819"/>
              <a:ext cx="2938480" cy="352426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Global Village </a:t>
              </a:r>
              <a:r>
                <a:rPr lang="ko-KR" altLang="en-US" sz="1100" dirty="0" err="1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수강확인서</a:t>
              </a:r>
              <a:r>
                <a:rPr lang="ko-KR" altLang="en-US" sz="1100" dirty="0">
                  <a:solidFill>
                    <a:srgbClr val="FF0000"/>
                  </a:solidFill>
                  <a:latin typeface="나눔스퀘어라운드 Regular" panose="020B0600000101010101" pitchFamily="50" charset="-127"/>
                  <a:ea typeface="나눔스퀘어라운드 Regular" panose="020B0600000101010101" pitchFamily="50" charset="-127"/>
                  <a:cs typeface="Helvetica"/>
                </a:rPr>
                <a:t> 제출 양식</a:t>
              </a:r>
              <a:endParaRPr lang="en-US" altLang="ko-KR" sz="11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endParaRPr>
            </a:p>
          </p:txBody>
        </p:sp>
        <p:cxnSp>
          <p:nvCxnSpPr>
            <p:cNvPr id="3" name="직선 연결선 2"/>
            <p:cNvCxnSpPr/>
            <p:nvPr/>
          </p:nvCxnSpPr>
          <p:spPr>
            <a:xfrm>
              <a:off x="3614942" y="4829047"/>
              <a:ext cx="1509495" cy="890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E8BCCFE-AC72-4B70-B6B5-9B381D161281}"/>
              </a:ext>
            </a:extLst>
          </p:cNvPr>
          <p:cNvSpPr txBox="1"/>
          <p:nvPr/>
        </p:nvSpPr>
        <p:spPr>
          <a:xfrm>
            <a:off x="154760" y="3764537"/>
            <a:ext cx="3928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2. </a:t>
            </a:r>
            <a:r>
              <a:rPr lang="ko-KR" altLang="en-US" sz="1600" b="1" dirty="0" err="1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원어민튜터링</a:t>
            </a:r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수강확인서 발급 방법</a:t>
            </a:r>
            <a:endParaRPr lang="en-US" altLang="ko-KR" sz="1600" b="1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D56E2142-EC9C-447E-88ED-3A96BADEF319}"/>
              </a:ext>
            </a:extLst>
          </p:cNvPr>
          <p:cNvSpPr/>
          <p:nvPr/>
        </p:nvSpPr>
        <p:spPr>
          <a:xfrm>
            <a:off x="326444" y="4077783"/>
            <a:ext cx="4791779" cy="22732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2018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년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2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학기 이전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 -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국제처에 방문하여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“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서류제출양식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”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제출 시 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    </a:t>
            </a:r>
            <a:r>
              <a:rPr lang="ko-KR" altLang="en-US" sz="12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국제처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담당자에게 수강 내역 확인 요청  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2) 2018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년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2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학기 이후 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-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웹정보시스템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(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학사서비스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) &gt;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영웅스토리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&gt;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비교과프로그램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   &gt;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그룹비교과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&gt;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나의 </a:t>
            </a:r>
            <a:r>
              <a:rPr lang="ko-KR" altLang="en-US" sz="12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그룹비교과내역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&gt;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수료증 출력하여 제출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3) 2022-1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천안 </a:t>
            </a:r>
            <a:r>
              <a:rPr lang="ko-KR" altLang="en-US" sz="1200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원어민튜터링학생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수료자는 제출 불필요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 -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국제처내 수료자 명단으로 갈음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5210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제출서류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-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학교공헌활동 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295" y="1112229"/>
            <a:ext cx="3625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학교공헌활동 확인서 발급 방법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041819" y="1420006"/>
            <a:ext cx="9551840" cy="86049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활동하였던 기관에서 본인이 직접 발급받아 제출하셔야 합니다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1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회 이상이면 전부 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10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점으로 인정 됩니다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따로 정해진 양식은 없으며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본인의 학번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이름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활동기간 및 직책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임원이거나 회장일 시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이 꼭 명시되어 있어야 합니다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Helvetica"/>
              </a:rPr>
              <a:t> 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>
              <a:lnSpc>
                <a:spcPct val="150000"/>
              </a:lnSpc>
            </a:pP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294" y="2423646"/>
            <a:ext cx="9206556" cy="3066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4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학교공헌활동 인정 범위</a:t>
            </a:r>
            <a:endParaRPr lang="en-US" altLang="ko-KR" sz="1400" b="1" dirty="0">
              <a:solidFill>
                <a:srgbClr val="0070C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국제학생회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GTN / 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국제계절학기 인턴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/ 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국제화지원센터 외국인유학생 학사관리도우미 </a:t>
            </a:r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총학생회 임원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/ 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단과대학 회장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학과대표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X) / 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학생봉사단</a:t>
            </a:r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날개단대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/ 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단국미디어센터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단대신문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영자신문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단대방송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디보이스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교수학습개발센터 학생자문단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/ </a:t>
            </a:r>
            <a:r>
              <a:rPr lang="ko-KR" alt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영웅서포터즈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CS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경영센터 </a:t>
            </a:r>
            <a:r>
              <a:rPr lang="ko-KR" alt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단울림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학생강연단 </a:t>
            </a:r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활동기간이 </a:t>
            </a:r>
            <a:r>
              <a:rPr lang="en-US" altLang="ko-KR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6</a:t>
            </a:r>
            <a:r>
              <a:rPr lang="ko-KR" altLang="en-US" sz="14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개월 이상 확인되는 경우에만 점수 부여</a:t>
            </a:r>
          </a:p>
          <a:p>
            <a:pPr>
              <a:lnSpc>
                <a:spcPct val="150000"/>
              </a:lnSpc>
            </a:pPr>
            <a:endParaRPr lang="ko-KR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444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제출서류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-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학교공헌활동 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20" y="788379"/>
            <a:ext cx="36250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학교공헌활동 확인서 샘플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EE292CF-27F5-450B-AF37-4C78D9046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44" y="1236370"/>
            <a:ext cx="2807795" cy="4348658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33C28ED-4548-45D4-AD7E-14B1043610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276" y="1333278"/>
            <a:ext cx="2840979" cy="412618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D7DEAF6C-6537-4126-8C8A-1B053CDB6D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90" y="1421169"/>
            <a:ext cx="3103235" cy="434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54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양쪽 모서리가 둥근 사각형 13"/>
          <p:cNvSpPr/>
          <p:nvPr/>
        </p:nvSpPr>
        <p:spPr>
          <a:xfrm>
            <a:off x="385121" y="187972"/>
            <a:ext cx="1145801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유의사항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12" name="자유형 11">
            <a:extLst>
              <a:ext uri="{FF2B5EF4-FFF2-40B4-BE49-F238E27FC236}">
                <a16:creationId xmlns:a16="http://schemas.microsoft.com/office/drawing/2014/main" id="{0D8E9706-5D2C-49EE-AF67-D3527E3BC152}"/>
              </a:ext>
            </a:extLst>
          </p:cNvPr>
          <p:cNvSpPr/>
          <p:nvPr/>
        </p:nvSpPr>
        <p:spPr>
          <a:xfrm rot="18000000">
            <a:off x="613390" y="756787"/>
            <a:ext cx="308619" cy="195655"/>
          </a:xfrm>
          <a:custGeom>
            <a:avLst/>
            <a:gdLst>
              <a:gd name="connsiteX0" fmla="*/ 101541 w 261614"/>
              <a:gd name="connsiteY0" fmla="*/ 2305 h 160794"/>
              <a:gd name="connsiteX1" fmla="*/ 101540 w 261614"/>
              <a:gd name="connsiteY1" fmla="*/ 2306 h 160794"/>
              <a:gd name="connsiteX2" fmla="*/ 101540 w 261614"/>
              <a:gd name="connsiteY2" fmla="*/ 2305 h 160794"/>
              <a:gd name="connsiteX3" fmla="*/ 254856 w 261614"/>
              <a:gd name="connsiteY3" fmla="*/ 121406 h 160794"/>
              <a:gd name="connsiteX4" fmla="*/ 261614 w 261614"/>
              <a:gd name="connsiteY4" fmla="*/ 137721 h 160794"/>
              <a:gd name="connsiteX5" fmla="*/ 261613 w 261614"/>
              <a:gd name="connsiteY5" fmla="*/ 137721 h 160794"/>
              <a:gd name="connsiteX6" fmla="*/ 238540 w 261614"/>
              <a:gd name="connsiteY6" fmla="*/ 160794 h 160794"/>
              <a:gd name="connsiteX7" fmla="*/ 24796 w 261614"/>
              <a:gd name="connsiteY7" fmla="*/ 160793 h 160794"/>
              <a:gd name="connsiteX8" fmla="*/ 21762 w 261614"/>
              <a:gd name="connsiteY8" fmla="*/ 159536 h 160794"/>
              <a:gd name="connsiteX9" fmla="*/ 11539 w 261614"/>
              <a:gd name="connsiteY9" fmla="*/ 158190 h 160794"/>
              <a:gd name="connsiteX10" fmla="*/ 11540 w 261614"/>
              <a:gd name="connsiteY10" fmla="*/ 158189 h 160794"/>
              <a:gd name="connsiteX11" fmla="*/ 3095 w 261614"/>
              <a:gd name="connsiteY11" fmla="*/ 126671 h 160794"/>
              <a:gd name="connsiteX12" fmla="*/ 70022 w 261614"/>
              <a:gd name="connsiteY12" fmla="*/ 10751 h 160794"/>
              <a:gd name="connsiteX13" fmla="*/ 84033 w 261614"/>
              <a:gd name="connsiteY13" fmla="*/ 0 h 160794"/>
              <a:gd name="connsiteX14" fmla="*/ 101540 w 261614"/>
              <a:gd name="connsiteY14" fmla="*/ 2306 h 160794"/>
              <a:gd name="connsiteX15" fmla="*/ 112290 w 261614"/>
              <a:gd name="connsiteY15" fmla="*/ 16315 h 160794"/>
              <a:gd name="connsiteX16" fmla="*/ 109985 w 261614"/>
              <a:gd name="connsiteY16" fmla="*/ 33823 h 160794"/>
              <a:gd name="connsiteX17" fmla="*/ 63321 w 261614"/>
              <a:gd name="connsiteY17" fmla="*/ 114648 h 160794"/>
              <a:gd name="connsiteX18" fmla="*/ 238541 w 261614"/>
              <a:gd name="connsiteY18" fmla="*/ 114648 h 160794"/>
              <a:gd name="connsiteX19" fmla="*/ 254856 w 261614"/>
              <a:gd name="connsiteY19" fmla="*/ 121406 h 1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614" h="160794">
                <a:moveTo>
                  <a:pt x="101541" y="2305"/>
                </a:moveTo>
                <a:lnTo>
                  <a:pt x="101540" y="2306"/>
                </a:lnTo>
                <a:lnTo>
                  <a:pt x="101540" y="2305"/>
                </a:lnTo>
                <a:close/>
                <a:moveTo>
                  <a:pt x="254856" y="121406"/>
                </a:moveTo>
                <a:cubicBezTo>
                  <a:pt x="259031" y="125581"/>
                  <a:pt x="261614" y="131350"/>
                  <a:pt x="261614" y="137721"/>
                </a:cubicBezTo>
                <a:lnTo>
                  <a:pt x="261613" y="137721"/>
                </a:lnTo>
                <a:cubicBezTo>
                  <a:pt x="261613" y="150464"/>
                  <a:pt x="251283" y="160794"/>
                  <a:pt x="238540" y="160794"/>
                </a:cubicBezTo>
                <a:lnTo>
                  <a:pt x="24796" y="160793"/>
                </a:lnTo>
                <a:lnTo>
                  <a:pt x="21762" y="159536"/>
                </a:lnTo>
                <a:lnTo>
                  <a:pt x="11539" y="158190"/>
                </a:lnTo>
                <a:lnTo>
                  <a:pt x="11540" y="158189"/>
                </a:lnTo>
                <a:cubicBezTo>
                  <a:pt x="504" y="151818"/>
                  <a:pt x="-3277" y="137707"/>
                  <a:pt x="3095" y="126671"/>
                </a:cubicBezTo>
                <a:lnTo>
                  <a:pt x="70022" y="10751"/>
                </a:lnTo>
                <a:cubicBezTo>
                  <a:pt x="73208" y="5233"/>
                  <a:pt x="78329" y="1529"/>
                  <a:pt x="84033" y="0"/>
                </a:cubicBezTo>
                <a:lnTo>
                  <a:pt x="101540" y="2306"/>
                </a:lnTo>
                <a:lnTo>
                  <a:pt x="112290" y="16315"/>
                </a:lnTo>
                <a:cubicBezTo>
                  <a:pt x="113818" y="22019"/>
                  <a:pt x="113171" y="28305"/>
                  <a:pt x="109985" y="33823"/>
                </a:cubicBezTo>
                <a:lnTo>
                  <a:pt x="63321" y="114648"/>
                </a:lnTo>
                <a:lnTo>
                  <a:pt x="238541" y="114648"/>
                </a:lnTo>
                <a:cubicBezTo>
                  <a:pt x="244912" y="114648"/>
                  <a:pt x="250681" y="117231"/>
                  <a:pt x="254856" y="121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1"/>
            <a:endParaRPr lang="ko-KR" altLang="en-US" sz="1200" b="1" dirty="0">
              <a:solidFill>
                <a:srgbClr val="00BDD5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8" name="자유형 17">
            <a:extLst>
              <a:ext uri="{FF2B5EF4-FFF2-40B4-BE49-F238E27FC236}">
                <a16:creationId xmlns:a16="http://schemas.microsoft.com/office/drawing/2014/main" id="{0D8E9706-5D2C-49EE-AF67-D3527E3BC152}"/>
              </a:ext>
            </a:extLst>
          </p:cNvPr>
          <p:cNvSpPr/>
          <p:nvPr/>
        </p:nvSpPr>
        <p:spPr>
          <a:xfrm rot="18000000">
            <a:off x="616925" y="826475"/>
            <a:ext cx="258212" cy="174718"/>
          </a:xfrm>
          <a:custGeom>
            <a:avLst/>
            <a:gdLst>
              <a:gd name="connsiteX0" fmla="*/ 101541 w 261614"/>
              <a:gd name="connsiteY0" fmla="*/ 2305 h 160794"/>
              <a:gd name="connsiteX1" fmla="*/ 101540 w 261614"/>
              <a:gd name="connsiteY1" fmla="*/ 2306 h 160794"/>
              <a:gd name="connsiteX2" fmla="*/ 101540 w 261614"/>
              <a:gd name="connsiteY2" fmla="*/ 2305 h 160794"/>
              <a:gd name="connsiteX3" fmla="*/ 254856 w 261614"/>
              <a:gd name="connsiteY3" fmla="*/ 121406 h 160794"/>
              <a:gd name="connsiteX4" fmla="*/ 261614 w 261614"/>
              <a:gd name="connsiteY4" fmla="*/ 137721 h 160794"/>
              <a:gd name="connsiteX5" fmla="*/ 261613 w 261614"/>
              <a:gd name="connsiteY5" fmla="*/ 137721 h 160794"/>
              <a:gd name="connsiteX6" fmla="*/ 238540 w 261614"/>
              <a:gd name="connsiteY6" fmla="*/ 160794 h 160794"/>
              <a:gd name="connsiteX7" fmla="*/ 24796 w 261614"/>
              <a:gd name="connsiteY7" fmla="*/ 160793 h 160794"/>
              <a:gd name="connsiteX8" fmla="*/ 21762 w 261614"/>
              <a:gd name="connsiteY8" fmla="*/ 159536 h 160794"/>
              <a:gd name="connsiteX9" fmla="*/ 11539 w 261614"/>
              <a:gd name="connsiteY9" fmla="*/ 158190 h 160794"/>
              <a:gd name="connsiteX10" fmla="*/ 11540 w 261614"/>
              <a:gd name="connsiteY10" fmla="*/ 158189 h 160794"/>
              <a:gd name="connsiteX11" fmla="*/ 3095 w 261614"/>
              <a:gd name="connsiteY11" fmla="*/ 126671 h 160794"/>
              <a:gd name="connsiteX12" fmla="*/ 70022 w 261614"/>
              <a:gd name="connsiteY12" fmla="*/ 10751 h 160794"/>
              <a:gd name="connsiteX13" fmla="*/ 84033 w 261614"/>
              <a:gd name="connsiteY13" fmla="*/ 0 h 160794"/>
              <a:gd name="connsiteX14" fmla="*/ 101540 w 261614"/>
              <a:gd name="connsiteY14" fmla="*/ 2306 h 160794"/>
              <a:gd name="connsiteX15" fmla="*/ 112290 w 261614"/>
              <a:gd name="connsiteY15" fmla="*/ 16315 h 160794"/>
              <a:gd name="connsiteX16" fmla="*/ 109985 w 261614"/>
              <a:gd name="connsiteY16" fmla="*/ 33823 h 160794"/>
              <a:gd name="connsiteX17" fmla="*/ 63321 w 261614"/>
              <a:gd name="connsiteY17" fmla="*/ 114648 h 160794"/>
              <a:gd name="connsiteX18" fmla="*/ 238541 w 261614"/>
              <a:gd name="connsiteY18" fmla="*/ 114648 h 160794"/>
              <a:gd name="connsiteX19" fmla="*/ 254856 w 261614"/>
              <a:gd name="connsiteY19" fmla="*/ 121406 h 1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614" h="160794">
                <a:moveTo>
                  <a:pt x="101541" y="2305"/>
                </a:moveTo>
                <a:lnTo>
                  <a:pt x="101540" y="2306"/>
                </a:lnTo>
                <a:lnTo>
                  <a:pt x="101540" y="2305"/>
                </a:lnTo>
                <a:close/>
                <a:moveTo>
                  <a:pt x="254856" y="121406"/>
                </a:moveTo>
                <a:cubicBezTo>
                  <a:pt x="259031" y="125581"/>
                  <a:pt x="261614" y="131350"/>
                  <a:pt x="261614" y="137721"/>
                </a:cubicBezTo>
                <a:lnTo>
                  <a:pt x="261613" y="137721"/>
                </a:lnTo>
                <a:cubicBezTo>
                  <a:pt x="261613" y="150464"/>
                  <a:pt x="251283" y="160794"/>
                  <a:pt x="238540" y="160794"/>
                </a:cubicBezTo>
                <a:lnTo>
                  <a:pt x="24796" y="160793"/>
                </a:lnTo>
                <a:lnTo>
                  <a:pt x="21762" y="159536"/>
                </a:lnTo>
                <a:lnTo>
                  <a:pt x="11539" y="158190"/>
                </a:lnTo>
                <a:lnTo>
                  <a:pt x="11540" y="158189"/>
                </a:lnTo>
                <a:cubicBezTo>
                  <a:pt x="504" y="151818"/>
                  <a:pt x="-3277" y="137707"/>
                  <a:pt x="3095" y="126671"/>
                </a:cubicBezTo>
                <a:lnTo>
                  <a:pt x="70022" y="10751"/>
                </a:lnTo>
                <a:cubicBezTo>
                  <a:pt x="73208" y="5233"/>
                  <a:pt x="78329" y="1529"/>
                  <a:pt x="84033" y="0"/>
                </a:cubicBezTo>
                <a:lnTo>
                  <a:pt x="101540" y="2306"/>
                </a:lnTo>
                <a:lnTo>
                  <a:pt x="112290" y="16315"/>
                </a:lnTo>
                <a:cubicBezTo>
                  <a:pt x="113818" y="22019"/>
                  <a:pt x="113171" y="28305"/>
                  <a:pt x="109985" y="33823"/>
                </a:cubicBezTo>
                <a:lnTo>
                  <a:pt x="63321" y="114648"/>
                </a:lnTo>
                <a:lnTo>
                  <a:pt x="238541" y="114648"/>
                </a:lnTo>
                <a:cubicBezTo>
                  <a:pt x="244912" y="114648"/>
                  <a:pt x="250681" y="117231"/>
                  <a:pt x="254856" y="121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1"/>
            <a:endParaRPr lang="ko-KR" altLang="en-US" sz="1200" b="1" dirty="0">
              <a:solidFill>
                <a:srgbClr val="00BDD5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1999" y="758345"/>
            <a:ext cx="10534651" cy="4488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&lt;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지원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&gt;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교비어학연수는 언어권별 상관없이 재학 중 한번만 참가 가능하며</a:t>
            </a:r>
            <a:r>
              <a:rPr lang="en-US" altLang="ko-K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, </a:t>
            </a:r>
            <a:r>
              <a:rPr lang="ko-KR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이전에 교비어학연수에 지원하였다가 불합격한 학생은 재 지원이 가능합니다</a:t>
            </a:r>
            <a:r>
              <a:rPr lang="en-US" altLang="ko-K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최종 합격 후 변심으로 파견을 포기할 경우 추후 모든 국제교류프로그램의 참가를 제한합니다</a:t>
            </a:r>
            <a:r>
              <a:rPr lang="en-US" altLang="ko-KR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200" b="1" dirty="0" err="1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선발후</a:t>
            </a:r>
            <a:r>
              <a:rPr lang="ko-KR" altLang="en-US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또는 프로그램 지원중이라도 지원자서류의 위조 혹은 허의 등 기타 결격에 결격사유가 발생할 경우 합격취소 및 장학금 전액을 반환한다</a:t>
            </a:r>
            <a:r>
              <a:rPr lang="en-US" altLang="ko-KR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</a:t>
            </a:r>
            <a:endParaRPr lang="en-US" altLang="ko-KR" sz="1200" b="0" dirty="0">
              <a:solidFill>
                <a:srgbClr val="FF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교비어학연수는 교환학생 파견 전 어학능력향상에 목적이 있으며 어학연수 참가 후 교환학생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,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해외인턴십 등 국제교류프로그램에 지원 가능합니다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&lt;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보고서 제출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&gt;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수료 후 반드시 보고서 및 설문조사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(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프로그램 종료시점에 재 안내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)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를 제출하여야 학점인정을 받을 수 있습니다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&lt;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장학금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&gt;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프로그램을 수료하지 못하는 경우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(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출석률 미달 포함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)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 기 지급받은 장학금을 반납 하여야 합니다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장학금은 파견 후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(2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월 중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)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에 지급되며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,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장학금 지급 전에 파견대학에 연수 비용 및 기숙사비 등을 개개인이 선 납부해야 할 수도 있습니다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본 장학금은 다른 교내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·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외 장학금 수혜 여부와 관계없이 지급됩니다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지급되는 장학금은 연말정산</a:t>
            </a:r>
            <a:r>
              <a:rPr lang="en-US" altLang="ko-KR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(</a:t>
            </a:r>
            <a:r>
              <a:rPr lang="ko-KR" altLang="en-US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교육비</a:t>
            </a:r>
            <a:r>
              <a:rPr lang="en-US" altLang="ko-KR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) </a:t>
            </a:r>
            <a:r>
              <a:rPr lang="ko-KR" altLang="en-US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세액공제 제외 대상입니다</a:t>
            </a:r>
            <a:r>
              <a:rPr lang="en-US" altLang="ko-KR" sz="1200" b="1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천재지변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,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폭동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,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학교 폐쇄와 같은 불가항력적인 사건사고로 인하여 파견이 취소되거나 학업이 중단되는 경우 </a:t>
            </a:r>
            <a:endParaRPr lang="en-US" altLang="ko-KR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  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국제처에서는 어떠한 금전적 책임을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 </a:t>
            </a:r>
            <a:r>
              <a:rPr lang="ko-KR" altLang="en-US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지지않습니다</a:t>
            </a:r>
            <a:r>
              <a:rPr lang="en-US" altLang="ko-KR" sz="12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Calibri" panose="020F0502020204030204" pitchFamily="34" charset="0"/>
              </a:rPr>
              <a:t>.</a:t>
            </a:r>
            <a:endParaRPr lang="ko-KR" altLang="en-US" sz="12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521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C5714F9C-2E18-4543-91C7-1CF107F08B8C}"/>
              </a:ext>
            </a:extLst>
          </p:cNvPr>
          <p:cNvSpPr/>
          <p:nvPr/>
        </p:nvSpPr>
        <p:spPr>
          <a:xfrm>
            <a:off x="0" y="1451295"/>
            <a:ext cx="12192000" cy="15183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32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25D92-348C-4D49-81AD-9666BE707DE1}"/>
              </a:ext>
            </a:extLst>
          </p:cNvPr>
          <p:cNvSpPr txBox="1"/>
          <p:nvPr/>
        </p:nvSpPr>
        <p:spPr>
          <a:xfrm>
            <a:off x="356050" y="1838596"/>
            <a:ext cx="10098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선발개요</a:t>
            </a:r>
            <a:endParaRPr lang="en-US" altLang="ko-K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8A8B81-8C4E-45CD-912D-41464DFA652F}"/>
              </a:ext>
            </a:extLst>
          </p:cNvPr>
          <p:cNvSpPr txBox="1"/>
          <p:nvPr/>
        </p:nvSpPr>
        <p:spPr>
          <a:xfrm>
            <a:off x="356050" y="3254928"/>
            <a:ext cx="11229146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동계방학 중 자매대학 부설어학교육기관에서 단기어학과정을 이수하고 어학연수학점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(1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학점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)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 인정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프로그램 비용은 파견대학별로 상이하며 프로그램 비용의 일부를 교비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(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장학금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)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로 지원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재학생들의 외국어 실력 향상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,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해외 문화체험 및 글로벌마인드 함양 목적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2386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" y="3998938"/>
            <a:ext cx="12192000" cy="1127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업무시간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: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월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~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금 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/ 9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시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~12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시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13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시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~17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시</a:t>
            </a:r>
            <a:endParaRPr lang="en-US" altLang="ko-KR" sz="1400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400" b="1" u="sng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신청기간에는 문의가 많아 가급적 이메일로 문의주시기 바랍니다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400" u="sng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본 파일을 충분히 읽으신 후 </a:t>
            </a:r>
            <a:r>
              <a:rPr lang="ko-KR" altLang="en-US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문의하여 주시면 감사하겠습니다</a:t>
            </a:r>
            <a:r>
              <a:rPr lang="en-US" altLang="ko-KR" sz="14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. </a:t>
            </a:r>
            <a:endParaRPr lang="en-US" altLang="ko-KR" sz="1400" dirty="0">
              <a:solidFill>
                <a:schemeClr val="accent4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413336" y="1057424"/>
            <a:ext cx="1076803" cy="353463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문의</a:t>
            </a:r>
            <a:endParaRPr lang="en-US" altLang="ko-KR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425327" y="1625670"/>
            <a:ext cx="5052820" cy="189462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u="sng" dirty="0" err="1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국제처</a:t>
            </a:r>
            <a:r>
              <a:rPr lang="ko-KR" altLang="en-US" sz="20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국제교육</a:t>
            </a:r>
            <a:r>
              <a:rPr lang="en-US" altLang="ko-KR" sz="20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</a:t>
            </a:r>
            <a:r>
              <a:rPr lang="ko-KR" altLang="en-US" sz="2000" u="sng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팀</a:t>
            </a:r>
            <a:endParaRPr lang="en-US" altLang="ko-KR" sz="2000" u="sng" dirty="0"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천안캠퍼스 인문과학관 </a:t>
            </a:r>
            <a:r>
              <a:rPr lang="en-US" altLang="ko-KR" sz="20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234</a:t>
            </a:r>
            <a:r>
              <a:rPr lang="ko-KR" altLang="en-US" sz="20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호</a:t>
            </a:r>
          </a:p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041-550-1071</a:t>
            </a:r>
          </a:p>
          <a:p>
            <a:pPr algn="ctr">
              <a:lnSpc>
                <a:spcPct val="150000"/>
              </a:lnSpc>
            </a:pPr>
            <a:r>
              <a:rPr lang="en-US" altLang="ko-KR" sz="2000" dirty="0"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globaldku@dankook.ac.kr</a:t>
            </a:r>
          </a:p>
        </p:txBody>
      </p:sp>
    </p:spTree>
    <p:extLst>
      <p:ext uri="{BB962C8B-B14F-4D97-AF65-F5344CB8AC3E}">
        <p14:creationId xmlns:p14="http://schemas.microsoft.com/office/powerpoint/2010/main" val="259722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양쪽 모서리가 둥근 사각형 13">
            <a:extLst>
              <a:ext uri="{FF2B5EF4-FFF2-40B4-BE49-F238E27FC236}">
                <a16:creationId xmlns:a16="http://schemas.microsoft.com/office/drawing/2014/main" id="{031D1932-3801-4EDC-A729-58964BEFB489}"/>
              </a:ext>
            </a:extLst>
          </p:cNvPr>
          <p:cNvSpPr/>
          <p:nvPr/>
        </p:nvSpPr>
        <p:spPr>
          <a:xfrm>
            <a:off x="140022" y="121066"/>
            <a:ext cx="180782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  <a:cs typeface="Aharoni" panose="02010803020104030203" pitchFamily="2" charset="-79"/>
              </a:rPr>
              <a:t>파견 계획</a:t>
            </a:r>
            <a:endParaRPr lang="en-US" altLang="ko-KR" sz="2000" b="1" dirty="0">
              <a:solidFill>
                <a:prstClr val="white"/>
              </a:solidFill>
              <a:latin typeface="나눔스퀘어라운드 Bold" panose="020B0600000101010101" pitchFamily="50" charset="-127"/>
              <a:ea typeface="나눔스퀘어라운드 Bold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A54F421-FCCE-40A5-9858-2B7B99C47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32640"/>
              </p:ext>
            </p:extLst>
          </p:nvPr>
        </p:nvGraphicFramePr>
        <p:xfrm>
          <a:off x="133815" y="575234"/>
          <a:ext cx="11876586" cy="287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07">
                  <a:extLst>
                    <a:ext uri="{9D8B030D-6E8A-4147-A177-3AD203B41FA5}">
                      <a16:colId xmlns:a16="http://schemas.microsoft.com/office/drawing/2014/main" val="1699957599"/>
                    </a:ext>
                  </a:extLst>
                </a:gridCol>
                <a:gridCol w="613317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  <a:gridCol w="2464420">
                  <a:extLst>
                    <a:ext uri="{9D8B030D-6E8A-4147-A177-3AD203B41FA5}">
                      <a16:colId xmlns:a16="http://schemas.microsoft.com/office/drawing/2014/main" val="740379843"/>
                    </a:ext>
                  </a:extLst>
                </a:gridCol>
                <a:gridCol w="1483112">
                  <a:extLst>
                    <a:ext uri="{9D8B030D-6E8A-4147-A177-3AD203B41FA5}">
                      <a16:colId xmlns:a16="http://schemas.microsoft.com/office/drawing/2014/main" val="217099024"/>
                    </a:ext>
                  </a:extLst>
                </a:gridCol>
                <a:gridCol w="1293541">
                  <a:extLst>
                    <a:ext uri="{9D8B030D-6E8A-4147-A177-3AD203B41FA5}">
                      <a16:colId xmlns:a16="http://schemas.microsoft.com/office/drawing/2014/main" val="1490686124"/>
                    </a:ext>
                  </a:extLst>
                </a:gridCol>
                <a:gridCol w="2062976">
                  <a:extLst>
                    <a:ext uri="{9D8B030D-6E8A-4147-A177-3AD203B41FA5}">
                      <a16:colId xmlns:a16="http://schemas.microsoft.com/office/drawing/2014/main" val="1527919552"/>
                    </a:ext>
                  </a:extLst>
                </a:gridCol>
                <a:gridCol w="947853">
                  <a:extLst>
                    <a:ext uri="{9D8B030D-6E8A-4147-A177-3AD203B41FA5}">
                      <a16:colId xmlns:a16="http://schemas.microsoft.com/office/drawing/2014/main" val="2740468751"/>
                    </a:ext>
                  </a:extLst>
                </a:gridCol>
                <a:gridCol w="970157">
                  <a:extLst>
                    <a:ext uri="{9D8B030D-6E8A-4147-A177-3AD203B41FA5}">
                      <a16:colId xmlns:a16="http://schemas.microsoft.com/office/drawing/2014/main" val="1465740251"/>
                    </a:ext>
                  </a:extLst>
                </a:gridCol>
                <a:gridCol w="825190">
                  <a:extLst>
                    <a:ext uri="{9D8B030D-6E8A-4147-A177-3AD203B41FA5}">
                      <a16:colId xmlns:a16="http://schemas.microsoft.com/office/drawing/2014/main" val="2688291875"/>
                    </a:ext>
                  </a:extLst>
                </a:gridCol>
                <a:gridCol w="691913">
                  <a:extLst>
                    <a:ext uri="{9D8B030D-6E8A-4147-A177-3AD203B41FA5}">
                      <a16:colId xmlns:a16="http://schemas.microsoft.com/office/drawing/2014/main" val="3792964752"/>
                    </a:ext>
                  </a:extLst>
                </a:gridCol>
              </a:tblGrid>
              <a:tr h="5301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언어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대학명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 경비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</a:t>
                      </a:r>
                      <a:endParaRPr lang="en-US" altLang="ko-KR" sz="10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장학금 </a:t>
                      </a:r>
                      <a:endParaRPr lang="en-US" altLang="ko-KR" sz="10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지급액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일반전형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죽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전형</a:t>
                      </a:r>
                      <a:endParaRPr lang="en-US" altLang="ko-KR" sz="10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8090"/>
                  </a:ext>
                </a:extLst>
              </a:tr>
              <a:tr h="31678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어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권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미국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University of Delaware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01.02~01.26 (4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2938 USD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숙소 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399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 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844764"/>
                  </a:ext>
                </a:extLst>
              </a:tr>
              <a:tr h="2289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캐나다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University of Victoria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01.08~02.02 (4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3783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CAD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홈스페이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374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454828"/>
                  </a:ext>
                </a:extLst>
              </a:tr>
              <a:tr h="3204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필리핀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University of Asia &amp; Pacific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01.06~01.31 (4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238 KRW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238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887822"/>
                  </a:ext>
                </a:extLst>
              </a:tr>
              <a:tr h="27470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필리핀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Bataan Peninsula State University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01.29~02.23 (4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247 KRW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247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081422"/>
                  </a:ext>
                </a:extLst>
              </a:tr>
              <a:tr h="1944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필리핀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De La Salle University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12.24~01.20 (4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192 KRW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192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993073"/>
                  </a:ext>
                </a:extLst>
              </a:tr>
              <a:tr h="3712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일본어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일본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Senshu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University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01.10~02.24 (7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321,600 YEN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295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43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중국어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중국</a:t>
                      </a:r>
                      <a:endParaRPr lang="en-US" altLang="ko-KR" sz="10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East China Normal University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01.08~02.02 (4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en-US" altLang="ko-KR" sz="115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10,160 RMB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 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약</a:t>
                      </a: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187</a:t>
                      </a:r>
                      <a:r>
                        <a:rPr lang="ko-KR" altLang="en-US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endParaRPr lang="en-US" altLang="ko-KR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15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 / 6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5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endParaRPr lang="ko-KR" altLang="en-US" sz="115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779634"/>
                  </a:ext>
                </a:extLst>
              </a:tr>
            </a:tbl>
          </a:graphicData>
        </a:graphic>
      </p:graphicFrame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76E170E1-CDCA-4922-BE22-3A78ACF7AB99}"/>
              </a:ext>
            </a:extLst>
          </p:cNvPr>
          <p:cNvSpPr/>
          <p:nvPr/>
        </p:nvSpPr>
        <p:spPr>
          <a:xfrm>
            <a:off x="129258" y="3823390"/>
            <a:ext cx="11876586" cy="2875598"/>
          </a:xfrm>
          <a:prstGeom prst="roundRect">
            <a:avLst>
              <a:gd name="adj" fmla="val 1761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0" tIns="0" rIns="0" bIns="144000" numCol="1" spcCol="1270" rtlCol="0" anchor="ctr" anchorCtr="0">
            <a:no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표의 연수 경비</a:t>
            </a:r>
            <a:r>
              <a:rPr lang="en-US" altLang="ko-KR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프로그램비 및 숙소 등</a:t>
            </a:r>
            <a:r>
              <a:rPr lang="en-US" altLang="ko-KR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외에 </a:t>
            </a:r>
            <a:r>
              <a:rPr lang="ko-KR" altLang="en-US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200" b="1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왕복항공료</a:t>
            </a:r>
            <a:r>
              <a:rPr lang="en-US" altLang="ko-KR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개인여행 경비</a:t>
            </a:r>
            <a:r>
              <a:rPr lang="en-US" altLang="ko-KR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일부대학의 경우 식대 및 기타 잡비 등 추가 비용은 </a:t>
            </a:r>
            <a:r>
              <a:rPr lang="en-US" altLang="ko-KR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‘</a:t>
            </a:r>
            <a:r>
              <a:rPr lang="ko-KR" altLang="en-US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자비</a:t>
            </a:r>
            <a:r>
              <a:rPr lang="en-US" altLang="ko-KR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’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임</a:t>
            </a:r>
            <a:endParaRPr lang="en-US" altLang="ko-KR" sz="1200" b="1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왕복항공료</a:t>
            </a:r>
            <a:r>
              <a:rPr lang="en-US" altLang="ko-KR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개인 경비 등 자비 항목 외에</a:t>
            </a:r>
            <a:r>
              <a:rPr lang="en-US" altLang="ko-KR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2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선발 된 직후 대학별 연수경비 전액 역시 </a:t>
            </a:r>
            <a:r>
              <a:rPr lang="ko-KR" altLang="en-US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자비로 </a:t>
            </a:r>
            <a:r>
              <a:rPr lang="en-US" altLang="ko-KR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‘</a:t>
            </a:r>
            <a:r>
              <a:rPr lang="ko-KR" altLang="en-US" sz="1200" b="1" kern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선납</a:t>
            </a:r>
            <a:r>
              <a:rPr lang="en-US" altLang="ko-KR" sz="1200" b="1" kern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’</a:t>
            </a:r>
            <a:r>
              <a:rPr lang="ko-KR" altLang="en-US" sz="1200" b="1" kern="1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해야 함</a:t>
            </a:r>
            <a:endParaRPr lang="en-US" altLang="ko-KR" sz="1200" b="1" kern="1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 =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이와 같이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선발 직후 수백만원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항공료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연수경비 전액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400" b="1" dirty="0" err="1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숙소비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등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의 경비를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자비로 선납해야 함을 충분히 고려한 후 지원바람 </a:t>
            </a:r>
            <a:r>
              <a:rPr lang="en-US" altLang="ko-KR" sz="1400" b="1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=</a:t>
            </a:r>
            <a:r>
              <a:rPr lang="en-US" altLang="ko-KR" sz="1400" b="1" kern="1200" dirty="0">
                <a:solidFill>
                  <a:srgbClr val="0066FF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</a:t>
            </a:r>
          </a:p>
          <a:p>
            <a:pPr>
              <a:lnSpc>
                <a:spcPct val="150000"/>
              </a:lnSpc>
            </a:pPr>
            <a:endParaRPr lang="en-US" altLang="ko-KR" sz="1100" b="1" kern="1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국제화장학금은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100" b="1" kern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프로그램 종료 직전 또는 프로그램 종료 이후 지급</a:t>
            </a:r>
            <a:r>
              <a:rPr lang="ko-KR" altLang="en-US" sz="1100" b="1" kern="1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됨</a:t>
            </a:r>
            <a:endParaRPr lang="en-US" altLang="ko-KR" sz="1100" b="1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파견대학에 따라 </a:t>
            </a:r>
            <a:r>
              <a:rPr lang="ko-KR" altLang="en-US" sz="1050" b="1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공항픽업비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교재비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문화체험비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홈 </a:t>
            </a:r>
            <a:r>
              <a:rPr lang="ko-KR" altLang="en-US" sz="1100" b="1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비지트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보험료 등이 </a:t>
            </a:r>
            <a:r>
              <a:rPr lang="ko-KR" altLang="en-US" sz="11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추가로 발생할 수 있음</a:t>
            </a:r>
            <a:endParaRPr lang="en-US" altLang="ko-KR" sz="1100" b="1" dirty="0">
              <a:solidFill>
                <a:srgbClr val="FF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100" b="1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사회적배려대상자로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선정될 경우 </a:t>
            </a:r>
            <a:r>
              <a:rPr lang="ko-KR" altLang="en-US" sz="11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연수 경비 중</a:t>
            </a:r>
            <a:r>
              <a:rPr lang="en-US" altLang="ko-KR" sz="11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수업료 및 </a:t>
            </a:r>
            <a:r>
              <a:rPr lang="ko-KR" altLang="en-US" sz="1100" b="1" dirty="0" err="1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숙소비</a:t>
            </a:r>
            <a:r>
              <a:rPr lang="ko-KR" altLang="en-US" sz="11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지원됨 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항공료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등록비 및 잡비는 본인부담 및 프로그램비 역시 자비로 우선 선납</a:t>
            </a: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 - </a:t>
            </a:r>
            <a:r>
              <a:rPr lang="ko-KR" altLang="en-US" sz="1100" b="1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사회적배려대상자</a:t>
            </a:r>
            <a:r>
              <a:rPr lang="ko-KR" altLang="en-US" sz="11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지원조건 및 예상 지급액은 이어지는 선발 개요 및 대학별 안내 참조  </a:t>
            </a:r>
            <a:endParaRPr lang="en-US" altLang="ko-KR" sz="1100" b="1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파견대학별 선발인원</a:t>
            </a:r>
            <a:r>
              <a:rPr lang="en-US" altLang="ko-KR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세부일정</a:t>
            </a:r>
            <a:r>
              <a:rPr lang="en-US" altLang="ko-KR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</a:t>
            </a:r>
            <a:r>
              <a:rPr lang="ko-KR" altLang="en-US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연수비용 등은 예산책정 및 현지 상황과  천재지변에 따라 변동될 수 있음</a:t>
            </a:r>
            <a:endParaRPr lang="en-US" altLang="ko-KR" sz="105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kern="1200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학기별</a:t>
            </a:r>
            <a:r>
              <a:rPr lang="ko-KR" altLang="en-US" sz="1050" kern="1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국제화장학금액은 예산책정 </a:t>
            </a:r>
            <a:r>
              <a:rPr lang="ko-KR" altLang="en-US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등에 따라 </a:t>
            </a:r>
            <a:r>
              <a:rPr lang="ko-KR" altLang="en-US" sz="1050" dirty="0" err="1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학기별</a:t>
            </a:r>
            <a:r>
              <a:rPr lang="en-US" altLang="ko-KR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 </a:t>
            </a:r>
            <a:r>
              <a:rPr lang="ko-KR" altLang="en-US" sz="105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학교별로 </a:t>
            </a:r>
            <a:r>
              <a:rPr lang="ko-KR" altLang="en-US" sz="1050" kern="1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상이하게 지급될 수 있음</a:t>
            </a:r>
            <a:endParaRPr lang="en-US" altLang="ko-KR" sz="1050" kern="1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9A6C1-CB67-49DA-8236-D7732C5DA660}"/>
              </a:ext>
            </a:extLst>
          </p:cNvPr>
          <p:cNvSpPr txBox="1"/>
          <p:nvPr/>
        </p:nvSpPr>
        <p:spPr>
          <a:xfrm>
            <a:off x="10649645" y="310167"/>
            <a:ext cx="13561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/>
              <a:t>환율 </a:t>
            </a:r>
            <a:r>
              <a:rPr lang="en-US" altLang="ko-KR" sz="1050" b="1" dirty="0"/>
              <a:t>: 23.9.11 </a:t>
            </a:r>
            <a:r>
              <a:rPr lang="ko-KR" altLang="en-US" sz="1050" b="1" dirty="0"/>
              <a:t>기준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1198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양쪽 모서리가 둥근 사각형 13">
            <a:extLst>
              <a:ext uri="{FF2B5EF4-FFF2-40B4-BE49-F238E27FC236}">
                <a16:creationId xmlns:a16="http://schemas.microsoft.com/office/drawing/2014/main" id="{031D1932-3801-4EDC-A729-58964BEFB489}"/>
              </a:ext>
            </a:extLst>
          </p:cNvPr>
          <p:cNvSpPr/>
          <p:nvPr/>
        </p:nvSpPr>
        <p:spPr>
          <a:xfrm>
            <a:off x="385121" y="187972"/>
            <a:ext cx="180782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>
                <a:solidFill>
                  <a:prstClr val="white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  <a:cs typeface="Aharoni" panose="02010803020104030203" pitchFamily="2" charset="-79"/>
              </a:rPr>
              <a:t>선발개요</a:t>
            </a:r>
            <a:endParaRPr lang="en-US" altLang="ko-KR" sz="2000" b="1" dirty="0">
              <a:solidFill>
                <a:prstClr val="white"/>
              </a:solidFill>
              <a:latin typeface="나눔스퀘어라운드 Bold" panose="020B0600000101010101" pitchFamily="50" charset="-127"/>
              <a:ea typeface="나눔스퀘어라운드 Bold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A54F421-FCCE-40A5-9858-2B7B99C47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43700"/>
              </p:ext>
            </p:extLst>
          </p:nvPr>
        </p:nvGraphicFramePr>
        <p:xfrm>
          <a:off x="478172" y="795166"/>
          <a:ext cx="11328706" cy="540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  <a:gridCol w="4082103">
                  <a:extLst>
                    <a:ext uri="{9D8B030D-6E8A-4147-A177-3AD203B41FA5}">
                      <a16:colId xmlns:a16="http://schemas.microsoft.com/office/drawing/2014/main" val="2762222517"/>
                    </a:ext>
                  </a:extLst>
                </a:gridCol>
              </a:tblGrid>
              <a:tr h="4004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 시기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2023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학년도 동계방학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(12~2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월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현지 파견 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대면 수업 프로그램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온라인 프로그램이 아님</a:t>
                      </a:r>
                      <a:endParaRPr lang="ko-KR" altLang="en-US" sz="1100" b="1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8090"/>
                  </a:ext>
                </a:extLst>
              </a:tr>
              <a:tr h="2931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 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77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일반전형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사회적배려전형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*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지원현황에 따라 변동 가능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6285"/>
                  </a:ext>
                </a:extLst>
              </a:tr>
              <a:tr h="3408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파견 대학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영어권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개국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5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개대학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중어권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개대학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일본어권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개대학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341965"/>
                  </a:ext>
                </a:extLst>
              </a:tr>
              <a:tr h="8511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수료시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학점인정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인정교과목명 및 학점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[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어학연수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각 해당언어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)] - 1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학점 인정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자유선택학점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표기성적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P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인정학기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2023-2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학기 성적에 산입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(2024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년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월경 성적 반영 확인 가능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24447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지원자격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2023-2</a:t>
                      </a:r>
                      <a:r>
                        <a:rPr lang="ko-KR" altLang="en-US" sz="1200" b="1" u="none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학기 기준 </a:t>
                      </a:r>
                      <a:r>
                        <a:rPr lang="en-US" altLang="ko-KR" sz="1200" b="1" u="none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2~7</a:t>
                      </a:r>
                      <a:r>
                        <a:rPr lang="ko-KR" altLang="en-US" sz="1200" b="1" u="none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학기 재학생</a:t>
                      </a:r>
                      <a:endParaRPr lang="en-US" altLang="ko-KR" sz="1200" b="1" u="none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    - 5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년제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건축학과 등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)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의 경우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2~8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학기 재학생 지원가능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  <a:cs typeface="Helvetic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    -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휴학생 및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8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학기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재학생 지원불가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  <a:cs typeface="Helvetic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    -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편입생의 경우 본교 재학 두번째 학기부터 지원가능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  <a:cs typeface="Helvetica"/>
                      </a:endParaRPr>
                    </a:p>
                    <a:p>
                      <a:pPr marL="184150" indent="-171450">
                        <a:lnSpc>
                          <a:spcPct val="150000"/>
                        </a:lnSpc>
                        <a:buClrTx/>
                        <a:buFont typeface="Arial" panose="020B0604020202020204" pitchFamily="34" charset="0"/>
                        <a:buChar char="•"/>
                        <a:tabLst>
                          <a:tab pos="270033" algn="l"/>
                        </a:tabLst>
                        <a:defRPr lang="ko-KR" altLang="en-US"/>
                      </a:pP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직전학기 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12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학점 이상 취득자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rgbClr val="7030A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    - 2023-2</a:t>
                      </a:r>
                      <a:r>
                        <a:rPr lang="ko-KR" altLang="en-US" sz="1200" b="0" dirty="0">
                          <a:solidFill>
                            <a:srgbClr val="7030A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학기 복학생은 휴학 직전 재학학기 기준</a:t>
                      </a:r>
                      <a:endParaRPr lang="en-US" altLang="ko-KR" sz="1200" b="0" dirty="0">
                        <a:solidFill>
                          <a:srgbClr val="7030A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  <a:cs typeface="Helvetic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    -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수강신청 학점이 아닌 취득학점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12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학점 이상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계절학기 제외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)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Helvetica"/>
                        </a:rPr>
                        <a:t>재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 중 국제교류프로그램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교비어학연수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동일 언어권 교환학생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해외인턴십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에 참가한 적이 </a:t>
                      </a:r>
                      <a:r>
                        <a:rPr lang="ko-KR" altLang="en-US" sz="1200" b="1" u="sng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없는 자</a:t>
                      </a:r>
                      <a:endParaRPr lang="en-US" altLang="ko-KR" sz="1200" b="1" u="sng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어학연수 학점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자비어학연수 포함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으로 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6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학점 이수하지 않은 자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-&gt;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선발된 이후라도 지원자격에 결격사유가 발생할 경우</a:t>
                      </a: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프로그램 진행중이라도 합격취소 및 장학금 전액 반환 조치</a:t>
                      </a:r>
                      <a:endParaRPr lang="en-US" altLang="ko-KR" sz="1200" b="0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821851"/>
                  </a:ext>
                </a:extLst>
              </a:tr>
              <a:tr h="6958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전형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lvl="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2023-2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학기 한국장학재단 소득분위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분위 이하인 자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lvl="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한국장학재단 소득구간 통지서 제출 필요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048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46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양쪽 모서리가 둥근 사각형 13">
            <a:extLst>
              <a:ext uri="{FF2B5EF4-FFF2-40B4-BE49-F238E27FC236}">
                <a16:creationId xmlns:a16="http://schemas.microsoft.com/office/drawing/2014/main" id="{031D1932-3801-4EDC-A729-58964BEFB489}"/>
              </a:ext>
            </a:extLst>
          </p:cNvPr>
          <p:cNvSpPr/>
          <p:nvPr/>
        </p:nvSpPr>
        <p:spPr>
          <a:xfrm>
            <a:off x="385121" y="187972"/>
            <a:ext cx="180782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  <a:cs typeface="Aharoni" panose="02010803020104030203" pitchFamily="2" charset="-79"/>
              </a:rPr>
              <a:t>선발방법</a:t>
            </a:r>
            <a:endParaRPr lang="en-US" altLang="ko-KR" sz="2000" b="1" dirty="0">
              <a:solidFill>
                <a:prstClr val="white"/>
              </a:solidFill>
              <a:latin typeface="나눔스퀘어라운드 Bold" panose="020B0600000101010101" pitchFamily="50" charset="-127"/>
              <a:ea typeface="나눔스퀘어라운드 Bold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A54F421-FCCE-40A5-9858-2B7B99C47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07314"/>
              </p:ext>
            </p:extLst>
          </p:nvPr>
        </p:nvGraphicFramePr>
        <p:xfrm>
          <a:off x="156118" y="606626"/>
          <a:ext cx="8430322" cy="520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58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691375">
                  <a:extLst>
                    <a:ext uri="{9D8B030D-6E8A-4147-A177-3AD203B41FA5}">
                      <a16:colId xmlns:a16="http://schemas.microsoft.com/office/drawing/2014/main" val="4154947589"/>
                    </a:ext>
                  </a:extLst>
                </a:gridCol>
                <a:gridCol w="6746489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4385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심사기준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상세사항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8090"/>
                  </a:ext>
                </a:extLst>
              </a:tr>
              <a:tr h="7606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직전학기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평점평균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전체학기 평점평균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이 아닌 </a:t>
                      </a:r>
                      <a:r>
                        <a:rPr lang="ko-KR" altLang="en-US" sz="12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직전학기 평점평균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반영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직전학기란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가장 최근에 재학하였던 학기를 의미하며 </a:t>
                      </a:r>
                      <a:r>
                        <a:rPr lang="ko-KR" altLang="en-US" sz="12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취득학점이 </a:t>
                      </a:r>
                      <a:r>
                        <a:rPr lang="en-US" altLang="ko-KR" sz="12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12</a:t>
                      </a:r>
                      <a:r>
                        <a:rPr lang="ko-KR" altLang="en-US" sz="1200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학점 이상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이여야 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6285"/>
                  </a:ext>
                </a:extLst>
              </a:tr>
              <a:tr h="1120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어학교육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수강내역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국제처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운영 어학교육만 인정하며 해당 수강내역에 대한 확인서를 제출하여야 함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-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학기 중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원어민튜터링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및 방학 중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Global Village (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수강언어 무관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점수반영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 1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회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=10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  2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회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=15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  3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회 이상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=20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341965"/>
                  </a:ext>
                </a:extLst>
              </a:tr>
              <a:tr h="24672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학교 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공헌 활동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아래 해당 공헌활동만 인정하며 활동하였던 기관에서 확인서를 발급받아 제출 요망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국제학생회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GTN /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국제계절학기 인턴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국제화지원센터 외국인유학생 학사관리도우미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총학생회 임원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단과대학 회장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학과대표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X) / </a:t>
                      </a:r>
                      <a:r>
                        <a:rPr lang="ko-KR" altLang="en-US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대학혁신지원사업 학생 서포터즈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날개단대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단국미디어센터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단대신문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영자신문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단대방송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디보이스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/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교수학습개발센터 학생자문단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영웅서포터즈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CS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경영센터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단울림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학생강연단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학생봉사단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활동기간이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6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개월 이상 확인되는 경우에만 점수 부여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점수반영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해당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활동시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인정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4160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821851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88FE377-4B1C-4CA8-87CD-225EC7399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87165"/>
              </p:ext>
            </p:extLst>
          </p:nvPr>
        </p:nvGraphicFramePr>
        <p:xfrm>
          <a:off x="8705850" y="600077"/>
          <a:ext cx="3330032" cy="520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032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2896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★ 선발 기준 및 절차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8090"/>
                  </a:ext>
                </a:extLst>
              </a:tr>
              <a:tr h="49134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[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 기준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]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1. </a:t>
                      </a:r>
                      <a:r>
                        <a:rPr lang="ko-KR" altLang="en-US" sz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지원시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연수 희망대학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개까지 선택 가능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- 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언어권 교차지원 불가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예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영어권 희망자가   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중국어권을 후순위로 지망할 수 없음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- 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반드시 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지망까지 채워야 하는 것은 아니니 </a:t>
                      </a:r>
                      <a:endParaRPr lang="en-US" altLang="ko-KR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파견 희망하는 대학이 있을 경우에만 지망</a:t>
                      </a:r>
                      <a:endParaRPr lang="en-US" altLang="ko-KR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(</a:t>
                      </a:r>
                      <a:r>
                        <a:rPr lang="ko-KR" altLang="en-US" sz="12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중어권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및 일어권은 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지망만 지원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2.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심사 상위점수 순으로 연수대학 배정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-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동점자의 경우 고학년 우선 선발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-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각 대학별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죽전천안 모집인원별 선발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-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본인 순번에 연수희망대학이 선발 마감된 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   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경우 </a:t>
                      </a: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2~3</a:t>
                      </a:r>
                      <a:r>
                        <a:rPr lang="ko-KR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지망 순으로 연수대학 배정</a:t>
                      </a: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3.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일반전형과 </a:t>
                      </a:r>
                      <a:r>
                        <a:rPr lang="ko-KR" altLang="en-US" sz="1200" b="1" dirty="0" err="1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사회적배려전형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중 한 가지 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전형만 택일하여 지원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6285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182C8B8-65DE-4D4B-801E-A7419FD8C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82659"/>
              </p:ext>
            </p:extLst>
          </p:nvPr>
        </p:nvGraphicFramePr>
        <p:xfrm>
          <a:off x="156117" y="5885940"/>
          <a:ext cx="8549733" cy="9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9733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802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★ </a:t>
                      </a:r>
                      <a:r>
                        <a:rPr lang="ko-KR" altLang="en-US" sz="1200" b="1" dirty="0" err="1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전형 추가 자격요건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8090"/>
                  </a:ext>
                </a:extLst>
              </a:tr>
              <a:tr h="358024"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2023-1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학기 한국장학재단 소득분위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분위 이하인 자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-  ‘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한국장학재단 소득구간 통지서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’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제출 필요 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소득분위서 제출시 생년월일로 암호화가 되어있기 때문에 이메일 제출시 생년월일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(6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자리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을 함께 보내주시기 바랍니다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0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양쪽 모서리가 둥근 사각형 13">
            <a:extLst>
              <a:ext uri="{FF2B5EF4-FFF2-40B4-BE49-F238E27FC236}">
                <a16:creationId xmlns:a16="http://schemas.microsoft.com/office/drawing/2014/main" id="{031D1932-3801-4EDC-A729-58964BEFB489}"/>
              </a:ext>
            </a:extLst>
          </p:cNvPr>
          <p:cNvSpPr/>
          <p:nvPr/>
        </p:nvSpPr>
        <p:spPr>
          <a:xfrm>
            <a:off x="385121" y="187972"/>
            <a:ext cx="1807821" cy="37153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prstClr val="white"/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  <a:cs typeface="Aharoni" panose="02010803020104030203" pitchFamily="2" charset="-79"/>
              </a:rPr>
              <a:t>선발일정</a:t>
            </a:r>
            <a:endParaRPr lang="en-US" altLang="ko-KR" sz="2000" b="1" dirty="0">
              <a:solidFill>
                <a:prstClr val="white"/>
              </a:solidFill>
              <a:latin typeface="나눔스퀘어라운드 Bold" panose="020B0600000101010101" pitchFamily="50" charset="-127"/>
              <a:ea typeface="나눔스퀘어라운드 Bold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A54F421-FCCE-40A5-9858-2B7B99C47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008410"/>
              </p:ext>
            </p:extLst>
          </p:nvPr>
        </p:nvGraphicFramePr>
        <p:xfrm>
          <a:off x="478172" y="795166"/>
          <a:ext cx="11328707" cy="368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628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2962275">
                  <a:extLst>
                    <a:ext uri="{9D8B030D-6E8A-4147-A177-3AD203B41FA5}">
                      <a16:colId xmlns:a16="http://schemas.microsoft.com/office/drawing/2014/main" val="4154947589"/>
                    </a:ext>
                  </a:extLst>
                </a:gridCol>
                <a:gridCol w="5491804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998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날짜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상세사항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18090"/>
                  </a:ext>
                </a:extLst>
              </a:tr>
              <a:tr h="9558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9.19(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화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) 10:00 ~ 9.25(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월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) 15:00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웹정보시스템 신청 및 서류 접수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웹정보시스템에서 참가 신청 및 이메일 서류제출</a:t>
                      </a:r>
                      <a:endParaRPr lang="en-US" altLang="ko-KR" sz="1200" b="0" baseline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후면의 신청방법 참조</a:t>
                      </a:r>
                      <a:endParaRPr lang="en-US" altLang="ko-KR" sz="1200" b="0" baseline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kern="1200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+mn-cs"/>
                        </a:rPr>
                        <a:t>신청 및 서류접수 마감</a:t>
                      </a:r>
                      <a:r>
                        <a:rPr lang="en-US" altLang="ko-KR" sz="1200" b="1" kern="1200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+mn-cs"/>
                        </a:rPr>
                        <a:t>: 9.25(</a:t>
                      </a:r>
                      <a:r>
                        <a:rPr lang="ko-KR" altLang="en-US" sz="1200" b="1" kern="1200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+mn-cs"/>
                        </a:rPr>
                        <a:t>월</a:t>
                      </a:r>
                      <a:r>
                        <a:rPr lang="en-US" altLang="ko-KR" sz="1200" b="1" kern="1200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200" b="1" kern="1200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200" b="1" kern="1200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cs typeface="+mn-cs"/>
                        </a:rPr>
                        <a:t>15:00</a:t>
                      </a:r>
                      <a:endParaRPr lang="ko-KR" altLang="en-US" sz="1200" b="1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96285"/>
                  </a:ext>
                </a:extLst>
              </a:tr>
              <a:tr h="12541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9.26(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화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합격자 발표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예정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Light" panose="020B0600000101010101" pitchFamily="50" charset="-127"/>
                        <a:ea typeface="나눔스퀘어라운드 Light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9.26(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화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16:00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에 홈페이지 포털의 </a:t>
                      </a:r>
                      <a:r>
                        <a:rPr lang="ko-KR" altLang="en-US" sz="1200" baseline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국제공지란에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게재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개인별 점수확인 및 안내 불가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합격자 발표 후 개인사정에 따른 취소는 파견 포기로 간주 </a:t>
                      </a:r>
                      <a:endParaRPr lang="en-US" altLang="ko-KR" sz="1200" b="1" baseline="0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(</a:t>
                      </a:r>
                      <a:r>
                        <a:rPr lang="ko-KR" altLang="en-US" sz="1200" b="1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향후 국제교류 프로그램 참가 제한</a:t>
                      </a:r>
                      <a:r>
                        <a:rPr lang="en-US" altLang="ko-KR" sz="1200" b="1" baseline="0" dirty="0">
                          <a:solidFill>
                            <a:srgbClr val="FF000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1" baseline="0" dirty="0">
                        <a:solidFill>
                          <a:srgbClr val="FF0000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341965"/>
                  </a:ext>
                </a:extLst>
              </a:tr>
              <a:tr h="7185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10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월 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합격자 오리엔테이션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각 대학별 일정 추후 안내 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대면 또는 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ZOOM</a:t>
                      </a: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진행 예정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baseline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marL="90000"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9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이후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Light" panose="020B0600000101010101" pitchFamily="50" charset="-127"/>
                          <a:ea typeface="나눔스퀘어라운드 Light" panose="020B0600000101010101" pitchFamily="50" charset="-127"/>
                        </a:rPr>
                        <a:t>파견 준비</a:t>
                      </a:r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대학별 </a:t>
                      </a:r>
                      <a:r>
                        <a:rPr lang="ko-KR" altLang="en-US" sz="1200" b="0" baseline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단톡방</a:t>
                      </a: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통한 정보 공유 및 출국 준비</a:t>
                      </a:r>
                      <a:r>
                        <a:rPr lang="en-US" altLang="ko-KR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baseline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파견 종료 후 학점인정 신청 안내</a:t>
                      </a:r>
                      <a:endParaRPr lang="ko-KR" altLang="en-US" dirty="0"/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237830"/>
                  </a:ext>
                </a:extLst>
              </a:tr>
            </a:tbl>
          </a:graphicData>
        </a:graphic>
      </p:graphicFrame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E459BCF0-075E-4540-9C2A-9E7274F19745}"/>
              </a:ext>
            </a:extLst>
          </p:cNvPr>
          <p:cNvSpPr/>
          <p:nvPr/>
        </p:nvSpPr>
        <p:spPr>
          <a:xfrm>
            <a:off x="515037" y="4690509"/>
            <a:ext cx="11328707" cy="13911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0" tIns="0" rIns="0" bIns="144000" numCol="1" spcCol="1270" rtlCol="0" anchor="ctr" anchorCtr="0">
            <a:noAutofit/>
          </a:bodyPr>
          <a:lstStyle/>
          <a:p>
            <a:pPr lvl="0">
              <a:lnSpc>
                <a:spcPct val="150000"/>
              </a:lnSpc>
            </a:pP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ko-KR" altLang="en-US" sz="1200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★ </a:t>
            </a:r>
            <a:r>
              <a:rPr lang="ko-KR" altLang="en-US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코로나</a:t>
            </a:r>
            <a:r>
              <a:rPr lang="en-US" altLang="ko-KR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19 </a:t>
            </a:r>
            <a:r>
              <a:rPr lang="ko-KR" altLang="en-US" sz="1200" b="1" dirty="0">
                <a:solidFill>
                  <a:srgbClr val="FF0000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관련사항 </a:t>
            </a:r>
            <a:endParaRPr lang="en-US" altLang="ko-KR" sz="1200" b="1" dirty="0">
              <a:solidFill>
                <a:srgbClr val="FF0000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- 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추후 합격 시 본교 및 연수대학에서 </a:t>
            </a:r>
            <a:r>
              <a:rPr lang="ko-KR" alt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요청시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백신접종기록 제출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필요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- 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연수 직전에 확진으로 출국이 어려운 경우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,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연수 포기 및 비용 손실이 있을 수 있음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(</a:t>
            </a:r>
            <a:r>
              <a: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지출한 금액이 전액 환불처리 되지 않음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endParaRPr lang="en-US" altLang="ko-KR" sz="1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  - </a:t>
            </a:r>
            <a:r>
              <a:rPr lang="ko-KR" altLang="en-US" sz="1200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현지에서 확진으로 발생하는 불이익과 재정적 피해는 학생 본인이 감수하여야 함</a:t>
            </a:r>
            <a:endParaRPr lang="en-US" altLang="ko-KR" sz="1200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  <a:p>
            <a:pPr lvl="0">
              <a:lnSpc>
                <a:spcPct val="150000"/>
              </a:lnSpc>
            </a:pP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333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C5714F9C-2E18-4543-91C7-1CF107F08B8C}"/>
              </a:ext>
            </a:extLst>
          </p:cNvPr>
          <p:cNvSpPr/>
          <p:nvPr/>
        </p:nvSpPr>
        <p:spPr>
          <a:xfrm>
            <a:off x="0" y="1451295"/>
            <a:ext cx="12192000" cy="15183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3200" b="1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25D92-348C-4D49-81AD-9666BE707DE1}"/>
              </a:ext>
            </a:extLst>
          </p:cNvPr>
          <p:cNvSpPr txBox="1"/>
          <p:nvPr/>
        </p:nvSpPr>
        <p:spPr>
          <a:xfrm>
            <a:off x="356050" y="1838596"/>
            <a:ext cx="10098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파견대학 안내</a:t>
            </a:r>
            <a:endParaRPr lang="en-US" altLang="ko-K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148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양쪽 모서리가 둥근 사각형 13">
            <a:extLst>
              <a:ext uri="{FF2B5EF4-FFF2-40B4-BE49-F238E27FC236}">
                <a16:creationId xmlns:a16="http://schemas.microsoft.com/office/drawing/2014/main" id="{A3D9C4E9-3662-4777-A807-D219E5C3DD64}"/>
              </a:ext>
            </a:extLst>
          </p:cNvPr>
          <p:cNvSpPr/>
          <p:nvPr/>
        </p:nvSpPr>
        <p:spPr>
          <a:xfrm>
            <a:off x="198317" y="132217"/>
            <a:ext cx="4763979" cy="561332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파견대학별 안내 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–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미국 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(</a:t>
            </a:r>
            <a:r>
              <a:rPr lang="ko-KR" altLang="en-US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모든 비용은 미화달러 기준</a:t>
            </a:r>
            <a:r>
              <a:rPr lang="en-US" altLang="ko-KR" sz="11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)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                                                                                                    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sp>
        <p:nvSpPr>
          <p:cNvPr id="10" name="모서리가 둥근 직사각형 15">
            <a:extLst>
              <a:ext uri="{FF2B5EF4-FFF2-40B4-BE49-F238E27FC236}">
                <a16:creationId xmlns:a16="http://schemas.microsoft.com/office/drawing/2014/main" id="{AC405D1A-3F09-4C79-BB08-B5E1D4BF9F86}"/>
              </a:ext>
            </a:extLst>
          </p:cNvPr>
          <p:cNvSpPr/>
          <p:nvPr/>
        </p:nvSpPr>
        <p:spPr>
          <a:xfrm>
            <a:off x="332545" y="751964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University of Delaware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7C047126-A237-4499-96CC-F2E30B57E6C7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919" y="128758"/>
            <a:ext cx="936613" cy="561332"/>
          </a:xfrm>
          <a:prstGeom prst="rect">
            <a:avLst/>
          </a:prstGeom>
        </p:spPr>
      </p:pic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1A7F763A-4F8A-4A97-8391-BF9650138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04468"/>
              </p:ext>
            </p:extLst>
          </p:nvPr>
        </p:nvGraphicFramePr>
        <p:xfrm>
          <a:off x="265650" y="1164069"/>
          <a:ext cx="5641363" cy="564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84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Intensive English Program – Language and Culture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84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Newark, Delaware, USA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584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2024. 1 . 1(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입실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~ 1. 26 (4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358413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($1,780)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기숙사비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($900~ 2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인실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등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USD2813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213896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비자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여행자보험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 등 개인 체재비 등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Student Health Center Fee </a:t>
                      </a:r>
                      <a:r>
                        <a:rPr lang="en-US" altLang="ko-KR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fee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($88-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필수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Cultural Trip to NY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($45 –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필수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Philadelphia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공항 픽업 및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샌딩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($125-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희망시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/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보험료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($158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–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한국에서 보험 가입 한 경우 추가 가입은 선택사항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Dining Hall 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조식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$10,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중식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$14,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석식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$17)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 키친 이용 시 식비는 개인에 따라 다름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- $1780+$900+$88+$45=$2813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584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360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5841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360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9497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28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 수업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및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Private tutoring</a:t>
                      </a:r>
                    </a:p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6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 레벨 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레벨테스트 후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반배정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ESTA Visa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로 참가 가능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Intensive English Program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의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Half-session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임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40240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페이지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hlinkClick r:id="rId3"/>
                        </a:rPr>
                        <a:t>www.udel.edu/eli/iep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600584"/>
                  </a:ext>
                </a:extLst>
              </a:tr>
            </a:tbl>
          </a:graphicData>
        </a:graphic>
      </p:graphicFrame>
      <p:sp>
        <p:nvSpPr>
          <p:cNvPr id="8" name="모서리가 둥근 직사각형 15">
            <a:extLst>
              <a:ext uri="{FF2B5EF4-FFF2-40B4-BE49-F238E27FC236}">
                <a16:creationId xmlns:a16="http://schemas.microsoft.com/office/drawing/2014/main" id="{8ED56998-CBAF-4B17-B943-6B995F81C2E3}"/>
              </a:ext>
            </a:extLst>
          </p:cNvPr>
          <p:cNvSpPr/>
          <p:nvPr/>
        </p:nvSpPr>
        <p:spPr>
          <a:xfrm>
            <a:off x="6195550" y="740813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University of Victoria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F74C9EB-E0EE-469D-ABA5-C0542BD7C2E6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047" y="135103"/>
            <a:ext cx="803652" cy="511668"/>
          </a:xfrm>
          <a:prstGeom prst="rect">
            <a:avLst/>
          </a:prstGeom>
        </p:spPr>
      </p:pic>
      <p:sp>
        <p:nvSpPr>
          <p:cNvPr id="11" name="양쪽 모서리가 둥근 사각형 13">
            <a:extLst>
              <a:ext uri="{FF2B5EF4-FFF2-40B4-BE49-F238E27FC236}">
                <a16:creationId xmlns:a16="http://schemas.microsoft.com/office/drawing/2014/main" id="{0773621B-E6CF-4037-86DD-0D4F8F747830}"/>
              </a:ext>
            </a:extLst>
          </p:cNvPr>
          <p:cNvSpPr/>
          <p:nvPr/>
        </p:nvSpPr>
        <p:spPr>
          <a:xfrm>
            <a:off x="6027639" y="132217"/>
            <a:ext cx="5279698" cy="51938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파견대학별 안내 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–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캐나다 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(</a:t>
            </a:r>
            <a:r>
              <a:rPr lang="ko-KR" altLang="en-US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모든 비용은 캐나다달러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</a:t>
            </a:r>
            <a:r>
              <a:rPr lang="ko-KR" altLang="en-US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기준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)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BA3FF973-A6EB-4825-AD48-499E0AFDF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606234"/>
              </p:ext>
            </p:extLst>
          </p:nvPr>
        </p:nvGraphicFramePr>
        <p:xfrm>
          <a:off x="6242077" y="1141766"/>
          <a:ext cx="5641363" cy="577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Summer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Language and Culture (SLC)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English Language Center at UVI, </a:t>
                      </a: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Victoria, British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Columbia, Canada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2024. 1. 7(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입국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~ 2. 3(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출국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 (4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($1850),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홈스테이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동계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($1260),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Student service fee($223), Application fee($150),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홈스테이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등록비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($300) 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CAD3783</a:t>
                      </a:r>
                      <a:endParaRPr lang="en-US" altLang="ko-K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35081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비자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여행자보험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개인 체재비 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300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 영어수업 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레벨테스트 후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반배정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Cultural Assistants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와 하는 오후 또는 주말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activities 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홈스테이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및 식사 포함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동계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 및 식사 포함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하계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6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개월 무비자 체류 가능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(ETA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신청 필요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자료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hlinkClick r:id="rId5"/>
                        </a:rPr>
                        <a:t>https://continuingstudies.uvic.ca/elc/programs/summer-language-and-culture?utm_source=Campaigner&amp;utm_campaign=DIR-NotApplicable-Newsletter-Partners-Multiple-Eng&amp;cmp=1&amp;utm_medium=HTMLEmail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9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48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7">
            <a:extLst>
              <a:ext uri="{FF2B5EF4-FFF2-40B4-BE49-F238E27FC236}">
                <a16:creationId xmlns:a16="http://schemas.microsoft.com/office/drawing/2014/main" id="{707A3B39-3E24-478C-A2A6-B8B5E4DAFB0A}"/>
              </a:ext>
            </a:extLst>
          </p:cNvPr>
          <p:cNvSpPr/>
          <p:nvPr/>
        </p:nvSpPr>
        <p:spPr>
          <a:xfrm>
            <a:off x="6245827" y="941531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Bataan Peninsula State University (</a:t>
            </a:r>
            <a:r>
              <a:rPr lang="ko-KR" altLang="en-US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바탄</a:t>
            </a:r>
            <a:r>
              <a: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주립대</a:t>
            </a: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)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10" name="모서리가 둥근 직사각형 15">
            <a:extLst>
              <a:ext uri="{FF2B5EF4-FFF2-40B4-BE49-F238E27FC236}">
                <a16:creationId xmlns:a16="http://schemas.microsoft.com/office/drawing/2014/main" id="{AC405D1A-3F09-4C79-BB08-B5E1D4BF9F86}"/>
              </a:ext>
            </a:extLst>
          </p:cNvPr>
          <p:cNvSpPr/>
          <p:nvPr/>
        </p:nvSpPr>
        <p:spPr>
          <a:xfrm>
            <a:off x="383977" y="941538"/>
            <a:ext cx="5612558" cy="35346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C7C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University of Asia and the Pacific</a:t>
            </a:r>
            <a:r>
              <a:rPr lang="en-US" altLang="ko-KR" sz="1400" b="1" dirty="0">
                <a:solidFill>
                  <a:schemeClr val="tx1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</a:rPr>
              <a:t> (UA&amp;P)</a:t>
            </a:r>
            <a:endParaRPr lang="ko-KR" altLang="en-US" sz="1400" b="1" dirty="0">
              <a:solidFill>
                <a:schemeClr val="tx1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</a:endParaRPr>
          </a:p>
        </p:txBody>
      </p:sp>
      <p:sp>
        <p:nvSpPr>
          <p:cNvPr id="8" name="양쪽 모서리가 둥근 사각형 13">
            <a:extLst>
              <a:ext uri="{FF2B5EF4-FFF2-40B4-BE49-F238E27FC236}">
                <a16:creationId xmlns:a16="http://schemas.microsoft.com/office/drawing/2014/main" id="{481F3B26-DE5D-4688-80EB-B7D40A5F536E}"/>
              </a:ext>
            </a:extLst>
          </p:cNvPr>
          <p:cNvSpPr/>
          <p:nvPr/>
        </p:nvSpPr>
        <p:spPr>
          <a:xfrm>
            <a:off x="307065" y="299482"/>
            <a:ext cx="10454328" cy="51938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   파견대학별 안내 </a:t>
            </a:r>
            <a:r>
              <a:rPr lang="en-US" altLang="ko-KR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–</a:t>
            </a:r>
            <a:r>
              <a:rPr lang="ko-KR" altLang="en-US" sz="20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 필리핀 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(</a:t>
            </a:r>
            <a:r>
              <a:rPr lang="ko-KR" altLang="en-US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모든 비용은 한화 기준</a:t>
            </a:r>
            <a:r>
              <a:rPr lang="en-US" altLang="ko-KR" sz="1200" b="1" dirty="0">
                <a:solidFill>
                  <a:prstClr val="white"/>
                </a:solidFill>
                <a:latin typeface="나눔스퀘어라운드 Regular" panose="020B0600000101010101" pitchFamily="50" charset="-127"/>
                <a:ea typeface="나눔스퀘어라운드 Regular" panose="020B0600000101010101" pitchFamily="50" charset="-127"/>
                <a:cs typeface="Aharoni" panose="02010803020104030203" pitchFamily="2" charset="-79"/>
              </a:rPr>
              <a:t>)</a:t>
            </a:r>
            <a:endParaRPr lang="en-US" altLang="ko-KR" sz="2000" b="1" dirty="0">
              <a:solidFill>
                <a:prstClr val="white"/>
              </a:solidFill>
              <a:latin typeface="나눔스퀘어라운드 Regular" panose="020B0600000101010101" pitchFamily="50" charset="-127"/>
              <a:ea typeface="나눔스퀘어라운드 Regular" panose="020B0600000101010101" pitchFamily="50" charset="-127"/>
              <a:cs typeface="Aharoni" panose="02010803020104030203" pitchFamily="2" charset="-79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76D5A04B-BFFB-42AE-8A74-CE22C4554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3317"/>
              </p:ext>
            </p:extLst>
          </p:nvPr>
        </p:nvGraphicFramePr>
        <p:xfrm>
          <a:off x="6245827" y="1442842"/>
          <a:ext cx="5568137" cy="461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738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423399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706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Winter English Camp program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706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Capitol Compound, City of Balanga, Bataan, Philippines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706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2024. 1. 29 ~ 2. 23 (4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79868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기숙사비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2,465,000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원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클락공항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픽업 및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드롭오프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포함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 제공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전담교수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 상시 대기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37061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문화체험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개인 체재비 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706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220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706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113367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8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 영어수업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오전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1:1,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오후 그룹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레벨테스트 후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반배정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TOEIC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점수 향상 중점 교육 포함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1:1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버디프로그램 상시 운영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매주 금요일 액티비티 및 관광 포함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영어에 대한 확실한 자신감을 키워주는데 중점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37061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자료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첨부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리플렛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97768"/>
                  </a:ext>
                </a:extLst>
              </a:tr>
            </a:tbl>
          </a:graphicData>
        </a:graphic>
      </p:graphicFrame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E4A7B8E9-EA9A-4AD7-9AB5-AE40EBAF2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30064"/>
              </p:ext>
            </p:extLst>
          </p:nvPr>
        </p:nvGraphicFramePr>
        <p:xfrm>
          <a:off x="355172" y="1442843"/>
          <a:ext cx="5641363" cy="47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403">
                  <a:extLst>
                    <a:ext uri="{9D8B030D-6E8A-4147-A177-3AD203B41FA5}">
                      <a16:colId xmlns:a16="http://schemas.microsoft.com/office/drawing/2014/main" val="254739483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860556731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English Immersion Program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40663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소재지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Pearl Drive, Ortigas Center, Pasig City 1605, Philippines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292691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연수기간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2024. 1. 4 ~ 1. 31 (4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6810"/>
                  </a:ext>
                </a:extLst>
              </a:tr>
              <a:tr h="540000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연수비용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숙박비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+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식비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/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총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2,380,000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원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공항 픽업 및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샌딩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여행자보험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웰컴런치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숙박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en-US" altLang="ko-KR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Redplanet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), 3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식제공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공식토익시험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729094"/>
                  </a:ext>
                </a:extLst>
              </a:tr>
              <a:tr h="35081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불포함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: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왕복항공료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문화체험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개인 용돈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기타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추가비용 없음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4184409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교비지원금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국제화장학금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150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667192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선발인원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사회적배려대상자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명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사배자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선발시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약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217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만원 지급 예정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0" indent="0" latinLnBrk="1">
                        <a:lnSpc>
                          <a:spcPct val="100000"/>
                        </a:lnSpc>
                        <a:buFontTx/>
                        <a:buNone/>
                      </a:pPr>
                      <a:endParaRPr lang="ko-KR" altLang="en-US" sz="12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6775704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프로그램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특징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필리핀 부촌 </a:t>
                      </a:r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오르티가스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치안 안전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공항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30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분 거리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UA&amp;P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대학교 본교진행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일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7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시간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(1:1-2H, 1:5-3H, 1:10-2H)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그룹수업 정식 교수진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1:1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재학생 버디프로그램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무료 공식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TOEIC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테스트 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1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회 포함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,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마닐라 자유투어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쇼핑몰 및 백화점 도보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(7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분 이내 거리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)</a:t>
                      </a:r>
                    </a:p>
                    <a:p>
                      <a:pPr marL="171450" indent="-17145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영어에 대한 확실한 자신감을 키워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주는데  중점</a:t>
                      </a:r>
                      <a:endParaRPr lang="en-US" altLang="ko-KR" sz="1100" b="0" dirty="0">
                        <a:solidFill>
                          <a:schemeClr val="tx1"/>
                        </a:solidFill>
                        <a:latin typeface="나눔스퀘어라운드 Regular" panose="020B0600000101010101" pitchFamily="50" charset="-127"/>
                        <a:ea typeface="나눔스퀘어라운드 Regular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453570"/>
                  </a:ext>
                </a:extLst>
              </a:tr>
              <a:tr h="35081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참고 자료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rgbClr val="7030A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http://uanpkorea.co.kr</a:t>
                      </a:r>
                      <a:r>
                        <a:rPr lang="en-US" altLang="ko-KR" sz="1200" b="0" dirty="0">
                          <a:solidFill>
                            <a:srgbClr val="7030A0"/>
                          </a:solidFill>
                          <a:latin typeface="나눔스퀘어라운드 Regular" panose="020B0600000101010101" pitchFamily="50" charset="-127"/>
                          <a:ea typeface="나눔스퀘어라운드 Regular" panose="020B0600000101010101" pitchFamily="50" charset="-127"/>
                        </a:rPr>
                        <a:t>   https://uap.asia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397768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3AC362CE-B5D1-4931-B7E6-778A1C29E5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753" y="299482"/>
            <a:ext cx="979305" cy="4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1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spcFirstLastPara="0" vert="horz" wrap="square" lIns="2514075" tIns="879263" rIns="572025" bIns="2233931" numCol="1" spcCol="1270" anchor="ctr" anchorCtr="0">
        <a:noAutofit/>
      </a:bodyPr>
      <a:lstStyle>
        <a:defPPr algn="ctr" defTabSz="1377950" latinLnBrk="1">
          <a:lnSpc>
            <a:spcPct val="90000"/>
          </a:lnSpc>
          <a:spcBef>
            <a:spcPct val="0"/>
          </a:spcBef>
          <a:spcAft>
            <a:spcPct val="35000"/>
          </a:spcAft>
          <a:defRPr sz="3100" kern="1200"/>
        </a:defPPr>
      </a:lstStyle>
      <a:style>
        <a:lnRef idx="3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1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14322</TotalTime>
  <Words>3280</Words>
  <Application>Microsoft Office PowerPoint</Application>
  <PresentationFormat>와이드스크린</PresentationFormat>
  <Paragraphs>541</Paragraphs>
  <Slides>20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나눔스퀘어라운드 Bold</vt:lpstr>
      <vt:lpstr>나눔스퀘어라운드 ExtraBold</vt:lpstr>
      <vt:lpstr>나눔스퀘어라운드 Light</vt:lpstr>
      <vt:lpstr>나눔스퀘어라운드 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</dc:creator>
  <cp:lastModifiedBy>이 종호</cp:lastModifiedBy>
  <cp:revision>2419</cp:revision>
  <cp:lastPrinted>2023-03-22T00:25:03Z</cp:lastPrinted>
  <dcterms:created xsi:type="dcterms:W3CDTF">2017-02-15T06:00:01Z</dcterms:created>
  <dcterms:modified xsi:type="dcterms:W3CDTF">2023-09-19T02:12:29Z</dcterms:modified>
</cp:coreProperties>
</file>