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7"/>
  </p:handoutMasterIdLst>
  <p:sldIdLst>
    <p:sldId id="272" r:id="rId2"/>
    <p:sldId id="257" r:id="rId3"/>
    <p:sldId id="273" r:id="rId4"/>
    <p:sldId id="274" r:id="rId5"/>
    <p:sldId id="286" r:id="rId6"/>
    <p:sldId id="287" r:id="rId7"/>
    <p:sldId id="275" r:id="rId8"/>
    <p:sldId id="285" r:id="rId9"/>
    <p:sldId id="277" r:id="rId10"/>
    <p:sldId id="278" r:id="rId11"/>
    <p:sldId id="279" r:id="rId12"/>
    <p:sldId id="280" r:id="rId13"/>
    <p:sldId id="282" r:id="rId14"/>
    <p:sldId id="284" r:id="rId15"/>
    <p:sldId id="283" r:id="rId16"/>
  </p:sldIdLst>
  <p:sldSz cx="9144000" cy="6858000" type="screen4x3"/>
  <p:notesSz cx="6761163" cy="99425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A8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8" autoAdjust="0"/>
  </p:normalViewPr>
  <p:slideViewPr>
    <p:cSldViewPr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879F-D167-40AB-80BE-7DBBDA0FB6BF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87BFC-57D1-4B80-B84A-983A624C05A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03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2F998-4EF8-44FD-BA35-0CF06AA7BC10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2E27D-6CA2-4D31-9798-6617845F88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ea typeface="휴먼엑스포" pitchFamily="18" charset="-127"/>
              </a:rPr>
              <a:t>2017-2</a:t>
            </a:r>
            <a:r>
              <a:rPr lang="ko-KR" altLang="en-US" sz="4000" dirty="0" smtClean="0">
                <a:ea typeface="휴먼엑스포" pitchFamily="18" charset="-127"/>
              </a:rPr>
              <a:t>학기 기말고사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ko-KR" altLang="en-US" dirty="0" smtClean="0">
                <a:ea typeface="휴먼엑스포" pitchFamily="18" charset="-127"/>
              </a:rPr>
              <a:t>성적 입력 및 공시 절차</a:t>
            </a:r>
            <a:r>
              <a:rPr lang="en-US" altLang="ko-KR" dirty="0" smtClean="0">
                <a:ea typeface="휴먼엑스포" pitchFamily="18" charset="-127"/>
              </a:rPr>
              <a:t/>
            </a:r>
            <a:br>
              <a:rPr lang="en-US" altLang="ko-KR" dirty="0" smtClean="0">
                <a:ea typeface="휴먼엑스포" pitchFamily="18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휴먼엑스포" pitchFamily="18" charset="-127"/>
              </a:rPr>
            </a:b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보건복지대학원 </a:t>
            </a:r>
            <a:r>
              <a:rPr kumimoji="0" lang="ko-KR" alt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교학행정팀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572000" y="116632"/>
            <a:ext cx="424847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j-cs"/>
              </a:rPr>
              <a:t>▶ </a:t>
            </a:r>
            <a:r>
              <a:rPr lang="ko-KR" altLang="en-US" sz="1500" b="1" dirty="0" smtClean="0">
                <a:latin typeface="+mn-ea"/>
              </a:rPr>
              <a:t>성적전송 후</a:t>
            </a:r>
            <a:r>
              <a:rPr lang="en-US" altLang="ko-KR" sz="1500" b="1" dirty="0" smtClean="0">
                <a:latin typeface="+mn-ea"/>
              </a:rPr>
              <a:t> 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</a:t>
            </a:r>
            <a:r>
              <a:rPr lang="ko-KR" altLang="en-US" sz="15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ko-KR" altLang="en-US" sz="1500" b="1" dirty="0" smtClean="0">
                <a:solidFill>
                  <a:srgbClr val="0000FF"/>
                </a:solidFill>
                <a:latin typeface="+mn-ea"/>
              </a:rPr>
              <a:t>정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” </a:t>
            </a:r>
            <a:r>
              <a:rPr lang="ko-KR" altLang="en-US" sz="1500" b="1" dirty="0" smtClean="0">
                <a:solidFill>
                  <a:srgbClr val="FF0000"/>
                </a:solidFill>
                <a:latin typeface="+mn-ea"/>
              </a:rPr>
              <a:t>안됨</a:t>
            </a:r>
            <a:endParaRPr lang="en-US" altLang="ko-KR" sz="1500" b="1" dirty="0" smtClean="0">
              <a:solidFill>
                <a:srgbClr val="FF0000"/>
              </a:solidFill>
              <a:latin typeface="+mn-ea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en-US" altLang="ko-KR" sz="15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500" b="1" dirty="0" err="1" smtClean="0">
                <a:latin typeface="+mn-ea"/>
              </a:rPr>
              <a:t>교학팀에</a:t>
            </a:r>
            <a:r>
              <a:rPr lang="ko-KR" altLang="en-US" sz="1500" b="1" dirty="0" smtClean="0">
                <a:latin typeface="+mn-ea"/>
              </a:rPr>
              <a:t> 연락</a:t>
            </a:r>
            <a:r>
              <a:rPr lang="en-US" altLang="ko-KR" sz="1500" b="1" dirty="0" smtClean="0">
                <a:latin typeface="+mn-ea"/>
              </a:rPr>
              <a:t>(3013)</a:t>
            </a:r>
            <a:r>
              <a:rPr lang="ko-KR" altLang="en-US" sz="1500" b="1" dirty="0" smtClean="0">
                <a:latin typeface="+mn-ea"/>
              </a:rPr>
              <a:t> </a:t>
            </a:r>
            <a:r>
              <a:rPr lang="ko-KR" altLang="en-US" sz="1500" b="1" dirty="0" smtClean="0">
                <a:solidFill>
                  <a:srgbClr val="0000FF"/>
                </a:solidFill>
                <a:latin typeface="+mn-ea"/>
              </a:rPr>
              <a:t>전송초기화</a:t>
            </a:r>
            <a:r>
              <a:rPr lang="ko-KR" altLang="en-US" sz="1500" b="1" dirty="0" smtClean="0">
                <a:latin typeface="+mn-ea"/>
              </a:rPr>
              <a:t>해야 가능</a:t>
            </a:r>
            <a:r>
              <a:rPr lang="en-US" altLang="ko-KR" sz="1500" b="1" dirty="0" smtClean="0">
                <a:latin typeface="+mn-ea"/>
                <a:cs typeface="+mj-cs"/>
              </a:rPr>
              <a:t>   </a:t>
            </a:r>
            <a:r>
              <a:rPr lang="en-US" altLang="ko-KR" sz="1500" b="1" dirty="0" smtClean="0">
                <a:latin typeface="+mn-ea"/>
              </a:rPr>
              <a:t> </a:t>
            </a:r>
            <a:endParaRPr lang="en-US" altLang="ko-KR" sz="1500" b="1" dirty="0" smtClean="0">
              <a:latin typeface="+mn-ea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1500" b="1" dirty="0" smtClean="0">
                <a:latin typeface="+mn-ea"/>
              </a:rPr>
              <a:t>    &lt; </a:t>
            </a:r>
            <a:r>
              <a:rPr lang="ko-KR" altLang="en-US" sz="1500" b="1" dirty="0" smtClean="0">
                <a:latin typeface="+mn-ea"/>
              </a:rPr>
              <a:t>제출기한</a:t>
            </a:r>
            <a:r>
              <a:rPr lang="en-US" altLang="ko-KR" sz="1500" b="1" dirty="0" smtClean="0">
                <a:latin typeface="+mn-ea"/>
              </a:rPr>
              <a:t> 2017. 12. </a:t>
            </a:r>
            <a:r>
              <a:rPr lang="en-US" altLang="ko-KR" sz="1500" b="1" dirty="0" smtClean="0">
                <a:latin typeface="+mn-ea"/>
              </a:rPr>
              <a:t>27(</a:t>
            </a:r>
            <a:r>
              <a:rPr lang="ko-KR" altLang="en-US" sz="1500" b="1" dirty="0" smtClean="0">
                <a:latin typeface="+mn-ea"/>
              </a:rPr>
              <a:t>목</a:t>
            </a:r>
            <a:r>
              <a:rPr lang="en-US" altLang="ko-KR" sz="1500" b="1" dirty="0" smtClean="0">
                <a:latin typeface="+mn-ea"/>
              </a:rPr>
              <a:t>) 14:00</a:t>
            </a:r>
            <a:r>
              <a:rPr lang="ko-KR" altLang="en-US" sz="1500" b="1" dirty="0" smtClean="0">
                <a:latin typeface="+mn-ea"/>
              </a:rPr>
              <a:t>까지 </a:t>
            </a:r>
            <a:r>
              <a:rPr lang="en-US" altLang="ko-KR" sz="1500" b="1" dirty="0" smtClean="0">
                <a:latin typeface="+mn-ea"/>
              </a:rPr>
              <a:t>&gt;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cs typeface="+mj-cs"/>
            </a:endParaRPr>
          </a:p>
        </p:txBody>
      </p:sp>
      <p:sp>
        <p:nvSpPr>
          <p:cNvPr id="9" name="가로로 말린 두루마리 모양 8"/>
          <p:cNvSpPr/>
          <p:nvPr/>
        </p:nvSpPr>
        <p:spPr>
          <a:xfrm>
            <a:off x="323528" y="260648"/>
            <a:ext cx="2016224" cy="864096"/>
          </a:xfrm>
          <a:prstGeom prst="horizontalScroll">
            <a:avLst/>
          </a:prstGeom>
          <a:solidFill>
            <a:srgbClr val="D6A836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err="1" smtClean="0">
                <a:solidFill>
                  <a:srgbClr val="0000FF"/>
                </a:solidFill>
              </a:rPr>
              <a:t>슬라이드쇼로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보시면 더 편합니다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[7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성적공시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91303" y="37021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대조용 출력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543031" y="372078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smtClean="0">
                <a:solidFill>
                  <a:srgbClr val="0000FF"/>
                </a:solidFill>
                <a:latin typeface="맑은 고딕"/>
                <a:ea typeface="맑은 고딕"/>
              </a:rPr>
              <a:t>② 성적공시 선택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458372" y="392776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/>
          <p:cNvSpPr/>
          <p:nvPr/>
        </p:nvSpPr>
        <p:spPr>
          <a:xfrm>
            <a:off x="2954610" y="3943907"/>
            <a:ext cx="504055" cy="26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395536" y="4762468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대조용 출력물과 입력성적 대조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err="1" smtClean="0">
                <a:solidFill>
                  <a:srgbClr val="FF0000"/>
                </a:solidFill>
                <a:latin typeface="+mn-ea"/>
              </a:rPr>
              <a:t>교과목별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“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선택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입력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[12.14(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~ 12.20(</a:t>
            </a:r>
            <a:r>
              <a:rPr lang="ko-KR" altLang="en-US" sz="1400" b="1" dirty="0" smtClean="0">
                <a:latin typeface="+mn-ea"/>
              </a:rPr>
              <a:t>수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를 선택한 경우에만 공시됨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</a:t>
            </a:r>
            <a:r>
              <a:rPr lang="en-US" altLang="ko-KR" sz="1400" b="1" dirty="0" smtClean="0">
                <a:latin typeface="+mn-ea"/>
              </a:rPr>
              <a:t>[12.21(</a:t>
            </a:r>
            <a:r>
              <a:rPr lang="ko-KR" altLang="en-US" sz="1400" b="1" dirty="0" smtClean="0">
                <a:latin typeface="+mn-ea"/>
              </a:rPr>
              <a:t>목</a:t>
            </a:r>
            <a:r>
              <a:rPr lang="en-US" altLang="ko-KR" sz="1400" b="1" dirty="0" smtClean="0">
                <a:latin typeface="+mn-ea"/>
              </a:rPr>
              <a:t>) ~ 12.27(</a:t>
            </a:r>
            <a:r>
              <a:rPr lang="ko-KR" altLang="en-US" sz="1400" b="1" dirty="0" smtClean="0">
                <a:latin typeface="+mn-ea"/>
              </a:rPr>
              <a:t>수</a:t>
            </a:r>
            <a:r>
              <a:rPr lang="en-US" altLang="ko-KR" sz="1400" b="1" dirty="0" smtClean="0"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입력된 성적이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자동공시</a:t>
            </a:r>
            <a:r>
              <a:rPr lang="ko-KR" altLang="en-US" sz="1400" b="1" dirty="0" smtClean="0">
                <a:latin typeface="+mn-ea"/>
              </a:rPr>
              <a:t>되므로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</a:t>
            </a:r>
            <a:r>
              <a:rPr lang="ko-KR" altLang="en-US" sz="1400" b="1" dirty="0" smtClean="0">
                <a:latin typeface="+mn-ea"/>
              </a:rPr>
              <a:t>입력기간 내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반드시 대조까지 완료 요망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성적공시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7782" y="159467"/>
            <a:ext cx="8806705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성적공시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(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확인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)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기간 정정신청</a:t>
            </a:r>
            <a:r>
              <a:rPr lang="en-US" altLang="ko-KR" b="1" dirty="0" smtClean="0">
                <a:latin typeface="+mj-lt"/>
                <a:ea typeface="+mj-ea"/>
                <a:cs typeface="+mj-cs"/>
              </a:rPr>
              <a:t> </a:t>
            </a:r>
            <a:r>
              <a:rPr lang="ko-KR" altLang="en-US" b="1" dirty="0" smtClean="0">
                <a:latin typeface="+mj-lt"/>
                <a:ea typeface="+mj-ea"/>
                <a:cs typeface="+mj-cs"/>
              </a:rPr>
              <a:t>답변입력</a:t>
            </a:r>
            <a:endParaRPr kumimoji="0" lang="ko-KR" altLang="en-US" sz="17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395536" y="692696"/>
            <a:ext cx="8352928" cy="1718862"/>
            <a:chOff x="395536" y="692696"/>
            <a:chExt cx="8352928" cy="17188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6491" b="43127"/>
            <a:stretch>
              <a:fillRect/>
            </a:stretch>
          </p:blipFill>
          <p:spPr bwMode="auto">
            <a:xfrm>
              <a:off x="395536" y="692696"/>
              <a:ext cx="8352928" cy="1698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3661249" y="129675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3661249" y="1439821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35896" y="1556792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35896" y="1697969"/>
              <a:ext cx="3719063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414198" y="2123526"/>
              <a:ext cx="1440160" cy="28803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69269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4405271" y="1106082"/>
              <a:ext cx="2736304" cy="7920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87624" y="1772816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성적 정정신청 답변입력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그룹 29"/>
          <p:cNvGrpSpPr/>
          <p:nvPr/>
        </p:nvGrpSpPr>
        <p:grpSpPr>
          <a:xfrm>
            <a:off x="3907906" y="2100604"/>
            <a:ext cx="5112568" cy="4543403"/>
            <a:chOff x="3779912" y="2100604"/>
            <a:chExt cx="5112568" cy="454340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5783" b="4251"/>
            <a:stretch>
              <a:fillRect/>
            </a:stretch>
          </p:blipFill>
          <p:spPr bwMode="auto">
            <a:xfrm>
              <a:off x="3779912" y="2100604"/>
              <a:ext cx="5004048" cy="423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5163139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133927" y="2527580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114046" y="2518249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8081730" y="2536911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076056" y="2698642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116686" y="2678287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080783" y="2687618"/>
              <a:ext cx="398311" cy="74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292080" y="2996952"/>
              <a:ext cx="2736304" cy="165618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52120" y="2617167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정정신청 내용 확인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타원 24"/>
            <p:cNvSpPr/>
            <p:nvPr/>
          </p:nvSpPr>
          <p:spPr>
            <a:xfrm>
              <a:off x="4644008" y="5059831"/>
              <a:ext cx="4248472" cy="15841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97353" y="4677406"/>
              <a:ext cx="18722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답변작성 및 저장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7" name="굽은 화살표 26"/>
          <p:cNvSpPr/>
          <p:nvPr/>
        </p:nvSpPr>
        <p:spPr>
          <a:xfrm rot="10800000">
            <a:off x="3150503" y="2204864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7504" y="2787619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②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기간에 정정신청건수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수시 확인 필요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③ </a:t>
            </a:r>
            <a:r>
              <a:rPr lang="ko-KR" altLang="en-US" sz="1400" b="1" dirty="0" smtClean="0">
                <a:latin typeface="+mn-ea"/>
              </a:rPr>
              <a:t>신청목록에서 </a:t>
            </a:r>
            <a:r>
              <a:rPr lang="ko-KR" altLang="en-US" sz="1400" b="1" dirty="0" err="1" smtClean="0">
                <a:latin typeface="+mn-ea"/>
              </a:rPr>
              <a:t>학생명</a:t>
            </a:r>
            <a:r>
              <a:rPr lang="ko-KR" altLang="en-US" sz="1400" b="1" dirty="0" smtClean="0">
                <a:latin typeface="+mn-ea"/>
              </a:rPr>
              <a:t> 클릭 후 신청             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  </a:t>
            </a:r>
            <a:r>
              <a:rPr lang="ko-KR" altLang="en-US" sz="1400" b="1" dirty="0" smtClean="0">
                <a:latin typeface="+mn-ea"/>
              </a:rPr>
              <a:t>사유 확인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답변상태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답변완료 중 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1)</a:t>
            </a:r>
            <a:r>
              <a:rPr lang="ko-KR" altLang="en-US" sz="1400" b="1" dirty="0" smtClean="0">
                <a:latin typeface="맑은 고딕"/>
                <a:ea typeface="맑은 고딕"/>
              </a:rPr>
              <a:t>과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맑은 고딕"/>
                <a:ea typeface="맑은 고딕"/>
              </a:rPr>
              <a:t>    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답변내용 작성 후</a:t>
            </a:r>
            <a:r>
              <a:rPr lang="en-US" altLang="ko-KR" sz="1400" b="1" dirty="0" smtClean="0"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저장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성적정정 인정 시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최종성적입력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으로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이동하여 해당 학생 성적정정 후 저장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정정 시에도 등급별 비율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/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제한인원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  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내에서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조정 가능</a:t>
            </a:r>
            <a:endParaRPr lang="en-US" altLang="ko-KR" sz="1400" b="1" dirty="0" smtClean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5689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[9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최종성적 전송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049282" y="3765157"/>
            <a:ext cx="1818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전송버튼 클릭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3911756" y="4062519"/>
            <a:ext cx="613589" cy="27870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395536" y="5013176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최종성적 확정 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전송버튼 클릭하여 최종성적 </a:t>
            </a:r>
            <a:r>
              <a:rPr lang="ko-KR" altLang="en-US" sz="1400" b="1" dirty="0" err="1" smtClean="0">
                <a:latin typeface="+mn-ea"/>
              </a:rPr>
              <a:t>학사팀에</a:t>
            </a:r>
            <a:r>
              <a:rPr lang="ko-KR" altLang="en-US" sz="1400" b="1" dirty="0" smtClean="0">
                <a:latin typeface="+mn-ea"/>
              </a:rPr>
              <a:t> 전송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성적평가표 날인 및 제출절차 생략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필히 성적 입력해야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전송 가능함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    </a:t>
            </a:r>
            <a:r>
              <a:rPr lang="en-US" altLang="ko-KR" sz="1400" b="1" dirty="0" smtClean="0">
                <a:latin typeface="+mn-ea"/>
              </a:rPr>
              <a:t>- </a:t>
            </a:r>
            <a:r>
              <a:rPr lang="ko-KR" altLang="en-US" sz="1400" b="1" dirty="0" smtClean="0">
                <a:latin typeface="+mn-ea"/>
              </a:rPr>
              <a:t>성적공시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확인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기간 이후에는 성적 정정 불가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최종성적 전송기한 </a:t>
            </a:r>
            <a:r>
              <a:rPr lang="en-US" altLang="ko-KR" sz="1400" b="1" dirty="0" smtClean="0">
                <a:latin typeface="+mn-ea"/>
              </a:rPr>
              <a:t>: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2017. 12. 21(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14:00</a:t>
            </a:r>
            <a:r>
              <a:rPr lang="ko-KR" altLang="en-US" sz="1400" b="1" dirty="0" smtClean="0">
                <a:latin typeface="+mn-ea"/>
              </a:rPr>
              <a:t>까지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 l="19573" t="32622" r="3066" b="55727"/>
          <a:stretch>
            <a:fillRect/>
          </a:stretch>
        </p:blipFill>
        <p:spPr bwMode="auto">
          <a:xfrm>
            <a:off x="395536" y="4261052"/>
            <a:ext cx="82809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엑셀양식다운 예시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364902"/>
            <a:ext cx="83596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▶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점수만 입력</a:t>
            </a:r>
            <a:r>
              <a:rPr lang="en-US" altLang="ko-KR" sz="1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그 외 양식 수정 시 업로드 오류 발생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웹정보시스템에</a:t>
            </a:r>
            <a:r>
              <a:rPr lang="ko-KR" altLang="en-US" sz="1400" b="1" dirty="0" smtClean="0">
                <a:latin typeface="+mn-ea"/>
              </a:rPr>
              <a:t> 기 입력된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다운로드 시 엑셀양식에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기말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소수점 둘째 자리까지 가능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최종점수는 </a:t>
            </a:r>
            <a:r>
              <a:rPr lang="en-US" altLang="ko-KR" sz="1400" b="1" dirty="0" smtClean="0">
                <a:latin typeface="+mn-ea"/>
              </a:rPr>
              <a:t>100</a:t>
            </a:r>
            <a:r>
              <a:rPr lang="ko-KR" altLang="en-US" sz="1400" b="1" dirty="0" smtClean="0">
                <a:latin typeface="+mn-ea"/>
              </a:rPr>
              <a:t>점 만점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정수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</a:t>
            </a:r>
            <a:endParaRPr lang="ko-KR" altLang="en-US" sz="1400" b="1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95536" y="652732"/>
            <a:ext cx="8352928" cy="1784178"/>
            <a:chOff x="395536" y="3140968"/>
            <a:chExt cx="8352928" cy="1784178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b="69357"/>
            <a:stretch>
              <a:fillRect/>
            </a:stretch>
          </p:blipFill>
          <p:spPr bwMode="auto">
            <a:xfrm>
              <a:off x="395536" y="3140968"/>
              <a:ext cx="835292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타원 7"/>
            <p:cNvSpPr/>
            <p:nvPr/>
          </p:nvSpPr>
          <p:spPr>
            <a:xfrm>
              <a:off x="999593" y="3995733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2734476" y="4005064"/>
              <a:ext cx="504056" cy="92008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74638" y="2004862"/>
            <a:ext cx="553998" cy="57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ko-KR" altLang="en-US" sz="2400" dirty="0" smtClean="0">
                <a:latin typeface="맑은 고딕"/>
                <a:ea typeface="맑은 고딕"/>
              </a:rPr>
              <a:t>∙∙</a:t>
            </a:r>
            <a:r>
              <a:rPr lang="ko-KR" altLang="en-US" sz="2400" dirty="0" smtClean="0"/>
              <a:t>∙</a:t>
            </a:r>
            <a:endParaRPr lang="ko-KR" altLang="en-US" sz="2400" dirty="0"/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160850" y="3861048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입력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TIP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952937" y="4511760"/>
            <a:ext cx="114279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20072" y="4295736"/>
            <a:ext cx="114279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58211" y="5097155"/>
            <a:ext cx="87222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 적용 시 정렬순서를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환산점수순</a:t>
            </a:r>
            <a:r>
              <a:rPr lang="en-US" altLang="ko-KR" sz="1400" b="1" dirty="0" smtClean="0">
                <a:latin typeface="+mn-ea"/>
              </a:rPr>
              <a:t>”</a:t>
            </a:r>
            <a:r>
              <a:rPr lang="ko-KR" altLang="en-US" sz="1400" b="1" dirty="0" smtClean="0">
                <a:latin typeface="+mn-ea"/>
              </a:rPr>
              <a:t>으로 선택하면 순위별로 정렬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환산점수 기준으로 상대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특별평가 등급</a:t>
            </a:r>
            <a:r>
              <a:rPr lang="en-US" altLang="ko-KR" sz="1400" b="1" dirty="0" smtClean="0">
                <a:latin typeface="+mn-ea"/>
              </a:rPr>
              <a:t>(A~F)</a:t>
            </a:r>
            <a:r>
              <a:rPr lang="ko-KR" altLang="en-US" sz="1400" b="1" dirty="0" smtClean="0">
                <a:latin typeface="+mn-ea"/>
              </a:rPr>
              <a:t>별 누적인원수 적용되었으면 </a:t>
            </a:r>
            <a:r>
              <a:rPr lang="en-US" altLang="ko-KR" sz="1400" b="1" dirty="0" smtClean="0">
                <a:latin typeface="+mn-ea"/>
              </a:rPr>
              <a:t>“</a:t>
            </a:r>
            <a:r>
              <a:rPr lang="ko-KR" altLang="en-US" sz="1400" b="1" dirty="0" smtClean="0">
                <a:latin typeface="+mn-ea"/>
              </a:rPr>
              <a:t>환산</a:t>
            </a:r>
            <a:r>
              <a:rPr lang="ko-KR" altLang="en-US" sz="1400" b="1" dirty="0" smtClean="0">
                <a:latin typeface="맑은 고딕"/>
                <a:ea typeface="맑은 고딕"/>
              </a:rPr>
              <a:t>→최종성적 반영</a:t>
            </a:r>
            <a:r>
              <a:rPr lang="en-US" altLang="ko-KR" sz="1400" b="1" dirty="0" smtClean="0">
                <a:latin typeface="맑은 고딕"/>
                <a:ea typeface="맑은 고딕"/>
              </a:rPr>
              <a:t>”      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/>
                <a:ea typeface="맑은 고딕"/>
              </a:rPr>
              <a:t>    </a:t>
            </a:r>
            <a:r>
              <a:rPr lang="ko-KR" altLang="en-US" sz="1400" b="1" dirty="0" smtClean="0">
                <a:latin typeface="맑은 고딕"/>
                <a:ea typeface="맑은 고딕"/>
              </a:rPr>
              <a:t>선택 시 환산점수가 최종점수로 그대로 반영됨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smtClean="0">
                <a:latin typeface="맑은 고딕"/>
                <a:ea typeface="맑은 고딕"/>
              </a:rPr>
              <a:t>단</a:t>
            </a:r>
            <a:r>
              <a:rPr lang="en-US" altLang="ko-KR" sz="1400" b="1" dirty="0" smtClean="0">
                <a:latin typeface="맑은 고딕"/>
                <a:ea typeface="맑은 고딕"/>
              </a:rPr>
              <a:t>, </a:t>
            </a:r>
            <a:r>
              <a:rPr lang="ko-KR" altLang="en-US" sz="1400" b="1" dirty="0" smtClean="0">
                <a:latin typeface="맑은 고딕"/>
                <a:ea typeface="맑은 고딕"/>
              </a:rPr>
              <a:t>소수점 이하는 반올림되어 표기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엑셀양식에 누적인원수 적용하여 입력 후 일괄 업로드 가능</a:t>
            </a:r>
            <a:endParaRPr lang="ko-KR" altLang="en-US" sz="1400" dirty="0"/>
          </a:p>
        </p:txBody>
      </p:sp>
      <p:sp>
        <p:nvSpPr>
          <p:cNvPr id="31" name="모서리가 둥근 직사각형 30"/>
          <p:cNvSpPr/>
          <p:nvPr/>
        </p:nvSpPr>
        <p:spPr>
          <a:xfrm>
            <a:off x="4490661" y="4293096"/>
            <a:ext cx="692087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실행 단추: 돌아가기 18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각형 20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ko-KR" altLang="en-US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참조</a:t>
            </a:r>
            <a:r>
              <a:rPr lang="en-US" altLang="ko-KR" sz="1500" b="1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평가기준별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필수입력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850" y="2727211"/>
            <a:ext cx="83596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r>
              <a:rPr lang="ko-KR" altLang="en-US" sz="1400" b="1" dirty="0" smtClean="0">
                <a:latin typeface="+mn-ea"/>
              </a:rPr>
              <a:t> 성적이 </a:t>
            </a:r>
            <a:r>
              <a:rPr lang="ko-KR" altLang="en-US" sz="1400" b="1" dirty="0" err="1" smtClean="0">
                <a:latin typeface="+mn-ea"/>
              </a:rPr>
              <a:t>미입력된</a:t>
            </a:r>
            <a:r>
              <a:rPr lang="ko-KR" altLang="en-US" sz="1400" b="1" dirty="0" smtClean="0">
                <a:latin typeface="+mn-ea"/>
              </a:rPr>
              <a:t> 학생이 있을 경우 저장을 클릭하면 왼쪽메시지가 표시됨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저장은 계속 가능하되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항목은       표시 </a:t>
            </a:r>
            <a:r>
              <a:rPr lang="en-US" altLang="ko-KR" sz="1400" b="1" dirty="0" smtClean="0">
                <a:latin typeface="+mn-ea"/>
                <a:ea typeface="맑은 고딕"/>
              </a:rPr>
              <a:t>→ </a:t>
            </a:r>
            <a:r>
              <a:rPr lang="ko-KR" altLang="en-US" sz="1400" b="1" dirty="0" smtClean="0">
                <a:latin typeface="+mn-ea"/>
                <a:ea typeface="맑은 고딕"/>
              </a:rPr>
              <a:t>전부 입력완료 시 오른쪽메시지 표시됨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ko-KR" altLang="en-US" sz="1400" b="1" dirty="0" err="1" smtClean="0">
                <a:latin typeface="+mn-ea"/>
              </a:rPr>
              <a:t>미입력</a:t>
            </a:r>
            <a:r>
              <a:rPr lang="ko-KR" altLang="en-US" sz="1400" b="1" dirty="0" smtClean="0">
                <a:latin typeface="+mn-ea"/>
              </a:rPr>
              <a:t> 항목이 있을 경우 공시 및 제출 불가</a:t>
            </a:r>
            <a:endParaRPr lang="ko-KR" altLang="en-US" sz="1400" b="1" dirty="0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 l="51746" t="92518" r="44215" b="4803"/>
          <a:stretch>
            <a:fillRect/>
          </a:stretch>
        </p:blipFill>
        <p:spPr bwMode="auto">
          <a:xfrm>
            <a:off x="3562672" y="3187623"/>
            <a:ext cx="298579" cy="14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 l="37979" t="42327" r="36756" b="40509"/>
          <a:stretch>
            <a:fillRect/>
          </a:stretch>
        </p:blipFill>
        <p:spPr bwMode="auto">
          <a:xfrm>
            <a:off x="539552" y="4365104"/>
            <a:ext cx="2592288" cy="140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275856" y="4365104"/>
            <a:ext cx="518457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  <a:ea typeface="맑은 고딕"/>
              </a:rPr>
              <a:t>※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미입력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항목이 있을 경우 성적공시 및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제출용출력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클릭하면        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왼쪽메시지가 표시되며 공시 및 제출 불가</a:t>
            </a:r>
            <a:endParaRPr lang="en-US" altLang="ko-KR" sz="1400" b="1" u="sng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  <a:latin typeface="+mn-ea"/>
              </a:rPr>
              <a:t>  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필히 입력기간 내에 </a:t>
            </a:r>
            <a:r>
              <a:rPr lang="ko-KR" altLang="en-US" sz="1400" b="1" u="sng" dirty="0" err="1" smtClean="0">
                <a:solidFill>
                  <a:srgbClr val="FF0000"/>
                </a:solidFill>
                <a:latin typeface="+mn-ea"/>
              </a:rPr>
              <a:t>평가기준별로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+mn-ea"/>
              </a:rPr>
              <a:t> 전부 입력 필수</a:t>
            </a:r>
            <a:r>
              <a:rPr lang="ko-KR" altLang="en-US" sz="1400" b="1" dirty="0" smtClean="0">
                <a:solidFill>
                  <a:srgbClr val="FF0000"/>
                </a:solidFill>
                <a:latin typeface="+mn-ea"/>
              </a:rPr>
              <a:t> </a:t>
            </a:r>
            <a:endParaRPr lang="en-US" altLang="ko-KR" sz="1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실행 단추: 돌아가기 25">
            <a:hlinkClick r:id="" action="ppaction://hlinkshowjump?jump=lastslideviewed" highlightClick="1"/>
          </p:cNvPr>
          <p:cNvSpPr/>
          <p:nvPr/>
        </p:nvSpPr>
        <p:spPr>
          <a:xfrm>
            <a:off x="8244408" y="6165304"/>
            <a:ext cx="576064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오각형 26"/>
          <p:cNvSpPr/>
          <p:nvPr/>
        </p:nvSpPr>
        <p:spPr>
          <a:xfrm>
            <a:off x="7380312" y="6165304"/>
            <a:ext cx="792088" cy="5040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900" dirty="0" smtClean="0"/>
              <a:t>마지막</a:t>
            </a:r>
            <a:endParaRPr lang="en-US" altLang="ko-KR" sz="900" dirty="0" smtClean="0"/>
          </a:p>
          <a:p>
            <a:r>
              <a:rPr lang="ko-KR" altLang="en-US" sz="900" dirty="0" smtClean="0"/>
              <a:t>슬라이드</a:t>
            </a:r>
            <a:endParaRPr lang="en-US" altLang="ko-KR" sz="900" dirty="0" smtClean="0"/>
          </a:p>
          <a:p>
            <a:r>
              <a:rPr lang="ko-KR" altLang="en-US" sz="900" dirty="0" smtClean="0"/>
              <a:t>돌아가기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425353" y="568558"/>
            <a:ext cx="8489759" cy="2234277"/>
            <a:chOff x="425353" y="568558"/>
            <a:chExt cx="8489759" cy="2234277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5353" y="568558"/>
              <a:ext cx="6867525" cy="2219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367" t="60379" r="37985" b="19820"/>
            <a:stretch>
              <a:fillRect/>
            </a:stretch>
          </p:blipFill>
          <p:spPr bwMode="auto">
            <a:xfrm>
              <a:off x="876960" y="650911"/>
              <a:ext cx="2782956" cy="1103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모서리가 둥근 직사각형 42"/>
            <p:cNvSpPr/>
            <p:nvPr/>
          </p:nvSpPr>
          <p:spPr>
            <a:xfrm>
              <a:off x="872295" y="665313"/>
              <a:ext cx="2782958" cy="110324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3227870" y="2196548"/>
              <a:ext cx="2381538" cy="6062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40597" t="42527" r="39441" b="40348"/>
            <a:stretch>
              <a:fillRect/>
            </a:stretch>
          </p:blipFill>
          <p:spPr bwMode="auto">
            <a:xfrm>
              <a:off x="7236296" y="836712"/>
              <a:ext cx="167881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오른쪽 화살표 35"/>
            <p:cNvSpPr/>
            <p:nvPr/>
          </p:nvSpPr>
          <p:spPr>
            <a:xfrm>
              <a:off x="6660232" y="1268760"/>
              <a:ext cx="360040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746" t="92518" r="44215" b="4803"/>
            <a:stretch>
              <a:fillRect/>
            </a:stretch>
          </p:blipFill>
          <p:spPr bwMode="auto">
            <a:xfrm>
              <a:off x="4611756" y="2594721"/>
              <a:ext cx="298579" cy="149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학생용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기말고사 성적공시 및 정정신청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968" r="2822" b="6280"/>
          <a:stretch>
            <a:fillRect/>
          </a:stretch>
        </p:blipFill>
        <p:spPr bwMode="auto">
          <a:xfrm>
            <a:off x="395536" y="620688"/>
            <a:ext cx="8352928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7501" r="2507" b="6305"/>
          <a:stretch>
            <a:fillRect/>
          </a:stretch>
        </p:blipFill>
        <p:spPr bwMode="auto">
          <a:xfrm>
            <a:off x="395536" y="3573016"/>
            <a:ext cx="83529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타원 21"/>
          <p:cNvSpPr/>
          <p:nvPr/>
        </p:nvSpPr>
        <p:spPr>
          <a:xfrm>
            <a:off x="404867" y="2934275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04867" y="6067943"/>
            <a:ext cx="1296144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2123728" y="4437112"/>
            <a:ext cx="64807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공시된 성적에 이의가 있는 경우 신청사유 입력 후 저장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이의신청기간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[12.26(</a:t>
            </a:r>
            <a:r>
              <a:rPr lang="ko-KR" altLang="en-US" sz="1400" b="1" smtClean="0">
                <a:solidFill>
                  <a:srgbClr val="0000FF"/>
                </a:solidFill>
                <a:latin typeface="+mn-ea"/>
              </a:rPr>
              <a:t>화</a:t>
            </a:r>
            <a:r>
              <a:rPr lang="en-US" altLang="ko-KR" sz="1400" b="1" smtClean="0">
                <a:solidFill>
                  <a:srgbClr val="0000FF"/>
                </a:solidFill>
                <a:latin typeface="+mn-ea"/>
              </a:rPr>
              <a:t>)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~ 12.27(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내 신청</a:t>
            </a:r>
            <a:endParaRPr lang="en-US" altLang="ko-KR" sz="1400" b="1" dirty="0" smtClean="0"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123728" y="5426640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진행상태에 따라 </a:t>
            </a:r>
            <a:r>
              <a:rPr lang="ko-KR" altLang="en-US" sz="1400" b="1" dirty="0" err="1" smtClean="0">
                <a:latin typeface="+mn-ea"/>
              </a:rPr>
              <a:t>미답변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en-US" altLang="ko-KR" sz="1400" b="1" dirty="0" smtClean="0">
                <a:latin typeface="+mn-ea"/>
                <a:ea typeface="맑은 고딕"/>
              </a:rPr>
              <a:t>⇒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smtClean="0">
                <a:latin typeface="+mn-ea"/>
                <a:ea typeface="맑은 고딕"/>
              </a:rPr>
              <a:t>성적정정</a:t>
            </a:r>
            <a:r>
              <a:rPr lang="en-US" altLang="ko-KR" sz="1400" b="1" dirty="0" smtClean="0">
                <a:latin typeface="+mn-ea"/>
                <a:ea typeface="맑은 고딕"/>
              </a:rPr>
              <a:t>) or </a:t>
            </a:r>
            <a:r>
              <a:rPr lang="ko-KR" altLang="en-US" sz="1400" b="1" dirty="0" smtClean="0">
                <a:latin typeface="+mn-ea"/>
                <a:ea typeface="맑은 고딕"/>
              </a:rPr>
              <a:t>답변완료</a:t>
            </a:r>
            <a:r>
              <a:rPr lang="en-US" altLang="ko-KR" sz="1400" b="1" dirty="0" smtClean="0">
                <a:latin typeface="+mn-ea"/>
                <a:ea typeface="맑은 고딕"/>
              </a:rPr>
              <a:t>(</a:t>
            </a:r>
            <a:r>
              <a:rPr lang="ko-KR" altLang="en-US" sz="1400" b="1" dirty="0" err="1" smtClean="0">
                <a:latin typeface="+mn-ea"/>
                <a:ea typeface="맑은 고딕"/>
              </a:rPr>
              <a:t>성적미정정</a:t>
            </a:r>
            <a:r>
              <a:rPr lang="en-US" altLang="ko-KR" sz="1400" b="1" dirty="0" smtClean="0">
                <a:latin typeface="+mn-ea"/>
                <a:ea typeface="맑은 고딕"/>
              </a:rPr>
              <a:t>)</a:t>
            </a:r>
            <a:r>
              <a:rPr lang="ko-KR" altLang="en-US" sz="1400" b="1" dirty="0" smtClean="0">
                <a:latin typeface="+mn-ea"/>
                <a:ea typeface="맑은 고딕"/>
              </a:rPr>
              <a:t>으로</a:t>
            </a:r>
            <a:endParaRPr lang="en-US" altLang="ko-KR" sz="1400" b="1" dirty="0" smtClean="0">
              <a:latin typeface="+mn-ea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  <a:ea typeface="맑은 고딕"/>
              </a:rPr>
              <a:t>    </a:t>
            </a:r>
            <a:r>
              <a:rPr lang="ko-KR" altLang="en-US" sz="1400" b="1" dirty="0" smtClean="0">
                <a:latin typeface="+mn-ea"/>
                <a:ea typeface="맑은 고딕"/>
              </a:rPr>
              <a:t>변경</a:t>
            </a:r>
            <a:r>
              <a:rPr lang="ko-KR" altLang="en-US" sz="1400" b="1" dirty="0" smtClean="0">
                <a:latin typeface="+mn-ea"/>
              </a:rPr>
              <a:t>되며 상세답변은 답변내용 확인</a:t>
            </a:r>
            <a:endParaRPr lang="en-US" altLang="ko-KR" sz="1400" b="1" dirty="0" smtClean="0">
              <a:latin typeface="+mn-ea"/>
              <a:ea typeface="맑은 고딕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23728" y="1700808"/>
            <a:ext cx="65527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해당학기 본인의 성적을 </a:t>
            </a:r>
            <a:r>
              <a:rPr lang="ko-KR" altLang="en-US" sz="1400" b="1" dirty="0" err="1" smtClean="0">
                <a:latin typeface="+mn-ea"/>
              </a:rPr>
              <a:t>교과목별로</a:t>
            </a:r>
            <a:r>
              <a:rPr lang="ko-KR" altLang="en-US" sz="1400" b="1" dirty="0" smtClean="0">
                <a:latin typeface="+mn-ea"/>
              </a:rPr>
              <a:t> 확인함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입력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[12.14(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12.20(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 강의평가를 마친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경우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err="1" smtClean="0">
                <a:latin typeface="+mn-ea"/>
              </a:rPr>
              <a:t>담당교강사가</a:t>
            </a:r>
            <a:r>
              <a:rPr lang="ko-KR" altLang="en-US" sz="1400" b="1" dirty="0" smtClean="0">
                <a:latin typeface="+mn-ea"/>
              </a:rPr>
              <a:t> </a:t>
            </a:r>
            <a:r>
              <a:rPr lang="ko-KR" altLang="en-US" sz="1400" b="1" dirty="0" err="1" smtClean="0">
                <a:latin typeface="+mn-ea"/>
              </a:rPr>
              <a:t>성적공시한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과목에 한해 성적확인 가능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-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성적공시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확인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기간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[12.21(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목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~ 12.27(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 24:00]</a:t>
            </a:r>
            <a:r>
              <a:rPr lang="ko-KR" altLang="en-US" sz="1400" b="1" dirty="0" smtClean="0">
                <a:latin typeface="+mn-ea"/>
              </a:rPr>
              <a:t>에는 강의평가와 상관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없이 성적확인 가능</a:t>
            </a:r>
            <a:endParaRPr lang="en-US" altLang="ko-KR" sz="1400" b="1" dirty="0" smtClean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표 61"/>
          <p:cNvGraphicFramePr>
            <a:graphicFrameLocks noGrp="1"/>
          </p:cNvGraphicFramePr>
          <p:nvPr/>
        </p:nvGraphicFramePr>
        <p:xfrm>
          <a:off x="371872" y="588644"/>
          <a:ext cx="6576392" cy="5792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098"/>
                <a:gridCol w="1644098"/>
                <a:gridCol w="1644098"/>
                <a:gridCol w="1644098"/>
              </a:tblGrid>
              <a:tr h="4482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학생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교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강사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교학행정팀</a:t>
                      </a:r>
                      <a:endParaRPr lang="ko-KR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학사팀</a:t>
                      </a:r>
                      <a:endParaRPr lang="ko-KR" altLang="en-US" sz="1200" b="1" dirty="0"/>
                    </a:p>
                  </a:txBody>
                  <a:tcPr anchor="ctr"/>
                </a:tc>
              </a:tr>
              <a:tr h="5344439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직선 연결선 3"/>
          <p:cNvCxnSpPr/>
          <p:nvPr/>
        </p:nvCxnSpPr>
        <p:spPr>
          <a:xfrm>
            <a:off x="7236296" y="0"/>
            <a:ext cx="0" cy="6858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 flipH="1">
            <a:off x="7236296" y="5445224"/>
            <a:ext cx="190770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2124460" y="1629156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과제물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24460" y="2361406"/>
            <a:ext cx="120808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성적입력</a:t>
            </a:r>
            <a:endParaRPr kumimoji="0" lang="ko-KR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24460" y="3084324"/>
            <a:ext cx="1209675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최종성적입력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38197" y="3083605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개인별 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학기성적 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조회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639785" y="3790303"/>
            <a:ext cx="1098550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2124460" y="3796994"/>
            <a:ext cx="120808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 정정신청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답변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29" name="AutoShape 23"/>
          <p:cNvCxnSpPr>
            <a:cxnSpLocks noChangeShapeType="1"/>
            <a:stCxn id="13" idx="2"/>
            <a:endCxn id="14" idx="0"/>
          </p:cNvCxnSpPr>
          <p:nvPr/>
        </p:nvCxnSpPr>
        <p:spPr bwMode="auto">
          <a:xfrm flipH="1">
            <a:off x="2728504" y="1989519"/>
            <a:ext cx="794" cy="3718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" name="AutoShape 23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2728504" y="2721768"/>
            <a:ext cx="794" cy="36255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" name="AutoShape 23"/>
          <p:cNvCxnSpPr>
            <a:cxnSpLocks noChangeShapeType="1"/>
            <a:stCxn id="15" idx="1"/>
            <a:endCxn id="16" idx="3"/>
          </p:cNvCxnSpPr>
          <p:nvPr/>
        </p:nvCxnSpPr>
        <p:spPr bwMode="auto">
          <a:xfrm rot="10800000">
            <a:off x="1738336" y="3263786"/>
            <a:ext cx="386125" cy="72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" name="AutoShape 23"/>
          <p:cNvCxnSpPr>
            <a:cxnSpLocks noChangeShapeType="1"/>
            <a:stCxn id="16" idx="2"/>
            <a:endCxn id="24" idx="0"/>
          </p:cNvCxnSpPr>
          <p:nvPr/>
        </p:nvCxnSpPr>
        <p:spPr bwMode="auto">
          <a:xfrm>
            <a:off x="1188266" y="3443967"/>
            <a:ext cx="794" cy="346336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" name="AutoShape 23"/>
          <p:cNvCxnSpPr>
            <a:cxnSpLocks noChangeShapeType="1"/>
            <a:stCxn id="24" idx="3"/>
            <a:endCxn id="26" idx="1"/>
          </p:cNvCxnSpPr>
          <p:nvPr/>
        </p:nvCxnSpPr>
        <p:spPr bwMode="auto">
          <a:xfrm>
            <a:off x="1738335" y="3970485"/>
            <a:ext cx="386125" cy="6691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" name="순서도: 판단 83"/>
          <p:cNvSpPr>
            <a:spLocks noChangeArrowheads="1"/>
          </p:cNvSpPr>
          <p:nvPr/>
        </p:nvSpPr>
        <p:spPr bwMode="auto">
          <a:xfrm>
            <a:off x="2305504" y="4504193"/>
            <a:ext cx="827943" cy="383512"/>
          </a:xfrm>
          <a:prstGeom prst="flowChartDecision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800" b="1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2438496" y="4519368"/>
            <a:ext cx="577604" cy="36971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1pPr>
            <a:lvl2pPr marL="742950" indent="-28575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2pPr>
            <a:lvl3pPr marL="11430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3pPr>
            <a:lvl4pPr marL="16002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4pPr>
            <a:lvl5pPr marL="2057400" indent="-228600" eaLnBrk="0" hangingPunct="0"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2"/>
                </a:solidFill>
                <a:latin typeface="굴림체" pitchFamily="49" charset="-127"/>
                <a:ea typeface="굴림체" pitchFamily="49" charset="-127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성적</a:t>
            </a:r>
            <a:endParaRPr lang="en-US" altLang="ko-KR" sz="9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900" b="1" dirty="0" smtClean="0">
                <a:solidFill>
                  <a:schemeClr val="tx1"/>
                </a:solidFill>
                <a:latin typeface="+mj-ea"/>
                <a:ea typeface="+mj-ea"/>
              </a:rPr>
              <a:t>정정</a:t>
            </a:r>
            <a:endParaRPr lang="ko-KR" altLang="en-US" sz="9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9" name="TextBox 85"/>
          <p:cNvSpPr txBox="1">
            <a:spLocks noChangeArrowheads="1"/>
          </p:cNvSpPr>
          <p:nvPr/>
        </p:nvSpPr>
        <p:spPr bwMode="auto">
          <a:xfrm>
            <a:off x="3098824" y="4406915"/>
            <a:ext cx="3930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>
                <a:latin typeface="+mj-ea"/>
                <a:ea typeface="+mj-ea"/>
              </a:rPr>
              <a:t>Yes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38197" y="1629156"/>
            <a:ext cx="1100138" cy="36036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과제</a:t>
            </a:r>
            <a:r>
              <a:rPr kumimoji="0" lang="en-US" altLang="ko-KR" sz="1000" b="1" dirty="0">
                <a:solidFill>
                  <a:schemeClr val="tx1"/>
                </a:solidFill>
                <a:latin typeface="+mj-ea"/>
                <a:ea typeface="+mj-ea"/>
              </a:rPr>
              <a:t>/</a:t>
            </a: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기타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38197" y="2361406"/>
            <a:ext cx="1100138" cy="36036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중간고사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>
                <a:solidFill>
                  <a:schemeClr val="tx1"/>
                </a:solidFill>
                <a:latin typeface="+mj-ea"/>
                <a:ea typeface="+mj-ea"/>
              </a:rPr>
              <a:t>성적조회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47" name="AutoShape 23"/>
          <p:cNvCxnSpPr>
            <a:cxnSpLocks noChangeShapeType="1"/>
            <a:stCxn id="13" idx="1"/>
            <a:endCxn id="45" idx="3"/>
          </p:cNvCxnSpPr>
          <p:nvPr/>
        </p:nvCxnSpPr>
        <p:spPr bwMode="auto">
          <a:xfrm flipH="1">
            <a:off x="1738335" y="1809338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8" name="AutoShape 23"/>
          <p:cNvCxnSpPr>
            <a:cxnSpLocks noChangeShapeType="1"/>
            <a:stCxn id="14" idx="1"/>
            <a:endCxn id="46" idx="3"/>
          </p:cNvCxnSpPr>
          <p:nvPr/>
        </p:nvCxnSpPr>
        <p:spPr bwMode="auto">
          <a:xfrm flipH="1">
            <a:off x="1738335" y="2541587"/>
            <a:ext cx="38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" name="Text Box 97"/>
          <p:cNvSpPr txBox="1">
            <a:spLocks noChangeArrowheads="1"/>
          </p:cNvSpPr>
          <p:nvPr/>
        </p:nvSpPr>
        <p:spPr bwMode="auto">
          <a:xfrm>
            <a:off x="179512" y="125963"/>
            <a:ext cx="2448272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성적공시 프로세스 </a:t>
            </a:r>
            <a:r>
              <a:rPr lang="ko-KR" altLang="en-US" sz="1400" b="1" dirty="0">
                <a:latin typeface="+mn-ea"/>
              </a:rPr>
              <a:t>흐름도</a:t>
            </a:r>
            <a:endParaRPr lang="en-US" altLang="ko-KR" sz="1200" b="1" dirty="0">
              <a:latin typeface="+mn-ea"/>
            </a:endParaRPr>
          </a:p>
        </p:txBody>
      </p:sp>
      <p:cxnSp>
        <p:nvCxnSpPr>
          <p:cNvPr id="68" name="꺾인 연결선 67"/>
          <p:cNvCxnSpPr>
            <a:stCxn id="37" idx="3"/>
            <a:endCxn id="15" idx="3"/>
          </p:cNvCxnSpPr>
          <p:nvPr/>
        </p:nvCxnSpPr>
        <p:spPr>
          <a:xfrm flipV="1">
            <a:off x="3133447" y="3264506"/>
            <a:ext cx="200688" cy="1431443"/>
          </a:xfrm>
          <a:prstGeom prst="bentConnector3">
            <a:avLst>
              <a:gd name="adj1" fmla="val 213908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직사각형 69"/>
          <p:cNvSpPr/>
          <p:nvPr/>
        </p:nvSpPr>
        <p:spPr>
          <a:xfrm>
            <a:off x="2107680" y="5225698"/>
            <a:ext cx="1240184" cy="5075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“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”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클릭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endParaRPr kumimoji="0"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제출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75" name="꺾인 연결선 74"/>
          <p:cNvCxnSpPr>
            <a:stCxn id="26" idx="2"/>
            <a:endCxn id="38" idx="0"/>
          </p:cNvCxnSpPr>
          <p:nvPr/>
        </p:nvCxnSpPr>
        <p:spPr>
          <a:xfrm rot="5400000">
            <a:off x="2546896" y="4337759"/>
            <a:ext cx="362011" cy="120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85"/>
          <p:cNvSpPr txBox="1">
            <a:spLocks noChangeArrowheads="1"/>
          </p:cNvSpPr>
          <p:nvPr/>
        </p:nvSpPr>
        <p:spPr bwMode="auto">
          <a:xfrm>
            <a:off x="2790462" y="4859046"/>
            <a:ext cx="3674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000" b="1" dirty="0" smtClean="0">
                <a:latin typeface="+mj-ea"/>
                <a:ea typeface="+mj-ea"/>
              </a:rPr>
              <a:t>No</a:t>
            </a:r>
            <a:endParaRPr kumimoji="0" lang="ko-KR" altLang="en-US" sz="1000" b="1" dirty="0">
              <a:latin typeface="+mj-ea"/>
              <a:ea typeface="+mj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3923928" y="5227232"/>
            <a:ext cx="1208088" cy="5043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성적평가 </a:t>
            </a:r>
            <a:r>
              <a:rPr kumimoji="0" lang="ko-KR" altLang="en-US" sz="1000" b="1" dirty="0" err="1" smtClean="0">
                <a:solidFill>
                  <a:schemeClr val="tx1"/>
                </a:solidFill>
                <a:latin typeface="+mj-ea"/>
                <a:ea typeface="+mj-ea"/>
              </a:rPr>
              <a:t>원자료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(10</a:t>
            </a:r>
            <a:r>
              <a:rPr kumimoji="0"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년간 보관</a:t>
            </a:r>
            <a:r>
              <a:rPr kumimoji="0"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  <a:endParaRPr kumimoji="0" lang="en-US" altLang="ko-KR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9" name="직사각형 78"/>
          <p:cNvSpPr/>
          <p:nvPr/>
        </p:nvSpPr>
        <p:spPr>
          <a:xfrm>
            <a:off x="5476034" y="5229278"/>
            <a:ext cx="1328214" cy="50397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전송된 성적 관리</a:t>
            </a:r>
            <a:endParaRPr lang="en-US" altLang="ko-KR" sz="10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(</a:t>
            </a:r>
            <a:r>
              <a:rPr lang="ko-KR" altLang="en-US" sz="1000" b="1" dirty="0" smtClean="0">
                <a:solidFill>
                  <a:schemeClr val="tx1"/>
                </a:solidFill>
                <a:latin typeface="+mj-ea"/>
                <a:ea typeface="+mj-ea"/>
              </a:rPr>
              <a:t>데이터 관리</a:t>
            </a:r>
            <a:r>
              <a:rPr lang="en-US" altLang="ko-KR" sz="1000" b="1" dirty="0" smtClean="0">
                <a:solidFill>
                  <a:schemeClr val="tx1"/>
                </a:solidFill>
                <a:latin typeface="+mj-ea"/>
                <a:ea typeface="+mj-ea"/>
              </a:rPr>
              <a:t>)</a:t>
            </a:r>
          </a:p>
        </p:txBody>
      </p:sp>
      <p:cxnSp>
        <p:nvCxnSpPr>
          <p:cNvPr id="81" name="직선 화살표 연결선 80"/>
          <p:cNvCxnSpPr>
            <a:stCxn id="70" idx="3"/>
            <a:endCxn id="78" idx="1"/>
          </p:cNvCxnSpPr>
          <p:nvPr/>
        </p:nvCxnSpPr>
        <p:spPr>
          <a:xfrm flipV="1">
            <a:off x="3347864" y="5479422"/>
            <a:ext cx="576064" cy="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9"/>
          <p:cNvSpPr>
            <a:spLocks noChangeArrowheads="1"/>
          </p:cNvSpPr>
          <p:nvPr/>
        </p:nvSpPr>
        <p:spPr bwMode="auto">
          <a:xfrm>
            <a:off x="5749454" y="1196752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시작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(</a:t>
            </a:r>
            <a:r>
              <a:rPr kumimoji="0" lang="ko-KR" altLang="en-US" sz="1000" b="1" dirty="0" smtClean="0">
                <a:solidFill>
                  <a:srgbClr val="000000"/>
                </a:solidFill>
                <a:latin typeface="+mj-lt"/>
                <a:ea typeface="+mj-ea"/>
              </a:rPr>
              <a:t>안내</a:t>
            </a:r>
            <a:r>
              <a:rPr kumimoji="0" lang="en-US" altLang="ko-KR" sz="1000" b="1" dirty="0" smtClean="0">
                <a:solidFill>
                  <a:srgbClr val="000000"/>
                </a:solidFill>
                <a:latin typeface="+mj-lt"/>
                <a:ea typeface="+mj-ea"/>
              </a:rPr>
              <a:t>)</a:t>
            </a:r>
            <a:endParaRPr kumimoji="0" lang="ko-KR" altLang="en-US" sz="1000" b="1" dirty="0">
              <a:solidFill>
                <a:srgbClr val="000000"/>
              </a:solidFill>
              <a:latin typeface="+mj-lt"/>
              <a:ea typeface="+mj-ea"/>
            </a:endParaRPr>
          </a:p>
        </p:txBody>
      </p:sp>
      <p:cxnSp>
        <p:nvCxnSpPr>
          <p:cNvPr id="86" name="AutoShape 23"/>
          <p:cNvCxnSpPr>
            <a:cxnSpLocks noChangeShapeType="1"/>
            <a:stCxn id="85" idx="1"/>
            <a:endCxn id="13" idx="0"/>
          </p:cNvCxnSpPr>
          <p:nvPr/>
        </p:nvCxnSpPr>
        <p:spPr bwMode="auto">
          <a:xfrm rot="10800000" flipV="1">
            <a:off x="2729298" y="1304702"/>
            <a:ext cx="3020156" cy="324454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8" name="AutoShape 9"/>
          <p:cNvSpPr>
            <a:spLocks noChangeArrowheads="1"/>
          </p:cNvSpPr>
          <p:nvPr/>
        </p:nvSpPr>
        <p:spPr bwMode="auto">
          <a:xfrm>
            <a:off x="5761452" y="5949404"/>
            <a:ext cx="766762" cy="2159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r>
              <a:rPr kumimoji="0" lang="ko-KR" altLang="en-US" sz="1000" b="1" dirty="0">
                <a:solidFill>
                  <a:srgbClr val="000000"/>
                </a:solidFill>
                <a:latin typeface="+mj-lt"/>
                <a:ea typeface="+mj-ea"/>
              </a:rPr>
              <a:t>종료</a:t>
            </a:r>
          </a:p>
        </p:txBody>
      </p:sp>
      <p:cxnSp>
        <p:nvCxnSpPr>
          <p:cNvPr id="89" name="AutoShape 23"/>
          <p:cNvCxnSpPr>
            <a:cxnSpLocks noChangeShapeType="1"/>
            <a:stCxn id="79" idx="2"/>
            <a:endCxn id="88" idx="0"/>
          </p:cNvCxnSpPr>
          <p:nvPr/>
        </p:nvCxnSpPr>
        <p:spPr bwMode="auto">
          <a:xfrm>
            <a:off x="6140141" y="5733256"/>
            <a:ext cx="4692" cy="21614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7236296" y="404664"/>
            <a:ext cx="19077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학기가 시작하면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기타성적입력이 시작되고 중간고사 기간이 되면 중간고사 성적을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입력한다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기타 점수와 중간고사 점수입력 후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공시처리를 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학생의 성적이 조회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최종성적입력기간에 기 입력한 과제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기타성적과 중간고사 성적이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최종성적입력 프로그램에 반영된다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최종성적이 입력되면 학생은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학기성적 조회 및 성적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정정신청이 가능하다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성적정정신청이 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해당 요청을 확인 후 성적정정이 필요하면 최종성적입력 프로그램에서 성적정정 처리를 한다</a:t>
            </a:r>
            <a:r>
              <a:rPr lang="en-US" altLang="ko-KR" sz="900" dirty="0">
                <a:solidFill>
                  <a:srgbClr val="000000"/>
                </a:solidFill>
                <a:latin typeface="+mn-ea"/>
              </a:rPr>
              <a:t>.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성적공시가 </a:t>
            </a:r>
            <a:r>
              <a:rPr lang="ko-KR" altLang="en-US" sz="900" dirty="0">
                <a:solidFill>
                  <a:srgbClr val="000000"/>
                </a:solidFill>
                <a:latin typeface="+mn-ea"/>
              </a:rPr>
              <a:t>끝나면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교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/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강사는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“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전송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”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버튼을 클릭하여 성적을 확정하고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원자료를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정리하여 </a:t>
            </a:r>
            <a:r>
              <a:rPr lang="ko-KR" altLang="en-US" sz="900" dirty="0" err="1" smtClean="0">
                <a:solidFill>
                  <a:srgbClr val="000000"/>
                </a:solidFill>
                <a:latin typeface="+mn-ea"/>
              </a:rPr>
              <a:t>교학행정팀에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 제출한다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 (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성적평가표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/>
            </a:r>
            <a:br>
              <a:rPr lang="en-US" altLang="ko-KR" sz="900" dirty="0" smtClean="0">
                <a:solidFill>
                  <a:srgbClr val="000000"/>
                </a:solidFill>
                <a:latin typeface="+mn-ea"/>
              </a:rPr>
            </a:b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출력물 제출 절차 생략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)</a:t>
            </a:r>
          </a:p>
          <a:p>
            <a:pPr marL="228600" indent="-228600" algn="just">
              <a:spcBef>
                <a:spcPct val="50000"/>
              </a:spcBef>
              <a:buFont typeface="맑은 고딕" pitchFamily="50" charset="-127"/>
              <a:buAutoNum type="arabicParenR"/>
            </a:pP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모든 성적은 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100</a:t>
            </a:r>
            <a:r>
              <a:rPr lang="ko-KR" altLang="en-US" sz="900" dirty="0" smtClean="0">
                <a:solidFill>
                  <a:srgbClr val="000000"/>
                </a:solidFill>
                <a:latin typeface="+mn-ea"/>
              </a:rPr>
              <a:t>점 만점기준으로 입력하되 세부항목별은 소수점 둘째 자리까지 가능하고 최종점수는 정수로 입력한다</a:t>
            </a:r>
            <a:r>
              <a:rPr lang="en-US" altLang="ko-KR" sz="900" dirty="0" smtClean="0">
                <a:solidFill>
                  <a:srgbClr val="000000"/>
                </a:solidFill>
                <a:latin typeface="+mn-ea"/>
              </a:rPr>
              <a:t>.</a:t>
            </a:r>
            <a:endParaRPr lang="en-US" altLang="ko-KR" sz="9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3" name="Text Box 97"/>
          <p:cNvSpPr txBox="1">
            <a:spLocks noChangeArrowheads="1"/>
          </p:cNvSpPr>
          <p:nvPr/>
        </p:nvSpPr>
        <p:spPr bwMode="auto">
          <a:xfrm>
            <a:off x="7956376" y="125963"/>
            <a:ext cx="585396" cy="35944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tabLst>
                <a:tab pos="95250" algn="l"/>
              </a:tabLst>
            </a:pPr>
            <a:r>
              <a:rPr lang="ko-KR" altLang="en-US" sz="1400" b="1" dirty="0" smtClean="0">
                <a:latin typeface="+mn-ea"/>
              </a:rPr>
              <a:t>개요</a:t>
            </a:r>
            <a:endParaRPr lang="en-US" altLang="ko-KR" sz="1400" b="1" dirty="0">
              <a:latin typeface="+mn-ea"/>
            </a:endParaRPr>
          </a:p>
        </p:txBody>
      </p:sp>
      <p:cxnSp>
        <p:nvCxnSpPr>
          <p:cNvPr id="99" name="직선 화살표 연결선 98"/>
          <p:cNvCxnSpPr>
            <a:stCxn id="38" idx="2"/>
            <a:endCxn id="70" idx="0"/>
          </p:cNvCxnSpPr>
          <p:nvPr/>
        </p:nvCxnSpPr>
        <p:spPr>
          <a:xfrm>
            <a:off x="2727298" y="4889085"/>
            <a:ext cx="474" cy="33661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51920" y="4653136"/>
            <a:ext cx="302433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성적평가표는 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“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전송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”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 클릭으로</a:t>
            </a:r>
            <a:endParaRPr lang="en-US" altLang="ko-KR" sz="1200" b="1" dirty="0" smtClean="0">
              <a:solidFill>
                <a:srgbClr val="0000FF"/>
              </a:solidFill>
            </a:endParaRPr>
          </a:p>
          <a:p>
            <a:r>
              <a:rPr lang="ko-KR" altLang="en-US" sz="1200" b="1" dirty="0" smtClean="0">
                <a:solidFill>
                  <a:srgbClr val="0000FF"/>
                </a:solidFill>
              </a:rPr>
              <a:t>   성적평가표 제출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(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자필서명</a:t>
            </a:r>
            <a:r>
              <a:rPr lang="en-US" altLang="ko-KR" sz="1200" b="1" dirty="0" smtClean="0">
                <a:solidFill>
                  <a:srgbClr val="0000FF"/>
                </a:solidFill>
              </a:rPr>
              <a:t>)</a:t>
            </a:r>
            <a:r>
              <a:rPr lang="ko-KR" altLang="en-US" sz="1200" b="1" dirty="0" smtClean="0">
                <a:solidFill>
                  <a:srgbClr val="0000FF"/>
                </a:solidFill>
              </a:rPr>
              <a:t>을 갈음함</a:t>
            </a:r>
            <a:endParaRPr lang="ko-KR" altLang="en-US" sz="1200" b="1" dirty="0">
              <a:solidFill>
                <a:srgbClr val="0000FF"/>
              </a:solidFill>
            </a:endParaRPr>
          </a:p>
        </p:txBody>
      </p:sp>
      <p:cxnSp>
        <p:nvCxnSpPr>
          <p:cNvPr id="71" name="직선 연결선 70"/>
          <p:cNvCxnSpPr>
            <a:stCxn id="78" idx="3"/>
            <a:endCxn id="79" idx="1"/>
          </p:cNvCxnSpPr>
          <p:nvPr/>
        </p:nvCxnSpPr>
        <p:spPr>
          <a:xfrm>
            <a:off x="5132016" y="5479422"/>
            <a:ext cx="344018" cy="184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아이디</a:t>
            </a:r>
            <a:r>
              <a:rPr lang="en-US" altLang="ko-KR" sz="1500" b="1" dirty="0" smtClean="0"/>
              <a:t>/</a:t>
            </a:r>
            <a:r>
              <a:rPr lang="ko-KR" altLang="en-US" sz="1500" b="1" dirty="0" smtClean="0"/>
              <a:t>비밀번호 입력 후 로그인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 smtClean="0"/>
              <a:t>웹정보</a:t>
            </a:r>
            <a:r>
              <a:rPr lang="ko-KR" altLang="en-US" sz="1500" b="1" dirty="0" smtClean="0"/>
              <a:t> 선택</a:t>
            </a:r>
            <a:r>
              <a:rPr lang="en-US" altLang="ko-KR" sz="1500" b="1" dirty="0" smtClean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최종성적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 선택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19"/>
          <p:cNvGrpSpPr/>
          <p:nvPr/>
        </p:nvGrpSpPr>
        <p:grpSpPr>
          <a:xfrm>
            <a:off x="323528" y="764704"/>
            <a:ext cx="8434267" cy="5328592"/>
            <a:chOff x="314197" y="836712"/>
            <a:chExt cx="8434267" cy="532859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57" b="45698"/>
            <a:stretch>
              <a:fillRect/>
            </a:stretch>
          </p:blipFill>
          <p:spPr bwMode="auto">
            <a:xfrm>
              <a:off x="395536" y="836712"/>
              <a:ext cx="8352928" cy="532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429404" y="902036"/>
              <a:ext cx="2742995" cy="309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445668" y="3868518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2643806" y="1211443"/>
              <a:ext cx="873427" cy="6004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314197" y="4134973"/>
              <a:ext cx="1728192" cy="5448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24110" y="5410833"/>
              <a:ext cx="1728192" cy="59444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3848" y="1821573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학사정보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8733" y="2542296"/>
              <a:ext cx="1872208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④ 입력 교과목 선택 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1600" y="3749995"/>
              <a:ext cx="1728192" cy="320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성적관리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14397" y="5589240"/>
              <a:ext cx="20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최종성적입력 선택</a:t>
              </a:r>
              <a:endParaRPr lang="ko-KR" alt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45668" y="4204870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445668" y="4543973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2445668" y="4919226"/>
              <a:ext cx="5904656" cy="225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/>
            <p:cNvSpPr/>
            <p:nvPr/>
          </p:nvSpPr>
          <p:spPr>
            <a:xfrm>
              <a:off x="4682108" y="3013179"/>
              <a:ext cx="2736304" cy="232656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타원 18"/>
          <p:cNvSpPr/>
          <p:nvPr/>
        </p:nvSpPr>
        <p:spPr>
          <a:xfrm>
            <a:off x="323528" y="4653136"/>
            <a:ext cx="1728192" cy="45071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2051720" y="4725144"/>
            <a:ext cx="19442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>
                <a:solidFill>
                  <a:srgbClr val="0000FF"/>
                </a:solidFill>
              </a:rPr>
              <a:t>③ 과제</a:t>
            </a:r>
            <a:r>
              <a:rPr lang="en-US" altLang="ko-KR" sz="1100" b="1" dirty="0" smtClean="0">
                <a:solidFill>
                  <a:srgbClr val="0000FF"/>
                </a:solidFill>
              </a:rPr>
              <a:t>/</a:t>
            </a:r>
            <a:r>
              <a:rPr lang="ko-KR" altLang="en-US" sz="1100" b="1" dirty="0" smtClean="0">
                <a:solidFill>
                  <a:srgbClr val="0000FF"/>
                </a:solidFill>
              </a:rPr>
              <a:t>기타점수 입력 선택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과제</a:t>
            </a:r>
            <a:r>
              <a:rPr lang="en-US" altLang="ko-KR" sz="1500" b="1" dirty="0" smtClean="0">
                <a:latin typeface="+mj-lt"/>
                <a:ea typeface="+mj-ea"/>
                <a:cs typeface="+mj-cs"/>
              </a:rPr>
              <a:t>/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기타 평가목록 생성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95536" y="5281463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최초 생성 시 </a:t>
            </a:r>
            <a:r>
              <a:rPr lang="en-US" altLang="ko-KR" sz="1400" b="1" dirty="0" smtClean="0">
                <a:latin typeface="+mn-ea"/>
              </a:rPr>
              <a:t>[</a:t>
            </a:r>
            <a:r>
              <a:rPr lang="ko-KR" altLang="en-US" sz="1400" b="1" dirty="0" smtClean="0">
                <a:latin typeface="+mn-ea"/>
              </a:rPr>
              <a:t>신규</a:t>
            </a:r>
            <a:r>
              <a:rPr lang="en-US" altLang="ko-KR" sz="1400" b="1" dirty="0" smtClean="0">
                <a:latin typeface="+mn-ea"/>
              </a:rPr>
              <a:t>]</a:t>
            </a:r>
            <a:r>
              <a:rPr lang="ko-KR" altLang="en-US" sz="1400" b="1" dirty="0" smtClean="0">
                <a:latin typeface="+mn-ea"/>
              </a:rPr>
              <a:t> 선택 후 다음 단계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최초 생성 후에는 현 단계에서 기 생성된 평가목록 확인 및 선택 가능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2" name="그룹 21"/>
          <p:cNvGrpSpPr/>
          <p:nvPr/>
        </p:nvGrpSpPr>
        <p:grpSpPr>
          <a:xfrm>
            <a:off x="379514" y="692696"/>
            <a:ext cx="8378107" cy="4464496"/>
            <a:chOff x="379514" y="692696"/>
            <a:chExt cx="8378107" cy="4464496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7840" b="47019"/>
            <a:stretch>
              <a:fillRect/>
            </a:stretch>
          </p:blipFill>
          <p:spPr bwMode="auto">
            <a:xfrm>
              <a:off x="379514" y="692696"/>
              <a:ext cx="8378107" cy="446449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 flipV="1">
              <a:off x="2771800" y="2403161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flipV="1">
              <a:off x="4418653" y="2392895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flipV="1">
              <a:off x="6012160" y="2412493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V="1">
              <a:off x="7596336" y="2418248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V="1">
              <a:off x="2778491" y="2690258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flipV="1">
              <a:off x="6012160" y="2690258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 flipV="1">
              <a:off x="7596336" y="2712496"/>
              <a:ext cx="792088" cy="177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871801" y="4058410"/>
              <a:ext cx="557402" cy="54807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1933057" y="1928804"/>
              <a:ext cx="6552728" cy="136815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1880" y="1590393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선택 교과목 확인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01211" y="4136027"/>
              <a:ext cx="17281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신규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438736" y="746042"/>
              <a:ext cx="2742995" cy="2346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57782" y="159467"/>
            <a:ext cx="3838153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[5-1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평가상세 저장 및 직접 점수입력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그룹 26"/>
          <p:cNvGrpSpPr/>
          <p:nvPr/>
        </p:nvGrpSpPr>
        <p:grpSpPr>
          <a:xfrm>
            <a:off x="467544" y="620688"/>
            <a:ext cx="8208912" cy="4176464"/>
            <a:chOff x="467544" y="620688"/>
            <a:chExt cx="8208912" cy="431784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184" r="1724" b="5218"/>
            <a:stretch>
              <a:fillRect/>
            </a:stretch>
          </p:blipFill>
          <p:spPr bwMode="auto">
            <a:xfrm>
              <a:off x="467544" y="647460"/>
              <a:ext cx="8208912" cy="4291068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6" name="타원 5"/>
            <p:cNvSpPr/>
            <p:nvPr/>
          </p:nvSpPr>
          <p:spPr>
            <a:xfrm>
              <a:off x="1979712" y="620688"/>
              <a:ext cx="6311351" cy="1604249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1920" y="906080"/>
              <a:ext cx="2113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 flipV="1">
              <a:off x="2887823" y="2609855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 flipV="1">
              <a:off x="4490661" y="2619186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/>
            <p:cNvSpPr/>
            <p:nvPr/>
          </p:nvSpPr>
          <p:spPr>
            <a:xfrm flipV="1">
              <a:off x="6084168" y="2606279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flipV="1">
              <a:off x="7677675" y="2609855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 flipV="1">
              <a:off x="2843808" y="2779224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 flipV="1">
              <a:off x="6084168" y="2778288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 flipV="1">
              <a:off x="7668344" y="2787619"/>
              <a:ext cx="792088" cy="1057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1979712" y="2631632"/>
              <a:ext cx="6696744" cy="1314805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824" y="229289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② </a:t>
              </a:r>
              <a:r>
                <a:rPr lang="ko-KR" altLang="en-US" sz="1400" b="1" smtClean="0">
                  <a:solidFill>
                    <a:srgbClr val="0000FF"/>
                  </a:solidFill>
                  <a:latin typeface="맑은 고딕"/>
                  <a:ea typeface="맑은 고딕"/>
                </a:rPr>
                <a:t>평가상세 입력 및 저장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 flipV="1">
              <a:off x="4716016" y="4443803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 flipV="1">
              <a:off x="4716016" y="4622302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 flipV="1">
              <a:off x="4716016" y="4785181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 flipV="1">
              <a:off x="5292080" y="4434472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 flipV="1">
              <a:off x="5292080" y="4622302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 flipV="1">
              <a:off x="5292080" y="4775850"/>
              <a:ext cx="360040" cy="10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5732512" y="4190455"/>
              <a:ext cx="495672" cy="73082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4578488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③ </a:t>
              </a:r>
              <a:r>
                <a:rPr lang="ko-KR" altLang="en-US" sz="1400" b="1" dirty="0" err="1" smtClean="0">
                  <a:solidFill>
                    <a:srgbClr val="0000FF"/>
                  </a:solidFill>
                  <a:latin typeface="맑은 고딕"/>
                  <a:ea typeface="맑은 고딕"/>
                </a:rPr>
                <a:t>학생별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 성적 입력 및 저장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395536" y="4743806"/>
            <a:ext cx="83529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smtClean="0">
                <a:latin typeface="+mn-ea"/>
              </a:rPr>
              <a:t>평가구분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과제 </a:t>
            </a:r>
            <a:r>
              <a:rPr lang="en-US" altLang="ko-KR" sz="1400" b="1" dirty="0" smtClean="0">
                <a:latin typeface="+mn-ea"/>
              </a:rPr>
              <a:t>or </a:t>
            </a:r>
            <a:r>
              <a:rPr lang="ko-KR" altLang="en-US" sz="1400" b="1" dirty="0" smtClean="0">
                <a:latin typeface="+mn-ea"/>
              </a:rPr>
              <a:t>기타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선택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err="1" smtClean="0">
                <a:latin typeface="+mn-ea"/>
              </a:rPr>
              <a:t>평가명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평가설명 입력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비율 선택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3" action="ppaction://hlinksldjump"/>
              </a:rPr>
              <a:t>([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3" action="ppaction://hlinksldjump"/>
              </a:rPr>
              <a:t>2]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3" action="ppaction://hlinksldjump"/>
              </a:rPr>
              <a:t>참고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3" action="ppaction://hlinksldjump"/>
              </a:rPr>
              <a:t>)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후 저장 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③ </a:t>
            </a:r>
            <a:r>
              <a:rPr lang="ko-KR" altLang="en-US" sz="1400" b="1" dirty="0" smtClean="0">
                <a:latin typeface="+mn-ea"/>
              </a:rPr>
              <a:t>직접 입력할 경우 개별 입력 후 저장 </a:t>
            </a:r>
            <a:r>
              <a:rPr lang="ko-KR" altLang="en-US" sz="1400" b="1" dirty="0" smtClean="0">
                <a:latin typeface="맑은 고딕"/>
                <a:ea typeface="맑은 고딕"/>
              </a:rPr>
              <a:t>⇔ 엑셀업로드 방식으로 입력할 경우 </a:t>
            </a:r>
            <a:r>
              <a:rPr lang="en-US" altLang="ko-KR" sz="1400" b="1" dirty="0" smtClean="0">
                <a:solidFill>
                  <a:srgbClr val="0000FF"/>
                </a:solidFill>
                <a:hlinkClick r:id="rId4" action="ppaction://hlinksldjump"/>
              </a:rPr>
              <a:t>[6-2</a:t>
            </a:r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  <a:hlinkClick r:id="rId4" action="ppaction://hlinksldjump"/>
              </a:rPr>
              <a:t>단계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맑은 고딕"/>
                <a:hlinkClick r:id="rId4" action="ppaction://hlinksldjump"/>
              </a:rPr>
              <a:t>]</a:t>
            </a:r>
            <a:r>
              <a:rPr lang="en-US" altLang="ko-KR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lang="ko-KR" altLang="en-US" sz="1400" b="1" dirty="0" smtClean="0">
                <a:latin typeface="맑은 고딕"/>
                <a:ea typeface="맑은 고딕"/>
              </a:rPr>
              <a:t>참조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▶ 과제물 이외의 평가방법은 평가구분을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기타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]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로 선택</a:t>
            </a:r>
            <a:endParaRPr lang="en-US" altLang="ko-KR" sz="1400" dirty="0" smtClean="0">
              <a:solidFill>
                <a:srgbClr val="0000FF"/>
              </a:solidFill>
              <a:latin typeface="+mn-ea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1400" b="1" dirty="0" smtClean="0">
                <a:latin typeface="+mn-ea"/>
              </a:rPr>
              <a:t>▶ 공시여부 체크는 전체 수강인원 성적 입력 완료 후 저장 시 가능 </a:t>
            </a:r>
            <a:endParaRPr lang="ko-KR" altLang="en-US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r="1281"/>
          <a:stretch>
            <a:fillRect/>
          </a:stretch>
        </p:blipFill>
        <p:spPr bwMode="auto">
          <a:xfrm>
            <a:off x="285750" y="597768"/>
            <a:ext cx="846271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[5-2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직접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869160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</a:t>
            </a:r>
            <a:r>
              <a:rPr lang="ko-KR" altLang="en-US" sz="1400" b="1" dirty="0" smtClean="0">
                <a:latin typeface="+mn-ea"/>
              </a:rPr>
              <a:t>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소수점 둘째 자리까지 가능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으로 입력 </a:t>
            </a:r>
            <a:r>
              <a:rPr lang="ko-KR" altLang="en-US" sz="1400" b="1" dirty="0" smtClean="0"/>
              <a:t>⇔ 엑셀업로드 방식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입력 시 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[5-2</a:t>
            </a:r>
            <a:r>
              <a:rPr lang="ko-KR" altLang="en-US" sz="1400" b="1" dirty="0" smtClean="0">
                <a:solidFill>
                  <a:srgbClr val="0000FF"/>
                </a:solidFill>
                <a:hlinkClick r:id="rId3" action="ppaction://hlinksldjump"/>
              </a:rPr>
              <a:t>단계</a:t>
            </a:r>
            <a:r>
              <a:rPr lang="en-US" altLang="ko-KR" sz="1400" b="1" dirty="0" smtClean="0">
                <a:solidFill>
                  <a:srgbClr val="0000FF"/>
                </a:solidFill>
                <a:hlinkClick r:id="rId3" action="ppaction://hlinksldjump"/>
              </a:rPr>
              <a:t>]</a:t>
            </a:r>
            <a:r>
              <a:rPr lang="ko-KR" altLang="en-US" sz="1400" b="1" dirty="0" smtClean="0"/>
              <a:t>참조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위와 동일한 방법으로 전과목 성적입력 저장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47864" y="456927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선택 교과목 정보 확인 및 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확인사항 숙지 필수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027989" y="4374434"/>
            <a:ext cx="310745" cy="7107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1979712" y="962460"/>
            <a:ext cx="6624736" cy="295232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5508104" y="4489375"/>
            <a:ext cx="28083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</a:rPr>
              <a:t>② </a:t>
            </a:r>
            <a:r>
              <a:rPr lang="ko-KR" altLang="en-US" sz="1400" b="1" dirty="0" err="1" smtClean="0">
                <a:solidFill>
                  <a:srgbClr val="0000FF"/>
                </a:solidFill>
              </a:rPr>
              <a:t>학생별</a:t>
            </a:r>
            <a:r>
              <a:rPr lang="ko-KR" altLang="en-US" sz="1400" b="1" dirty="0" smtClean="0">
                <a:solidFill>
                  <a:srgbClr val="0000FF"/>
                </a:solidFill>
              </a:rPr>
              <a:t> 기말성적 입력 및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5639" y="4323428"/>
            <a:ext cx="3552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9215"/>
          <a:stretch>
            <a:fillRect/>
          </a:stretch>
        </p:blipFill>
        <p:spPr bwMode="auto">
          <a:xfrm>
            <a:off x="539552" y="476672"/>
            <a:ext cx="84772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3" y="159467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[5-3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엑셀업로드 </a:t>
            </a:r>
            <a:r>
              <a:rPr lang="ko-KR" altLang="en-US" sz="1500" b="1" dirty="0" smtClean="0">
                <a:latin typeface="+mj-lt"/>
                <a:ea typeface="+mj-ea"/>
                <a:cs typeface="+mj-cs"/>
              </a:rPr>
              <a:t>기말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성적입력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251520" y="4221088"/>
            <a:ext cx="46805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정보확인 및 확인사항 필히 숙지 후 진행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② </a:t>
            </a:r>
            <a:r>
              <a:rPr lang="ko-KR" altLang="en-US" sz="1400" b="1" dirty="0" smtClean="0">
                <a:latin typeface="+mn-ea"/>
              </a:rPr>
              <a:t>엑셀양식 다운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([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1] 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참고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  <a:hlinkClick r:id="rId4" action="ppaction://hlinksldjump"/>
              </a:rPr>
              <a:t>)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및 양식에 점수 입력</a:t>
            </a:r>
            <a:r>
              <a:rPr lang="en-US" altLang="ko-KR" sz="1400" b="1" dirty="0" smtClean="0">
                <a:latin typeface="+mn-ea"/>
              </a:rPr>
              <a:t> → ③ </a:t>
            </a:r>
            <a:r>
              <a:rPr lang="ko-KR" altLang="en-US" sz="1400" b="1" dirty="0" smtClean="0">
                <a:latin typeface="+mn-ea"/>
              </a:rPr>
              <a:t>엑셀업로드 선택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④ </a:t>
            </a:r>
            <a:r>
              <a:rPr lang="ko-KR" altLang="en-US" sz="1400" b="1" dirty="0" smtClean="0">
                <a:latin typeface="맑은 고딕"/>
                <a:ea typeface="맑은 고딕"/>
              </a:rPr>
              <a:t>확인사항 필히 숙지 후 진행 </a:t>
            </a:r>
            <a:endParaRPr lang="en-US" altLang="ko-KR" sz="1400" b="1" dirty="0" smtClean="0">
              <a:latin typeface="맑은 고딕"/>
              <a:ea typeface="맑은 고딕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⑤ </a:t>
            </a:r>
            <a:r>
              <a:rPr lang="ko-KR" altLang="en-US" sz="1400" b="1" dirty="0" smtClean="0">
                <a:latin typeface="맑은 고딕"/>
                <a:ea typeface="맑은 고딕"/>
              </a:rPr>
              <a:t>점수 입력된 해당 파일 선택</a:t>
            </a:r>
            <a:r>
              <a:rPr lang="en-US" altLang="ko-KR" sz="1400" b="1" dirty="0" smtClean="0">
                <a:latin typeface="+mn-ea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→</a:t>
            </a:r>
            <a:r>
              <a:rPr lang="ko-KR" altLang="en-US" sz="1400" b="1" dirty="0" smtClean="0">
                <a:latin typeface="맑은 고딕"/>
                <a:ea typeface="맑은 고딕"/>
              </a:rPr>
              <a:t> </a:t>
            </a:r>
            <a:r>
              <a:rPr lang="en-US" altLang="ko-KR" sz="1400" b="1" dirty="0" smtClean="0">
                <a:latin typeface="맑은 고딕"/>
                <a:ea typeface="맑은 고딕"/>
              </a:rPr>
              <a:t>⑥ </a:t>
            </a:r>
            <a:r>
              <a:rPr lang="ko-KR" altLang="en-US" sz="1400" b="1" dirty="0" smtClean="0">
                <a:latin typeface="맑은 고딕"/>
                <a:ea typeface="맑은 고딕"/>
              </a:rPr>
              <a:t>업로드 선택</a:t>
            </a:r>
            <a:r>
              <a:rPr lang="en-US" altLang="ko-KR" sz="1400" b="1" dirty="0" smtClean="0">
                <a:latin typeface="맑은 고딕"/>
                <a:ea typeface="맑은 고딕"/>
              </a:rPr>
              <a:t>(</a:t>
            </a:r>
            <a:r>
              <a:rPr lang="ko-KR" altLang="en-US" sz="1400" b="1" dirty="0" err="1" smtClean="0">
                <a:latin typeface="맑은 고딕"/>
                <a:ea typeface="맑은 고딕"/>
              </a:rPr>
              <a:t>자동저장됨</a:t>
            </a:r>
            <a:r>
              <a:rPr lang="en-US" altLang="ko-KR" sz="1400" b="1" dirty="0" smtClean="0">
                <a:latin typeface="맑은 고딕"/>
                <a:ea typeface="맑은 고딕"/>
              </a:rPr>
              <a:t>)</a:t>
            </a: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endParaRPr lang="en-US" altLang="ko-KR" sz="1400" b="1" dirty="0" smtClean="0">
              <a:latin typeface="+mn-ea"/>
            </a:endParaRPr>
          </a:p>
          <a:p>
            <a:pPr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 엑셀 업로드 후 필히 학생리스트에서 성적 내역 확인</a:t>
            </a:r>
            <a:endParaRPr lang="ko-KR" altLang="en-US" sz="1400" dirty="0">
              <a:latin typeface="+mn-ea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2051720" y="548680"/>
            <a:ext cx="6794105" cy="5688632"/>
            <a:chOff x="2051720" y="548680"/>
            <a:chExt cx="6794105" cy="5688632"/>
          </a:xfrm>
        </p:grpSpPr>
        <p:sp>
          <p:nvSpPr>
            <p:cNvPr id="26" name="타원 25"/>
            <p:cNvSpPr/>
            <p:nvPr/>
          </p:nvSpPr>
          <p:spPr>
            <a:xfrm>
              <a:off x="4624399" y="386104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5310742" y="3863688"/>
              <a:ext cx="658350" cy="23189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7784" y="3553271"/>
              <a:ext cx="194421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②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엑셀양식다운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8028384" y="4978734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/>
            <p:nvPr/>
          </p:nvSpPr>
          <p:spPr>
            <a:xfrm>
              <a:off x="5122711" y="4966521"/>
              <a:ext cx="2304256" cy="8640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40152" y="3553271"/>
              <a:ext cx="24482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③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엑셀업로드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126333" y="5792617"/>
              <a:ext cx="576064" cy="1846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05665" y="592953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⑥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업로드 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5829534"/>
              <a:ext cx="24482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④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굽은 화살표 34"/>
            <p:cNvSpPr/>
            <p:nvPr/>
          </p:nvSpPr>
          <p:spPr>
            <a:xfrm rot="10800000">
              <a:off x="4644008" y="4221088"/>
              <a:ext cx="432047" cy="432048"/>
            </a:xfrm>
            <a:prstGeom prst="ben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491880" y="548680"/>
              <a:ext cx="41044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① 선택 교과목 정보 확인 및 </a:t>
              </a:r>
              <a:r>
                <a:rPr lang="ko-KR" altLang="en-US" sz="1400" b="1" dirty="0" smtClean="0">
                  <a:solidFill>
                    <a:srgbClr val="0000FF"/>
                  </a:solidFill>
                </a:rPr>
                <a:t>확인사항 숙지 필수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52320" y="463339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0000FF"/>
                  </a:solidFill>
                </a:rPr>
                <a:t>⑤ 파일 </a:t>
              </a:r>
              <a:r>
                <a:rPr lang="ko-KR" altLang="en-US" sz="1400" b="1" dirty="0" smtClean="0">
                  <a:solidFill>
                    <a:srgbClr val="0000FF"/>
                  </a:solidFill>
                  <a:latin typeface="맑은 고딕"/>
                  <a:ea typeface="맑은 고딕"/>
                </a:rPr>
                <a:t>선택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타원 37"/>
            <p:cNvSpPr/>
            <p:nvPr/>
          </p:nvSpPr>
          <p:spPr>
            <a:xfrm>
              <a:off x="2051720" y="1403704"/>
              <a:ext cx="6624736" cy="224132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152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57782" y="159467"/>
            <a:ext cx="8662689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lang="en-US" altLang="ko-KR" sz="15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6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smtClean="0"/>
              <a:t>최종점수</a:t>
            </a:r>
            <a:r>
              <a:rPr kumimoji="0" lang="ko-KR" altLang="en-US" sz="15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입력</a:t>
            </a:r>
            <a:endParaRPr kumimoji="0" lang="ko-KR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95536" y="4710043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</a:t>
            </a:r>
            <a:r>
              <a:rPr lang="en-US" altLang="ko-KR" sz="1400" b="1" dirty="0" smtClean="0">
                <a:latin typeface="+mn-ea"/>
              </a:rPr>
              <a:t>① </a:t>
            </a:r>
            <a:r>
              <a:rPr lang="ko-KR" altLang="en-US" sz="1400" b="1" dirty="0" smtClean="0">
                <a:latin typeface="+mn-ea"/>
              </a:rPr>
              <a:t>환산점수를 참고하여 최종성적을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100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점 만점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ko-KR" altLang="en-US" sz="1400" b="1" dirty="0" smtClean="0">
                <a:solidFill>
                  <a:srgbClr val="0000FF"/>
                </a:solidFill>
                <a:latin typeface="+mn-ea"/>
              </a:rPr>
              <a:t>정수</a:t>
            </a:r>
            <a:r>
              <a:rPr lang="en-US" altLang="ko-KR" sz="14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로 입력하되 </a:t>
            </a:r>
            <a:r>
              <a:rPr lang="ko-KR" altLang="en-US" sz="1400" b="1" dirty="0" err="1" smtClean="0">
                <a:latin typeface="+mn-ea"/>
              </a:rPr>
              <a:t>평가방법별</a:t>
            </a:r>
            <a:r>
              <a:rPr lang="ko-KR" altLang="en-US" sz="1400" b="1" dirty="0" smtClean="0">
                <a:latin typeface="+mn-ea"/>
              </a:rPr>
              <a:t> 비율 범위 내 입력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- </a:t>
            </a:r>
            <a:r>
              <a:rPr lang="ko-KR" altLang="en-US" sz="1400" b="1" dirty="0" smtClean="0">
                <a:latin typeface="+mn-ea"/>
              </a:rPr>
              <a:t>절대평가</a:t>
            </a:r>
            <a:r>
              <a:rPr lang="en-US" altLang="ko-KR" sz="1400" b="1" dirty="0" smtClean="0">
                <a:latin typeface="+mn-ea"/>
              </a:rPr>
              <a:t>(P/F</a:t>
            </a:r>
            <a:r>
              <a:rPr lang="ko-KR" altLang="en-US" sz="1400" b="1" dirty="0" smtClean="0">
                <a:latin typeface="+mn-ea"/>
              </a:rPr>
              <a:t>평가 포함</a:t>
            </a:r>
            <a:r>
              <a:rPr lang="en-US" altLang="ko-KR" sz="1400" b="1" dirty="0" smtClean="0">
                <a:latin typeface="+mn-ea"/>
              </a:rPr>
              <a:t>) </a:t>
            </a:r>
            <a:r>
              <a:rPr lang="ko-KR" altLang="en-US" sz="1400" b="1" dirty="0" smtClean="0">
                <a:latin typeface="+mn-ea"/>
              </a:rPr>
              <a:t>교과목은 환산점수와 동일한 점수가 최종점수란에 자동 반영</a:t>
            </a:r>
            <a:r>
              <a:rPr lang="en-US" altLang="ko-KR" sz="1400" b="1" dirty="0" smtClean="0">
                <a:latin typeface="+mn-ea"/>
              </a:rPr>
              <a:t>, </a:t>
            </a:r>
            <a:r>
              <a:rPr lang="ko-KR" altLang="en-US" sz="1400" b="1" dirty="0" smtClean="0">
                <a:latin typeface="+mn-ea"/>
              </a:rPr>
              <a:t>성적공시 전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  </a:t>
            </a:r>
            <a:r>
              <a:rPr lang="ko-KR" altLang="en-US" sz="1400" b="1" dirty="0" smtClean="0">
                <a:latin typeface="+mn-ea"/>
              </a:rPr>
              <a:t>까지 직접 수정 가능</a:t>
            </a:r>
            <a:r>
              <a:rPr lang="en-US" altLang="ko-KR" sz="1400" b="1" dirty="0" smtClean="0">
                <a:latin typeface="+mn-ea"/>
              </a:rPr>
              <a:t> → ② </a:t>
            </a:r>
            <a:r>
              <a:rPr lang="ko-KR" altLang="en-US" sz="1400" b="1" dirty="0" smtClean="0">
                <a:latin typeface="+mn-ea"/>
              </a:rPr>
              <a:t>입력 후 저장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절대평가도 저장 필수</a:t>
            </a:r>
            <a:r>
              <a:rPr lang="en-US" altLang="ko-KR" sz="1400" b="1" dirty="0" smtClean="0">
                <a:latin typeface="+mn-ea"/>
              </a:rPr>
              <a:t>)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 평가방법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smtClean="0">
                <a:latin typeface="+mn-ea"/>
              </a:rPr>
              <a:t>상대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특별평가</a:t>
            </a:r>
            <a:r>
              <a:rPr lang="en-US" altLang="ko-KR" sz="1400" b="1" dirty="0" smtClean="0">
                <a:latin typeface="+mn-ea"/>
              </a:rPr>
              <a:t>)</a:t>
            </a:r>
            <a:r>
              <a:rPr lang="ko-KR" altLang="en-US" sz="1400" b="1" dirty="0" smtClean="0">
                <a:latin typeface="+mn-ea"/>
              </a:rPr>
              <a:t>별 누적인원비율 적용을 위한 입력</a:t>
            </a:r>
            <a:r>
              <a:rPr lang="en-US" altLang="ko-KR" sz="1400" b="1" dirty="0" smtClean="0">
                <a:latin typeface="+mn-ea"/>
              </a:rPr>
              <a:t>TIP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3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3" action="ppaction://hlinksldjump"/>
              </a:rPr>
              <a:t>2]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o-KR" altLang="en-US" sz="1400" b="1" dirty="0" smtClean="0">
                <a:latin typeface="+mn-ea"/>
              </a:rPr>
              <a:t>▶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중간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과제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출석</a:t>
            </a:r>
            <a:r>
              <a:rPr lang="en-US" altLang="ko-KR" sz="1400" b="1" dirty="0" smtClean="0">
                <a:latin typeface="+mn-ea"/>
              </a:rPr>
              <a:t>/</a:t>
            </a:r>
            <a:r>
              <a:rPr lang="ko-KR" altLang="en-US" sz="1400" b="1" dirty="0" smtClean="0">
                <a:latin typeface="+mn-ea"/>
              </a:rPr>
              <a:t>기타 성적도 최종성적입력 프로그램에서 수정 가능하며 강의계획서 </a:t>
            </a:r>
            <a:r>
              <a:rPr lang="ko-KR" altLang="en-US" sz="1400" b="1" dirty="0" err="1" smtClean="0">
                <a:latin typeface="+mn-ea"/>
              </a:rPr>
              <a:t>평가기준별로</a:t>
            </a:r>
            <a:endParaRPr lang="en-US" altLang="ko-KR" sz="1400" b="1" dirty="0" smtClean="0">
              <a:latin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ko-KR" sz="1400" b="1" dirty="0" smtClean="0">
                <a:latin typeface="+mn-ea"/>
              </a:rPr>
              <a:t>    </a:t>
            </a:r>
            <a:r>
              <a:rPr lang="ko-KR" altLang="en-US" sz="1400" b="1" dirty="0" smtClean="0">
                <a:latin typeface="+mn-ea"/>
              </a:rPr>
              <a:t>전부 입력해야 성적공시 및 제출 가능</a:t>
            </a:r>
            <a:r>
              <a:rPr lang="en-US" altLang="ko-KR" sz="1400" b="1" dirty="0" smtClean="0">
                <a:latin typeface="+mn-ea"/>
              </a:rPr>
              <a:t>(</a:t>
            </a:r>
            <a:r>
              <a:rPr lang="ko-KR" altLang="en-US" sz="1400" b="1" dirty="0" err="1" smtClean="0">
                <a:latin typeface="+mn-ea"/>
              </a:rPr>
              <a:t>평가기준별</a:t>
            </a:r>
            <a:r>
              <a:rPr lang="ko-KR" altLang="en-US" sz="1400" b="1" dirty="0" smtClean="0">
                <a:latin typeface="+mn-ea"/>
              </a:rPr>
              <a:t> 필수입력 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[</a:t>
            </a:r>
            <a:r>
              <a:rPr lang="ko-KR" altLang="en-US" sz="1400" b="1" dirty="0" smtClean="0">
                <a:latin typeface="+mn-ea"/>
                <a:hlinkClick r:id="rId4" action="ppaction://hlinksldjump"/>
              </a:rPr>
              <a:t>참조</a:t>
            </a:r>
            <a:r>
              <a:rPr lang="en-US" altLang="ko-KR" sz="1400" b="1" dirty="0" smtClean="0">
                <a:latin typeface="+mn-ea"/>
                <a:hlinkClick r:id="rId4" action="ppaction://hlinksldjump"/>
              </a:rPr>
              <a:t>3]</a:t>
            </a:r>
            <a:r>
              <a:rPr lang="en-US" altLang="ko-KR" sz="1400" b="1" dirty="0" smtClean="0">
                <a:latin typeface="+mn-ea"/>
              </a:rPr>
              <a:t> </a:t>
            </a:r>
            <a:r>
              <a:rPr lang="ko-KR" altLang="en-US" sz="1400" b="1" dirty="0" smtClean="0">
                <a:latin typeface="+mn-ea"/>
              </a:rPr>
              <a:t>참고</a:t>
            </a:r>
            <a:r>
              <a:rPr lang="en-US" altLang="ko-KR" sz="1400" b="1" dirty="0" smtClean="0">
                <a:latin typeface="+mn-ea"/>
              </a:rPr>
              <a:t>)</a:t>
            </a:r>
          </a:p>
        </p:txBody>
      </p:sp>
      <p:sp>
        <p:nvSpPr>
          <p:cNvPr id="71" name="모서리가 둥근 직사각형 70"/>
          <p:cNvSpPr/>
          <p:nvPr/>
        </p:nvSpPr>
        <p:spPr>
          <a:xfrm>
            <a:off x="6343325" y="4321743"/>
            <a:ext cx="701418" cy="51976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7164288" y="4222481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① 최종점수 입력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164288" y="3862441"/>
            <a:ext cx="792088" cy="286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0000FF"/>
                </a:solidFill>
                <a:latin typeface="맑은 고딕"/>
                <a:ea typeface="맑은 고딕"/>
              </a:rPr>
              <a:t>② 저장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641432" y="3898687"/>
            <a:ext cx="441223" cy="33642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3490</TotalTime>
  <Words>1259</Words>
  <Application>Microsoft Office PowerPoint</Application>
  <PresentationFormat>화면 슬라이드 쇼(4:3)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2017-2학기 기말고사 성적 입력 및 공시 절차  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280</cp:revision>
  <cp:lastPrinted>2016-12-02T00:59:15Z</cp:lastPrinted>
  <dcterms:created xsi:type="dcterms:W3CDTF">2015-08-21T07:42:56Z</dcterms:created>
  <dcterms:modified xsi:type="dcterms:W3CDTF">2017-12-07T10:59:26Z</dcterms:modified>
</cp:coreProperties>
</file>