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8" r:id="rId1"/>
  </p:sldMasterIdLst>
  <p:notesMasterIdLst>
    <p:notesMasterId r:id="rId19"/>
  </p:notesMasterIdLst>
  <p:handoutMasterIdLst>
    <p:handoutMasterId r:id="rId20"/>
  </p:handoutMasterIdLst>
  <p:sldIdLst>
    <p:sldId id="287" r:id="rId2"/>
    <p:sldId id="322" r:id="rId3"/>
    <p:sldId id="324" r:id="rId4"/>
    <p:sldId id="325" r:id="rId5"/>
    <p:sldId id="323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8" r:id="rId14"/>
    <p:sldId id="319" r:id="rId15"/>
    <p:sldId id="320" r:id="rId16"/>
    <p:sldId id="321" r:id="rId17"/>
    <p:sldId id="315" r:id="rId18"/>
  </p:sldIdLst>
  <p:sldSz cx="9144000" cy="6858000" type="screen4x3"/>
  <p:notesSz cx="6781800" cy="9926638"/>
  <p:embeddedFontLst>
    <p:embeddedFont>
      <p:font typeface="나눔고딕" charset="-127"/>
      <p:regular r:id="rId21"/>
      <p:bold r:id="rId22"/>
    </p:embeddedFont>
    <p:embeddedFont>
      <p:font typeface="나눔고딕 ExtraBold" charset="-127"/>
      <p:bold r:id="rId23"/>
    </p:embeddedFont>
    <p:embeddedFont>
      <p:font typeface="맑은 고딕" pitchFamily="50" charset="-127"/>
      <p:regular r:id="rId24"/>
      <p:bold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CC"/>
    <a:srgbClr val="FD7C35"/>
    <a:srgbClr val="66BAE8"/>
    <a:srgbClr val="26A3F1"/>
    <a:srgbClr val="FF3399"/>
    <a:srgbClr val="FF66FF"/>
    <a:srgbClr val="FF873C"/>
    <a:srgbClr val="FF8232"/>
    <a:srgbClr val="FF963C"/>
    <a:srgbClr val="FF863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6" autoAdjust="0"/>
    <p:restoredTop sz="86364" autoAdjust="0"/>
  </p:normalViewPr>
  <p:slideViewPr>
    <p:cSldViewPr>
      <p:cViewPr>
        <p:scale>
          <a:sx n="110" d="100"/>
          <a:sy n="110" d="100"/>
        </p:scale>
        <p:origin x="-282" y="-156"/>
      </p:cViewPr>
      <p:guideLst>
        <p:guide orient="horz" pos="1207"/>
        <p:guide orient="horz" pos="2795"/>
        <p:guide orient="horz" pos="4110"/>
        <p:guide pos="2880"/>
        <p:guide pos="5507"/>
        <p:guide pos="1127"/>
        <p:guide pos="267"/>
        <p:guide pos="14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840" y="-102"/>
      </p:cViewPr>
      <p:guideLst>
        <p:guide orient="horz" pos="3126"/>
        <p:guide pos="21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9254" cy="496253"/>
          </a:xfrm>
          <a:prstGeom prst="rect">
            <a:avLst/>
          </a:prstGeom>
        </p:spPr>
        <p:txBody>
          <a:bodyPr vert="horz" lIns="91239" tIns="45619" rIns="91239" bIns="4561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0964" y="0"/>
            <a:ext cx="2939254" cy="496253"/>
          </a:xfrm>
          <a:prstGeom prst="rect">
            <a:avLst/>
          </a:prstGeom>
        </p:spPr>
        <p:txBody>
          <a:bodyPr vert="horz" lIns="91239" tIns="45619" rIns="91239" bIns="45619" rtlCol="0"/>
          <a:lstStyle>
            <a:lvl1pPr algn="r">
              <a:defRPr sz="1200"/>
            </a:lvl1pPr>
          </a:lstStyle>
          <a:p>
            <a:fld id="{22DD2F86-D0B0-4AAA-A094-936AB2F7F80A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800"/>
            <a:ext cx="2939254" cy="496252"/>
          </a:xfrm>
          <a:prstGeom prst="rect">
            <a:avLst/>
          </a:prstGeom>
        </p:spPr>
        <p:txBody>
          <a:bodyPr vert="horz" lIns="91239" tIns="45619" rIns="91239" bIns="4561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0964" y="9428800"/>
            <a:ext cx="2939254" cy="496252"/>
          </a:xfrm>
          <a:prstGeom prst="rect">
            <a:avLst/>
          </a:prstGeom>
        </p:spPr>
        <p:txBody>
          <a:bodyPr vert="horz" lIns="91239" tIns="45619" rIns="91239" bIns="45619" rtlCol="0" anchor="b"/>
          <a:lstStyle>
            <a:lvl1pPr algn="r">
              <a:defRPr sz="1200"/>
            </a:lvl1pPr>
          </a:lstStyle>
          <a:p>
            <a:fld id="{345AFC4C-8196-42DE-B6CE-2C1D3B1BA2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221265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38780" cy="496332"/>
          </a:xfrm>
          <a:prstGeom prst="rect">
            <a:avLst/>
          </a:prstGeom>
        </p:spPr>
        <p:txBody>
          <a:bodyPr vert="horz" lIns="91613" tIns="45806" rIns="91613" bIns="4580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1452" y="0"/>
            <a:ext cx="2938780" cy="496332"/>
          </a:xfrm>
          <a:prstGeom prst="rect">
            <a:avLst/>
          </a:prstGeom>
        </p:spPr>
        <p:txBody>
          <a:bodyPr vert="horz" lIns="91613" tIns="45806" rIns="91613" bIns="45806" rtlCol="0"/>
          <a:lstStyle>
            <a:lvl1pPr algn="r">
              <a:defRPr sz="1200"/>
            </a:lvl1pPr>
          </a:lstStyle>
          <a:p>
            <a:fld id="{24DFBBAD-CF51-4FA8-8814-5F33CDE7218D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3" tIns="45806" rIns="91613" bIns="4580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613" tIns="45806" rIns="91613" bIns="45806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38780" cy="496332"/>
          </a:xfrm>
          <a:prstGeom prst="rect">
            <a:avLst/>
          </a:prstGeom>
        </p:spPr>
        <p:txBody>
          <a:bodyPr vert="horz" lIns="91613" tIns="45806" rIns="91613" bIns="4580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1452" y="9428584"/>
            <a:ext cx="2938780" cy="496332"/>
          </a:xfrm>
          <a:prstGeom prst="rect">
            <a:avLst/>
          </a:prstGeom>
        </p:spPr>
        <p:txBody>
          <a:bodyPr vert="horz" lIns="91613" tIns="45806" rIns="91613" bIns="45806" rtlCol="0" anchor="b"/>
          <a:lstStyle>
            <a:lvl1pPr algn="r">
              <a:defRPr sz="1200"/>
            </a:lvl1pPr>
          </a:lstStyle>
          <a:p>
            <a:fld id="{5C2B20BF-27CD-4C66-878F-3D50775A61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928266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 userDrawn="1"/>
        </p:nvSpPr>
        <p:spPr>
          <a:xfrm>
            <a:off x="6561225" y="6345070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ko-KR" altLang="en-US" sz="800" u="sng" dirty="0">
              <a:solidFill>
                <a:schemeClr val="bg1">
                  <a:lumMod val="9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 userDrawn="1"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 userDrawn="1"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 userDrawn="1"/>
        </p:nvSpPr>
        <p:spPr>
          <a:xfrm>
            <a:off x="6561225" y="6345070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ko-KR" altLang="en-US" sz="800" u="sng" dirty="0">
              <a:solidFill>
                <a:schemeClr val="bg1">
                  <a:lumMod val="9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323528" y="69269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00" b="1" spc="-150" baseline="0"/>
            </a:lvl1pPr>
          </a:lstStyle>
          <a:p>
            <a:r>
              <a:rPr lang="ko-KR" altLang="en-US" dirty="0" smtClean="0"/>
              <a:t>제목을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입력하세요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19850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2137275" y="6337895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2090216" y="1196751"/>
            <a:ext cx="6226199" cy="151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00" b="0" spc="-80" baseline="0"/>
            </a:lvl1pPr>
          </a:lstStyle>
          <a:p>
            <a:r>
              <a:rPr lang="ko-KR" altLang="en-US" dirty="0" smtClean="0"/>
              <a:t>제목을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입력하세요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574489096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제목 개체 틀 1"/>
          <p:cNvSpPr>
            <a:spLocks noGrp="1"/>
          </p:cNvSpPr>
          <p:nvPr>
            <p:ph type="title"/>
          </p:nvPr>
        </p:nvSpPr>
        <p:spPr>
          <a:xfrm>
            <a:off x="2123728" y="210319"/>
            <a:ext cx="56166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 b="0" spc="-100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바탕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19850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5BD8-D507-466C-BE65-3CF0EE978C8C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2137275" y="6337895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448909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 userDrawn="1"/>
        </p:nvSpPr>
        <p:spPr>
          <a:xfrm>
            <a:off x="6561225" y="6345070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ko-KR" altLang="en-US" sz="800" u="sng" dirty="0">
              <a:solidFill>
                <a:schemeClr val="bg1">
                  <a:lumMod val="9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323528" y="69269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00" b="1" spc="-150" baseline="0"/>
            </a:lvl1pPr>
          </a:lstStyle>
          <a:p>
            <a:r>
              <a:rPr lang="ko-KR" altLang="en-US" dirty="0" smtClean="0"/>
              <a:t>제목을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입력하세요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2137275" y="6337895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2090216" y="1196751"/>
            <a:ext cx="6226199" cy="151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00" b="0" spc="-80" baseline="0"/>
            </a:lvl1pPr>
          </a:lstStyle>
          <a:p>
            <a:r>
              <a:rPr lang="ko-KR" altLang="en-US" dirty="0" smtClean="0"/>
              <a:t>제목을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입력하세요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57448909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제목 개체 틀 1"/>
          <p:cNvSpPr>
            <a:spLocks noGrp="1"/>
          </p:cNvSpPr>
          <p:nvPr>
            <p:ph type="title"/>
          </p:nvPr>
        </p:nvSpPr>
        <p:spPr>
          <a:xfrm>
            <a:off x="2123728" y="210319"/>
            <a:ext cx="56166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 b="0" spc="-100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바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 userDrawn="1"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 userDrawn="1"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 userDrawn="1"/>
        </p:nvSpPr>
        <p:spPr>
          <a:xfrm>
            <a:off x="6561225" y="6345070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ko-KR" altLang="en-US" sz="800" u="sng" dirty="0">
              <a:solidFill>
                <a:schemeClr val="bg1">
                  <a:lumMod val="9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850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2137275" y="6337895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448909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7415BD8-D507-466C-BE65-3CF0EE978C8C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7840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1" r:id="rId2"/>
    <p:sldLayoutId id="2147483770" r:id="rId3"/>
    <p:sldLayoutId id="2147483786" r:id="rId4"/>
    <p:sldLayoutId id="2147483787" r:id="rId5"/>
    <p:sldLayoutId id="2147483788" r:id="rId6"/>
    <p:sldLayoutId id="2147483781" r:id="rId7"/>
    <p:sldLayoutId id="2147483782" r:id="rId8"/>
    <p:sldLayoutId id="2147483783" r:id="rId9"/>
    <p:sldLayoutId id="2147483784" r:id="rId10"/>
    <p:sldLayoutId id="2147483789" r:id="rId11"/>
    <p:sldLayoutId id="2147483790" r:id="rId12"/>
    <p:sldLayoutId id="2147483791" r:id="rId13"/>
    <p:sldLayoutId id="2147483769" r:id="rId14"/>
    <p:sldLayoutId id="2147483785" r:id="rId15"/>
  </p:sldLayoutIdLst>
  <p:transition>
    <p:fade thruBlk="1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 rot="10800000">
            <a:off x="449899" y="3212976"/>
            <a:ext cx="1321115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302840" y="836711"/>
            <a:ext cx="8229600" cy="1152129"/>
          </a:xfrm>
        </p:spPr>
        <p:txBody>
          <a:bodyPr anchor="t">
            <a:normAutofit/>
          </a:bodyPr>
          <a:lstStyle/>
          <a:p>
            <a:r>
              <a:rPr lang="ko-KR" altLang="en-US" sz="5000" b="1" spc="-15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표절방지시스템 설명서</a:t>
            </a:r>
            <a:r>
              <a:rPr lang="en-US" altLang="ko-KR" sz="5000" b="1" spc="-15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sz="5000" b="1" spc="-15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200" b="1" spc="-15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 </a:t>
            </a:r>
            <a:r>
              <a:rPr lang="ko-KR" altLang="en-US" sz="1400" b="1" spc="-150" dirty="0" err="1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칼피킬러캠퍼스</a:t>
            </a:r>
            <a:r>
              <a:rPr lang="ko-KR" altLang="en-US" sz="1200" b="1" spc="-15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200" b="1" spc="-15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endParaRPr lang="ko-KR" altLang="en-US" sz="4200" b="1" spc="-15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3075" y="2564904"/>
            <a:ext cx="6447599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ko-KR" altLang="en-US" sz="2400" b="1" spc="-80" dirty="0" smtClean="0">
                <a:solidFill>
                  <a:srgbClr val="0070C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표절 없는 바람직한 학술연구문화를 지원합니다</a:t>
            </a:r>
            <a:r>
              <a:rPr lang="en-US" altLang="ko-KR" sz="2400" b="1" spc="-80" dirty="0" smtClean="0">
                <a:solidFill>
                  <a:srgbClr val="0070C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11266" name="AutoShape 2" descr="kangwon.copykiller.co.kr_logo.pn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68" name="AutoShape 4" descr="kangwon.copykiller.co.kr_logo.pn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제목 8"/>
          <p:cNvSpPr txBox="1">
            <a:spLocks/>
          </p:cNvSpPr>
          <p:nvPr/>
        </p:nvSpPr>
        <p:spPr>
          <a:xfrm>
            <a:off x="3515742" y="5517232"/>
            <a:ext cx="2772308" cy="4680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chemeClr val="tx1"/>
                </a:solidFill>
                <a:latin typeface="+mj-ea"/>
              </a:rPr>
              <a:t>교무처  학사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+mj-ea"/>
              </a:rPr>
              <a:t>(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+mj-ea"/>
              </a:rPr>
              <a:t>지원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+mj-ea"/>
              </a:rPr>
              <a:t>)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+mj-ea"/>
              </a:rPr>
              <a:t>팀</a:t>
            </a:r>
            <a:endParaRPr lang="ko-KR" altLang="en-US" sz="2000" b="1" spc="-150" dirty="0">
              <a:solidFill>
                <a:schemeClr val="tx1"/>
              </a:solidFill>
              <a:latin typeface="+mj-e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5535" y="1133522"/>
            <a:ext cx="6915117" cy="5095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직사각형 2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1689" y="295233"/>
            <a:ext cx="7334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09</a:t>
            </a:r>
            <a:endParaRPr lang="ko-KR" altLang="en-US" sz="3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79314" y="6262803"/>
            <a:ext cx="1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검사기준이 되는 내 문서가 왼쪽에 위치합니다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" name="제목 16"/>
          <p:cNvSpPr txBox="1">
            <a:spLocks/>
          </p:cNvSpPr>
          <p:nvPr/>
        </p:nvSpPr>
        <p:spPr>
          <a:xfrm>
            <a:off x="1604889" y="323841"/>
            <a:ext cx="6589332" cy="1031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문서 상세검사결과 확인</a:t>
            </a:r>
            <a:r>
              <a:rPr kumimoji="0" lang="en-US" altLang="ko-KR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(2)</a:t>
            </a: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cxnSp>
        <p:nvCxnSpPr>
          <p:cNvPr id="20" name="구부러진 연결선 39"/>
          <p:cNvCxnSpPr>
            <a:stCxn id="23" idx="0"/>
            <a:endCxn id="22" idx="0"/>
          </p:cNvCxnSpPr>
          <p:nvPr/>
        </p:nvCxnSpPr>
        <p:spPr>
          <a:xfrm rot="16200000" flipH="1" flipV="1">
            <a:off x="7194322" y="364058"/>
            <a:ext cx="172591" cy="1924845"/>
          </a:xfrm>
          <a:prstGeom prst="curvedConnector3">
            <a:avLst>
              <a:gd name="adj1" fmla="val -132452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16016" y="1412777"/>
            <a:ext cx="3204358" cy="584775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현재 문서의 표절검사 결과확인서 다운로드 가능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기본보기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표절의심영역이 표시된 내 문서 전체 출력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요약보기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내 문서에서 표절의심영역만 비교하여 출력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상세보기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 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내 문서 전체와 비교된 상세한 출처 내용을 모두 출력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7970413" y="1240186"/>
            <a:ext cx="545253" cy="684075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013620" y="2094756"/>
            <a:ext cx="6806852" cy="267444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76090" y="2796841"/>
            <a:ext cx="2615990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검사설정 변경 후 적용 시 실시간으로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표절률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변동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최종 설정한 내용으로 검사결과가 저장됨</a:t>
            </a:r>
          </a:p>
        </p:txBody>
      </p:sp>
      <p:cxnSp>
        <p:nvCxnSpPr>
          <p:cNvPr id="29" name="구부러진 연결선 133"/>
          <p:cNvCxnSpPr/>
          <p:nvPr/>
        </p:nvCxnSpPr>
        <p:spPr>
          <a:xfrm rot="5400000">
            <a:off x="2468523" y="2565973"/>
            <a:ext cx="554871" cy="139735"/>
          </a:xfrm>
          <a:prstGeom prst="curvedConnector4">
            <a:avLst>
              <a:gd name="adj1" fmla="val 29199"/>
              <a:gd name="adj2" fmla="val 263595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모서리가 둥근 직사각형 29"/>
          <p:cNvSpPr/>
          <p:nvPr/>
        </p:nvSpPr>
        <p:spPr>
          <a:xfrm>
            <a:off x="5688124" y="2816932"/>
            <a:ext cx="2844316" cy="3219214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cxnSp>
        <p:nvCxnSpPr>
          <p:cNvPr id="31" name="구부러진 연결선 39"/>
          <p:cNvCxnSpPr>
            <a:endCxn id="35" idx="0"/>
          </p:cNvCxnSpPr>
          <p:nvPr/>
        </p:nvCxnSpPr>
        <p:spPr>
          <a:xfrm rot="10800000" flipV="1">
            <a:off x="4252728" y="4761148"/>
            <a:ext cx="1416111" cy="360040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95736" y="5121188"/>
            <a:ext cx="4113981" cy="584775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비교 문서 탭으로 이동하여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,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내 문서와 가장 유사한 문서 정보 및 해당 출처 확인 가능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각 도메인 주소 내에서 내 문서와 일치하는 문서들의 목록과 문장 확인 가능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/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   (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도메인 주소 클릭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-&gt;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각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문서명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클릭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-&gt;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일치하는 문장 확인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)</a:t>
            </a: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비교 문서 제외 후 적용 시 실시간으로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표절률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변경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222" y="1052737"/>
            <a:ext cx="3350846" cy="864096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748" y="1907731"/>
            <a:ext cx="6264696" cy="4617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직사각형 14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1689" y="295233"/>
            <a:ext cx="7334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3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79314" y="6117225"/>
            <a:ext cx="1644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en-US" altLang="ko-KR" sz="1000" dirty="0" smtClean="0">
                <a:solidFill>
                  <a:schemeClr val="bg1"/>
                </a:solidFill>
              </a:rPr>
              <a:t>1:1 </a:t>
            </a:r>
            <a:r>
              <a:rPr lang="ko-KR" altLang="en-US" sz="1000" dirty="0" smtClean="0">
                <a:solidFill>
                  <a:schemeClr val="bg1"/>
                </a:solidFill>
              </a:rPr>
              <a:t>상세표절검사로 의심되는 문서와 면밀하게 </a:t>
            </a:r>
            <a:r>
              <a:rPr lang="ko-KR" altLang="en-US" sz="1000" dirty="0" err="1" smtClean="0">
                <a:solidFill>
                  <a:schemeClr val="bg1"/>
                </a:solidFill>
              </a:rPr>
              <a:t>비교검토할</a:t>
            </a:r>
            <a:r>
              <a:rPr lang="ko-KR" altLang="en-US" sz="1000" dirty="0" smtClean="0">
                <a:solidFill>
                  <a:schemeClr val="bg1"/>
                </a:solidFill>
              </a:rPr>
              <a:t> 수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제목 16"/>
          <p:cNvSpPr txBox="1">
            <a:spLocks/>
          </p:cNvSpPr>
          <p:nvPr/>
        </p:nvSpPr>
        <p:spPr>
          <a:xfrm>
            <a:off x="1604889" y="323841"/>
            <a:ext cx="6589332" cy="1031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문서 상세검사결과 확인</a:t>
            </a:r>
            <a:r>
              <a:rPr kumimoji="0" lang="en-US" altLang="ko-KR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(3) – 1:1</a:t>
            </a:r>
            <a:r>
              <a:rPr kumimoji="0" lang="ko-KR" altLang="en-US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비교</a:t>
            </a: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653533" y="1413488"/>
            <a:ext cx="438155" cy="152829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구부러진 연결선 24"/>
          <p:cNvCxnSpPr>
            <a:stCxn id="23" idx="1"/>
            <a:endCxn id="41" idx="0"/>
          </p:cNvCxnSpPr>
          <p:nvPr/>
        </p:nvCxnSpPr>
        <p:spPr>
          <a:xfrm rot="10800000" flipV="1">
            <a:off x="2813403" y="1489902"/>
            <a:ext cx="1840130" cy="498937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모서리가 둥근 직사각형 29"/>
          <p:cNvSpPr/>
          <p:nvPr/>
        </p:nvSpPr>
        <p:spPr>
          <a:xfrm>
            <a:off x="7668344" y="1952836"/>
            <a:ext cx="620721" cy="219078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구부러진 연결선 30"/>
          <p:cNvCxnSpPr>
            <a:stCxn id="30" idx="3"/>
          </p:cNvCxnSpPr>
          <p:nvPr/>
        </p:nvCxnSpPr>
        <p:spPr>
          <a:xfrm>
            <a:off x="8289065" y="2062375"/>
            <a:ext cx="5275" cy="2027570"/>
          </a:xfrm>
          <a:prstGeom prst="curvedConnector3">
            <a:avLst>
              <a:gd name="adj1" fmla="val 1068840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모서리가 둥근 직사각형 40"/>
          <p:cNvSpPr/>
          <p:nvPr/>
        </p:nvSpPr>
        <p:spPr>
          <a:xfrm>
            <a:off x="2411760" y="1988840"/>
            <a:ext cx="803286" cy="255591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5328084" y="1412776"/>
            <a:ext cx="2196244" cy="21544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의심되는 문서와의  상세한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1:1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비교 가능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969060"/>
            <a:ext cx="3488973" cy="2446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6984268" y="4725144"/>
            <a:ext cx="1948662" cy="21544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1:1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표절검사 결과 확인서 다운로드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076" y="1287773"/>
            <a:ext cx="3515300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299" y="2727932"/>
            <a:ext cx="3275981" cy="2304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5716" y="4204097"/>
            <a:ext cx="3302520" cy="2321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직사각형 7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1689" y="295233"/>
            <a:ext cx="7334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11</a:t>
            </a:r>
            <a:endParaRPr lang="ko-KR" altLang="en-US" sz="3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79314" y="6117225"/>
            <a:ext cx="1644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표절검사 결과확인서를 다양하게 활용할 수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제목 16"/>
          <p:cNvSpPr txBox="1">
            <a:spLocks/>
          </p:cNvSpPr>
          <p:nvPr/>
        </p:nvSpPr>
        <p:spPr>
          <a:xfrm>
            <a:off x="1604888" y="323841"/>
            <a:ext cx="7166487" cy="1031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문서 상세검사결과 확인</a:t>
            </a:r>
            <a:r>
              <a:rPr kumimoji="0" lang="en-US" altLang="ko-KR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(4) – </a:t>
            </a:r>
            <a:r>
              <a:rPr kumimoji="0" lang="ko-KR" altLang="en-US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표절검사 결과 확인서</a:t>
            </a: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96" y="1189201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해당 문서의 검사결과를 다양한 보기 방식의 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PDF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파일로 </a:t>
            </a:r>
            <a:r>
              <a:rPr lang="ko-KR" altLang="en-US" sz="1200" b="1" spc="-8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다운로드하여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확인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  <a:sym typeface="Wingdings"/>
              </a:rPr>
              <a:t>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제출할 수 있습니다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altLang="ko-KR" sz="1200" b="1" spc="-80" dirty="0" smtClean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pPr marL="228600" indent="-228600">
              <a:buFont typeface="+mj-lt"/>
              <a:buAutoNum type="arabicPeriod"/>
            </a:pP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검사결과에 대한 변형이 불가하도록 워터마크가 삽입된 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PDF 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형태로 제공됩니다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  <a:endParaRPr lang="en-US" altLang="ko-KR" sz="1200" u="sng" spc="-8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1850" y="3609020"/>
            <a:ext cx="1660630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기본보기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표절의심영역이 표시된 내 문서 전체 출력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12060" y="6057292"/>
            <a:ext cx="2196244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상세보기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내 문서 전체와 비교된 상세한 출처 내용을 모두 출력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8144" y="4941168"/>
            <a:ext cx="1800200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요약보기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내 문서에서 표절의심영역만 비교하여 출력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제목 16"/>
          <p:cNvSpPr>
            <a:spLocks noGrp="1"/>
          </p:cNvSpPr>
          <p:nvPr>
            <p:ph type="title" idx="4294967295"/>
          </p:nvPr>
        </p:nvSpPr>
        <p:spPr>
          <a:xfrm>
            <a:off x="1604888" y="323841"/>
            <a:ext cx="7251588" cy="1031352"/>
          </a:xfrm>
        </p:spPr>
        <p:txBody>
          <a:bodyPr anchor="t">
            <a:noAutofit/>
          </a:bodyPr>
          <a:lstStyle/>
          <a:p>
            <a:pPr algn="l"/>
            <a:r>
              <a:rPr lang="ko-KR" altLang="en-US" sz="2400" spc="-100" dirty="0" smtClean="0">
                <a:solidFill>
                  <a:schemeClr val="tx1"/>
                </a:solidFill>
                <a:latin typeface="08서울남산체 EB" pitchFamily="18" charset="-127"/>
                <a:ea typeface="08서울남산체 EB" pitchFamily="18" charset="-127"/>
              </a:rPr>
              <a:t>표절방지시스템 활용하기 </a:t>
            </a:r>
            <a:r>
              <a:rPr lang="en-US" altLang="ko-KR" sz="2400" spc="-100" dirty="0" smtClean="0">
                <a:solidFill>
                  <a:schemeClr val="tx1"/>
                </a:solidFill>
                <a:latin typeface="08서울남산체 EB" pitchFamily="18" charset="-127"/>
                <a:ea typeface="08서울남산체 EB" pitchFamily="18" charset="-127"/>
              </a:rPr>
              <a:t>TIP(1)</a:t>
            </a:r>
            <a:endParaRPr lang="en-US" altLang="ko-KR" sz="2400" spc="-100" dirty="0">
              <a:solidFill>
                <a:schemeClr val="tx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1688" y="295233"/>
            <a:ext cx="184001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12</a:t>
            </a:r>
            <a:endParaRPr lang="ko-KR" altLang="en-US" sz="2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제목 9"/>
          <p:cNvSpPr txBox="1">
            <a:spLocks/>
          </p:cNvSpPr>
          <p:nvPr/>
        </p:nvSpPr>
        <p:spPr>
          <a:xfrm>
            <a:off x="1687473" y="288882"/>
            <a:ext cx="2820504" cy="514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4006" y="1978361"/>
            <a:ext cx="4867214" cy="3592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모서리가 둥근 직사각형 14"/>
          <p:cNvSpPr/>
          <p:nvPr/>
        </p:nvSpPr>
        <p:spPr>
          <a:xfrm>
            <a:off x="4175956" y="2662437"/>
            <a:ext cx="2556283" cy="144016"/>
          </a:xfrm>
          <a:prstGeom prst="roundRect">
            <a:avLst/>
          </a:prstGeom>
          <a:solidFill>
            <a:srgbClr val="FD7C35">
              <a:alpha val="2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4499991" y="3551023"/>
            <a:ext cx="288032" cy="1678955"/>
          </a:xfrm>
          <a:prstGeom prst="roundRect">
            <a:avLst/>
          </a:prstGeom>
          <a:solidFill>
            <a:srgbClr val="FD7C35">
              <a:alpha val="2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79314" y="6117225"/>
            <a:ext cx="1644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표절방지시스템 </a:t>
            </a:r>
            <a:r>
              <a:rPr lang="en-US" altLang="ko-KR" sz="1000" dirty="0" smtClean="0">
                <a:solidFill>
                  <a:schemeClr val="bg1"/>
                </a:solidFill>
              </a:rPr>
              <a:t>TIP</a:t>
            </a:r>
            <a:r>
              <a:rPr lang="ko-KR" altLang="en-US" sz="1000" dirty="0" smtClean="0">
                <a:solidFill>
                  <a:schemeClr val="bg1"/>
                </a:solidFill>
              </a:rPr>
              <a:t>을 통해 효과적인 표절검사를 할 수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906550" y="1032146"/>
            <a:ext cx="6625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Q. </a:t>
            </a:r>
            <a:r>
              <a:rPr lang="ko-KR" altLang="en-US" sz="1200" b="1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표절률</a:t>
            </a:r>
            <a:r>
              <a:rPr lang="en-US" altLang="ko-KR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(%)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이 낮은 출처는 제외하고 유사성이 높은 출처만 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갖고 비교하고 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싶습니다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endParaRPr lang="en-US" altLang="ko-KR" sz="1200" b="1" spc="-5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A. 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검사설정 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항목 중 ‘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□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%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이하 비교문서 제외’에 임의의 숫자를 넣고 적용버튼을 누르면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, </a:t>
            </a:r>
          </a:p>
          <a:p>
            <a:r>
              <a:rPr lang="en-US" altLang="ko-KR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    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해당 </a:t>
            </a:r>
            <a:r>
              <a:rPr lang="en-US" altLang="ko-KR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%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이하의 비교문서는 제외된 상태로 </a:t>
            </a:r>
            <a:r>
              <a:rPr lang="ko-KR" altLang="en-US" sz="1200" b="1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표절률이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ko-KR" altLang="en-US" sz="1200" b="1" spc="-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재산출됩니다</a:t>
            </a:r>
            <a:r>
              <a:rPr lang="en-US" altLang="ko-KR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331" b="25182"/>
          <a:stretch/>
        </p:blipFill>
        <p:spPr>
          <a:xfrm>
            <a:off x="5356118" y="3422625"/>
            <a:ext cx="3351059" cy="3087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3" name="직선 화살표 연결선 32"/>
          <p:cNvCxnSpPr>
            <a:endCxn id="38" idx="1"/>
          </p:cNvCxnSpPr>
          <p:nvPr/>
        </p:nvCxnSpPr>
        <p:spPr>
          <a:xfrm>
            <a:off x="4319187" y="2806453"/>
            <a:ext cx="1368937" cy="148914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모서리가 둥근 직사각형 37"/>
          <p:cNvSpPr/>
          <p:nvPr/>
        </p:nvSpPr>
        <p:spPr>
          <a:xfrm>
            <a:off x="5688124" y="4205583"/>
            <a:ext cx="1728192" cy="180020"/>
          </a:xfrm>
          <a:prstGeom prst="roundRect">
            <a:avLst/>
          </a:prstGeom>
          <a:solidFill>
            <a:srgbClr val="FD7C35">
              <a:alpha val="1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6084168" y="5229978"/>
            <a:ext cx="288032" cy="791309"/>
          </a:xfrm>
          <a:prstGeom prst="roundRect">
            <a:avLst/>
          </a:prstGeom>
          <a:solidFill>
            <a:srgbClr val="FD7C35">
              <a:alpha val="2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078387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모서리가 둥근 직사각형 14"/>
          <p:cNvSpPr/>
          <p:nvPr/>
        </p:nvSpPr>
        <p:spPr>
          <a:xfrm>
            <a:off x="4896035" y="3391764"/>
            <a:ext cx="612068" cy="180020"/>
          </a:xfrm>
          <a:prstGeom prst="roundRect">
            <a:avLst/>
          </a:prstGeom>
          <a:solidFill>
            <a:srgbClr val="FD7C35">
              <a:alpha val="2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7020271" y="3165470"/>
            <a:ext cx="144016" cy="108012"/>
          </a:xfrm>
          <a:prstGeom prst="rect">
            <a:avLst/>
          </a:prstGeom>
          <a:solidFill>
            <a:srgbClr val="A0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1688" y="295233"/>
            <a:ext cx="184001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3200" b="1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13</a:t>
            </a:r>
            <a:endParaRPr lang="en-US" altLang="ko-KR" sz="3200" b="1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9314" y="6117225"/>
            <a:ext cx="1644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표절방지시스템 </a:t>
            </a:r>
            <a:r>
              <a:rPr lang="en-US" altLang="ko-KR" sz="1000" dirty="0" smtClean="0">
                <a:solidFill>
                  <a:schemeClr val="bg1"/>
                </a:solidFill>
              </a:rPr>
              <a:t>TIP</a:t>
            </a:r>
            <a:r>
              <a:rPr lang="ko-KR" altLang="en-US" sz="1000" dirty="0" smtClean="0">
                <a:solidFill>
                  <a:schemeClr val="bg1"/>
                </a:solidFill>
              </a:rPr>
              <a:t>을 통해 효과적인 표절검사를 할 수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7" name="제목 16"/>
          <p:cNvSpPr txBox="1">
            <a:spLocks/>
          </p:cNvSpPr>
          <p:nvPr/>
        </p:nvSpPr>
        <p:spPr>
          <a:xfrm>
            <a:off x="1604888" y="323841"/>
            <a:ext cx="7251588" cy="1031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spc="-100" dirty="0" smtClean="0">
                <a:solidFill>
                  <a:schemeClr val="tx1"/>
                </a:solidFill>
                <a:latin typeface="08서울남산체 EB" pitchFamily="18" charset="-127"/>
                <a:ea typeface="08서울남산체 EB" pitchFamily="18" charset="-127"/>
              </a:rPr>
              <a:t>표절방지시스템 활용하기 </a:t>
            </a:r>
            <a:r>
              <a:rPr lang="en-US" altLang="ko-KR" sz="2400" spc="-100" dirty="0" smtClean="0">
                <a:solidFill>
                  <a:schemeClr val="tx1"/>
                </a:solidFill>
                <a:latin typeface="08서울남산체 EB" pitchFamily="18" charset="-127"/>
                <a:ea typeface="08서울남산체 EB" pitchFamily="18" charset="-127"/>
              </a:rPr>
              <a:t>TIP(2)</a:t>
            </a:r>
            <a:endParaRPr lang="en-US" altLang="ko-KR" sz="2400" spc="-100" dirty="0">
              <a:solidFill>
                <a:schemeClr val="tx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906550" y="1032146"/>
            <a:ext cx="662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Q. 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제가 쓴 문서 일부가 표절을 했다고 나옵니다</a:t>
            </a:r>
            <a:r>
              <a:rPr lang="en-US" altLang="ko-KR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 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이 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비교문장이 나온 출처에 대해 더 자세히 보고 싶습니다</a:t>
            </a:r>
            <a:r>
              <a:rPr lang="en-US" altLang="ko-KR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 </a:t>
            </a:r>
            <a:endParaRPr lang="en-US" altLang="ko-KR" sz="1200" b="1" spc="-50" dirty="0" smtClean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endParaRPr lang="en-US" altLang="ko-KR" sz="1200" b="1" spc="-5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A. 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비교문장 탭 내 출처에 마우스 오버 시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, </a:t>
            </a:r>
            <a:r>
              <a:rPr lang="ko-KR" altLang="en-US" sz="1200" b="1" spc="-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툴팁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형태로 해당 표절의심문장의 출처정보를 확인할 수 있습니다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  <a:endParaRPr lang="en-US" altLang="ko-KR" sz="1200" b="1" spc="-5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871699" y="1981343"/>
            <a:ext cx="5868652" cy="4334861"/>
            <a:chOff x="1871699" y="1981343"/>
            <a:chExt cx="5868652" cy="43348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871699" y="1981343"/>
              <a:ext cx="5868652" cy="433486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699" y="1981343"/>
              <a:ext cx="5868652" cy="1022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0864255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1767186" y="1520487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1063"/>
          <a:stretch/>
        </p:blipFill>
        <p:spPr bwMode="auto">
          <a:xfrm>
            <a:off x="1854135" y="1933865"/>
            <a:ext cx="5868652" cy="4212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그림 13" descr="1대1유로오옹.png"/>
          <p:cNvPicPr>
            <a:picLocks noChangeAspect="1"/>
          </p:cNvPicPr>
          <p:nvPr/>
        </p:nvPicPr>
        <p:blipFill>
          <a:blip r:embed="rId5" cstate="print"/>
          <a:srcRect l="10580" b="13956"/>
          <a:stretch>
            <a:fillRect/>
          </a:stretch>
        </p:blipFill>
        <p:spPr>
          <a:xfrm>
            <a:off x="4788461" y="3767083"/>
            <a:ext cx="4014539" cy="2860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모서리가 둥근 직사각형 14"/>
          <p:cNvSpPr/>
          <p:nvPr/>
        </p:nvSpPr>
        <p:spPr>
          <a:xfrm>
            <a:off x="5022487" y="3436783"/>
            <a:ext cx="1728192" cy="180020"/>
          </a:xfrm>
          <a:prstGeom prst="roundRect">
            <a:avLst/>
          </a:prstGeom>
          <a:solidFill>
            <a:srgbClr val="FD7C35">
              <a:alpha val="2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6750772" y="5121188"/>
            <a:ext cx="1872208" cy="1512168"/>
          </a:xfrm>
          <a:prstGeom prst="roundRect">
            <a:avLst/>
          </a:prstGeom>
          <a:solidFill>
            <a:srgbClr val="FD7C35">
              <a:alpha val="2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6984268" y="3056252"/>
            <a:ext cx="144016" cy="108012"/>
          </a:xfrm>
          <a:prstGeom prst="rect">
            <a:avLst/>
          </a:prstGeom>
          <a:solidFill>
            <a:srgbClr val="A0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8244408" y="4670026"/>
            <a:ext cx="144016" cy="108012"/>
          </a:xfrm>
          <a:prstGeom prst="rect">
            <a:avLst/>
          </a:prstGeom>
          <a:solidFill>
            <a:srgbClr val="A0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1688" y="295233"/>
            <a:ext cx="184001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3200" b="1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14</a:t>
            </a:r>
            <a:endParaRPr lang="ko-KR" altLang="en-US" sz="2200" b="1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79314" y="6117225"/>
            <a:ext cx="1644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표절방지시스템 </a:t>
            </a:r>
            <a:r>
              <a:rPr lang="en-US" altLang="ko-KR" sz="1000" dirty="0" smtClean="0">
                <a:solidFill>
                  <a:schemeClr val="bg1"/>
                </a:solidFill>
              </a:rPr>
              <a:t>TIP</a:t>
            </a:r>
            <a:r>
              <a:rPr lang="ko-KR" altLang="en-US" sz="1000" dirty="0" smtClean="0">
                <a:solidFill>
                  <a:schemeClr val="bg1"/>
                </a:solidFill>
              </a:rPr>
              <a:t>을 통해 효과적인 표절검사를 할 수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" name="제목 16"/>
          <p:cNvSpPr txBox="1">
            <a:spLocks/>
          </p:cNvSpPr>
          <p:nvPr/>
        </p:nvSpPr>
        <p:spPr>
          <a:xfrm>
            <a:off x="1604888" y="323841"/>
            <a:ext cx="7251588" cy="1031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spc="-100" dirty="0">
                <a:solidFill>
                  <a:schemeClr val="tx1"/>
                </a:solidFill>
                <a:latin typeface="08서울남산체 EB" pitchFamily="18" charset="-127"/>
                <a:ea typeface="08서울남산체 EB" pitchFamily="18" charset="-127"/>
              </a:rPr>
              <a:t>표절방지시스템 활용하기 </a:t>
            </a:r>
            <a:r>
              <a:rPr lang="en-US" altLang="ko-KR" sz="2400" spc="-100" dirty="0" smtClean="0">
                <a:solidFill>
                  <a:schemeClr val="tx1"/>
                </a:solidFill>
                <a:latin typeface="08서울남산체 EB" pitchFamily="18" charset="-127"/>
                <a:ea typeface="08서울남산체 EB" pitchFamily="18" charset="-127"/>
              </a:rPr>
              <a:t>TIP(3)</a:t>
            </a:r>
            <a:endParaRPr lang="en-US" altLang="ko-KR" sz="2400" spc="-100" dirty="0">
              <a:solidFill>
                <a:schemeClr val="tx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906550" y="1032146"/>
            <a:ext cx="662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Q. 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특정 출처 문서 내에서 어떤 부분이 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겹치는지 해당 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부분만 모아서 확인하고 싶습니다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</a:t>
            </a:r>
            <a:endParaRPr lang="en-US" altLang="ko-KR" sz="1200" b="1" spc="-5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A. 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비교문서 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탭 내에서 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보고 싶은 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출처 문서를 클릭 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시 하단에 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표절의심문장만 모아서 확인 가능합니다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  <a:endParaRPr lang="en-US" altLang="ko-KR" sz="1200" b="1" spc="-5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26" y="1924811"/>
            <a:ext cx="5868652" cy="102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56"/>
          <a:stretch/>
        </p:blipFill>
        <p:spPr bwMode="auto">
          <a:xfrm>
            <a:off x="4788460" y="3767083"/>
            <a:ext cx="4014539" cy="81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hape 17"/>
          <p:cNvCxnSpPr>
            <a:stCxn id="15" idx="2"/>
            <a:endCxn id="25" idx="1"/>
          </p:cNvCxnSpPr>
          <p:nvPr/>
        </p:nvCxnSpPr>
        <p:spPr>
          <a:xfrm rot="16200000" flipH="1">
            <a:off x="5188443" y="4314942"/>
            <a:ext cx="2260469" cy="864189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25077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제목 9"/>
          <p:cNvSpPr txBox="1">
            <a:spLocks/>
          </p:cNvSpPr>
          <p:nvPr/>
        </p:nvSpPr>
        <p:spPr>
          <a:xfrm>
            <a:off x="1687473" y="288882"/>
            <a:ext cx="2820504" cy="514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2126" y="1985337"/>
            <a:ext cx="5861278" cy="4323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그림 13" descr="1대1유로오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0226" y="3032956"/>
            <a:ext cx="3301874" cy="2628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7" name="TextBox 66"/>
          <p:cNvSpPr txBox="1"/>
          <p:nvPr/>
        </p:nvSpPr>
        <p:spPr>
          <a:xfrm>
            <a:off x="3072574" y="5481808"/>
            <a:ext cx="2003481" cy="21544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marL="88900" indent="-88900">
              <a:buFont typeface="Wingdings" pitchFamily="2" charset="2"/>
              <a:buChar char="§"/>
              <a:defRPr sz="800" spc="-20">
                <a:latin typeface="08서울남산체 L" pitchFamily="18" charset="-127"/>
                <a:ea typeface="08서울남산체 L" pitchFamily="18" charset="-127"/>
              </a:defRPr>
            </a:lvl1pPr>
          </a:lstStyle>
          <a:p>
            <a:r>
              <a:rPr lang="ko-KR" altLang="en-US" dirty="0"/>
              <a:t>해당 문서 내 표절의심문장 모아보기</a:t>
            </a:r>
            <a:endParaRPr lang="en-US" altLang="ko-K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3459" y="3246303"/>
            <a:ext cx="504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모서리가 둥근 직사각형 14"/>
          <p:cNvSpPr/>
          <p:nvPr/>
        </p:nvSpPr>
        <p:spPr>
          <a:xfrm>
            <a:off x="6624228" y="3284984"/>
            <a:ext cx="468052" cy="288032"/>
          </a:xfrm>
          <a:prstGeom prst="roundRect">
            <a:avLst/>
          </a:prstGeom>
          <a:solidFill>
            <a:srgbClr val="FD7C35">
              <a:alpha val="2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Shape 17"/>
          <p:cNvCxnSpPr>
            <a:stCxn id="15" idx="1"/>
          </p:cNvCxnSpPr>
          <p:nvPr/>
        </p:nvCxnSpPr>
        <p:spPr>
          <a:xfrm rot="10800000">
            <a:off x="5423356" y="3066284"/>
            <a:ext cx="1200873" cy="362716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 descr="1대1유로오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0292" y="2886263"/>
            <a:ext cx="1859465" cy="2875406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cxnSp>
        <p:nvCxnSpPr>
          <p:cNvPr id="37" name="Shape 36"/>
          <p:cNvCxnSpPr>
            <a:endCxn id="25" idx="1"/>
          </p:cNvCxnSpPr>
          <p:nvPr/>
        </p:nvCxnSpPr>
        <p:spPr>
          <a:xfrm rot="16200000" flipH="1">
            <a:off x="6716806" y="3840479"/>
            <a:ext cx="822957" cy="144015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831306" y="5766583"/>
            <a:ext cx="1764195" cy="21544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marL="88900" indent="-88900">
              <a:buFont typeface="Wingdings" pitchFamily="2" charset="2"/>
              <a:buChar char="§"/>
              <a:defRPr sz="800" spc="-20">
                <a:latin typeface="08서울남산체 L" pitchFamily="18" charset="-127"/>
                <a:ea typeface="08서울남산체 L" pitchFamily="18" charset="-127"/>
              </a:defRPr>
            </a:lvl1pPr>
          </a:lstStyle>
          <a:p>
            <a:r>
              <a:rPr lang="ko-KR" altLang="en-US" dirty="0"/>
              <a:t>해당 문서 예상 출처 </a:t>
            </a:r>
            <a:r>
              <a:rPr lang="ko-KR" altLang="en-US" dirty="0" err="1"/>
              <a:t>바로가기</a:t>
            </a:r>
            <a:endParaRPr lang="en-US" altLang="ko-KR" dirty="0"/>
          </a:p>
        </p:txBody>
      </p:sp>
      <p:sp>
        <p:nvSpPr>
          <p:cNvPr id="26" name="직사각형 25"/>
          <p:cNvSpPr/>
          <p:nvPr/>
        </p:nvSpPr>
        <p:spPr>
          <a:xfrm>
            <a:off x="31688" y="295233"/>
            <a:ext cx="184001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3200" b="1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15</a:t>
            </a:r>
            <a:endParaRPr lang="ko-KR" altLang="en-US" sz="2200" b="1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9314" y="6117225"/>
            <a:ext cx="1644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표절방지시스템 </a:t>
            </a:r>
            <a:r>
              <a:rPr lang="en-US" altLang="ko-KR" sz="1000" dirty="0" smtClean="0">
                <a:solidFill>
                  <a:schemeClr val="bg1"/>
                </a:solidFill>
              </a:rPr>
              <a:t>TIP</a:t>
            </a:r>
            <a:r>
              <a:rPr lang="ko-KR" altLang="en-US" sz="1000" dirty="0" smtClean="0">
                <a:solidFill>
                  <a:schemeClr val="bg1"/>
                </a:solidFill>
              </a:rPr>
              <a:t>을 통해 효과적인 표절검사를 할 수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" name="제목 16"/>
          <p:cNvSpPr txBox="1">
            <a:spLocks/>
          </p:cNvSpPr>
          <p:nvPr/>
        </p:nvSpPr>
        <p:spPr>
          <a:xfrm>
            <a:off x="1604888" y="323841"/>
            <a:ext cx="7251588" cy="1031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spc="-100" dirty="0">
                <a:solidFill>
                  <a:schemeClr val="tx1"/>
                </a:solidFill>
                <a:latin typeface="08서울남산체 EB" pitchFamily="18" charset="-127"/>
                <a:ea typeface="08서울남산체 EB" pitchFamily="18" charset="-127"/>
              </a:rPr>
              <a:t>표절방지시스템 활용하기 </a:t>
            </a:r>
            <a:r>
              <a:rPr lang="en-US" altLang="ko-KR" sz="2400" spc="-100" dirty="0" smtClean="0">
                <a:solidFill>
                  <a:schemeClr val="tx1"/>
                </a:solidFill>
                <a:latin typeface="08서울남산체 EB" pitchFamily="18" charset="-127"/>
                <a:ea typeface="08서울남산체 EB" pitchFamily="18" charset="-127"/>
              </a:rPr>
              <a:t>TIP(4)</a:t>
            </a:r>
            <a:endParaRPr lang="en-US" altLang="ko-KR" sz="2400" spc="-100" dirty="0">
              <a:solidFill>
                <a:schemeClr val="tx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906550" y="1032146"/>
            <a:ext cx="6625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Q. </a:t>
            </a:r>
            <a:r>
              <a:rPr lang="ko-KR" altLang="en-US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비교문서 탭에 있는 아이콘의 각각 의미가 궁금합니다</a:t>
            </a:r>
            <a:r>
              <a:rPr lang="en-US" altLang="ko-KR" sz="12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 </a:t>
            </a:r>
            <a:endParaRPr lang="en-US" altLang="ko-KR" sz="1200" b="1" spc="-50" dirty="0" smtClean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</a:t>
            </a:r>
            <a:endParaRPr lang="en-US" altLang="ko-KR" sz="1200" b="1" spc="-5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A. 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좌측 목록모양 아이콘은 </a:t>
            </a: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‘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해당 문서 내 표절의심문장 모아보기</a:t>
            </a: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’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를 뜻하며</a:t>
            </a: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,</a:t>
            </a:r>
          </a:p>
          <a:p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     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우측 화살표 아이콘은 </a:t>
            </a: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‘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해당 문서 예상 출처 </a:t>
            </a:r>
            <a:r>
              <a:rPr lang="ko-KR" altLang="en-US" sz="1200" b="1" spc="-8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바로가기</a:t>
            </a: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’ 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버튼을 뜻합니다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  <a:endParaRPr lang="en-US" altLang="ko-KR" sz="1200" b="1" spc="-8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6965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6"/>
          <p:cNvSpPr txBox="1">
            <a:spLocks/>
          </p:cNvSpPr>
          <p:nvPr/>
        </p:nvSpPr>
        <p:spPr>
          <a:xfrm>
            <a:off x="1604888" y="323841"/>
            <a:ext cx="6855543" cy="656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서비스</a:t>
            </a:r>
            <a:r>
              <a:rPr kumimoji="0" lang="ko-KR" altLang="en-US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 문의</a:t>
            </a: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3880" y="980728"/>
            <a:ext cx="68945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이용 중 궁금하신 사항을 문의게시판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(Q&amp;A)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에 남겨주시면  실시간으로 확인 후 답변을 해드립니다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1200" b="1" spc="-80" dirty="0" smtClean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문의 전에 공지사항의 내용을 먼저 살펴보시면 도움이 됩니다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1200" b="1" spc="-80" dirty="0" smtClean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기능 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및 사용 관련 문의처</a:t>
            </a: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</a:t>
            </a:r>
          </a:p>
          <a:p>
            <a:pPr marL="685800" lvl="1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200" b="1" spc="-8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업체명</a:t>
            </a: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:   </a:t>
            </a:r>
            <a:r>
              <a:rPr lang="ko-KR" altLang="en-US" sz="1200" b="1" spc="-8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무하유</a:t>
            </a:r>
            <a:endParaRPr lang="en-US" altLang="ko-KR" sz="1200" b="1" spc="-8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pPr marL="685800" lvl="1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E-mail :  admin@copykiller.co.kr</a:t>
            </a:r>
          </a:p>
          <a:p>
            <a:pPr marL="685800" lvl="1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Tel :  02-2115-8677 [ </a:t>
            </a:r>
            <a:r>
              <a:rPr lang="ko-KR" altLang="en-US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평일 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09 : 00 </a:t>
            </a: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~ 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17 : 00 </a:t>
            </a:r>
            <a:r>
              <a:rPr lang="en-US" altLang="ko-KR" sz="1200" b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]</a:t>
            </a:r>
          </a:p>
          <a:p>
            <a:pPr>
              <a:lnSpc>
                <a:spcPct val="150000"/>
              </a:lnSpc>
            </a:pPr>
            <a:endParaRPr lang="en-US" altLang="ko-KR" sz="1200" b="1" spc="-80" dirty="0" smtClean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교내 사용 관련 문의</a:t>
            </a:r>
            <a:endParaRPr lang="en-US" altLang="ko-KR" sz="1200" b="1" spc="-80" dirty="0" smtClean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pPr marL="685800" lvl="1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교무처 </a:t>
            </a:r>
            <a:r>
              <a:rPr lang="ko-KR" altLang="en-US" sz="1200" b="1" spc="-8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학사팀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:  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남궁영</a:t>
            </a:r>
            <a:endParaRPr lang="en-US" altLang="ko-KR" sz="1200" b="1" spc="-80" dirty="0" smtClean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pPr marL="685800" lvl="1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E-mail :  namgung@dankook.ac.kr</a:t>
            </a:r>
          </a:p>
          <a:p>
            <a:pPr marL="685800" lvl="1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Tel :  031-8005-2060~1 [ </a:t>
            </a:r>
            <a:r>
              <a:rPr lang="ko-KR" altLang="en-US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평일 </a:t>
            </a:r>
            <a:r>
              <a:rPr lang="en-US" altLang="ko-KR" sz="1200" b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09 : 00 ~ 17 : 00]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709531" y="5378301"/>
            <a:ext cx="7079825" cy="1300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66C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ko-KR" altLang="en-US" sz="1000" b="1" dirty="0" smtClean="0">
                <a:latin typeface="08서울남산체 EB" pitchFamily="18" charset="-127"/>
                <a:ea typeface="08서울남산체 EB" pitchFamily="18" charset="-127"/>
              </a:rPr>
              <a:t>  </a:t>
            </a:r>
            <a:r>
              <a:rPr lang="en-US" altLang="ko-KR" sz="1000" b="1" dirty="0" smtClean="0">
                <a:latin typeface="08서울남산체 EB" pitchFamily="18" charset="-127"/>
                <a:ea typeface="08서울남산체 EB" pitchFamily="18" charset="-127"/>
              </a:rPr>
              <a:t>* </a:t>
            </a:r>
            <a:r>
              <a:rPr lang="ko-KR" altLang="en-US" sz="1000" b="1" dirty="0" smtClean="0">
                <a:latin typeface="08서울남산체 EB" pitchFamily="18" charset="-127"/>
                <a:ea typeface="08서울남산체 EB" pitchFamily="18" charset="-127"/>
              </a:rPr>
              <a:t>주의사항</a:t>
            </a:r>
            <a:endParaRPr lang="en-US" altLang="ko-KR" sz="1000" b="1" dirty="0" smtClean="0">
              <a:latin typeface="08서울남산체 EB" pitchFamily="18" charset="-127"/>
              <a:ea typeface="08서울남산체 EB" pitchFamily="18" charset="-127"/>
            </a:endParaRPr>
          </a:p>
          <a:p>
            <a:pPr algn="just"/>
            <a:endParaRPr lang="en-US" altLang="ko-KR" sz="800" b="1" dirty="0" smtClean="0">
              <a:latin typeface="08서울남산체 EB" pitchFamily="18" charset="-127"/>
              <a:ea typeface="08서울남산체 EB" pitchFamily="18" charset="-127"/>
            </a:endParaRPr>
          </a:p>
          <a:p>
            <a:pPr algn="just"/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1000" b="1" dirty="0" smtClean="0">
                <a:solidFill>
                  <a:schemeClr val="bg1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ko-KR" altLang="en-US" sz="1050" b="1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본 문서는 우리 대학 구성원만을 위한 것이며</a:t>
            </a: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, </a:t>
            </a:r>
            <a:r>
              <a:rPr lang="ko-KR" altLang="en-US" sz="1000" b="1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부정경쟁방지 및 영업비밀의 보호에 관한 법률을 포함하여 관계 법령에 따라 보호의 대상이 되는 영업비밀</a:t>
            </a:r>
            <a:r>
              <a:rPr lang="en-US" altLang="ko-KR" sz="1000" b="1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, </a:t>
            </a:r>
            <a:r>
              <a:rPr lang="ko-KR" altLang="en-US" sz="1000" b="1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기밀정보 등을 포함하고 있습니다</a:t>
            </a:r>
            <a:r>
              <a:rPr lang="en-US" altLang="ko-KR" sz="1000" b="1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. </a:t>
            </a:r>
          </a:p>
          <a:p>
            <a:pPr algn="just"/>
            <a:r>
              <a:rPr lang="en-US" altLang="ko-KR" sz="500" b="1" dirty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500" b="1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 </a:t>
            </a:r>
          </a:p>
          <a:p>
            <a:pPr algn="just"/>
            <a:r>
              <a:rPr lang="en-US" altLang="ko-KR" sz="1000" b="1" dirty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1000" b="1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ko-KR" altLang="en-US" sz="1000" b="1" dirty="0" smtClean="0">
                <a:solidFill>
                  <a:srgbClr val="0070C0"/>
                </a:solidFill>
                <a:latin typeface="08서울남산체 EB" pitchFamily="18" charset="-127"/>
                <a:ea typeface="08서울남산체 EB" pitchFamily="18" charset="-127"/>
              </a:rPr>
              <a:t>본 문서에 포함된 정보의 전부 또는 일부를 무단으로 제</a:t>
            </a:r>
            <a:r>
              <a:rPr lang="en-US" altLang="ko-KR" sz="1000" b="1" dirty="0" smtClean="0">
                <a:solidFill>
                  <a:srgbClr val="0070C0"/>
                </a:solidFill>
                <a:latin typeface="08서울남산체 EB" pitchFamily="18" charset="-127"/>
                <a:ea typeface="08서울남산체 EB" pitchFamily="18" charset="-127"/>
              </a:rPr>
              <a:t>3</a:t>
            </a:r>
            <a:r>
              <a:rPr lang="ko-KR" altLang="en-US" sz="1000" b="1" dirty="0" smtClean="0">
                <a:solidFill>
                  <a:srgbClr val="0070C0"/>
                </a:solidFill>
                <a:latin typeface="08서울남산체 EB" pitchFamily="18" charset="-127"/>
                <a:ea typeface="08서울남산체 EB" pitchFamily="18" charset="-127"/>
              </a:rPr>
              <a:t>자에게 공개</a:t>
            </a:r>
            <a:r>
              <a:rPr lang="en-US" altLang="ko-KR" sz="1000" b="1" dirty="0" smtClean="0">
                <a:solidFill>
                  <a:srgbClr val="0070C0"/>
                </a:solidFill>
                <a:latin typeface="08서울남산체 EB" pitchFamily="18" charset="-127"/>
                <a:ea typeface="08서울남산체 EB" pitchFamily="18" charset="-127"/>
              </a:rPr>
              <a:t>, </a:t>
            </a:r>
            <a:r>
              <a:rPr lang="ko-KR" altLang="en-US" sz="1000" b="1" dirty="0" smtClean="0">
                <a:solidFill>
                  <a:srgbClr val="0070C0"/>
                </a:solidFill>
                <a:latin typeface="08서울남산체 EB" pitchFamily="18" charset="-127"/>
                <a:ea typeface="08서울남산체 EB" pitchFamily="18" charset="-127"/>
              </a:rPr>
              <a:t>배포</a:t>
            </a:r>
            <a:r>
              <a:rPr lang="en-US" altLang="ko-KR" sz="1000" b="1" dirty="0" smtClean="0">
                <a:solidFill>
                  <a:srgbClr val="0070C0"/>
                </a:solidFill>
                <a:latin typeface="08서울남산체 EB" pitchFamily="18" charset="-127"/>
                <a:ea typeface="08서울남산체 EB" pitchFamily="18" charset="-127"/>
              </a:rPr>
              <a:t>, </a:t>
            </a:r>
            <a:r>
              <a:rPr lang="ko-KR" altLang="en-US" sz="1000" b="1" dirty="0" smtClean="0">
                <a:solidFill>
                  <a:srgbClr val="0070C0"/>
                </a:solidFill>
                <a:latin typeface="08서울남산체 EB" pitchFamily="18" charset="-127"/>
                <a:ea typeface="08서울남산체 EB" pitchFamily="18" charset="-127"/>
              </a:rPr>
              <a:t>복사 또는 사용하는 것은 엄격히 금지됩니다</a:t>
            </a: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.       </a:t>
            </a:r>
          </a:p>
          <a:p>
            <a:pPr algn="just"/>
            <a:r>
              <a:rPr lang="en-US" altLang="ko-KR" sz="500" b="1" dirty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500" b="1" dirty="0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 </a:t>
            </a:r>
          </a:p>
          <a:p>
            <a:pPr algn="just"/>
            <a:r>
              <a:rPr lang="en-US" altLang="ko-KR" sz="1000" b="1" dirty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1000" b="1" dirty="0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ko-KR" altLang="en-US" sz="1000" b="1" dirty="0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본 문서가 잘못 전송된 경우</a:t>
            </a:r>
            <a:r>
              <a:rPr lang="en-US" altLang="ko-KR" sz="1000" b="1" dirty="0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, </a:t>
            </a:r>
            <a:r>
              <a:rPr lang="ko-KR" altLang="en-US" sz="1000" b="1" dirty="0" err="1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무하유</a:t>
            </a:r>
            <a:r>
              <a:rPr lang="en-US" altLang="ko-KR" sz="1000" b="1" dirty="0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(</a:t>
            </a:r>
            <a:r>
              <a:rPr lang="ko-KR" altLang="en-US" sz="1000" b="1" dirty="0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표절방지시스템 구축 및 서비스 제공 업체</a:t>
            </a:r>
            <a:r>
              <a:rPr lang="en-US" altLang="ko-KR" sz="1000" b="1" dirty="0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)</a:t>
            </a:r>
            <a:r>
              <a:rPr lang="ko-KR" altLang="en-US" sz="1000" b="1" dirty="0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에 알려주시고 본 문건을 즉시 파기 또는 반송하여 주시기 바랍니다</a:t>
            </a:r>
            <a:r>
              <a:rPr lang="en-US" altLang="ko-KR" sz="1000" b="1" dirty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. </a:t>
            </a:r>
            <a:r>
              <a:rPr lang="en-US" altLang="ko-KR" sz="1000" b="1" dirty="0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[02-2115-8677]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1689" y="295233"/>
            <a:ext cx="7334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01</a:t>
            </a:r>
            <a:endParaRPr lang="ko-KR" altLang="en-US" sz="3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제목 9"/>
          <p:cNvSpPr txBox="1">
            <a:spLocks/>
          </p:cNvSpPr>
          <p:nvPr/>
        </p:nvSpPr>
        <p:spPr>
          <a:xfrm>
            <a:off x="1687473" y="288882"/>
            <a:ext cx="2820504" cy="514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21" name="제목 9"/>
          <p:cNvSpPr txBox="1">
            <a:spLocks/>
          </p:cNvSpPr>
          <p:nvPr/>
        </p:nvSpPr>
        <p:spPr>
          <a:xfrm>
            <a:off x="1606434" y="311415"/>
            <a:ext cx="4119621" cy="514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ko-KR" altLang="en-US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표절방지시스템 접속하기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314" y="5948397"/>
            <a:ext cx="1527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홈페이지를 통해 표절방지시스템에 접속할 수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2087724" y="2780927"/>
            <a:ext cx="6085108" cy="2513915"/>
            <a:chOff x="2015284" y="2885434"/>
            <a:chExt cx="5636383" cy="2513915"/>
          </a:xfrm>
        </p:grpSpPr>
        <p:sp>
          <p:nvSpPr>
            <p:cNvPr id="8" name="TextBox 7"/>
            <p:cNvSpPr txBox="1"/>
            <p:nvPr/>
          </p:nvSpPr>
          <p:spPr>
            <a:xfrm>
              <a:off x="2015284" y="5091572"/>
              <a:ext cx="5636383" cy="307777"/>
            </a:xfrm>
            <a:prstGeom prst="rect">
              <a:avLst/>
            </a:prstGeom>
            <a:ln w="3175">
              <a:solidFill>
                <a:srgbClr val="66BAE8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ko-KR" altLang="en-US" sz="1400" b="1" spc="-50" dirty="0">
                  <a:solidFill>
                    <a:schemeClr val="tx1"/>
                  </a:solidFill>
                  <a:latin typeface="08서울남산체 L" pitchFamily="18" charset="-127"/>
                  <a:ea typeface="08서울남산체 L" pitchFamily="18" charset="-127"/>
                </a:rPr>
                <a:t>홈페이지  →  </a:t>
              </a:r>
              <a:r>
                <a:rPr lang="ko-KR" altLang="en-US" sz="1400" b="1" spc="-50" dirty="0" smtClean="0">
                  <a:solidFill>
                    <a:schemeClr val="tx1"/>
                  </a:solidFill>
                  <a:latin typeface="08서울남산체 L" pitchFamily="18" charset="-127"/>
                  <a:ea typeface="08서울남산체 L" pitchFamily="18" charset="-127"/>
                </a:rPr>
                <a:t>로그인  </a:t>
              </a:r>
              <a:r>
                <a:rPr lang="ko-KR" altLang="en-US" sz="1400" b="1" spc="-50" dirty="0">
                  <a:solidFill>
                    <a:schemeClr val="tx1"/>
                  </a:solidFill>
                  <a:latin typeface="08서울남산체 L" pitchFamily="18" charset="-127"/>
                  <a:ea typeface="08서울남산체 L" pitchFamily="18" charset="-127"/>
                </a:rPr>
                <a:t>→  </a:t>
              </a:r>
              <a:r>
                <a:rPr lang="ko-KR" altLang="en-US" sz="1400" b="1" spc="-50" dirty="0" smtClean="0">
                  <a:solidFill>
                    <a:schemeClr val="tx1"/>
                  </a:solidFill>
                  <a:latin typeface="08서울남산체 L" pitchFamily="18" charset="-127"/>
                  <a:ea typeface="08서울남산체 L" pitchFamily="18" charset="-127"/>
                </a:rPr>
                <a:t>포털  </a:t>
              </a:r>
              <a:r>
                <a:rPr lang="ko-KR" altLang="en-US" sz="1400" b="1" spc="-50" dirty="0">
                  <a:solidFill>
                    <a:schemeClr val="tx1"/>
                  </a:solidFill>
                  <a:latin typeface="08서울남산체 L" pitchFamily="18" charset="-127"/>
                  <a:ea typeface="08서울남산체 L" pitchFamily="18" charset="-127"/>
                </a:rPr>
                <a:t>→  </a:t>
              </a:r>
              <a:r>
                <a:rPr lang="ko-KR" altLang="en-US" sz="1400" b="1" spc="-50" dirty="0" smtClean="0">
                  <a:solidFill>
                    <a:schemeClr val="tx1"/>
                  </a:solidFill>
                  <a:latin typeface="08서울남산체 L" pitchFamily="18" charset="-127"/>
                  <a:ea typeface="08서울남산체 L" pitchFamily="18" charset="-127"/>
                </a:rPr>
                <a:t>교육지원  → 표절방지시스템    </a:t>
              </a:r>
              <a:r>
                <a:rPr lang="ko-KR" altLang="en-US" sz="1400" b="1" spc="-50" dirty="0">
                  <a:solidFill>
                    <a:schemeClr val="tx1"/>
                  </a:solidFill>
                  <a:latin typeface="08서울남산체 L" pitchFamily="18" charset="-127"/>
                  <a:ea typeface="08서울남산체 L" pitchFamily="18" charset="-127"/>
                </a:rPr>
                <a:t>선택</a:t>
              </a:r>
            </a:p>
          </p:txBody>
        </p:sp>
        <p:cxnSp>
          <p:nvCxnSpPr>
            <p:cNvPr id="26" name="구부러진 연결선 39"/>
            <p:cNvCxnSpPr/>
            <p:nvPr/>
          </p:nvCxnSpPr>
          <p:spPr>
            <a:xfrm rot="5400000">
              <a:off x="4067924" y="3467366"/>
              <a:ext cx="2314149" cy="1150286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724" y="847339"/>
            <a:ext cx="6084676" cy="40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34414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1689" y="295233"/>
            <a:ext cx="7334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02</a:t>
            </a:r>
            <a:endParaRPr lang="ko-KR" altLang="en-US" sz="3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제목 9"/>
          <p:cNvSpPr txBox="1">
            <a:spLocks/>
          </p:cNvSpPr>
          <p:nvPr/>
        </p:nvSpPr>
        <p:spPr>
          <a:xfrm>
            <a:off x="1687473" y="288882"/>
            <a:ext cx="2820504" cy="514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21" name="제목 9"/>
          <p:cNvSpPr txBox="1">
            <a:spLocks/>
          </p:cNvSpPr>
          <p:nvPr/>
        </p:nvSpPr>
        <p:spPr>
          <a:xfrm>
            <a:off x="1606434" y="311415"/>
            <a:ext cx="4119621" cy="514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ko-KR" altLang="en-US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표절방지시스템 접속하기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314" y="5948397"/>
            <a:ext cx="1527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err="1" smtClean="0">
                <a:solidFill>
                  <a:schemeClr val="bg1"/>
                </a:solidFill>
              </a:rPr>
              <a:t>로그인은</a:t>
            </a:r>
            <a:r>
              <a:rPr lang="ko-KR" altLang="en-US" sz="1000" dirty="0" smtClean="0">
                <a:solidFill>
                  <a:schemeClr val="bg1"/>
                </a:solidFill>
              </a:rPr>
              <a:t> </a:t>
            </a:r>
            <a:r>
              <a:rPr lang="ko-KR" altLang="en-US" sz="1000" dirty="0" err="1" smtClean="0">
                <a:solidFill>
                  <a:schemeClr val="bg1"/>
                </a:solidFill>
              </a:rPr>
              <a:t>웹정보시스템</a:t>
            </a:r>
            <a:r>
              <a:rPr lang="en-US" altLang="ko-KR" sz="1000" dirty="0" smtClean="0">
                <a:solidFill>
                  <a:schemeClr val="bg1"/>
                </a:solidFill>
              </a:rPr>
              <a:t>(SSO) </a:t>
            </a:r>
            <a:r>
              <a:rPr lang="ko-KR" altLang="en-US" sz="1000" dirty="0" smtClean="0">
                <a:solidFill>
                  <a:schemeClr val="bg1"/>
                </a:solidFill>
              </a:rPr>
              <a:t>정보와 동일합니다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8599" y="5355232"/>
            <a:ext cx="6085108" cy="1169551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b="1" spc="-50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접속 아이디</a:t>
            </a:r>
            <a:endParaRPr lang="en-US" altLang="ko-KR" sz="1400" b="1" spc="-50" dirty="0" smtClean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r>
              <a:rPr lang="en-US" altLang="ko-KR" sz="1400" b="1" spc="-50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  - </a:t>
            </a:r>
            <a:r>
              <a:rPr lang="ko-KR" altLang="en-US" sz="1400" b="1" spc="-50" dirty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교원 </a:t>
            </a:r>
            <a:r>
              <a:rPr lang="en-US" altLang="ko-KR" sz="1400" b="1" spc="-50" dirty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1400" b="1" spc="-50" dirty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교직원번호</a:t>
            </a:r>
            <a:endParaRPr lang="en-US" altLang="ko-KR" sz="1400" b="1" spc="-50" dirty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r>
              <a:rPr lang="ko-KR" altLang="en-US" sz="1400" b="1" spc="-50" dirty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  </a:t>
            </a:r>
            <a:r>
              <a:rPr lang="en-US" altLang="ko-KR" sz="1400" b="1" spc="-50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-</a:t>
            </a:r>
            <a:r>
              <a:rPr lang="ko-KR" altLang="en-US" sz="1400" b="1" spc="-50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ko-KR" altLang="en-US" sz="1400" b="1" spc="-50" dirty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직원 </a:t>
            </a:r>
            <a:r>
              <a:rPr lang="en-US" altLang="ko-KR" sz="1400" b="1" spc="-50" dirty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1400" b="1" spc="-50" dirty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교직원번호</a:t>
            </a:r>
            <a:endParaRPr lang="en-US" altLang="ko-KR" sz="1400" b="1" spc="-50" dirty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r>
              <a:rPr lang="ko-KR" altLang="en-US" sz="1400" b="1" spc="-50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  </a:t>
            </a:r>
            <a:r>
              <a:rPr lang="en-US" altLang="ko-KR" sz="1400" b="1" spc="-50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- </a:t>
            </a:r>
            <a:r>
              <a:rPr lang="ko-KR" altLang="en-US" sz="1400" b="1" spc="-50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학생</a:t>
            </a:r>
            <a:r>
              <a:rPr lang="en-US" altLang="ko-KR" sz="1400" b="1" spc="-50" dirty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(</a:t>
            </a:r>
            <a:r>
              <a:rPr lang="ko-KR" altLang="en-US" sz="1400" b="1" spc="-50" dirty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대학원생</a:t>
            </a:r>
            <a:r>
              <a:rPr lang="en-US" altLang="ko-KR" sz="1400" b="1" spc="-50" dirty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) : </a:t>
            </a:r>
            <a:r>
              <a:rPr lang="ko-KR" altLang="en-US" sz="1400" b="1" spc="-50" dirty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학번</a:t>
            </a:r>
            <a:endParaRPr lang="en-US" altLang="ko-KR" sz="1400" b="1" spc="-50" dirty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b="1" spc="-50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비밀번호</a:t>
            </a:r>
            <a:r>
              <a:rPr lang="en-US" altLang="ko-KR" sz="1400" b="1" spc="-50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:  SSO </a:t>
            </a:r>
            <a:r>
              <a:rPr lang="ko-KR" altLang="en-US" sz="1400" b="1" spc="-50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비밀번호</a:t>
            </a:r>
            <a:r>
              <a:rPr lang="en-US" altLang="ko-KR" sz="1400" b="1" spc="-50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(</a:t>
            </a:r>
            <a:r>
              <a:rPr lang="ko-KR" altLang="en-US" sz="1400" b="1" spc="-50" dirty="0" err="1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웹정보시스템</a:t>
            </a:r>
            <a:r>
              <a:rPr lang="ko-KR" altLang="en-US" sz="1400" b="1" spc="-50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 비밀번호</a:t>
            </a:r>
            <a:r>
              <a:rPr lang="en-US" altLang="ko-KR" sz="1400" b="1" spc="-50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)</a:t>
            </a:r>
            <a:endParaRPr lang="ko-KR" altLang="en-US" sz="1400" b="1" spc="-50" dirty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pic>
        <p:nvPicPr>
          <p:cNvPr id="2051" name="Picture 3" descr="C:\Users\ngy\Desktop\del\표절방지로그인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19" y="880008"/>
            <a:ext cx="6148781" cy="43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구부러진 연결선 39"/>
          <p:cNvCxnSpPr/>
          <p:nvPr/>
        </p:nvCxnSpPr>
        <p:spPr>
          <a:xfrm rot="16200000" flipH="1">
            <a:off x="3655807" y="4057163"/>
            <a:ext cx="1440159" cy="111994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930875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y\Desktop\del\표절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880008"/>
            <a:ext cx="5436292" cy="43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1689" y="295233"/>
            <a:ext cx="7334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03</a:t>
            </a:r>
            <a:endParaRPr lang="ko-KR" altLang="en-US" sz="3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제목 9"/>
          <p:cNvSpPr txBox="1">
            <a:spLocks/>
          </p:cNvSpPr>
          <p:nvPr/>
        </p:nvSpPr>
        <p:spPr>
          <a:xfrm>
            <a:off x="1687473" y="288882"/>
            <a:ext cx="2820504" cy="514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21" name="제목 9"/>
          <p:cNvSpPr txBox="1">
            <a:spLocks/>
          </p:cNvSpPr>
          <p:nvPr/>
        </p:nvSpPr>
        <p:spPr>
          <a:xfrm>
            <a:off x="1606434" y="311415"/>
            <a:ext cx="4119621" cy="514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ko-KR" altLang="en-US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표절방지시스템 접속하기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314" y="5948397"/>
            <a:ext cx="1527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문서 업로드 기능을 통해 표절검사를 할 수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8799" y="5346765"/>
            <a:ext cx="2255369" cy="307777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b="1" spc="-50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문서 업로드 선택</a:t>
            </a:r>
            <a:endParaRPr lang="ko-KR" altLang="en-US" sz="1400" b="1" spc="-50" dirty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cxnSp>
        <p:nvCxnSpPr>
          <p:cNvPr id="26" name="구부러진 연결선 39"/>
          <p:cNvCxnSpPr/>
          <p:nvPr/>
        </p:nvCxnSpPr>
        <p:spPr>
          <a:xfrm rot="16200000" flipH="1">
            <a:off x="2251651" y="2653006"/>
            <a:ext cx="3096344" cy="2272067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770551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1700" y="2168860"/>
            <a:ext cx="5035368" cy="3966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직사각형 6"/>
          <p:cNvSpPr/>
          <p:nvPr/>
        </p:nvSpPr>
        <p:spPr>
          <a:xfrm>
            <a:off x="1906550" y="1201707"/>
            <a:ext cx="7021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메뉴 상단의 문서업로드 탭을 클릭하여 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[</a:t>
            </a:r>
            <a:r>
              <a:rPr lang="ko-KR" altLang="en-US" sz="1100" b="1" spc="-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검사명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]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을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입력합니다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228600" indent="-228600">
              <a:buFontTx/>
              <a:buAutoNum type="arabicPeriod"/>
            </a:pP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문서구</a:t>
            </a:r>
            <a:r>
              <a:rPr lang="ko-KR" altLang="en-US" sz="11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분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선택 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1100" b="1" spc="-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업로드한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문서를 검사할 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EB" panose="020B0600000101010101" charset="-127"/>
                <a:ea typeface="08서울남산체 EB" panose="020B0600000101010101" charset="-127"/>
              </a:rPr>
              <a:t>것인지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비교대상으로 활용할 것인지 선택합니다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  <a:endParaRPr lang="ko-KR" altLang="en-US" sz="1100" b="1" spc="-5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2843" y="3930151"/>
            <a:ext cx="3249657" cy="707886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문서구분 설정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검사문서 </a:t>
            </a:r>
            <a:r>
              <a:rPr lang="en-US" altLang="ko-KR" sz="800" spc="-20" dirty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표절검사 시 실제 표절검사가 진행됩니다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비교문서 </a:t>
            </a:r>
            <a:r>
              <a:rPr lang="en-US" altLang="ko-KR" sz="800" spc="-20" dirty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표절 검사 시 비교하고 싶은 문서로 등록됩니다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.</a:t>
            </a:r>
            <a:endParaRPr lang="en-US" altLang="ko-KR" sz="800" spc="-20" dirty="0">
              <a:latin typeface="08서울남산체 L" pitchFamily="18" charset="-127"/>
              <a:ea typeface="08서울남산체 L" pitchFamily="18" charset="-127"/>
            </a:endParaRPr>
          </a:p>
          <a:p>
            <a:pPr marL="88900"/>
            <a:r>
              <a:rPr lang="en-US" altLang="ko-KR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※</a:t>
            </a:r>
            <a:r>
              <a:rPr lang="ko-KR" altLang="en-US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비교문서로 등록할 경우 비교범위</a:t>
            </a:r>
            <a:r>
              <a:rPr lang="en-US" altLang="ko-KR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- </a:t>
            </a:r>
            <a:r>
              <a:rPr lang="ko-KR" altLang="en-US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내가 올린 문서를 통해 비교대상으로 활용할 수 있습니다</a:t>
            </a:r>
            <a:r>
              <a:rPr lang="en-US" altLang="ko-KR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  <a:endParaRPr lang="en-US" altLang="ko-KR" sz="800" spc="-20" dirty="0">
              <a:solidFill>
                <a:srgbClr val="FF0000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1689" y="295233"/>
            <a:ext cx="7334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04</a:t>
            </a:r>
            <a:endParaRPr lang="ko-KR" altLang="en-US" sz="3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제목 9"/>
          <p:cNvSpPr txBox="1">
            <a:spLocks/>
          </p:cNvSpPr>
          <p:nvPr/>
        </p:nvSpPr>
        <p:spPr>
          <a:xfrm>
            <a:off x="1687473" y="288882"/>
            <a:ext cx="2820504" cy="514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21" name="제목 9"/>
          <p:cNvSpPr txBox="1">
            <a:spLocks/>
          </p:cNvSpPr>
          <p:nvPr/>
        </p:nvSpPr>
        <p:spPr>
          <a:xfrm>
            <a:off x="1606434" y="311415"/>
            <a:ext cx="4873778" cy="514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ko-KR" altLang="en-US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표절검사하기 </a:t>
            </a:r>
            <a:r>
              <a:rPr lang="en-US" altLang="ko-KR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- </a:t>
            </a:r>
            <a:r>
              <a:rPr lang="ko-KR" altLang="en-US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문서구분 선택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314" y="5948397"/>
            <a:ext cx="16256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문서구분을 통해 활용 용도에 맞게 파일을 업로드 할 수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75" y="3554265"/>
            <a:ext cx="641768" cy="47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구부러진 연결선 39"/>
          <p:cNvCxnSpPr>
            <a:stCxn id="29" idx="2"/>
            <a:endCxn id="8" idx="1"/>
          </p:cNvCxnSpPr>
          <p:nvPr/>
        </p:nvCxnSpPr>
        <p:spPr>
          <a:xfrm rot="16200000" flipH="1">
            <a:off x="4453638" y="2914889"/>
            <a:ext cx="243026" cy="2495384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모서리가 둥근 직사각형 28"/>
          <p:cNvSpPr/>
          <p:nvPr/>
        </p:nvSpPr>
        <p:spPr>
          <a:xfrm>
            <a:off x="3006575" y="3546603"/>
            <a:ext cx="641768" cy="494465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22843" y="3414482"/>
            <a:ext cx="3249657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검사명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검사할 문서들에 대한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그룹명으로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,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본인이 구분할 수 있는 이름으로 입력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0237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8482" y="2132856"/>
            <a:ext cx="4643738" cy="422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2870" y="3864959"/>
            <a:ext cx="1966080" cy="1180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자유형 27"/>
          <p:cNvSpPr/>
          <p:nvPr/>
        </p:nvSpPr>
        <p:spPr>
          <a:xfrm>
            <a:off x="2555776" y="4484003"/>
            <a:ext cx="587094" cy="960665"/>
          </a:xfrm>
          <a:custGeom>
            <a:avLst/>
            <a:gdLst>
              <a:gd name="connsiteX0" fmla="*/ 0 w 1681843"/>
              <a:gd name="connsiteY0" fmla="*/ 718457 h 718457"/>
              <a:gd name="connsiteX1" fmla="*/ 408215 w 1681843"/>
              <a:gd name="connsiteY1" fmla="*/ 195943 h 718457"/>
              <a:gd name="connsiteX2" fmla="*/ 1681843 w 1681843"/>
              <a:gd name="connsiteY2" fmla="*/ 0 h 718457"/>
              <a:gd name="connsiteX3" fmla="*/ 1681843 w 1681843"/>
              <a:gd name="connsiteY3" fmla="*/ 0 h 7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1843" h="718457">
                <a:moveTo>
                  <a:pt x="0" y="718457"/>
                </a:moveTo>
                <a:cubicBezTo>
                  <a:pt x="63954" y="517071"/>
                  <a:pt x="127908" y="315686"/>
                  <a:pt x="408215" y="195943"/>
                </a:cubicBezTo>
                <a:cubicBezTo>
                  <a:pt x="688522" y="76200"/>
                  <a:pt x="1681843" y="0"/>
                  <a:pt x="1681843" y="0"/>
                </a:cubicBezTo>
                <a:lnTo>
                  <a:pt x="1681843" y="0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906550" y="1201707"/>
            <a:ext cx="70219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비교범위 선택 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표절검사 시 내 문서와 비교할 대상 문서의 범위를 선택합니다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228600" indent="-228600">
              <a:buAutoNum type="arabicPeriod"/>
            </a:pP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검사 설정 확인 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인용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/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출처표시문장 및 논문양식을 검사대상에서 포함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/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제외할 것인지 여부와 표절처리기준을 설정합니다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 </a:t>
            </a:r>
          </a:p>
          <a:p>
            <a:pPr marL="228600" indent="-228600">
              <a:buAutoNum type="arabicPeriod"/>
            </a:pP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검사할 문서를 첨부 또는 직접 입력하여 표절검사 버튼을 클릭합니다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 </a:t>
            </a:r>
            <a:r>
              <a:rPr lang="ko-KR" altLang="en-US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여러 개의 파일도 한번에 검사 가능합니다</a:t>
            </a:r>
            <a:r>
              <a:rPr lang="en-US" altLang="ko-KR" sz="11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  <a:endParaRPr lang="ko-KR" altLang="en-US" sz="1100" b="1" spc="-5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1689" y="295233"/>
            <a:ext cx="7334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05</a:t>
            </a:r>
            <a:endParaRPr lang="ko-KR" altLang="en-US" sz="3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제목 9"/>
          <p:cNvSpPr txBox="1">
            <a:spLocks/>
          </p:cNvSpPr>
          <p:nvPr/>
        </p:nvSpPr>
        <p:spPr>
          <a:xfrm>
            <a:off x="1687473" y="288882"/>
            <a:ext cx="2820504" cy="514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21" name="제목 9"/>
          <p:cNvSpPr txBox="1">
            <a:spLocks/>
          </p:cNvSpPr>
          <p:nvPr/>
        </p:nvSpPr>
        <p:spPr>
          <a:xfrm>
            <a:off x="1606434" y="311415"/>
            <a:ext cx="5017794" cy="514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ko-KR" altLang="en-US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표절검사하기 </a:t>
            </a:r>
            <a:r>
              <a:rPr lang="en-US" altLang="ko-KR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- </a:t>
            </a:r>
            <a:r>
              <a:rPr lang="ko-KR" altLang="en-US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검사문서 등록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314" y="5948397"/>
            <a:ext cx="1625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검사문서는 상황에 따라 한 개 또는 여러 개 파일을 쉽게 업로드 할 수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7517" y="2922039"/>
            <a:ext cx="3654983" cy="707886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비교범위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설정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현재 첨부 문서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현재 검사 그룹의 첨부 문서 상호 간의 비교를 합니다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내가 올린 문서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내가 등록한 전체 또는 일부 선택한 문서와 비교합니다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도메인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DB 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기관에서 보유한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DB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및 기관 내 사용자문서와 비교합니다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카피킬러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DB 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인터넷에 공개된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콘텐츠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및 카피킬러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DB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와 비교합니다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.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924" y="4621966"/>
            <a:ext cx="1756003" cy="1180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자유형 24"/>
          <p:cNvSpPr/>
          <p:nvPr/>
        </p:nvSpPr>
        <p:spPr>
          <a:xfrm>
            <a:off x="3091704" y="5196280"/>
            <a:ext cx="796220" cy="236253"/>
          </a:xfrm>
          <a:custGeom>
            <a:avLst/>
            <a:gdLst>
              <a:gd name="connsiteX0" fmla="*/ 0 w 1681843"/>
              <a:gd name="connsiteY0" fmla="*/ 718457 h 718457"/>
              <a:gd name="connsiteX1" fmla="*/ 408215 w 1681843"/>
              <a:gd name="connsiteY1" fmla="*/ 195943 h 718457"/>
              <a:gd name="connsiteX2" fmla="*/ 1681843 w 1681843"/>
              <a:gd name="connsiteY2" fmla="*/ 0 h 718457"/>
              <a:gd name="connsiteX3" fmla="*/ 1681843 w 1681843"/>
              <a:gd name="connsiteY3" fmla="*/ 0 h 7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1843" h="718457">
                <a:moveTo>
                  <a:pt x="0" y="718457"/>
                </a:moveTo>
                <a:cubicBezTo>
                  <a:pt x="63954" y="517071"/>
                  <a:pt x="127908" y="315686"/>
                  <a:pt x="408215" y="195943"/>
                </a:cubicBezTo>
                <a:cubicBezTo>
                  <a:pt x="688522" y="76200"/>
                  <a:pt x="1681843" y="0"/>
                  <a:pt x="1681843" y="0"/>
                </a:cubicBezTo>
                <a:lnTo>
                  <a:pt x="1681843" y="0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417517" y="5032058"/>
            <a:ext cx="3654983" cy="830997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문서업로드 시 제한 범위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 </a:t>
            </a: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개당 최대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20MB</a:t>
            </a: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직접 입력 시 최대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30,000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자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한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번에 업로드 가능한 전체 파일용량 및 개수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200MB / 300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개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 가능 파일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en-US" altLang="ko-KR" sz="800" spc="-20" dirty="0" err="1" smtClean="0">
                <a:latin typeface="08서울남산체 L" pitchFamily="18" charset="-127"/>
                <a:ea typeface="08서울남산체 L" pitchFamily="18" charset="-127"/>
              </a:rPr>
              <a:t>hwp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, doc, </a:t>
            </a:r>
            <a:r>
              <a:rPr lang="en-US" altLang="ko-KR" sz="800" spc="-20" dirty="0" err="1" smtClean="0">
                <a:latin typeface="08서울남산체 L" pitchFamily="18" charset="-127"/>
                <a:ea typeface="08서울남산체 L" pitchFamily="18" charset="-127"/>
              </a:rPr>
              <a:t>docx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, </a:t>
            </a:r>
            <a:r>
              <a:rPr lang="en-US" altLang="ko-KR" sz="800" spc="-20" dirty="0" err="1" smtClean="0">
                <a:latin typeface="08서울남산체 L" pitchFamily="18" charset="-127"/>
                <a:ea typeface="08서울남산체 L" pitchFamily="18" charset="-127"/>
              </a:rPr>
              <a:t>ppt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, </a:t>
            </a:r>
            <a:r>
              <a:rPr lang="en-US" altLang="ko-KR" sz="800" spc="-20" dirty="0" err="1" smtClean="0">
                <a:latin typeface="08서울남산체 L" pitchFamily="18" charset="-127"/>
                <a:ea typeface="08서울남산체 L" pitchFamily="18" charset="-127"/>
              </a:rPr>
              <a:t>pptx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, </a:t>
            </a:r>
            <a:r>
              <a:rPr lang="en-US" altLang="ko-KR" sz="800" spc="-20" dirty="0" err="1" smtClean="0">
                <a:latin typeface="08서울남산체 L" pitchFamily="18" charset="-127"/>
                <a:ea typeface="08서울남산체 L" pitchFamily="18" charset="-127"/>
              </a:rPr>
              <a:t>xls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, </a:t>
            </a:r>
            <a:r>
              <a:rPr lang="en-US" altLang="ko-KR" sz="800" spc="-20" dirty="0" err="1" smtClean="0">
                <a:latin typeface="08서울남산체 L" pitchFamily="18" charset="-127"/>
                <a:ea typeface="08서울남산체 L" pitchFamily="18" charset="-127"/>
              </a:rPr>
              <a:t>xlsx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, </a:t>
            </a:r>
            <a:r>
              <a:rPr lang="en-US" altLang="ko-KR" sz="800" spc="-20" dirty="0" err="1" smtClean="0">
                <a:latin typeface="08서울남산체 L" pitchFamily="18" charset="-127"/>
                <a:ea typeface="08서울남산체 L" pitchFamily="18" charset="-127"/>
              </a:rPr>
              <a:t>pdf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/>
            <a:r>
              <a:rPr lang="en-US" altLang="ko-KR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※ </a:t>
            </a:r>
            <a:r>
              <a:rPr lang="ko-KR" altLang="en-US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제한 범위는 기관별로 상이할 수 있습니다</a:t>
            </a:r>
            <a:r>
              <a:rPr lang="en-US" altLang="ko-KR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26309" y="3664280"/>
            <a:ext cx="3654983" cy="1323439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 설정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인용문장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/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출처표시문장 제외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표절 검사 시 직접인용 표시를 하거나 내주 형식으로 출처를 표시한 내용에 대하여 검사대상에서 제외를 할 것인지 선택할 수 있습니다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. </a:t>
            </a: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목차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/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참고문헌 제외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표절 검사 시 논문 양식이나 참고문헌 등 서지정보에 대하여  검사대상에서 제외를 할 것인지 선택할 수 있습니다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.</a:t>
            </a:r>
            <a:endParaRPr lang="ko-KR" altLang="en-US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177800" indent="-88900">
              <a:buFontTx/>
              <a:buChar char="-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표절처리기준 변경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표절의심영역으로 처리할 어절의 기준을 직접 설정할 수 있습니다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177800" lvl="0" indent="-88900"/>
            <a:r>
              <a:rPr lang="en-US" altLang="ko-KR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※</a:t>
            </a:r>
            <a:r>
              <a:rPr lang="ko-KR" altLang="en-US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검사 설정에 따라 산출되는 </a:t>
            </a:r>
            <a:r>
              <a:rPr lang="ko-KR" altLang="en-US" sz="800" spc="-20" dirty="0" err="1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표절률이</a:t>
            </a:r>
            <a:r>
              <a:rPr lang="ko-KR" altLang="en-US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 변동될 수 있습니다</a:t>
            </a:r>
            <a:r>
              <a:rPr lang="en-US" altLang="ko-KR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177800" indent="-88900"/>
            <a:r>
              <a:rPr lang="en-US" altLang="ko-KR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※</a:t>
            </a:r>
            <a:r>
              <a:rPr lang="ko-KR" altLang="en-US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기관별 내부 기준에 따라 검사설정 선택창이 비활성화된 경우도 있습니다</a:t>
            </a:r>
            <a:r>
              <a:rPr lang="en-US" altLang="ko-KR" sz="800" spc="-2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931" y="1641401"/>
            <a:ext cx="5292588" cy="2381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173892"/>
            <a:ext cx="5294511" cy="2459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3" name="직사각형 32"/>
          <p:cNvSpPr/>
          <p:nvPr/>
        </p:nvSpPr>
        <p:spPr>
          <a:xfrm>
            <a:off x="6752118" y="3131029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742179" y="5697252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제목 16"/>
          <p:cNvSpPr>
            <a:spLocks noGrp="1"/>
          </p:cNvSpPr>
          <p:nvPr>
            <p:ph type="title" idx="4294967295"/>
          </p:nvPr>
        </p:nvSpPr>
        <p:spPr>
          <a:xfrm>
            <a:off x="1604889" y="323841"/>
            <a:ext cx="6589332" cy="1031352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2400" spc="-100" dirty="0" smtClean="0">
                <a:solidFill>
                  <a:schemeClr val="tx1"/>
                </a:solidFill>
                <a:latin typeface="08서울남산체 EB" pitchFamily="18" charset="-127"/>
                <a:ea typeface="08서울남산체 EB" pitchFamily="18" charset="-127"/>
              </a:rPr>
              <a:t>검사 결과 목록 확인</a:t>
            </a:r>
            <a:endParaRPr lang="ko-KR" altLang="en-US" sz="2400" spc="-100" dirty="0">
              <a:solidFill>
                <a:schemeClr val="tx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1689" y="295233"/>
            <a:ext cx="7334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06</a:t>
            </a:r>
            <a:endParaRPr lang="ko-KR" altLang="en-US" sz="3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제목 9"/>
          <p:cNvSpPr txBox="1">
            <a:spLocks/>
          </p:cNvSpPr>
          <p:nvPr/>
        </p:nvSpPr>
        <p:spPr>
          <a:xfrm>
            <a:off x="1687473" y="288882"/>
            <a:ext cx="2820504" cy="514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36096" y="1988840"/>
            <a:ext cx="3060340" cy="461665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 문서 등록이 완료되면 목록에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[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검사중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]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으로 표시됨</a:t>
            </a:r>
          </a:p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검사가 완료되면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표절률을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자동으로 보여줌</a:t>
            </a:r>
          </a:p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해당 목록 클릭 시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,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 그룹의 결과 확인 가능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1906551" y="1032146"/>
            <a:ext cx="580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업로드 한 검사 그룹의 검사현황을 확인합니다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marL="228600" indent="-228600">
              <a:buAutoNum type="arabicPeriod"/>
            </a:pP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검사가 완료되면 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[</a:t>
            </a:r>
            <a:r>
              <a:rPr lang="ko-KR" altLang="en-US" sz="1200" b="1" spc="-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검사중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]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인 검사상태가 자동으로 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[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검사완료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]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로 변경됩니다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  <a:endParaRPr lang="ko-KR" altLang="en-US" sz="1200" b="1" spc="-50" dirty="0">
              <a:solidFill>
                <a:schemeClr val="tx1">
                  <a:lumMod val="50000"/>
                  <a:lumOff val="50000"/>
                </a:schemeClr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94312" y="4510976"/>
            <a:ext cx="3743908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각 검사그룹의 문서 중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표절률이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가장 높은 문서에 대하여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최고표절률로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제시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검사가 완료된 검사 그룹 클릭 시 검사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문서별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결과 확인 가능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79314" y="6109791"/>
            <a:ext cx="1644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검사가 완료되면 검사상태가 자동으로 검사완료로 변경됩니다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230162"/>
            <a:ext cx="5953100" cy="509370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직사각형 1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1689" y="295233"/>
            <a:ext cx="7334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07</a:t>
            </a:r>
            <a:endParaRPr lang="ko-KR" altLang="en-US" sz="3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flipH="1">
            <a:off x="107504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제목 9"/>
          <p:cNvSpPr txBox="1">
            <a:spLocks/>
          </p:cNvSpPr>
          <p:nvPr/>
        </p:nvSpPr>
        <p:spPr>
          <a:xfrm>
            <a:off x="1687473" y="288882"/>
            <a:ext cx="2820504" cy="514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24" name="제목 16"/>
          <p:cNvSpPr txBox="1">
            <a:spLocks/>
          </p:cNvSpPr>
          <p:nvPr/>
        </p:nvSpPr>
        <p:spPr>
          <a:xfrm>
            <a:off x="1604889" y="323841"/>
            <a:ext cx="6589332" cy="1031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검사 </a:t>
            </a:r>
            <a:r>
              <a:rPr lang="ko-KR" altLang="en-US" sz="2400" spc="-100" dirty="0" err="1" smtClean="0">
                <a:latin typeface="08서울남산체 EB" pitchFamily="18" charset="-127"/>
                <a:ea typeface="08서울남산체 EB" pitchFamily="18" charset="-127"/>
                <a:cs typeface="+mj-cs"/>
              </a:rPr>
              <a:t>문서별</a:t>
            </a:r>
            <a:r>
              <a:rPr lang="ko-KR" altLang="en-US" sz="2400" spc="-100" dirty="0" smtClean="0">
                <a:latin typeface="08서울남산체 EB" pitchFamily="18" charset="-127"/>
                <a:ea typeface="08서울남산체 EB" pitchFamily="18" charset="-127"/>
                <a:cs typeface="+mj-cs"/>
              </a:rPr>
              <a:t> 결과 확인</a:t>
            </a: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79314" y="5809449"/>
            <a:ext cx="16446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bg1"/>
                </a:solidFill>
              </a:rPr>
              <a:t>실시간으로 검사가 이루어지며</a:t>
            </a:r>
            <a:r>
              <a:rPr lang="en-US" altLang="ko-KR" sz="1000" dirty="0" smtClean="0">
                <a:solidFill>
                  <a:schemeClr val="bg1"/>
                </a:solidFill>
              </a:rPr>
              <a:t>, </a:t>
            </a:r>
            <a:r>
              <a:rPr lang="ko-KR" altLang="en-US" sz="1000" dirty="0" smtClean="0">
                <a:solidFill>
                  <a:schemeClr val="bg1"/>
                </a:solidFill>
              </a:rPr>
              <a:t>첨부문서의 크기 및 개수에 따라 분 단위의 시간이 소요될 수도 있습니다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26253" y="5257466"/>
            <a:ext cx="1945184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각각의 돋보기 아이콘 클릭 시 해당파일의 상세표절결과 확인 가능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77740" y="3573016"/>
            <a:ext cx="2586748" cy="461665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 그룹 내 문서들에 대한 표절검사 종합결과확인서 다운로드 가능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문서 별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표절률이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한번에 출력됨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6840269" y="5565305"/>
            <a:ext cx="144000" cy="144016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6734623" y="4566312"/>
            <a:ext cx="825709" cy="230840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cxnSp>
        <p:nvCxnSpPr>
          <p:cNvPr id="33" name="구부러진 연결선 32"/>
          <p:cNvCxnSpPr>
            <a:stCxn id="29" idx="1"/>
            <a:endCxn id="25" idx="2"/>
          </p:cNvCxnSpPr>
          <p:nvPr/>
        </p:nvCxnSpPr>
        <p:spPr>
          <a:xfrm rot="10800000">
            <a:off x="5298845" y="5596021"/>
            <a:ext cx="1541424" cy="41293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구부러진 연결선 39"/>
          <p:cNvCxnSpPr>
            <a:stCxn id="32" idx="0"/>
            <a:endCxn id="27" idx="2"/>
          </p:cNvCxnSpPr>
          <p:nvPr/>
        </p:nvCxnSpPr>
        <p:spPr>
          <a:xfrm rot="5400000" flipH="1" flipV="1">
            <a:off x="7143481" y="4038679"/>
            <a:ext cx="531631" cy="523636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모서리가 둥근 직사각형 40"/>
          <p:cNvSpPr/>
          <p:nvPr/>
        </p:nvSpPr>
        <p:spPr>
          <a:xfrm>
            <a:off x="6182332" y="4929570"/>
            <a:ext cx="195408" cy="227622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03948" y="4034681"/>
            <a:ext cx="2232248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 완료 후 사용자에 의해 검사설정이 변경되어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표절률에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영향을 미친 경우 표시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cxnSp>
        <p:nvCxnSpPr>
          <p:cNvPr id="43" name="구부러진 연결선 39"/>
          <p:cNvCxnSpPr>
            <a:stCxn id="41" idx="0"/>
            <a:endCxn id="42" idx="2"/>
          </p:cNvCxnSpPr>
          <p:nvPr/>
        </p:nvCxnSpPr>
        <p:spPr>
          <a:xfrm rot="16200000" flipV="1">
            <a:off x="5471887" y="4121421"/>
            <a:ext cx="556335" cy="1059964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99606"/>
            <a:ext cx="3456384" cy="2429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모서리가 둥근 직사각형 33"/>
          <p:cNvSpPr/>
          <p:nvPr/>
        </p:nvSpPr>
        <p:spPr>
          <a:xfrm>
            <a:off x="7039142" y="5554436"/>
            <a:ext cx="144000" cy="144016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cxnSp>
        <p:nvCxnSpPr>
          <p:cNvPr id="38" name="구부러진 연결선 37"/>
          <p:cNvCxnSpPr>
            <a:stCxn id="34" idx="3"/>
            <a:endCxn id="44" idx="0"/>
          </p:cNvCxnSpPr>
          <p:nvPr/>
        </p:nvCxnSpPr>
        <p:spPr>
          <a:xfrm>
            <a:off x="7183142" y="5626444"/>
            <a:ext cx="755241" cy="488338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40269" y="6114782"/>
            <a:ext cx="2196227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각각의 다운로</a:t>
            </a:r>
            <a:r>
              <a:rPr lang="ko-KR" altLang="en-US" sz="800" spc="-20" dirty="0">
                <a:latin typeface="08서울남산체 L" pitchFamily="18" charset="-127"/>
                <a:ea typeface="08서울남산체 L" pitchFamily="18" charset="-127"/>
              </a:rPr>
              <a:t>드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아이콘 클릭 시 해당파일의 표절검사 결과확인서 다운로드 가능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802" y="1561348"/>
            <a:ext cx="6650584" cy="4915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직사각형 23"/>
          <p:cNvSpPr/>
          <p:nvPr/>
        </p:nvSpPr>
        <p:spPr>
          <a:xfrm>
            <a:off x="153927" y="219033"/>
            <a:ext cx="1460520" cy="6459624"/>
          </a:xfrm>
          <a:prstGeom prst="rect">
            <a:avLst/>
          </a:prstGeom>
          <a:solidFill>
            <a:srgbClr val="66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1689" y="295233"/>
            <a:ext cx="7334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08</a:t>
            </a:r>
            <a:endParaRPr lang="ko-KR" altLang="en-US" sz="32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 flipH="1">
            <a:off x="153927" y="329689"/>
            <a:ext cx="1460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153927" y="1420724"/>
            <a:ext cx="14970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79314" y="5970771"/>
            <a:ext cx="1644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Wingdings" pitchFamily="2" charset="2"/>
              <a:buChar char="§"/>
            </a:pPr>
            <a:r>
              <a:rPr lang="ko-KR" altLang="en-US" sz="1000" dirty="0" err="1" smtClean="0">
                <a:solidFill>
                  <a:schemeClr val="bg1"/>
                </a:solidFill>
              </a:rPr>
              <a:t>표절률은</a:t>
            </a:r>
            <a:r>
              <a:rPr lang="ko-KR" altLang="en-US" sz="1000" dirty="0" smtClean="0">
                <a:solidFill>
                  <a:schemeClr val="bg1"/>
                </a:solidFill>
              </a:rPr>
              <a:t> 문서의 전체 어절 수 대비 표절의심영역 어절 수에 대한 비율로 표시됩니다</a:t>
            </a:r>
            <a:r>
              <a:rPr lang="en-US" altLang="ko-KR" sz="1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" name="제목 16"/>
          <p:cNvSpPr txBox="1">
            <a:spLocks/>
          </p:cNvSpPr>
          <p:nvPr/>
        </p:nvSpPr>
        <p:spPr>
          <a:xfrm>
            <a:off x="1604889" y="323841"/>
            <a:ext cx="6589332" cy="1031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문서 상세검사결과 확인</a:t>
            </a:r>
            <a:r>
              <a:rPr kumimoji="0" lang="en-US" altLang="ko-KR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(1)</a:t>
            </a:r>
            <a:endParaRPr kumimoji="0" lang="ko-KR" alt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2058950" y="982629"/>
            <a:ext cx="6383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왼쪽 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[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검사문서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]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를 기준으로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, 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표절의심영역으로 분석된 </a:t>
            </a:r>
            <a:r>
              <a:rPr lang="ko-KR" altLang="en-US" sz="1200" b="1" spc="-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하이라이팅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 문장을 클릭하면 우측 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[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비교문장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]</a:t>
            </a:r>
            <a:r>
              <a:rPr lang="ko-KR" altLang="en-US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에 비교대상 문장과 예상 출처가 제시됩니다</a:t>
            </a:r>
            <a:r>
              <a:rPr lang="en-US" altLang="ko-KR" sz="1200" b="1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.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2267744" y="4234088"/>
            <a:ext cx="2952328" cy="576064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9692" y="5157192"/>
            <a:ext cx="2268252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표절의심 영역으로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,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하이라이팅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문장을 클릭하여 오른쪽 의심출처의 비교문장 확인하기</a:t>
            </a:r>
          </a:p>
        </p:txBody>
      </p:sp>
      <p:cxnSp>
        <p:nvCxnSpPr>
          <p:cNvPr id="30" name="구부러진 연결선 81"/>
          <p:cNvCxnSpPr>
            <a:stCxn id="27" idx="1"/>
            <a:endCxn id="29" idx="1"/>
          </p:cNvCxnSpPr>
          <p:nvPr/>
        </p:nvCxnSpPr>
        <p:spPr>
          <a:xfrm rot="10800000" flipV="1">
            <a:off x="1799692" y="4522119"/>
            <a:ext cx="468052" cy="804349"/>
          </a:xfrm>
          <a:prstGeom prst="curvedConnector3">
            <a:avLst>
              <a:gd name="adj1" fmla="val 14884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모서리가 둥근 직사각형 30"/>
          <p:cNvSpPr/>
          <p:nvPr/>
        </p:nvSpPr>
        <p:spPr>
          <a:xfrm>
            <a:off x="4876986" y="1952836"/>
            <a:ext cx="3780420" cy="427733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706" y="2456892"/>
            <a:ext cx="1630204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각각의 </a:t>
            </a: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문장별로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선택보기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클릭하면 해당 문장만 보여짐</a:t>
            </a:r>
          </a:p>
        </p:txBody>
      </p:sp>
      <p:cxnSp>
        <p:nvCxnSpPr>
          <p:cNvPr id="36" name="구부러진 연결선 57"/>
          <p:cNvCxnSpPr>
            <a:stCxn id="31" idx="1"/>
            <a:endCxn id="35" idx="1"/>
          </p:cNvCxnSpPr>
          <p:nvPr/>
        </p:nvCxnSpPr>
        <p:spPr>
          <a:xfrm rot="10800000" flipH="1" flipV="1">
            <a:off x="4876986" y="2166703"/>
            <a:ext cx="795720" cy="459466"/>
          </a:xfrm>
          <a:prstGeom prst="curvedConnector3">
            <a:avLst>
              <a:gd name="adj1" fmla="val -28729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모서리가 둥근 직사각형 36"/>
          <p:cNvSpPr/>
          <p:nvPr/>
        </p:nvSpPr>
        <p:spPr>
          <a:xfrm>
            <a:off x="5546136" y="4246336"/>
            <a:ext cx="864096" cy="108012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87808" y="4507784"/>
            <a:ext cx="1614538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외부출처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URL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를 클릭하면 해당 내용원문 확인 가능</a:t>
            </a:r>
          </a:p>
        </p:txBody>
      </p:sp>
      <p:cxnSp>
        <p:nvCxnSpPr>
          <p:cNvPr id="39" name="구부러진 연결선 103"/>
          <p:cNvCxnSpPr>
            <a:stCxn id="37" idx="2"/>
            <a:endCxn id="38" idx="1"/>
          </p:cNvCxnSpPr>
          <p:nvPr/>
        </p:nvCxnSpPr>
        <p:spPr>
          <a:xfrm rot="16200000" flipH="1">
            <a:off x="6071640" y="4260892"/>
            <a:ext cx="322713" cy="509624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모서리가 둥근 직사각형 39"/>
          <p:cNvSpPr/>
          <p:nvPr/>
        </p:nvSpPr>
        <p:spPr>
          <a:xfrm>
            <a:off x="4951090" y="2888940"/>
            <a:ext cx="403634" cy="144506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5916" y="3284984"/>
            <a:ext cx="1730220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검사문서 보기방식 변경 가능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err="1" smtClean="0">
                <a:latin typeface="08서울남산체 L" pitchFamily="18" charset="-127"/>
                <a:ea typeface="08서울남산체 L" pitchFamily="18" charset="-127"/>
              </a:rPr>
              <a:t>문장별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보기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/ 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문서로 보기</a:t>
            </a:r>
            <a:endParaRPr lang="en-US" altLang="ko-KR" sz="800" spc="-2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cxnSp>
        <p:nvCxnSpPr>
          <p:cNvPr id="42" name="구부러진 연결선 24"/>
          <p:cNvCxnSpPr>
            <a:stCxn id="40" idx="1"/>
            <a:endCxn id="41" idx="0"/>
          </p:cNvCxnSpPr>
          <p:nvPr/>
        </p:nvCxnSpPr>
        <p:spPr>
          <a:xfrm rot="10800000" flipV="1">
            <a:off x="4681026" y="2961192"/>
            <a:ext cx="270064" cy="323791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628821" y="3537012"/>
            <a:ext cx="2195825" cy="338554"/>
          </a:xfrm>
          <a:prstGeom prst="rect">
            <a:avLst/>
          </a:prstGeom>
          <a:ln w="3175">
            <a:solidFill>
              <a:srgbClr val="66BAE8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Wingdings" pitchFamily="2" charset="2"/>
              <a:buChar char="§"/>
            </a:pP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같은 검사그룹 내의 문서가 의심출처로 나올 경우 해당 문서와 </a:t>
            </a:r>
            <a:r>
              <a:rPr lang="en-US" altLang="ko-KR" sz="800" spc="-20" dirty="0" smtClean="0">
                <a:latin typeface="08서울남산체 L" pitchFamily="18" charset="-127"/>
                <a:ea typeface="08서울남산체 L" pitchFamily="18" charset="-127"/>
              </a:rPr>
              <a:t>1:1</a:t>
            </a:r>
            <a:r>
              <a:rPr lang="ko-KR" altLang="en-US" sz="800" spc="-20" dirty="0" smtClean="0">
                <a:latin typeface="08서울남산체 L" pitchFamily="18" charset="-127"/>
                <a:ea typeface="08서울남산체 L" pitchFamily="18" charset="-127"/>
              </a:rPr>
              <a:t> 비교검사 가능</a:t>
            </a:r>
          </a:p>
        </p:txBody>
      </p:sp>
      <p:sp>
        <p:nvSpPr>
          <p:cNvPr id="44" name="모서리가 둥근 직사각형 43"/>
          <p:cNvSpPr/>
          <p:nvPr/>
        </p:nvSpPr>
        <p:spPr>
          <a:xfrm>
            <a:off x="8143720" y="3188040"/>
            <a:ext cx="396044" cy="146143"/>
          </a:xfrm>
          <a:prstGeom prst="roundRect">
            <a:avLst/>
          </a:prstGeom>
          <a:solidFill>
            <a:srgbClr val="FD7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08서울남산체 L" pitchFamily="18" charset="-127"/>
              <a:ea typeface="08서울남산체 L" pitchFamily="18" charset="-127"/>
            </a:endParaRPr>
          </a:p>
        </p:txBody>
      </p:sp>
      <p:cxnSp>
        <p:nvCxnSpPr>
          <p:cNvPr id="48" name="구부러진 연결선 47"/>
          <p:cNvCxnSpPr>
            <a:stCxn id="44" idx="2"/>
            <a:endCxn id="43" idx="0"/>
          </p:cNvCxnSpPr>
          <p:nvPr/>
        </p:nvCxnSpPr>
        <p:spPr>
          <a:xfrm rot="5400000">
            <a:off x="7932824" y="3128093"/>
            <a:ext cx="202829" cy="615008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2F2"/>
      </a:hlink>
      <a:folHlink>
        <a:srgbClr val="A5A5A5"/>
      </a:folHlink>
    </a:clrScheme>
    <a:fontScheme name="나눔고딕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사용자 지정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2F2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10881</TotalTime>
  <Words>1263</Words>
  <Application>Microsoft Office PowerPoint</Application>
  <PresentationFormat>화면 슬라이드 쇼(4:3)</PresentationFormat>
  <Paragraphs>157</Paragraphs>
  <Slides>17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6" baseType="lpstr">
      <vt:lpstr>굴림</vt:lpstr>
      <vt:lpstr>Arial</vt:lpstr>
      <vt:lpstr>나눔고딕</vt:lpstr>
      <vt:lpstr>나눔고딕 ExtraBold</vt:lpstr>
      <vt:lpstr>08서울남산체 EB</vt:lpstr>
      <vt:lpstr>Wingdings</vt:lpstr>
      <vt:lpstr>08서울남산체 L</vt:lpstr>
      <vt:lpstr>맑은 고딕</vt:lpstr>
      <vt:lpstr>Office 테마</vt:lpstr>
      <vt:lpstr>표절방지시스템 설명서 - 칼피킬러캠퍼스 -</vt:lpstr>
      <vt:lpstr>슬라이드 2</vt:lpstr>
      <vt:lpstr>슬라이드 3</vt:lpstr>
      <vt:lpstr>슬라이드 4</vt:lpstr>
      <vt:lpstr>슬라이드 5</vt:lpstr>
      <vt:lpstr>슬라이드 6</vt:lpstr>
      <vt:lpstr>검사 결과 목록 확인</vt:lpstr>
      <vt:lpstr>슬라이드 8</vt:lpstr>
      <vt:lpstr>슬라이드 9</vt:lpstr>
      <vt:lpstr>슬라이드 10</vt:lpstr>
      <vt:lpstr>슬라이드 11</vt:lpstr>
      <vt:lpstr>슬라이드 12</vt:lpstr>
      <vt:lpstr>표절방지시스템 활용하기 TIP(1)</vt:lpstr>
      <vt:lpstr>슬라이드 14</vt:lpstr>
      <vt:lpstr>슬라이드 15</vt:lpstr>
      <vt:lpstr>슬라이드 16</vt:lpstr>
      <vt:lpstr>슬라이드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user</cp:lastModifiedBy>
  <cp:revision>188</cp:revision>
  <cp:lastPrinted>2011-08-28T20:58:26Z</cp:lastPrinted>
  <dcterms:created xsi:type="dcterms:W3CDTF">2011-08-16T07:24:57Z</dcterms:created>
  <dcterms:modified xsi:type="dcterms:W3CDTF">2017-12-07T11:14:56Z</dcterms:modified>
</cp:coreProperties>
</file>