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82" r:id="rId2"/>
  </p:sldMasterIdLst>
  <p:notesMasterIdLst>
    <p:notesMasterId r:id="rId23"/>
  </p:notesMasterIdLst>
  <p:sldIdLst>
    <p:sldId id="256" r:id="rId3"/>
    <p:sldId id="277" r:id="rId4"/>
    <p:sldId id="257" r:id="rId5"/>
    <p:sldId id="258" r:id="rId6"/>
    <p:sldId id="274" r:id="rId7"/>
    <p:sldId id="275" r:id="rId8"/>
    <p:sldId id="272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3" r:id="rId2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197F0-B090-44F3-8A16-69BF1A64DB85}" v="3" dt="2023-07-17T04:28:51.6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세정" userId="3623464d-61c0-4ad2-8c05-0b5ecd2a657a" providerId="ADAL" clId="{2BC197F0-B090-44F3-8A16-69BF1A64DB85}"/>
    <pc:docChg chg="custSel modSld">
      <pc:chgData name="이세정" userId="3623464d-61c0-4ad2-8c05-0b5ecd2a657a" providerId="ADAL" clId="{2BC197F0-B090-44F3-8A16-69BF1A64DB85}" dt="2023-07-17T04:29:21.604" v="37" actId="20577"/>
      <pc:docMkLst>
        <pc:docMk/>
      </pc:docMkLst>
      <pc:sldChg chg="addSp delSp modSp mod">
        <pc:chgData name="이세정" userId="3623464d-61c0-4ad2-8c05-0b5ecd2a657a" providerId="ADAL" clId="{2BC197F0-B090-44F3-8A16-69BF1A64DB85}" dt="2023-07-17T04:24:49.151" v="14" actId="1036"/>
        <pc:sldMkLst>
          <pc:docMk/>
          <pc:sldMk cId="0" sldId="258"/>
        </pc:sldMkLst>
        <pc:spChg chg="mod">
          <ac:chgData name="이세정" userId="3623464d-61c0-4ad2-8c05-0b5ecd2a657a" providerId="ADAL" clId="{2BC197F0-B090-44F3-8A16-69BF1A64DB85}" dt="2023-07-17T04:24:49.151" v="14" actId="1036"/>
          <ac:spMkLst>
            <pc:docMk/>
            <pc:sldMk cId="0" sldId="258"/>
            <ac:spMk id="12" creationId="{74456F86-9ACC-B974-E8EC-0B28A372FABE}"/>
          </ac:spMkLst>
        </pc:spChg>
        <pc:spChg chg="del">
          <ac:chgData name="이세정" userId="3623464d-61c0-4ad2-8c05-0b5ecd2a657a" providerId="ADAL" clId="{2BC197F0-B090-44F3-8A16-69BF1A64DB85}" dt="2023-07-17T04:22:22.881" v="0" actId="478"/>
          <ac:spMkLst>
            <pc:docMk/>
            <pc:sldMk cId="0" sldId="258"/>
            <ac:spMk id="13" creationId="{0D4A8B8C-3F67-778D-8AB6-45BD4F6F8936}"/>
          </ac:spMkLst>
        </pc:spChg>
        <pc:spChg chg="add mod">
          <ac:chgData name="이세정" userId="3623464d-61c0-4ad2-8c05-0b5ecd2a657a" providerId="ADAL" clId="{2BC197F0-B090-44F3-8A16-69BF1A64DB85}" dt="2023-07-17T04:22:27.500" v="1"/>
          <ac:spMkLst>
            <pc:docMk/>
            <pc:sldMk cId="0" sldId="258"/>
            <ac:spMk id="16" creationId="{E8FE11C6-6213-BAFB-7B30-05854546AF79}"/>
          </ac:spMkLst>
        </pc:spChg>
      </pc:sldChg>
      <pc:sldChg chg="modSp mod">
        <pc:chgData name="이세정" userId="3623464d-61c0-4ad2-8c05-0b5ecd2a657a" providerId="ADAL" clId="{2BC197F0-B090-44F3-8A16-69BF1A64DB85}" dt="2023-07-17T04:28:51.631" v="24"/>
        <pc:sldMkLst>
          <pc:docMk/>
          <pc:sldMk cId="9100878" sldId="274"/>
        </pc:sldMkLst>
        <pc:spChg chg="mod">
          <ac:chgData name="이세정" userId="3623464d-61c0-4ad2-8c05-0b5ecd2a657a" providerId="ADAL" clId="{2BC197F0-B090-44F3-8A16-69BF1A64DB85}" dt="2023-07-17T04:28:51.631" v="24"/>
          <ac:spMkLst>
            <pc:docMk/>
            <pc:sldMk cId="9100878" sldId="274"/>
            <ac:spMk id="72" creationId="{3DC67B47-102D-E1E6-04FF-9D6370F3EEE9}"/>
          </ac:spMkLst>
        </pc:spChg>
      </pc:sldChg>
      <pc:sldChg chg="modSp mod">
        <pc:chgData name="이세정" userId="3623464d-61c0-4ad2-8c05-0b5ecd2a657a" providerId="ADAL" clId="{2BC197F0-B090-44F3-8A16-69BF1A64DB85}" dt="2023-07-17T04:29:21.604" v="37" actId="20577"/>
        <pc:sldMkLst>
          <pc:docMk/>
          <pc:sldMk cId="583623882" sldId="275"/>
        </pc:sldMkLst>
        <pc:spChg chg="mod">
          <ac:chgData name="이세정" userId="3623464d-61c0-4ad2-8c05-0b5ecd2a657a" providerId="ADAL" clId="{2BC197F0-B090-44F3-8A16-69BF1A64DB85}" dt="2023-07-17T04:29:21.604" v="37" actId="20577"/>
          <ac:spMkLst>
            <pc:docMk/>
            <pc:sldMk cId="583623882" sldId="275"/>
            <ac:spMk id="19" creationId="{D18F39E7-65E3-C14A-847A-52DF131D15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7DDB7-E4F4-42C9-90D8-AE5A0E98059F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637D-CA14-4207-9418-BB6523FF3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3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2054" y="553973"/>
            <a:ext cx="1357630" cy="0"/>
          </a:xfrm>
          <a:custGeom>
            <a:avLst/>
            <a:gdLst/>
            <a:ahLst/>
            <a:cxnLst/>
            <a:rect l="l" t="t" r="r" b="b"/>
            <a:pathLst>
              <a:path w="1357630">
                <a:moveTo>
                  <a:pt x="135737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1291" y="2534411"/>
            <a:ext cx="1321435" cy="0"/>
          </a:xfrm>
          <a:custGeom>
            <a:avLst/>
            <a:gdLst/>
            <a:ahLst/>
            <a:cxnLst/>
            <a:rect l="l" t="t" r="r" b="b"/>
            <a:pathLst>
              <a:path w="1321435">
                <a:moveTo>
                  <a:pt x="1321053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711" y="860501"/>
            <a:ext cx="6540500" cy="666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AA6C9-C5FD-4623-9EA4-6656FDC5A244}" type="datetime1">
              <a:rPr lang="en-US" altLang="ko-KR" smtClean="0"/>
              <a:t>7/17/2023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19BC4F-AA18-765C-C0AE-9C7CE992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3D5F2-0493-000D-ACB2-EDC390AFE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94222C-B029-A967-3A86-E3E4D143B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530AE79-EA7B-3764-44E0-9C801DD5B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F7B8E2F-2266-F42F-38F4-B46D694EA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01D2AC2-7CDC-D245-4827-8322C676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15EC7F-0464-AD0F-5B19-BDB80CAB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01FC341-77CF-4D3F-158F-B91AD7C2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52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C3CCDD-41F2-E828-F535-1D1310E3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15E5F0E-72FB-E641-00D1-527A9C80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C450683-88B0-DFCB-D629-227A8F94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CD01974-FB93-1F53-CDAF-AC0793B7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80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C00000D-6716-6256-E191-88D9D982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B4427CA-89C4-2B0E-67D9-1252E13F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0A4040-0CE3-0F32-4BE3-66DA0872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31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C00000D-6716-6256-E191-88D9D982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B4427CA-89C4-2B0E-67D9-1252E13F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0A4040-0CE3-0F32-4BE3-66DA0872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366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1D86FC-F761-4A6A-6C20-1CB915AB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EE8658-6920-3C9E-00A3-3ACE837C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B2EBC1-E24A-EFAA-E134-3525E7572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85FD1A-10F7-C603-E8EE-691FA5CC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B3F40D-1E03-9A02-A3CA-38E2D8F38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28D190-5C5B-BC4B-9CCA-FE839D35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923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E6FB79-9392-6620-A1A7-5C925750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0056621-A6ED-CE76-E36C-21B0BF8C8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B40BDA1-F941-F919-DF16-114F90736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F2FD7F-4A8F-8583-CDF1-458E3072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E341BB-A4D1-E575-081E-C0DBBF45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14BDB8-8D99-582A-259E-83FFD8BB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44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2F709F-0FD5-4D19-F5E1-17AF533A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6BA15A8-A6E8-4AC9-BAB4-B22535C69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A33A22-96FB-212B-BBE7-8267D70C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DC0052-27D3-7155-AD41-80B272AF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C09F5A-D05F-F996-192E-E9C5AE41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57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0A71C72-D2CC-EF51-F0BF-5B912D63C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7FD075A-535D-8797-9AAA-9EC250411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4691C4-D111-0993-1412-8842E9FA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039303-D678-E2D3-F493-D7602E43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E01475-F44F-AEC7-9C73-2DC7A6B5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94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23EC-840E-4432-844E-D2A74CF38882}" type="datetime1">
              <a:rPr lang="en-US" altLang="ko-KR" smtClean="0"/>
              <a:t>7/17/2023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D789-3D18-4253-9F1C-79B68544CC5E}" type="datetime1">
              <a:rPr lang="en-US" altLang="ko-KR" smtClean="0"/>
              <a:t>7/17/2023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B7C6-06F8-4530-9590-A924AAF3334A}" type="datetime1">
              <a:rPr lang="en-US" altLang="ko-KR" smtClean="0"/>
              <a:t>7/17/2023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D0477-51FF-4269-903D-264E17593F00}" type="datetime1">
              <a:rPr lang="en-US" altLang="ko-KR" smtClean="0"/>
              <a:t>7/17/2023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09D7B5-541E-7EA4-2431-8F78BE04B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33CA37B-C57C-098A-32EB-B2AFE1A28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2C6C70-62B1-7B5C-EBE7-FE4A7230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5359D5-8CDC-CD84-065C-5658FDD7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DFC78A-403C-04FF-6E6F-FAD93BF3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58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E4031E-E641-C4CA-21C9-7A1FE93E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C8EEE0-ED24-4DA2-9A98-817AA59C5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48F566-AE9A-C6E1-99C3-3EA692C8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C6F62E-2FBF-A364-D9CE-D70B60E2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16CE53-F12D-0023-C90C-24960672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46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8DFEBF-AE13-21C4-B417-53C1912E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C383D3-0DFC-3B16-AFD9-ED826B49D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77E0C2-CA57-1569-4BB6-794AAE9F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E2A88B-A6E2-FDD7-A876-FA2C7A1F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6CE3D9-A372-3E1C-8318-FD5849D3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90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39459B-2F0C-11DA-17C7-CBC92F49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06E463-C691-C8B8-DA0F-39DE939C2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11B277-F030-EC73-A034-0956AEA09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4020CB-4B74-3F91-6FE7-D42743DB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1C1C04-4D83-5A6B-660D-8D17C259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63E102-AD39-A790-E46E-8FEDD3B1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78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5315" y="6604634"/>
            <a:ext cx="1373508" cy="21374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68224" y="399287"/>
            <a:ext cx="8642985" cy="262255"/>
          </a:xfrm>
          <a:custGeom>
            <a:avLst/>
            <a:gdLst/>
            <a:ahLst/>
            <a:cxnLst/>
            <a:rect l="l" t="t" r="r" b="b"/>
            <a:pathLst>
              <a:path w="8642985" h="262255">
                <a:moveTo>
                  <a:pt x="8642604" y="0"/>
                </a:moveTo>
                <a:lnTo>
                  <a:pt x="0" y="0"/>
                </a:lnTo>
                <a:lnTo>
                  <a:pt x="0" y="262127"/>
                </a:lnTo>
                <a:lnTo>
                  <a:pt x="8642604" y="262127"/>
                </a:lnTo>
                <a:lnTo>
                  <a:pt x="8642604" y="0"/>
                </a:lnTo>
                <a:close/>
              </a:path>
            </a:pathLst>
          </a:custGeom>
          <a:solidFill>
            <a:srgbClr val="D2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8224" y="399287"/>
            <a:ext cx="8642985" cy="262255"/>
          </a:xfrm>
          <a:custGeom>
            <a:avLst/>
            <a:gdLst/>
            <a:ahLst/>
            <a:cxnLst/>
            <a:rect l="l" t="t" r="r" b="b"/>
            <a:pathLst>
              <a:path w="8642985" h="262255">
                <a:moveTo>
                  <a:pt x="0" y="0"/>
                </a:moveTo>
                <a:lnTo>
                  <a:pt x="0" y="262127"/>
                </a:lnTo>
                <a:lnTo>
                  <a:pt x="8642604" y="2621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1168" y="22859"/>
            <a:ext cx="1696212" cy="10820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1238" y="531114"/>
            <a:ext cx="124968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587" y="1843811"/>
            <a:ext cx="7390765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731" y="6627161"/>
            <a:ext cx="3007360" cy="19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CEA9-0AAE-4F74-956E-17D226D5A9DC}" type="datetime1">
              <a:rPr lang="en-US" altLang="ko-KR" smtClean="0"/>
              <a:t>7/17/2023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838" y="6594392"/>
            <a:ext cx="25654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1AD6FF6-A1B0-1E23-9753-E1348B46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11A424-84CF-9C90-DD87-9705BCD0E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D9DDE-7AC9-BDBE-F57B-7130F5A2F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A746-2308-4D9D-AAD0-07174381C9E7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148121-D864-08AB-BAD3-63D9A030C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A563BA-8FB1-C9EA-A62E-56F70D261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03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jp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6.png"/><Relationship Id="rId7" Type="http://schemas.openxmlformats.org/officeDocument/2006/relationships/image" Target="../media/image59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10" Type="http://schemas.openxmlformats.org/officeDocument/2006/relationships/image" Target="../media/image60.jpg"/><Relationship Id="rId4" Type="http://schemas.openxmlformats.org/officeDocument/2006/relationships/image" Target="../media/image45.jpg"/><Relationship Id="rId9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1.jpg"/><Relationship Id="rId7" Type="http://schemas.openxmlformats.org/officeDocument/2006/relationships/image" Target="../media/image6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microsoft.com/office/2007/relationships/hdphoto" Target="../media/hdphoto6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@copykiller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65547" y="1148512"/>
            <a:ext cx="8762289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4200" spc="-145" dirty="0">
                <a:solidFill>
                  <a:srgbClr val="000000"/>
                </a:solidFill>
              </a:rPr>
              <a:t>표절방지시스템</a:t>
            </a:r>
            <a:r>
              <a:rPr lang="en-US" altLang="ko-KR" sz="2800" spc="-145" dirty="0">
                <a:solidFill>
                  <a:srgbClr val="000000"/>
                </a:solidFill>
              </a:rPr>
              <a:t>(</a:t>
            </a:r>
            <a:r>
              <a:rPr sz="2800" spc="-145" dirty="0" err="1">
                <a:solidFill>
                  <a:srgbClr val="000000"/>
                </a:solidFill>
              </a:rPr>
              <a:t>카피킬러캠퍼스</a:t>
            </a:r>
            <a:r>
              <a:rPr lang="en-US" sz="2800" spc="-145" dirty="0">
                <a:solidFill>
                  <a:srgbClr val="000000"/>
                </a:solidFill>
              </a:rPr>
              <a:t>)</a:t>
            </a:r>
            <a:r>
              <a:rPr sz="4800" spc="-240" dirty="0">
                <a:solidFill>
                  <a:srgbClr val="000000"/>
                </a:solidFill>
              </a:rPr>
              <a:t> </a:t>
            </a:r>
            <a:br>
              <a:rPr lang="en-US" sz="4000" spc="-240" dirty="0">
                <a:solidFill>
                  <a:srgbClr val="000000"/>
                </a:solidFill>
              </a:rPr>
            </a:br>
            <a:r>
              <a:rPr sz="4200" spc="-80" dirty="0" err="1">
                <a:solidFill>
                  <a:srgbClr val="000000"/>
                </a:solidFill>
              </a:rPr>
              <a:t>사용</a:t>
            </a:r>
            <a:r>
              <a:rPr sz="4200" spc="-275" dirty="0">
                <a:solidFill>
                  <a:srgbClr val="000000"/>
                </a:solidFill>
              </a:rPr>
              <a:t> </a:t>
            </a:r>
            <a:r>
              <a:rPr sz="4200" spc="-110" dirty="0" err="1">
                <a:solidFill>
                  <a:srgbClr val="000000"/>
                </a:solidFill>
              </a:rPr>
              <a:t>매뉴얼</a:t>
            </a:r>
            <a:endParaRPr sz="4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894" y="3239172"/>
            <a:ext cx="744384" cy="3126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056" y="2667000"/>
            <a:ext cx="5285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 err="1">
                <a:solidFill>
                  <a:srgbClr val="006FC0"/>
                </a:solidFill>
                <a:latin typeface="맑은 고딕"/>
                <a:cs typeface="맑은 고딕"/>
              </a:rPr>
              <a:t>표절</a:t>
            </a:r>
            <a:r>
              <a:rPr sz="2000" b="1" spc="-145" dirty="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2000" b="1" spc="-50" dirty="0" err="1">
                <a:solidFill>
                  <a:srgbClr val="006FC0"/>
                </a:solidFill>
                <a:latin typeface="맑은 고딕"/>
                <a:cs typeface="맑은 고딕"/>
              </a:rPr>
              <a:t>없는</a:t>
            </a:r>
            <a:r>
              <a:rPr sz="2000" b="1" spc="-155" dirty="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2000" b="1" spc="-70" dirty="0" err="1">
                <a:solidFill>
                  <a:srgbClr val="006FC0"/>
                </a:solidFill>
                <a:latin typeface="맑은 고딕"/>
                <a:cs typeface="맑은 고딕"/>
              </a:rPr>
              <a:t>바람직한</a:t>
            </a:r>
            <a:r>
              <a:rPr sz="2000" b="1" spc="-140" dirty="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2000" b="1" spc="-80" dirty="0" err="1">
                <a:solidFill>
                  <a:srgbClr val="006FC0"/>
                </a:solidFill>
                <a:latin typeface="맑은 고딕"/>
                <a:cs typeface="맑은 고딕"/>
              </a:rPr>
              <a:t>학술연구문화를</a:t>
            </a:r>
            <a:r>
              <a:rPr sz="2000" b="1" spc="-150" dirty="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2000" b="1" spc="-50" dirty="0" err="1">
                <a:solidFill>
                  <a:srgbClr val="006FC0"/>
                </a:solidFill>
                <a:latin typeface="맑은 고딕"/>
                <a:cs typeface="맑은 고딕"/>
              </a:rPr>
              <a:t>지원합니다</a:t>
            </a:r>
            <a:r>
              <a:rPr sz="2000" b="1" spc="-50" dirty="0">
                <a:solidFill>
                  <a:srgbClr val="006FC0"/>
                </a:solidFill>
                <a:latin typeface="맑은 고딕"/>
                <a:cs typeface="맑은 고딕"/>
              </a:rPr>
              <a:t>.</a:t>
            </a:r>
            <a:endParaRPr sz="2000"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01" y="6550862"/>
            <a:ext cx="3006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Copyright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©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2011</a:t>
            </a:r>
            <a:r>
              <a:rPr sz="10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muhayu</a:t>
            </a:r>
            <a:r>
              <a:rPr sz="10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Inc.</a:t>
            </a:r>
            <a:r>
              <a:rPr sz="10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All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Rights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spc="-10">
                <a:solidFill>
                  <a:srgbClr val="7E7E7E"/>
                </a:solidFill>
                <a:latin typeface="맑은 고딕"/>
                <a:cs typeface="맑은 고딕"/>
              </a:rPr>
              <a:t>Reserved</a:t>
            </a:r>
            <a:r>
              <a:rPr sz="1000" spc="-10" dirty="0">
                <a:solidFill>
                  <a:srgbClr val="7E7E7E"/>
                </a:solidFill>
                <a:latin typeface="맑은 고딕"/>
                <a:cs typeface="맑은 고딕"/>
              </a:rPr>
              <a:t>.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BDA56AEC-31D5-D069-2FF2-FA2E5E95B76E}"/>
              </a:ext>
            </a:extLst>
          </p:cNvPr>
          <p:cNvSpPr txBox="1"/>
          <p:nvPr/>
        </p:nvSpPr>
        <p:spPr>
          <a:xfrm>
            <a:off x="6629400" y="5423459"/>
            <a:ext cx="981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734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err="1">
                <a:solidFill>
                  <a:srgbClr val="97CDFD"/>
                </a:solidFill>
                <a:latin typeface="Calibri"/>
                <a:cs typeface="Calibri"/>
              </a:rPr>
              <a:t>QR</a:t>
            </a:r>
            <a:r>
              <a:rPr sz="1200" b="1" spc="-10">
                <a:solidFill>
                  <a:srgbClr val="97CDFD"/>
                </a:solidFill>
                <a:latin typeface="맑은 고딕"/>
                <a:cs typeface="맑은 고딕"/>
              </a:rPr>
              <a:t>코드로 </a:t>
            </a:r>
            <a:r>
              <a:rPr sz="1200" b="1" spc="-50">
                <a:solidFill>
                  <a:srgbClr val="97CDFD"/>
                </a:solidFill>
                <a:latin typeface="맑은 고딕"/>
                <a:cs typeface="맑은 고딕"/>
              </a:rPr>
              <a:t>영상 </a:t>
            </a:r>
            <a:r>
              <a:rPr sz="1200" b="1" spc="-20">
                <a:solidFill>
                  <a:srgbClr val="97CDFD"/>
                </a:solidFill>
                <a:latin typeface="맑은 고딕"/>
                <a:cs typeface="맑은 고딕"/>
              </a:rPr>
              <a:t>매뉴얼을 </a:t>
            </a:r>
            <a:r>
              <a:rPr sz="1200" b="1" spc="-10">
                <a:solidFill>
                  <a:srgbClr val="97CDFD"/>
                </a:solidFill>
                <a:latin typeface="맑은 고딕"/>
                <a:cs typeface="맑은 고딕"/>
              </a:rPr>
              <a:t>확인해보세요</a:t>
            </a:r>
            <a:r>
              <a:rPr sz="1200" b="1" spc="-10" dirty="0">
                <a:solidFill>
                  <a:srgbClr val="97CDFD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1" name="object 10">
            <a:extLst>
              <a:ext uri="{FF2B5EF4-FFF2-40B4-BE49-F238E27FC236}">
                <a16:creationId xmlns:a16="http://schemas.microsoft.com/office/drawing/2014/main" id="{D4D36AA8-D0F9-59E3-C61A-56F1748596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2828" y="5302047"/>
            <a:ext cx="819912" cy="8168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2762" y="242392"/>
            <a:ext cx="129730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02.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표절검사결과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(1)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829" y="554863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맑은 고딕"/>
                <a:cs typeface="맑은 고딕"/>
              </a:rPr>
              <a:t>검사목록확인</a:t>
            </a:r>
            <a:endParaRPr sz="18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200" y="1343925"/>
            <a:ext cx="5806440" cy="4523740"/>
            <a:chOff x="76200" y="1343925"/>
            <a:chExt cx="5806440" cy="45237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66" y="1343925"/>
              <a:ext cx="5733403" cy="24343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1502663"/>
              <a:ext cx="5236464" cy="19370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3256813"/>
              <a:ext cx="5806440" cy="2610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271" y="3451859"/>
              <a:ext cx="5236464" cy="20406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615941" y="256959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0603" y="455536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671" y="4548962"/>
            <a:ext cx="178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13247" y="2828544"/>
            <a:ext cx="3531235" cy="832485"/>
          </a:xfrm>
          <a:custGeom>
            <a:avLst/>
            <a:gdLst/>
            <a:ahLst/>
            <a:cxnLst/>
            <a:rect l="l" t="t" r="r" b="b"/>
            <a:pathLst>
              <a:path w="3531234" h="832485">
                <a:moveTo>
                  <a:pt x="3531107" y="0"/>
                </a:moveTo>
                <a:lnTo>
                  <a:pt x="0" y="0"/>
                </a:lnTo>
                <a:lnTo>
                  <a:pt x="0" y="832103"/>
                </a:lnTo>
                <a:lnTo>
                  <a:pt x="3531107" y="832103"/>
                </a:lnTo>
                <a:lnTo>
                  <a:pt x="3531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13247" y="2828544"/>
            <a:ext cx="3531235" cy="83248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6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검사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대기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대기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상태</a:t>
            </a:r>
            <a:endParaRPr sz="800" dirty="0">
              <a:latin typeface="맑은 고딕"/>
              <a:cs typeface="맑은 고딕"/>
            </a:endParaRPr>
          </a:p>
          <a:p>
            <a:pPr marL="226695">
              <a:lnSpc>
                <a:spcPct val="100000"/>
              </a:lnSpc>
              <a:spcBef>
                <a:spcPts val="290"/>
              </a:spcBef>
            </a:pP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중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대기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검사가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시작되어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진행되는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단계</a:t>
            </a:r>
            <a:endParaRPr sz="8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700" dirty="0">
              <a:latin typeface="맑은 고딕"/>
              <a:cs typeface="맑은 고딕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700">
                <a:latin typeface="맑은 고딕"/>
                <a:cs typeface="맑은 고딕"/>
              </a:rPr>
              <a:t>*</a:t>
            </a:r>
            <a:r>
              <a:rPr sz="700" spc="-1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실시간으로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검사가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이루어지며, 첨부문서의</a:t>
            </a:r>
            <a:r>
              <a:rPr sz="700" spc="1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크기</a:t>
            </a:r>
            <a:r>
              <a:rPr sz="700" spc="-1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및</a:t>
            </a:r>
            <a:r>
              <a:rPr sz="700" spc="-1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개수에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따라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분</a:t>
            </a:r>
            <a:r>
              <a:rPr sz="700" spc="-1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단위의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 spc="-25">
                <a:latin typeface="맑은 고딕"/>
                <a:cs typeface="맑은 고딕"/>
              </a:rPr>
              <a:t>시간이</a:t>
            </a:r>
            <a:endParaRPr sz="700" dirty="0">
              <a:latin typeface="맑은 고딕"/>
              <a:cs typeface="맑은 고딕"/>
            </a:endParaRPr>
          </a:p>
          <a:p>
            <a:pPr marL="186055">
              <a:lnSpc>
                <a:spcPct val="100000"/>
              </a:lnSpc>
              <a:spcBef>
                <a:spcPts val="250"/>
              </a:spcBef>
            </a:pPr>
            <a:r>
              <a:rPr sz="700">
                <a:latin typeface="맑은 고딕"/>
                <a:cs typeface="맑은 고딕"/>
              </a:rPr>
              <a:t>소요될</a:t>
            </a:r>
            <a:r>
              <a:rPr sz="700" spc="-2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수도</a:t>
            </a:r>
            <a:r>
              <a:rPr sz="700" spc="-1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있습니다</a:t>
            </a:r>
            <a:r>
              <a:rPr sz="700" spc="-20" dirty="0">
                <a:latin typeface="맑은 고딕"/>
                <a:cs typeface="맑은 고딕"/>
              </a:rPr>
              <a:t>.</a:t>
            </a:r>
            <a:endParaRPr sz="7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16296" y="3732276"/>
            <a:ext cx="3531235" cy="251460"/>
          </a:xfrm>
          <a:custGeom>
            <a:avLst/>
            <a:gdLst/>
            <a:ahLst/>
            <a:cxnLst/>
            <a:rect l="l" t="t" r="r" b="b"/>
            <a:pathLst>
              <a:path w="3531234" h="251460">
                <a:moveTo>
                  <a:pt x="3531107" y="0"/>
                </a:moveTo>
                <a:lnTo>
                  <a:pt x="0" y="0"/>
                </a:lnTo>
                <a:lnTo>
                  <a:pt x="0" y="251460"/>
                </a:lnTo>
                <a:lnTo>
                  <a:pt x="3531107" y="251460"/>
                </a:lnTo>
                <a:lnTo>
                  <a:pt x="3531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16296" y="3732276"/>
            <a:ext cx="3531235" cy="25146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95"/>
              </a:spcBef>
              <a:tabLst>
                <a:tab pos="1911985" algn="l"/>
              </a:tabLst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검사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완료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완료되면</a:t>
            </a:r>
            <a:r>
              <a:rPr sz="800">
                <a:latin typeface="맑은 고딕"/>
                <a:cs typeface="맑은 고딕"/>
              </a:rPr>
              <a:t>	</a:t>
            </a:r>
            <a:r>
              <a:rPr sz="800" spc="-20">
                <a:latin typeface="맑은 고딕"/>
                <a:cs typeface="맑은 고딕"/>
              </a:rPr>
              <a:t>버튼이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활성화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50">
                <a:latin typeface="맑은 고딕"/>
                <a:cs typeface="맑은 고딕"/>
              </a:rPr>
              <a:t>됨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10009" y="4046029"/>
            <a:ext cx="3540760" cy="422909"/>
            <a:chOff x="5410009" y="4046029"/>
            <a:chExt cx="3540760" cy="422909"/>
          </a:xfrm>
        </p:grpSpPr>
        <p:sp>
          <p:nvSpPr>
            <p:cNvPr id="18" name="object 18"/>
            <p:cNvSpPr/>
            <p:nvPr/>
          </p:nvSpPr>
          <p:spPr>
            <a:xfrm>
              <a:off x="5414771" y="4050791"/>
              <a:ext cx="3531235" cy="413384"/>
            </a:xfrm>
            <a:custGeom>
              <a:avLst/>
              <a:gdLst/>
              <a:ahLst/>
              <a:cxnLst/>
              <a:rect l="l" t="t" r="r" b="b"/>
              <a:pathLst>
                <a:path w="3531234" h="413385">
                  <a:moveTo>
                    <a:pt x="3531108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3531108" y="413004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14771" y="4050791"/>
              <a:ext cx="3531235" cy="413384"/>
            </a:xfrm>
            <a:custGeom>
              <a:avLst/>
              <a:gdLst/>
              <a:ahLst/>
              <a:cxnLst/>
              <a:rect l="l" t="t" r="r" b="b"/>
              <a:pathLst>
                <a:path w="3531234" h="413385">
                  <a:moveTo>
                    <a:pt x="0" y="413004"/>
                  </a:moveTo>
                  <a:lnTo>
                    <a:pt x="3531108" y="413004"/>
                  </a:lnTo>
                  <a:lnTo>
                    <a:pt x="3531108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ln w="9143">
              <a:solidFill>
                <a:srgbClr val="E36C0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06846" y="4066133"/>
            <a:ext cx="3317875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 marR="5080" indent="-135890">
              <a:lnSpc>
                <a:spcPct val="130000"/>
              </a:lnSpc>
              <a:spcBef>
                <a:spcPts val="100"/>
              </a:spcBef>
              <a:tabLst>
                <a:tab pos="1748155" algn="l"/>
              </a:tabLst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문서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결과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확인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검사명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or</a:t>
            </a:r>
            <a:r>
              <a:rPr sz="800">
                <a:latin typeface="맑은 고딕"/>
                <a:cs typeface="맑은 고딕"/>
              </a:rPr>
              <a:t>	클릭</a:t>
            </a:r>
            <a:r>
              <a:rPr sz="800" spc="-8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표절결과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상세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8808" y="1574291"/>
            <a:ext cx="6971030" cy="3698875"/>
            <a:chOff x="368808" y="1574291"/>
            <a:chExt cx="6971030" cy="3698875"/>
          </a:xfrm>
        </p:grpSpPr>
        <p:sp>
          <p:nvSpPr>
            <p:cNvPr id="22" name="object 22"/>
            <p:cNvSpPr/>
            <p:nvPr/>
          </p:nvSpPr>
          <p:spPr>
            <a:xfrm>
              <a:off x="1479804" y="2583179"/>
              <a:ext cx="3615054" cy="2182495"/>
            </a:xfrm>
            <a:custGeom>
              <a:avLst/>
              <a:gdLst/>
              <a:ahLst/>
              <a:cxnLst/>
              <a:rect l="l" t="t" r="r" b="b"/>
              <a:pathLst>
                <a:path w="3615054" h="2182495">
                  <a:moveTo>
                    <a:pt x="402336" y="2019808"/>
                  </a:moveTo>
                  <a:lnTo>
                    <a:pt x="399770" y="2007184"/>
                  </a:lnTo>
                  <a:lnTo>
                    <a:pt x="392785" y="1996846"/>
                  </a:lnTo>
                  <a:lnTo>
                    <a:pt x="382447" y="1989861"/>
                  </a:lnTo>
                  <a:lnTo>
                    <a:pt x="369824" y="1987296"/>
                  </a:lnTo>
                  <a:lnTo>
                    <a:pt x="32512" y="1987296"/>
                  </a:lnTo>
                  <a:lnTo>
                    <a:pt x="19875" y="1989861"/>
                  </a:lnTo>
                  <a:lnTo>
                    <a:pt x="9537" y="1996846"/>
                  </a:lnTo>
                  <a:lnTo>
                    <a:pt x="2552" y="2007184"/>
                  </a:lnTo>
                  <a:lnTo>
                    <a:pt x="0" y="2019808"/>
                  </a:lnTo>
                  <a:lnTo>
                    <a:pt x="0" y="2149856"/>
                  </a:lnTo>
                  <a:lnTo>
                    <a:pt x="2552" y="2162492"/>
                  </a:lnTo>
                  <a:lnTo>
                    <a:pt x="9537" y="2172830"/>
                  </a:lnTo>
                  <a:lnTo>
                    <a:pt x="19875" y="2179815"/>
                  </a:lnTo>
                  <a:lnTo>
                    <a:pt x="32512" y="2182368"/>
                  </a:lnTo>
                  <a:lnTo>
                    <a:pt x="369824" y="2182368"/>
                  </a:lnTo>
                  <a:lnTo>
                    <a:pt x="382447" y="2179815"/>
                  </a:lnTo>
                  <a:lnTo>
                    <a:pt x="392785" y="2172830"/>
                  </a:lnTo>
                  <a:lnTo>
                    <a:pt x="399770" y="2162492"/>
                  </a:lnTo>
                  <a:lnTo>
                    <a:pt x="402336" y="2149856"/>
                  </a:lnTo>
                  <a:lnTo>
                    <a:pt x="402336" y="2019808"/>
                  </a:lnTo>
                  <a:close/>
                </a:path>
                <a:path w="3615054" h="2182495">
                  <a:moveTo>
                    <a:pt x="3614928" y="32512"/>
                  </a:moveTo>
                  <a:lnTo>
                    <a:pt x="3612362" y="19888"/>
                  </a:lnTo>
                  <a:lnTo>
                    <a:pt x="3605377" y="9550"/>
                  </a:lnTo>
                  <a:lnTo>
                    <a:pt x="3595039" y="2565"/>
                  </a:lnTo>
                  <a:lnTo>
                    <a:pt x="3582416" y="0"/>
                  </a:lnTo>
                  <a:lnTo>
                    <a:pt x="3348736" y="0"/>
                  </a:lnTo>
                  <a:lnTo>
                    <a:pt x="3336099" y="2565"/>
                  </a:lnTo>
                  <a:lnTo>
                    <a:pt x="3325761" y="9550"/>
                  </a:lnTo>
                  <a:lnTo>
                    <a:pt x="3318776" y="19888"/>
                  </a:lnTo>
                  <a:lnTo>
                    <a:pt x="3316224" y="32512"/>
                  </a:lnTo>
                  <a:lnTo>
                    <a:pt x="3316224" y="162560"/>
                  </a:lnTo>
                  <a:lnTo>
                    <a:pt x="3318776" y="175196"/>
                  </a:lnTo>
                  <a:lnTo>
                    <a:pt x="3325761" y="185534"/>
                  </a:lnTo>
                  <a:lnTo>
                    <a:pt x="3336099" y="192519"/>
                  </a:lnTo>
                  <a:lnTo>
                    <a:pt x="3348736" y="195072"/>
                  </a:lnTo>
                  <a:lnTo>
                    <a:pt x="3582416" y="195072"/>
                  </a:lnTo>
                  <a:lnTo>
                    <a:pt x="3595039" y="192519"/>
                  </a:lnTo>
                  <a:lnTo>
                    <a:pt x="3605377" y="185534"/>
                  </a:lnTo>
                  <a:lnTo>
                    <a:pt x="3612362" y="175196"/>
                  </a:lnTo>
                  <a:lnTo>
                    <a:pt x="3614928" y="162560"/>
                  </a:lnTo>
                  <a:lnTo>
                    <a:pt x="3614928" y="32512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4622" y="1587245"/>
              <a:ext cx="1842770" cy="471170"/>
            </a:xfrm>
            <a:custGeom>
              <a:avLst/>
              <a:gdLst/>
              <a:ahLst/>
              <a:cxnLst/>
              <a:rect l="l" t="t" r="r" b="b"/>
              <a:pathLst>
                <a:path w="1842770" h="471169">
                  <a:moveTo>
                    <a:pt x="1842515" y="0"/>
                  </a:moveTo>
                  <a:lnTo>
                    <a:pt x="0" y="0"/>
                  </a:lnTo>
                  <a:lnTo>
                    <a:pt x="0" y="470915"/>
                  </a:lnTo>
                  <a:lnTo>
                    <a:pt x="1842515" y="470915"/>
                  </a:lnTo>
                  <a:lnTo>
                    <a:pt x="1842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4622" y="1587245"/>
              <a:ext cx="1842770" cy="471170"/>
            </a:xfrm>
            <a:custGeom>
              <a:avLst/>
              <a:gdLst/>
              <a:ahLst/>
              <a:cxnLst/>
              <a:rect l="l" t="t" r="r" b="b"/>
              <a:pathLst>
                <a:path w="1842770" h="471169">
                  <a:moveTo>
                    <a:pt x="0" y="470915"/>
                  </a:moveTo>
                  <a:lnTo>
                    <a:pt x="1842515" y="470915"/>
                  </a:lnTo>
                  <a:lnTo>
                    <a:pt x="1842515" y="0"/>
                  </a:lnTo>
                  <a:lnTo>
                    <a:pt x="0" y="0"/>
                  </a:lnTo>
                  <a:lnTo>
                    <a:pt x="0" y="4709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1762" y="3501390"/>
              <a:ext cx="1842770" cy="471170"/>
            </a:xfrm>
            <a:custGeom>
              <a:avLst/>
              <a:gdLst/>
              <a:ahLst/>
              <a:cxnLst/>
              <a:rect l="l" t="t" r="r" b="b"/>
              <a:pathLst>
                <a:path w="1842770" h="471170">
                  <a:moveTo>
                    <a:pt x="1842516" y="0"/>
                  </a:moveTo>
                  <a:lnTo>
                    <a:pt x="0" y="0"/>
                  </a:lnTo>
                  <a:lnTo>
                    <a:pt x="0" y="470916"/>
                  </a:lnTo>
                  <a:lnTo>
                    <a:pt x="1842516" y="470916"/>
                  </a:lnTo>
                  <a:lnTo>
                    <a:pt x="1842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762" y="3501390"/>
              <a:ext cx="1842770" cy="471170"/>
            </a:xfrm>
            <a:custGeom>
              <a:avLst/>
              <a:gdLst/>
              <a:ahLst/>
              <a:cxnLst/>
              <a:rect l="l" t="t" r="r" b="b"/>
              <a:pathLst>
                <a:path w="1842770" h="471170">
                  <a:moveTo>
                    <a:pt x="0" y="470916"/>
                  </a:moveTo>
                  <a:lnTo>
                    <a:pt x="1842516" y="470916"/>
                  </a:lnTo>
                  <a:lnTo>
                    <a:pt x="1842516" y="0"/>
                  </a:lnTo>
                  <a:lnTo>
                    <a:pt x="0" y="0"/>
                  </a:lnTo>
                  <a:lnTo>
                    <a:pt x="0" y="47091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292" y="1667255"/>
              <a:ext cx="1222247" cy="4572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8" y="3642359"/>
              <a:ext cx="1222247" cy="4572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480" y="3029711"/>
              <a:ext cx="902207" cy="2468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480" y="5026151"/>
              <a:ext cx="902207" cy="2468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7928" y="4599431"/>
              <a:ext cx="336803" cy="1371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745736" y="4558284"/>
              <a:ext cx="349250" cy="196850"/>
            </a:xfrm>
            <a:custGeom>
              <a:avLst/>
              <a:gdLst/>
              <a:ahLst/>
              <a:cxnLst/>
              <a:rect l="l" t="t" r="r" b="b"/>
              <a:pathLst>
                <a:path w="349250" h="196850">
                  <a:moveTo>
                    <a:pt x="316229" y="0"/>
                  </a:moveTo>
                  <a:lnTo>
                    <a:pt x="32765" y="0"/>
                  </a:lnTo>
                  <a:lnTo>
                    <a:pt x="20038" y="2583"/>
                  </a:lnTo>
                  <a:lnTo>
                    <a:pt x="9620" y="9620"/>
                  </a:lnTo>
                  <a:lnTo>
                    <a:pt x="2583" y="20038"/>
                  </a:lnTo>
                  <a:lnTo>
                    <a:pt x="0" y="32766"/>
                  </a:lnTo>
                  <a:lnTo>
                    <a:pt x="0" y="163830"/>
                  </a:lnTo>
                  <a:lnTo>
                    <a:pt x="2583" y="176557"/>
                  </a:lnTo>
                  <a:lnTo>
                    <a:pt x="9620" y="186975"/>
                  </a:lnTo>
                  <a:lnTo>
                    <a:pt x="20038" y="194012"/>
                  </a:lnTo>
                  <a:lnTo>
                    <a:pt x="32765" y="196596"/>
                  </a:lnTo>
                  <a:lnTo>
                    <a:pt x="316229" y="196596"/>
                  </a:lnTo>
                  <a:lnTo>
                    <a:pt x="328957" y="194012"/>
                  </a:lnTo>
                  <a:lnTo>
                    <a:pt x="339375" y="186975"/>
                  </a:lnTo>
                  <a:lnTo>
                    <a:pt x="346412" y="176557"/>
                  </a:lnTo>
                  <a:lnTo>
                    <a:pt x="348996" y="163830"/>
                  </a:lnTo>
                  <a:lnTo>
                    <a:pt x="348996" y="32766"/>
                  </a:lnTo>
                  <a:lnTo>
                    <a:pt x="346412" y="20038"/>
                  </a:lnTo>
                  <a:lnTo>
                    <a:pt x="339375" y="9620"/>
                  </a:lnTo>
                  <a:lnTo>
                    <a:pt x="328957" y="2583"/>
                  </a:lnTo>
                  <a:lnTo>
                    <a:pt x="316229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2196" y="3768852"/>
              <a:ext cx="437388" cy="1798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19899" y="4093463"/>
              <a:ext cx="435864" cy="179831"/>
            </a:xfrm>
            <a:prstGeom prst="rect">
              <a:avLst/>
            </a:prstGeom>
          </p:spPr>
        </p:pic>
      </p:grpSp>
      <p:sp>
        <p:nvSpPr>
          <p:cNvPr id="38" name="슬라이드 번호 개체 틀 37">
            <a:extLst>
              <a:ext uri="{FF2B5EF4-FFF2-40B4-BE49-F238E27FC236}">
                <a16:creationId xmlns:a16="http://schemas.microsoft.com/office/drawing/2014/main" id="{25A5CC69-4384-D1DA-6007-F97B3E71B5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10</a:t>
            </a:fld>
            <a:endParaRPr lang="en-US" altLang="ko-KR" spc="-25" dirty="0"/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8B5B7AA0-4D96-2E98-764C-08D50CF37054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8144" y="554863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맑은 고딕"/>
                <a:cs typeface="맑은 고딕"/>
              </a:rPr>
              <a:t>검사결과확인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971" y="248793"/>
            <a:ext cx="1296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02.</a:t>
            </a:r>
            <a:r>
              <a:rPr sz="11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표절검사결과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(2)</a:t>
            </a:r>
            <a:endParaRPr sz="1100" dirty="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1740" y="1587817"/>
            <a:ext cx="8669020" cy="4759960"/>
            <a:chOff x="371740" y="1587817"/>
            <a:chExt cx="8669020" cy="47599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740" y="1589330"/>
              <a:ext cx="5724374" cy="4758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351" y="1748028"/>
              <a:ext cx="5227320" cy="42611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69664" y="1592592"/>
              <a:ext cx="4866640" cy="923925"/>
            </a:xfrm>
            <a:custGeom>
              <a:avLst/>
              <a:gdLst/>
              <a:ahLst/>
              <a:cxnLst/>
              <a:rect l="l" t="t" r="r" b="b"/>
              <a:pathLst>
                <a:path w="4866640" h="923925">
                  <a:moveTo>
                    <a:pt x="4866132" y="0"/>
                  </a:moveTo>
                  <a:lnTo>
                    <a:pt x="1092708" y="0"/>
                  </a:lnTo>
                  <a:lnTo>
                    <a:pt x="1092708" y="192011"/>
                  </a:lnTo>
                  <a:lnTo>
                    <a:pt x="0" y="192011"/>
                  </a:lnTo>
                  <a:lnTo>
                    <a:pt x="0" y="923531"/>
                  </a:lnTo>
                  <a:lnTo>
                    <a:pt x="1545336" y="923531"/>
                  </a:lnTo>
                  <a:lnTo>
                    <a:pt x="1545336" y="412991"/>
                  </a:lnTo>
                  <a:lnTo>
                    <a:pt x="4866132" y="412991"/>
                  </a:lnTo>
                  <a:lnTo>
                    <a:pt x="4866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2371" y="1592580"/>
              <a:ext cx="3773804" cy="413384"/>
            </a:xfrm>
            <a:custGeom>
              <a:avLst/>
              <a:gdLst/>
              <a:ahLst/>
              <a:cxnLst/>
              <a:rect l="l" t="t" r="r" b="b"/>
              <a:pathLst>
                <a:path w="3773804" h="413385">
                  <a:moveTo>
                    <a:pt x="0" y="413003"/>
                  </a:moveTo>
                  <a:lnTo>
                    <a:pt x="3773424" y="413003"/>
                  </a:lnTo>
                  <a:lnTo>
                    <a:pt x="3773424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9144">
              <a:solidFill>
                <a:srgbClr val="E36C0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32218" y="1643252"/>
            <a:ext cx="15709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파일의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상세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표절결과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5335" y="1606905"/>
            <a:ext cx="1619250" cy="3435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상세보기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각각의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파일명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or</a:t>
            </a:r>
            <a:endParaRPr sz="800" dirty="0">
              <a:latin typeface="맑은 고딕"/>
              <a:cs typeface="맑은 고딕"/>
            </a:endParaRPr>
          </a:p>
          <a:p>
            <a:pPr marL="88265">
              <a:lnSpc>
                <a:spcPct val="100000"/>
              </a:lnSpc>
              <a:spcBef>
                <a:spcPts val="290"/>
              </a:spcBef>
            </a:pP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62371" y="2077211"/>
            <a:ext cx="3770629" cy="251460"/>
          </a:xfrm>
          <a:custGeom>
            <a:avLst/>
            <a:gdLst/>
            <a:ahLst/>
            <a:cxnLst/>
            <a:rect l="l" t="t" r="r" b="b"/>
            <a:pathLst>
              <a:path w="3770629" h="251460">
                <a:moveTo>
                  <a:pt x="3770376" y="0"/>
                </a:moveTo>
                <a:lnTo>
                  <a:pt x="0" y="0"/>
                </a:lnTo>
                <a:lnTo>
                  <a:pt x="0" y="251460"/>
                </a:lnTo>
                <a:lnTo>
                  <a:pt x="3770376" y="251460"/>
                </a:lnTo>
                <a:lnTo>
                  <a:pt x="3770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6944" y="2077211"/>
            <a:ext cx="3769360" cy="25146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495"/>
              </a:spcBef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 spc="-10">
                <a:latin typeface="맑은 고딕"/>
                <a:cs typeface="맑은 고딕"/>
              </a:rPr>
              <a:t>표절률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정렬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문서의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표절률에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따라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30">
                <a:latin typeface="맑은 고딕"/>
                <a:cs typeface="맑은 고딕"/>
              </a:rPr>
              <a:t>오름차순/내림차순으로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76088" y="2400300"/>
            <a:ext cx="3766185" cy="413384"/>
          </a:xfrm>
          <a:custGeom>
            <a:avLst/>
            <a:gdLst/>
            <a:ahLst/>
            <a:cxnLst/>
            <a:rect l="l" t="t" r="r" b="b"/>
            <a:pathLst>
              <a:path w="3766184" h="413385">
                <a:moveTo>
                  <a:pt x="3765804" y="0"/>
                </a:moveTo>
                <a:lnTo>
                  <a:pt x="0" y="0"/>
                </a:lnTo>
                <a:lnTo>
                  <a:pt x="0" y="413003"/>
                </a:lnTo>
                <a:lnTo>
                  <a:pt x="3765804" y="413003"/>
                </a:lnTo>
                <a:lnTo>
                  <a:pt x="3765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66944" y="2400300"/>
            <a:ext cx="3769360" cy="413384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505"/>
              </a:spcBef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검사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설정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변경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알림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완료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사용자에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의해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검사설정이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변경되어</a:t>
            </a:r>
            <a:endParaRPr sz="800" dirty="0">
              <a:latin typeface="맑은 고딕"/>
              <a:cs typeface="맑은 고딕"/>
            </a:endParaRPr>
          </a:p>
          <a:p>
            <a:pPr marL="1222375">
              <a:lnSpc>
                <a:spcPct val="100000"/>
              </a:lnSpc>
              <a:spcBef>
                <a:spcPts val="290"/>
              </a:spcBef>
            </a:pPr>
            <a:r>
              <a:rPr sz="800" spc="-20">
                <a:latin typeface="맑은 고딕"/>
                <a:cs typeface="맑은 고딕"/>
              </a:rPr>
              <a:t>표절률에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영향을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미친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경우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표시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71515" y="2869692"/>
            <a:ext cx="3763010" cy="573405"/>
          </a:xfrm>
          <a:custGeom>
            <a:avLst/>
            <a:gdLst/>
            <a:ahLst/>
            <a:cxnLst/>
            <a:rect l="l" t="t" r="r" b="b"/>
            <a:pathLst>
              <a:path w="3763009" h="573404">
                <a:moveTo>
                  <a:pt x="3762755" y="0"/>
                </a:moveTo>
                <a:lnTo>
                  <a:pt x="0" y="0"/>
                </a:lnTo>
                <a:lnTo>
                  <a:pt x="0" y="573024"/>
                </a:lnTo>
                <a:lnTo>
                  <a:pt x="3762755" y="573024"/>
                </a:lnTo>
                <a:lnTo>
                  <a:pt x="37627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71515" y="2869692"/>
            <a:ext cx="3763010" cy="57340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R="485775" algn="r">
              <a:lnSpc>
                <a:spcPct val="100000"/>
              </a:lnSpc>
              <a:spcBef>
                <a:spcPts val="505"/>
              </a:spcBef>
              <a:tabLst>
                <a:tab pos="1950720" algn="l"/>
              </a:tabLst>
            </a:pPr>
            <a:r>
              <a:rPr sz="800" b="1">
                <a:latin typeface="맑은 고딕"/>
                <a:cs typeface="맑은 고딕"/>
              </a:rPr>
              <a:t>④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표절검사</a:t>
            </a:r>
            <a:r>
              <a:rPr sz="800" b="1" spc="-2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결과확인서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다운로드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spc="-50">
                <a:latin typeface="맑은 고딕"/>
                <a:cs typeface="맑은 고딕"/>
              </a:rPr>
              <a:t>:</a:t>
            </a:r>
            <a:r>
              <a:rPr sz="800">
                <a:latin typeface="맑은 고딕"/>
                <a:cs typeface="맑은 고딕"/>
              </a:rPr>
              <a:t>	</a:t>
            </a:r>
            <a:r>
              <a:rPr sz="800" spc="-20">
                <a:latin typeface="맑은 고딕"/>
                <a:cs typeface="맑은 고딕"/>
              </a:rPr>
              <a:t>아이콘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파일의</a:t>
            </a:r>
            <a:endParaRPr sz="800" dirty="0">
              <a:latin typeface="맑은 고딕"/>
              <a:cs typeface="맑은 고딕"/>
            </a:endParaRPr>
          </a:p>
          <a:p>
            <a:pPr marR="512445" algn="r">
              <a:lnSpc>
                <a:spcPct val="100000"/>
              </a:lnSpc>
              <a:spcBef>
                <a:spcPts val="285"/>
              </a:spcBef>
            </a:pP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결과확인서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다운로드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 marL="1654810">
              <a:lnSpc>
                <a:spcPct val="100000"/>
              </a:lnSpc>
              <a:spcBef>
                <a:spcPts val="290"/>
              </a:spcBef>
            </a:pPr>
            <a:r>
              <a:rPr sz="800" spc="-30" dirty="0">
                <a:latin typeface="맑은 고딕"/>
                <a:cs typeface="맑은 고딕"/>
              </a:rPr>
              <a:t>(기본보기/요약보기</a:t>
            </a:r>
            <a:r>
              <a:rPr sz="800" spc="-30">
                <a:latin typeface="맑은 고딕"/>
                <a:cs typeface="맑은 고딕"/>
              </a:rPr>
              <a:t>/상세보기</a:t>
            </a:r>
            <a:r>
              <a:rPr sz="800" spc="2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중</a:t>
            </a:r>
            <a:r>
              <a:rPr sz="800" spc="1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선택</a:t>
            </a:r>
            <a:r>
              <a:rPr sz="800" spc="-25" dirty="0">
                <a:latin typeface="맑은 고딕"/>
                <a:cs typeface="맑은 고딕"/>
              </a:rPr>
              <a:t>)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76088" y="3517391"/>
            <a:ext cx="3758565" cy="571500"/>
          </a:xfrm>
          <a:custGeom>
            <a:avLst/>
            <a:gdLst/>
            <a:ahLst/>
            <a:cxnLst/>
            <a:rect l="l" t="t" r="r" b="b"/>
            <a:pathLst>
              <a:path w="3758565" h="571500">
                <a:moveTo>
                  <a:pt x="3758184" y="0"/>
                </a:moveTo>
                <a:lnTo>
                  <a:pt x="0" y="0"/>
                </a:lnTo>
                <a:lnTo>
                  <a:pt x="0" y="571499"/>
                </a:lnTo>
                <a:lnTo>
                  <a:pt x="3758184" y="571499"/>
                </a:lnTo>
                <a:lnTo>
                  <a:pt x="3758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6088" y="3517391"/>
            <a:ext cx="3758565" cy="57150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95"/>
              </a:spcBef>
            </a:pPr>
            <a:r>
              <a:rPr sz="800" b="1">
                <a:latin typeface="맑은 고딕"/>
                <a:cs typeface="맑은 고딕"/>
              </a:rPr>
              <a:t>⑤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전체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다운로드</a:t>
            </a:r>
            <a:endParaRPr sz="800" dirty="0">
              <a:latin typeface="맑은 고딕"/>
              <a:cs typeface="맑은 고딕"/>
            </a:endParaRPr>
          </a:p>
          <a:p>
            <a:pPr marL="194310">
              <a:lnSpc>
                <a:spcPct val="100000"/>
              </a:lnSpc>
              <a:spcBef>
                <a:spcPts val="285"/>
              </a:spcBef>
            </a:pP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그룹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문서별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표절률이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한번에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출력되는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표절검사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종합결과확인서</a:t>
            </a:r>
            <a:endParaRPr sz="800" dirty="0">
              <a:latin typeface="맑은 고딕"/>
              <a:cs typeface="맑은 고딕"/>
            </a:endParaRPr>
          </a:p>
          <a:p>
            <a:pPr marL="260985">
              <a:lnSpc>
                <a:spcPct val="100000"/>
              </a:lnSpc>
              <a:spcBef>
                <a:spcPts val="290"/>
              </a:spcBef>
            </a:pPr>
            <a:r>
              <a:rPr sz="800">
                <a:latin typeface="맑은 고딕"/>
                <a:cs typeface="맑은 고딕"/>
              </a:rPr>
              <a:t>또는</a:t>
            </a:r>
            <a:r>
              <a:rPr sz="800" spc="-20">
                <a:latin typeface="맑은 고딕"/>
                <a:cs typeface="맑은 고딕"/>
              </a:rPr>
              <a:t> </a:t>
            </a:r>
            <a:r>
              <a:rPr sz="800" spc="-30">
                <a:latin typeface="맑은 고딕"/>
                <a:cs typeface="맑은 고딕"/>
              </a:rPr>
              <a:t>기본보기</a:t>
            </a:r>
            <a:r>
              <a:rPr sz="800" spc="-30" dirty="0">
                <a:latin typeface="맑은 고딕"/>
                <a:cs typeface="맑은 고딕"/>
              </a:rPr>
              <a:t>/요약보기</a:t>
            </a:r>
            <a:r>
              <a:rPr sz="800" spc="-30">
                <a:latin typeface="맑은 고딕"/>
                <a:cs typeface="맑은 고딕"/>
              </a:rPr>
              <a:t>/상세보기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결과확인서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전체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다운로드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4105" y="4732782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76883" y="1630679"/>
            <a:ext cx="6362700" cy="3290570"/>
            <a:chOff x="976883" y="1630679"/>
            <a:chExt cx="6362700" cy="3290570"/>
          </a:xfrm>
        </p:grpSpPr>
        <p:sp>
          <p:nvSpPr>
            <p:cNvPr id="22" name="object 22"/>
            <p:cNvSpPr/>
            <p:nvPr/>
          </p:nvSpPr>
          <p:spPr>
            <a:xfrm>
              <a:off x="976884" y="4768595"/>
              <a:ext cx="4076700" cy="152400"/>
            </a:xfrm>
            <a:custGeom>
              <a:avLst/>
              <a:gdLst/>
              <a:ahLst/>
              <a:cxnLst/>
              <a:rect l="l" t="t" r="r" b="b"/>
              <a:pathLst>
                <a:path w="4076700" h="152400">
                  <a:moveTo>
                    <a:pt x="851916" y="34036"/>
                  </a:moveTo>
                  <a:lnTo>
                    <a:pt x="850303" y="26149"/>
                  </a:lnTo>
                  <a:lnTo>
                    <a:pt x="845947" y="19685"/>
                  </a:lnTo>
                  <a:lnTo>
                    <a:pt x="839482" y="15328"/>
                  </a:lnTo>
                  <a:lnTo>
                    <a:pt x="831596" y="13716"/>
                  </a:lnTo>
                  <a:lnTo>
                    <a:pt x="20320" y="13716"/>
                  </a:lnTo>
                  <a:lnTo>
                    <a:pt x="12407" y="15328"/>
                  </a:lnTo>
                  <a:lnTo>
                    <a:pt x="5943" y="19685"/>
                  </a:lnTo>
                  <a:lnTo>
                    <a:pt x="1587" y="26149"/>
                  </a:lnTo>
                  <a:lnTo>
                    <a:pt x="0" y="34036"/>
                  </a:lnTo>
                  <a:lnTo>
                    <a:pt x="0" y="115316"/>
                  </a:lnTo>
                  <a:lnTo>
                    <a:pt x="1587" y="123215"/>
                  </a:lnTo>
                  <a:lnTo>
                    <a:pt x="5943" y="129667"/>
                  </a:lnTo>
                  <a:lnTo>
                    <a:pt x="12407" y="134035"/>
                  </a:lnTo>
                  <a:lnTo>
                    <a:pt x="20320" y="135636"/>
                  </a:lnTo>
                  <a:lnTo>
                    <a:pt x="831596" y="135636"/>
                  </a:lnTo>
                  <a:lnTo>
                    <a:pt x="839482" y="134035"/>
                  </a:lnTo>
                  <a:lnTo>
                    <a:pt x="845947" y="129667"/>
                  </a:lnTo>
                  <a:lnTo>
                    <a:pt x="850303" y="123215"/>
                  </a:lnTo>
                  <a:lnTo>
                    <a:pt x="851916" y="115316"/>
                  </a:lnTo>
                  <a:lnTo>
                    <a:pt x="851916" y="34036"/>
                  </a:lnTo>
                  <a:close/>
                </a:path>
                <a:path w="4076700" h="152400">
                  <a:moveTo>
                    <a:pt x="4076700" y="25400"/>
                  </a:moveTo>
                  <a:lnTo>
                    <a:pt x="4074693" y="15544"/>
                  </a:lnTo>
                  <a:lnTo>
                    <a:pt x="4069232" y="7467"/>
                  </a:lnTo>
                  <a:lnTo>
                    <a:pt x="4061155" y="2006"/>
                  </a:lnTo>
                  <a:lnTo>
                    <a:pt x="4051300" y="0"/>
                  </a:lnTo>
                  <a:lnTo>
                    <a:pt x="3661664" y="0"/>
                  </a:lnTo>
                  <a:lnTo>
                    <a:pt x="3651796" y="2006"/>
                  </a:lnTo>
                  <a:lnTo>
                    <a:pt x="3643719" y="7467"/>
                  </a:lnTo>
                  <a:lnTo>
                    <a:pt x="3638258" y="15544"/>
                  </a:lnTo>
                  <a:lnTo>
                    <a:pt x="3636264" y="25400"/>
                  </a:lnTo>
                  <a:lnTo>
                    <a:pt x="3636264" y="127000"/>
                  </a:lnTo>
                  <a:lnTo>
                    <a:pt x="3638258" y="136867"/>
                  </a:lnTo>
                  <a:lnTo>
                    <a:pt x="3643719" y="144945"/>
                  </a:lnTo>
                  <a:lnTo>
                    <a:pt x="3651796" y="150406"/>
                  </a:lnTo>
                  <a:lnTo>
                    <a:pt x="3661664" y="152400"/>
                  </a:lnTo>
                  <a:lnTo>
                    <a:pt x="4051300" y="152400"/>
                  </a:lnTo>
                  <a:lnTo>
                    <a:pt x="4061155" y="150406"/>
                  </a:lnTo>
                  <a:lnTo>
                    <a:pt x="4069232" y="144945"/>
                  </a:lnTo>
                  <a:lnTo>
                    <a:pt x="4074693" y="136867"/>
                  </a:lnTo>
                  <a:lnTo>
                    <a:pt x="4076700" y="127000"/>
                  </a:lnTo>
                  <a:lnTo>
                    <a:pt x="4076700" y="2540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0107" y="1630679"/>
              <a:ext cx="379475" cy="17068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232148" y="4585715"/>
              <a:ext cx="338455" cy="146685"/>
            </a:xfrm>
            <a:custGeom>
              <a:avLst/>
              <a:gdLst/>
              <a:ahLst/>
              <a:cxnLst/>
              <a:rect l="l" t="t" r="r" b="b"/>
              <a:pathLst>
                <a:path w="338454" h="146685">
                  <a:moveTo>
                    <a:pt x="313943" y="0"/>
                  </a:moveTo>
                  <a:lnTo>
                    <a:pt x="24384" y="0"/>
                  </a:lnTo>
                  <a:lnTo>
                    <a:pt x="14894" y="1916"/>
                  </a:lnTo>
                  <a:lnTo>
                    <a:pt x="7143" y="7143"/>
                  </a:lnTo>
                  <a:lnTo>
                    <a:pt x="1916" y="14894"/>
                  </a:lnTo>
                  <a:lnTo>
                    <a:pt x="0" y="24383"/>
                  </a:lnTo>
                  <a:lnTo>
                    <a:pt x="0" y="121919"/>
                  </a:lnTo>
                  <a:lnTo>
                    <a:pt x="1916" y="131409"/>
                  </a:lnTo>
                  <a:lnTo>
                    <a:pt x="7143" y="139160"/>
                  </a:lnTo>
                  <a:lnTo>
                    <a:pt x="14894" y="144387"/>
                  </a:lnTo>
                  <a:lnTo>
                    <a:pt x="24384" y="146303"/>
                  </a:lnTo>
                  <a:lnTo>
                    <a:pt x="313943" y="146303"/>
                  </a:lnTo>
                  <a:lnTo>
                    <a:pt x="323433" y="144387"/>
                  </a:lnTo>
                  <a:lnTo>
                    <a:pt x="331184" y="139160"/>
                  </a:lnTo>
                  <a:lnTo>
                    <a:pt x="336411" y="131409"/>
                  </a:lnTo>
                  <a:lnTo>
                    <a:pt x="338327" y="121919"/>
                  </a:lnTo>
                  <a:lnTo>
                    <a:pt x="338327" y="24383"/>
                  </a:lnTo>
                  <a:lnTo>
                    <a:pt x="336411" y="14894"/>
                  </a:lnTo>
                  <a:lnTo>
                    <a:pt x="331184" y="7143"/>
                  </a:lnTo>
                  <a:lnTo>
                    <a:pt x="323433" y="1916"/>
                  </a:lnTo>
                  <a:lnTo>
                    <a:pt x="313943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94784" y="4999101"/>
            <a:ext cx="1096645" cy="47053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  <a:p>
            <a:pPr marL="930910">
              <a:lnSpc>
                <a:spcPct val="100000"/>
              </a:lnSpc>
              <a:spcBef>
                <a:spcPts val="31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④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178808" y="4404359"/>
            <a:ext cx="1539240" cy="833755"/>
            <a:chOff x="4178808" y="4404359"/>
            <a:chExt cx="1539240" cy="833755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8808" y="5093207"/>
              <a:ext cx="152400" cy="1447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088636" y="4404359"/>
              <a:ext cx="629920" cy="167640"/>
            </a:xfrm>
            <a:custGeom>
              <a:avLst/>
              <a:gdLst/>
              <a:ahLst/>
              <a:cxnLst/>
              <a:rect l="l" t="t" r="r" b="b"/>
              <a:pathLst>
                <a:path w="629920" h="167639">
                  <a:moveTo>
                    <a:pt x="601472" y="0"/>
                  </a:moveTo>
                  <a:lnTo>
                    <a:pt x="27939" y="0"/>
                  </a:lnTo>
                  <a:lnTo>
                    <a:pt x="17037" y="2186"/>
                  </a:lnTo>
                  <a:lnTo>
                    <a:pt x="8159" y="8159"/>
                  </a:lnTo>
                  <a:lnTo>
                    <a:pt x="2186" y="17037"/>
                  </a:lnTo>
                  <a:lnTo>
                    <a:pt x="0" y="27939"/>
                  </a:lnTo>
                  <a:lnTo>
                    <a:pt x="0" y="139700"/>
                  </a:lnTo>
                  <a:lnTo>
                    <a:pt x="2186" y="150602"/>
                  </a:lnTo>
                  <a:lnTo>
                    <a:pt x="8159" y="159480"/>
                  </a:lnTo>
                  <a:lnTo>
                    <a:pt x="17037" y="165453"/>
                  </a:lnTo>
                  <a:lnTo>
                    <a:pt x="27939" y="167639"/>
                  </a:lnTo>
                  <a:lnTo>
                    <a:pt x="601472" y="167639"/>
                  </a:lnTo>
                  <a:lnTo>
                    <a:pt x="612320" y="165453"/>
                  </a:lnTo>
                  <a:lnTo>
                    <a:pt x="621204" y="159480"/>
                  </a:lnTo>
                  <a:lnTo>
                    <a:pt x="627207" y="150602"/>
                  </a:lnTo>
                  <a:lnTo>
                    <a:pt x="629412" y="139700"/>
                  </a:lnTo>
                  <a:lnTo>
                    <a:pt x="629412" y="27939"/>
                  </a:lnTo>
                  <a:lnTo>
                    <a:pt x="627207" y="17037"/>
                  </a:lnTo>
                  <a:lnTo>
                    <a:pt x="621204" y="8159"/>
                  </a:lnTo>
                  <a:lnTo>
                    <a:pt x="612320" y="2186"/>
                  </a:lnTo>
                  <a:lnTo>
                    <a:pt x="601472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059682" y="4352670"/>
            <a:ext cx="10312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5505">
              <a:lnSpc>
                <a:spcPts val="14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⑤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ts val="1400"/>
              </a:lnSpc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088635" y="2895600"/>
            <a:ext cx="3657600" cy="3119755"/>
            <a:chOff x="5088635" y="2895600"/>
            <a:chExt cx="3657600" cy="3119755"/>
          </a:xfrm>
        </p:grpSpPr>
        <p:sp>
          <p:nvSpPr>
            <p:cNvPr id="31" name="object 31"/>
            <p:cNvSpPr/>
            <p:nvPr/>
          </p:nvSpPr>
          <p:spPr>
            <a:xfrm>
              <a:off x="5088635" y="5295900"/>
              <a:ext cx="307975" cy="163195"/>
            </a:xfrm>
            <a:custGeom>
              <a:avLst/>
              <a:gdLst/>
              <a:ahLst/>
              <a:cxnLst/>
              <a:rect l="l" t="t" r="r" b="b"/>
              <a:pathLst>
                <a:path w="307975" h="163195">
                  <a:moveTo>
                    <a:pt x="280669" y="0"/>
                  </a:moveTo>
                  <a:lnTo>
                    <a:pt x="27177" y="0"/>
                  </a:lnTo>
                  <a:lnTo>
                    <a:pt x="16609" y="2139"/>
                  </a:lnTo>
                  <a:lnTo>
                    <a:pt x="7969" y="7969"/>
                  </a:lnTo>
                  <a:lnTo>
                    <a:pt x="2139" y="16609"/>
                  </a:lnTo>
                  <a:lnTo>
                    <a:pt x="0" y="27178"/>
                  </a:lnTo>
                  <a:lnTo>
                    <a:pt x="0" y="135890"/>
                  </a:lnTo>
                  <a:lnTo>
                    <a:pt x="2139" y="146458"/>
                  </a:lnTo>
                  <a:lnTo>
                    <a:pt x="7969" y="155098"/>
                  </a:lnTo>
                  <a:lnTo>
                    <a:pt x="16609" y="160928"/>
                  </a:lnTo>
                  <a:lnTo>
                    <a:pt x="27177" y="163068"/>
                  </a:lnTo>
                  <a:lnTo>
                    <a:pt x="280669" y="163068"/>
                  </a:lnTo>
                  <a:lnTo>
                    <a:pt x="291238" y="160928"/>
                  </a:lnTo>
                  <a:lnTo>
                    <a:pt x="299878" y="155098"/>
                  </a:lnTo>
                  <a:lnTo>
                    <a:pt x="305708" y="146458"/>
                  </a:lnTo>
                  <a:lnTo>
                    <a:pt x="307848" y="135890"/>
                  </a:lnTo>
                  <a:lnTo>
                    <a:pt x="307848" y="27178"/>
                  </a:lnTo>
                  <a:lnTo>
                    <a:pt x="305708" y="16609"/>
                  </a:lnTo>
                  <a:lnTo>
                    <a:pt x="299878" y="7969"/>
                  </a:lnTo>
                  <a:lnTo>
                    <a:pt x="291238" y="2139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2863" y="2895600"/>
              <a:ext cx="385572" cy="2026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0675" y="4183380"/>
              <a:ext cx="2569464" cy="18257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167627" y="4180332"/>
              <a:ext cx="2575560" cy="1831975"/>
            </a:xfrm>
            <a:custGeom>
              <a:avLst/>
              <a:gdLst/>
              <a:ahLst/>
              <a:cxnLst/>
              <a:rect l="l" t="t" r="r" b="b"/>
              <a:pathLst>
                <a:path w="2575559" h="1831975">
                  <a:moveTo>
                    <a:pt x="0" y="1831848"/>
                  </a:moveTo>
                  <a:lnTo>
                    <a:pt x="2575560" y="1831848"/>
                  </a:lnTo>
                  <a:lnTo>
                    <a:pt x="2575560" y="0"/>
                  </a:lnTo>
                  <a:lnTo>
                    <a:pt x="0" y="0"/>
                  </a:lnTo>
                  <a:lnTo>
                    <a:pt x="0" y="1831848"/>
                  </a:lnTo>
                  <a:close/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440428" y="4723892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9" name="슬라이드 번호 개체 틀 38">
            <a:extLst>
              <a:ext uri="{FF2B5EF4-FFF2-40B4-BE49-F238E27FC236}">
                <a16:creationId xmlns:a16="http://schemas.microsoft.com/office/drawing/2014/main" id="{DF8A906A-EF92-5AAC-C7FF-E8E9268F46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11</a:t>
            </a:fld>
            <a:endParaRPr lang="en-US" altLang="ko-KR" spc="-25" dirty="0"/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4A287A9C-74C5-5F21-B404-3F444DA89F8E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>
            <a:extLst>
              <a:ext uri="{FF2B5EF4-FFF2-40B4-BE49-F238E27FC236}">
                <a16:creationId xmlns:a16="http://schemas.microsoft.com/office/drawing/2014/main" id="{C54EA3CB-FD9B-CC85-C611-F39F2A5EBB69}"/>
              </a:ext>
            </a:extLst>
          </p:cNvPr>
          <p:cNvGrpSpPr/>
          <p:nvPr/>
        </p:nvGrpSpPr>
        <p:grpSpPr>
          <a:xfrm>
            <a:off x="145799" y="1443759"/>
            <a:ext cx="5340602" cy="4347441"/>
            <a:chOff x="492294" y="4850891"/>
            <a:chExt cx="5785061" cy="4576572"/>
          </a:xfrm>
        </p:grpSpPr>
        <p:grpSp>
          <p:nvGrpSpPr>
            <p:cNvPr id="59" name="object 4">
              <a:extLst>
                <a:ext uri="{FF2B5EF4-FFF2-40B4-BE49-F238E27FC236}">
                  <a16:creationId xmlns:a16="http://schemas.microsoft.com/office/drawing/2014/main" id="{9EE0D849-302B-BB0E-CE61-0E5105C06962}"/>
                </a:ext>
              </a:extLst>
            </p:cNvPr>
            <p:cNvGrpSpPr/>
            <p:nvPr/>
          </p:nvGrpSpPr>
          <p:grpSpPr>
            <a:xfrm>
              <a:off x="589787" y="4850891"/>
              <a:ext cx="5687568" cy="4576572"/>
              <a:chOff x="589787" y="4850891"/>
              <a:chExt cx="5687568" cy="4576572"/>
            </a:xfrm>
          </p:grpSpPr>
          <p:pic>
            <p:nvPicPr>
              <p:cNvPr id="72" name="object 5">
                <a:extLst>
                  <a:ext uri="{FF2B5EF4-FFF2-40B4-BE49-F238E27FC236}">
                    <a16:creationId xmlns:a16="http://schemas.microsoft.com/office/drawing/2014/main" id="{D824A319-B4E0-B701-3B11-5899FB6E630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63695" y="7203947"/>
                <a:ext cx="169163" cy="144780"/>
              </a:xfrm>
              <a:prstGeom prst="rect">
                <a:avLst/>
              </a:prstGeom>
            </p:spPr>
          </p:pic>
          <p:pic>
            <p:nvPicPr>
              <p:cNvPr id="73" name="object 6">
                <a:extLst>
                  <a:ext uri="{FF2B5EF4-FFF2-40B4-BE49-F238E27FC236}">
                    <a16:creationId xmlns:a16="http://schemas.microsoft.com/office/drawing/2014/main" id="{5056F082-4BDB-3922-D895-EBC03A6FA1A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62171" y="8263127"/>
                <a:ext cx="169163" cy="144779"/>
              </a:xfrm>
              <a:prstGeom prst="rect">
                <a:avLst/>
              </a:prstGeom>
            </p:spPr>
          </p:pic>
          <p:pic>
            <p:nvPicPr>
              <p:cNvPr id="74" name="object 7">
                <a:extLst>
                  <a:ext uri="{FF2B5EF4-FFF2-40B4-BE49-F238E27FC236}">
                    <a16:creationId xmlns:a16="http://schemas.microsoft.com/office/drawing/2014/main" id="{0F8D94E7-65D8-6F05-C6DD-B02F70B0BE4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9787" y="4850891"/>
                <a:ext cx="5687568" cy="4576572"/>
              </a:xfrm>
              <a:prstGeom prst="rect">
                <a:avLst/>
              </a:prstGeom>
              <a:ln w="19050">
                <a:solidFill>
                  <a:srgbClr val="C3E1FF"/>
                </a:solidFill>
              </a:ln>
            </p:spPr>
          </p:pic>
          <p:pic>
            <p:nvPicPr>
              <p:cNvPr id="75" name="object 8">
                <a:extLst>
                  <a:ext uri="{FF2B5EF4-FFF2-40B4-BE49-F238E27FC236}">
                    <a16:creationId xmlns:a16="http://schemas.microsoft.com/office/drawing/2014/main" id="{958A903D-382C-660A-E1EB-BFB50F5DCEB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5235" y="7673339"/>
                <a:ext cx="2481072" cy="391668"/>
              </a:xfrm>
              <a:prstGeom prst="rect">
                <a:avLst/>
              </a:prstGeom>
            </p:spPr>
          </p:pic>
          <p:pic>
            <p:nvPicPr>
              <p:cNvPr id="76" name="object 9">
                <a:extLst>
                  <a:ext uri="{FF2B5EF4-FFF2-40B4-BE49-F238E27FC236}">
                    <a16:creationId xmlns:a16="http://schemas.microsoft.com/office/drawing/2014/main" id="{B022DB4A-E813-C222-A3A3-9A9C18D4AEB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33043" y="8252459"/>
                <a:ext cx="2479548" cy="353567"/>
              </a:xfrm>
              <a:prstGeom prst="rect">
                <a:avLst/>
              </a:prstGeom>
            </p:spPr>
          </p:pic>
          <p:pic>
            <p:nvPicPr>
              <p:cNvPr id="77" name="object 10">
                <a:extLst>
                  <a:ext uri="{FF2B5EF4-FFF2-40B4-BE49-F238E27FC236}">
                    <a16:creationId xmlns:a16="http://schemas.microsoft.com/office/drawing/2014/main" id="{6A217D82-FD28-F068-7631-E0F69F861D1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33043" y="8811767"/>
                <a:ext cx="2189988" cy="192024"/>
              </a:xfrm>
              <a:prstGeom prst="rect">
                <a:avLst/>
              </a:prstGeom>
            </p:spPr>
          </p:pic>
          <p:pic>
            <p:nvPicPr>
              <p:cNvPr id="78" name="object 11">
                <a:extLst>
                  <a:ext uri="{FF2B5EF4-FFF2-40B4-BE49-F238E27FC236}">
                    <a16:creationId xmlns:a16="http://schemas.microsoft.com/office/drawing/2014/main" id="{16CF3403-71BA-2443-4BAD-F78ACDBB104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26947" y="7287767"/>
                <a:ext cx="2430780" cy="193548"/>
              </a:xfrm>
              <a:prstGeom prst="rect">
                <a:avLst/>
              </a:prstGeom>
            </p:spPr>
          </p:pic>
          <p:pic>
            <p:nvPicPr>
              <p:cNvPr id="79" name="object 12">
                <a:extLst>
                  <a:ext uri="{FF2B5EF4-FFF2-40B4-BE49-F238E27FC236}">
                    <a16:creationId xmlns:a16="http://schemas.microsoft.com/office/drawing/2014/main" id="{9743DAF9-2B26-5190-461D-249D164DE70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3043" y="6515099"/>
                <a:ext cx="2487168" cy="330707"/>
              </a:xfrm>
              <a:prstGeom prst="rect">
                <a:avLst/>
              </a:prstGeom>
            </p:spPr>
          </p:pic>
          <p:pic>
            <p:nvPicPr>
              <p:cNvPr id="80" name="object 13">
                <a:extLst>
                  <a:ext uri="{FF2B5EF4-FFF2-40B4-BE49-F238E27FC236}">
                    <a16:creationId xmlns:a16="http://schemas.microsoft.com/office/drawing/2014/main" id="{AC2E889D-FB11-B776-3680-89226196F5F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45235" y="6818377"/>
                <a:ext cx="1856232" cy="114298"/>
              </a:xfrm>
              <a:prstGeom prst="rect">
                <a:avLst/>
              </a:prstGeom>
            </p:spPr>
          </p:pic>
          <p:pic>
            <p:nvPicPr>
              <p:cNvPr id="81" name="object 16">
                <a:extLst>
                  <a:ext uri="{FF2B5EF4-FFF2-40B4-BE49-F238E27FC236}">
                    <a16:creationId xmlns:a16="http://schemas.microsoft.com/office/drawing/2014/main" id="{376B5F37-B494-4555-37AB-BDCCAF84ADC5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680459" y="6775703"/>
                <a:ext cx="2287524" cy="473963"/>
              </a:xfrm>
              <a:prstGeom prst="rect">
                <a:avLst/>
              </a:prstGeom>
            </p:spPr>
          </p:pic>
          <p:sp>
            <p:nvSpPr>
              <p:cNvPr id="82" name="object 17">
                <a:extLst>
                  <a:ext uri="{FF2B5EF4-FFF2-40B4-BE49-F238E27FC236}">
                    <a16:creationId xmlns:a16="http://schemas.microsoft.com/office/drawing/2014/main" id="{1767F0ED-BCC2-EFFB-B92B-098EA2D1AE8C}"/>
                  </a:ext>
                </a:extLst>
              </p:cNvPr>
              <p:cNvSpPr/>
              <p:nvPr/>
            </p:nvSpPr>
            <p:spPr>
              <a:xfrm>
                <a:off x="3607308" y="8638032"/>
                <a:ext cx="6286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8650">
                    <a:moveTo>
                      <a:pt x="0" y="0"/>
                    </a:moveTo>
                    <a:lnTo>
                      <a:pt x="628650" y="0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3" name="object 19">
                <a:extLst>
                  <a:ext uri="{FF2B5EF4-FFF2-40B4-BE49-F238E27FC236}">
                    <a16:creationId xmlns:a16="http://schemas.microsoft.com/office/drawing/2014/main" id="{EFC2709F-0BBB-2D2E-F1D4-F8A3570E6AF3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662171" y="7845551"/>
                <a:ext cx="2287524" cy="473964"/>
              </a:xfrm>
              <a:prstGeom prst="rect">
                <a:avLst/>
              </a:prstGeom>
            </p:spPr>
          </p:pic>
          <p:pic>
            <p:nvPicPr>
              <p:cNvPr id="84" name="object 20">
                <a:extLst>
                  <a:ext uri="{FF2B5EF4-FFF2-40B4-BE49-F238E27FC236}">
                    <a16:creationId xmlns:a16="http://schemas.microsoft.com/office/drawing/2014/main" id="{8260F2D1-9373-A618-6843-845BB69FE1B8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646931" y="8955023"/>
                <a:ext cx="2287524" cy="295655"/>
              </a:xfrm>
              <a:prstGeom prst="rect">
                <a:avLst/>
              </a:prstGeom>
            </p:spPr>
          </p:pic>
          <p:pic>
            <p:nvPicPr>
              <p:cNvPr id="85" name="object 21">
                <a:extLst>
                  <a:ext uri="{FF2B5EF4-FFF2-40B4-BE49-F238E27FC236}">
                    <a16:creationId xmlns:a16="http://schemas.microsoft.com/office/drawing/2014/main" id="{4AAB00CA-7AD1-824B-A004-3DC013FBC07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45235" y="5445251"/>
                <a:ext cx="3569208" cy="188975"/>
              </a:xfrm>
              <a:prstGeom prst="rect">
                <a:avLst/>
              </a:prstGeom>
            </p:spPr>
          </p:pic>
          <p:pic>
            <p:nvPicPr>
              <p:cNvPr id="86" name="object 22">
                <a:extLst>
                  <a:ext uri="{FF2B5EF4-FFF2-40B4-BE49-F238E27FC236}">
                    <a16:creationId xmlns:a16="http://schemas.microsoft.com/office/drawing/2014/main" id="{C83B529C-3E07-B64C-B7C5-F3166BF6337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55319" y="5759195"/>
                <a:ext cx="5547360" cy="155448"/>
              </a:xfrm>
              <a:prstGeom prst="rect">
                <a:avLst/>
              </a:prstGeom>
            </p:spPr>
          </p:pic>
        </p:grpSp>
        <p:sp>
          <p:nvSpPr>
            <p:cNvPr id="60" name="타원형 설명선 8">
              <a:extLst>
                <a:ext uri="{FF2B5EF4-FFF2-40B4-BE49-F238E27FC236}">
                  <a16:creationId xmlns:a16="http://schemas.microsoft.com/office/drawing/2014/main" id="{C4767CB0-1FCC-260E-8B41-936BEA71B7F4}"/>
                </a:ext>
              </a:extLst>
            </p:cNvPr>
            <p:cNvSpPr/>
            <p:nvPr/>
          </p:nvSpPr>
          <p:spPr>
            <a:xfrm>
              <a:off x="1394460" y="5239510"/>
              <a:ext cx="210649" cy="188975"/>
            </a:xfrm>
            <a:prstGeom prst="wedgeEllipseCallout">
              <a:avLst>
                <a:gd name="adj1" fmla="val -45528"/>
                <a:gd name="adj2" fmla="val 66028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1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1" name="타원형 설명선 8">
              <a:extLst>
                <a:ext uri="{FF2B5EF4-FFF2-40B4-BE49-F238E27FC236}">
                  <a16:creationId xmlns:a16="http://schemas.microsoft.com/office/drawing/2014/main" id="{901B9000-F6C4-37B6-C08B-11AB4C18F5FA}"/>
                </a:ext>
              </a:extLst>
            </p:cNvPr>
            <p:cNvSpPr/>
            <p:nvPr/>
          </p:nvSpPr>
          <p:spPr>
            <a:xfrm>
              <a:off x="3212591" y="5836919"/>
              <a:ext cx="210649" cy="188975"/>
            </a:xfrm>
            <a:prstGeom prst="wedgeEllipseCallout">
              <a:avLst>
                <a:gd name="adj1" fmla="val -45528"/>
                <a:gd name="adj2" fmla="val 66028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2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2" name="타원형 설명선 8">
              <a:extLst>
                <a:ext uri="{FF2B5EF4-FFF2-40B4-BE49-F238E27FC236}">
                  <a16:creationId xmlns:a16="http://schemas.microsoft.com/office/drawing/2014/main" id="{78D62BAC-63C0-5E36-0513-03F9CFFBE15D}"/>
                </a:ext>
              </a:extLst>
            </p:cNvPr>
            <p:cNvSpPr/>
            <p:nvPr/>
          </p:nvSpPr>
          <p:spPr>
            <a:xfrm>
              <a:off x="492294" y="6220965"/>
              <a:ext cx="210649" cy="188975"/>
            </a:xfrm>
            <a:prstGeom prst="wedgeEllipseCallout">
              <a:avLst>
                <a:gd name="adj1" fmla="val 62994"/>
                <a:gd name="adj2" fmla="val 55947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3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3" name="타원형 설명선 8">
              <a:extLst>
                <a:ext uri="{FF2B5EF4-FFF2-40B4-BE49-F238E27FC236}">
                  <a16:creationId xmlns:a16="http://schemas.microsoft.com/office/drawing/2014/main" id="{6DB98117-43BA-D8C9-F38F-F7A182D54347}"/>
                </a:ext>
              </a:extLst>
            </p:cNvPr>
            <p:cNvSpPr/>
            <p:nvPr/>
          </p:nvSpPr>
          <p:spPr>
            <a:xfrm>
              <a:off x="4351188" y="8313420"/>
              <a:ext cx="210649" cy="188975"/>
            </a:xfrm>
            <a:prstGeom prst="wedgeEllipseCallout">
              <a:avLst>
                <a:gd name="adj1" fmla="val -45528"/>
                <a:gd name="adj2" fmla="val 66028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4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4" name="object 26">
              <a:extLst>
                <a:ext uri="{FF2B5EF4-FFF2-40B4-BE49-F238E27FC236}">
                  <a16:creationId xmlns:a16="http://schemas.microsoft.com/office/drawing/2014/main" id="{20E2D4AC-1733-CBAF-F3D6-09AE597C553A}"/>
                </a:ext>
              </a:extLst>
            </p:cNvPr>
            <p:cNvSpPr/>
            <p:nvPr/>
          </p:nvSpPr>
          <p:spPr>
            <a:xfrm>
              <a:off x="726947" y="5428485"/>
              <a:ext cx="623698" cy="219459"/>
            </a:xfrm>
            <a:custGeom>
              <a:avLst/>
              <a:gdLst/>
              <a:ahLst/>
              <a:cxnLst/>
              <a:rect l="l" t="t" r="r" b="b"/>
              <a:pathLst>
                <a:path w="279400" h="1001395">
                  <a:moveTo>
                    <a:pt x="207391" y="0"/>
                  </a:moveTo>
                  <a:lnTo>
                    <a:pt x="71501" y="0"/>
                  </a:lnTo>
                  <a:lnTo>
                    <a:pt x="43666" y="5617"/>
                  </a:lnTo>
                  <a:lnTo>
                    <a:pt x="20939" y="20939"/>
                  </a:lnTo>
                  <a:lnTo>
                    <a:pt x="5617" y="43666"/>
                  </a:lnTo>
                  <a:lnTo>
                    <a:pt x="0" y="71500"/>
                  </a:lnTo>
                  <a:lnTo>
                    <a:pt x="0" y="929766"/>
                  </a:lnTo>
                  <a:lnTo>
                    <a:pt x="5617" y="957601"/>
                  </a:lnTo>
                  <a:lnTo>
                    <a:pt x="20939" y="980328"/>
                  </a:lnTo>
                  <a:lnTo>
                    <a:pt x="43666" y="995650"/>
                  </a:lnTo>
                  <a:lnTo>
                    <a:pt x="71501" y="1001267"/>
                  </a:lnTo>
                  <a:lnTo>
                    <a:pt x="207391" y="1001267"/>
                  </a:lnTo>
                  <a:lnTo>
                    <a:pt x="235225" y="995650"/>
                  </a:lnTo>
                  <a:lnTo>
                    <a:pt x="257952" y="980328"/>
                  </a:lnTo>
                  <a:lnTo>
                    <a:pt x="273274" y="957601"/>
                  </a:lnTo>
                  <a:lnTo>
                    <a:pt x="278892" y="929766"/>
                  </a:lnTo>
                  <a:lnTo>
                    <a:pt x="278892" y="71500"/>
                  </a:lnTo>
                  <a:lnTo>
                    <a:pt x="273274" y="43666"/>
                  </a:lnTo>
                  <a:lnTo>
                    <a:pt x="257952" y="20939"/>
                  </a:lnTo>
                  <a:lnTo>
                    <a:pt x="235225" y="5617"/>
                  </a:lnTo>
                  <a:lnTo>
                    <a:pt x="207391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26">
              <a:extLst>
                <a:ext uri="{FF2B5EF4-FFF2-40B4-BE49-F238E27FC236}">
                  <a16:creationId xmlns:a16="http://schemas.microsoft.com/office/drawing/2014/main" id="{05516D78-1FA7-E3DD-8F5D-94341C326B98}"/>
                </a:ext>
              </a:extLst>
            </p:cNvPr>
            <p:cNvSpPr/>
            <p:nvPr/>
          </p:nvSpPr>
          <p:spPr>
            <a:xfrm>
              <a:off x="3052402" y="6071233"/>
              <a:ext cx="210649" cy="198502"/>
            </a:xfrm>
            <a:custGeom>
              <a:avLst/>
              <a:gdLst/>
              <a:ahLst/>
              <a:cxnLst/>
              <a:rect l="l" t="t" r="r" b="b"/>
              <a:pathLst>
                <a:path w="279400" h="1001395">
                  <a:moveTo>
                    <a:pt x="207391" y="0"/>
                  </a:moveTo>
                  <a:lnTo>
                    <a:pt x="71501" y="0"/>
                  </a:lnTo>
                  <a:lnTo>
                    <a:pt x="43666" y="5617"/>
                  </a:lnTo>
                  <a:lnTo>
                    <a:pt x="20939" y="20939"/>
                  </a:lnTo>
                  <a:lnTo>
                    <a:pt x="5617" y="43666"/>
                  </a:lnTo>
                  <a:lnTo>
                    <a:pt x="0" y="71500"/>
                  </a:lnTo>
                  <a:lnTo>
                    <a:pt x="0" y="929766"/>
                  </a:lnTo>
                  <a:lnTo>
                    <a:pt x="5617" y="957601"/>
                  </a:lnTo>
                  <a:lnTo>
                    <a:pt x="20939" y="980328"/>
                  </a:lnTo>
                  <a:lnTo>
                    <a:pt x="43666" y="995650"/>
                  </a:lnTo>
                  <a:lnTo>
                    <a:pt x="71501" y="1001267"/>
                  </a:lnTo>
                  <a:lnTo>
                    <a:pt x="207391" y="1001267"/>
                  </a:lnTo>
                  <a:lnTo>
                    <a:pt x="235225" y="995650"/>
                  </a:lnTo>
                  <a:lnTo>
                    <a:pt x="257952" y="980328"/>
                  </a:lnTo>
                  <a:lnTo>
                    <a:pt x="273274" y="957601"/>
                  </a:lnTo>
                  <a:lnTo>
                    <a:pt x="278892" y="929766"/>
                  </a:lnTo>
                  <a:lnTo>
                    <a:pt x="278892" y="71500"/>
                  </a:lnTo>
                  <a:lnTo>
                    <a:pt x="273274" y="43666"/>
                  </a:lnTo>
                  <a:lnTo>
                    <a:pt x="257952" y="20939"/>
                  </a:lnTo>
                  <a:lnTo>
                    <a:pt x="235225" y="5617"/>
                  </a:lnTo>
                  <a:lnTo>
                    <a:pt x="207391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26">
              <a:extLst>
                <a:ext uri="{FF2B5EF4-FFF2-40B4-BE49-F238E27FC236}">
                  <a16:creationId xmlns:a16="http://schemas.microsoft.com/office/drawing/2014/main" id="{4603F566-9B05-74D8-F994-659CB9A1D0F3}"/>
                </a:ext>
              </a:extLst>
            </p:cNvPr>
            <p:cNvSpPr/>
            <p:nvPr/>
          </p:nvSpPr>
          <p:spPr>
            <a:xfrm>
              <a:off x="770762" y="6495284"/>
              <a:ext cx="2406780" cy="600459"/>
            </a:xfrm>
            <a:custGeom>
              <a:avLst/>
              <a:gdLst/>
              <a:ahLst/>
              <a:cxnLst/>
              <a:rect l="l" t="t" r="r" b="b"/>
              <a:pathLst>
                <a:path w="279400" h="1001395">
                  <a:moveTo>
                    <a:pt x="207391" y="0"/>
                  </a:moveTo>
                  <a:lnTo>
                    <a:pt x="71501" y="0"/>
                  </a:lnTo>
                  <a:lnTo>
                    <a:pt x="43666" y="5617"/>
                  </a:lnTo>
                  <a:lnTo>
                    <a:pt x="20939" y="20939"/>
                  </a:lnTo>
                  <a:lnTo>
                    <a:pt x="5617" y="43666"/>
                  </a:lnTo>
                  <a:lnTo>
                    <a:pt x="0" y="71500"/>
                  </a:lnTo>
                  <a:lnTo>
                    <a:pt x="0" y="929766"/>
                  </a:lnTo>
                  <a:lnTo>
                    <a:pt x="5617" y="957601"/>
                  </a:lnTo>
                  <a:lnTo>
                    <a:pt x="20939" y="980328"/>
                  </a:lnTo>
                  <a:lnTo>
                    <a:pt x="43666" y="995650"/>
                  </a:lnTo>
                  <a:lnTo>
                    <a:pt x="71501" y="1001267"/>
                  </a:lnTo>
                  <a:lnTo>
                    <a:pt x="207391" y="1001267"/>
                  </a:lnTo>
                  <a:lnTo>
                    <a:pt x="235225" y="995650"/>
                  </a:lnTo>
                  <a:lnTo>
                    <a:pt x="257952" y="980328"/>
                  </a:lnTo>
                  <a:lnTo>
                    <a:pt x="273274" y="957601"/>
                  </a:lnTo>
                  <a:lnTo>
                    <a:pt x="278892" y="929766"/>
                  </a:lnTo>
                  <a:lnTo>
                    <a:pt x="278892" y="71500"/>
                  </a:lnTo>
                  <a:lnTo>
                    <a:pt x="273274" y="43666"/>
                  </a:lnTo>
                  <a:lnTo>
                    <a:pt x="257952" y="20939"/>
                  </a:lnTo>
                  <a:lnTo>
                    <a:pt x="235225" y="5617"/>
                  </a:lnTo>
                  <a:lnTo>
                    <a:pt x="207391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26">
              <a:extLst>
                <a:ext uri="{FF2B5EF4-FFF2-40B4-BE49-F238E27FC236}">
                  <a16:creationId xmlns:a16="http://schemas.microsoft.com/office/drawing/2014/main" id="{CAF43758-102A-D92D-AA9D-AC74395925FD}"/>
                </a:ext>
              </a:extLst>
            </p:cNvPr>
            <p:cNvSpPr/>
            <p:nvPr/>
          </p:nvSpPr>
          <p:spPr>
            <a:xfrm>
              <a:off x="3519485" y="8466955"/>
              <a:ext cx="794958" cy="201777"/>
            </a:xfrm>
            <a:custGeom>
              <a:avLst/>
              <a:gdLst/>
              <a:ahLst/>
              <a:cxnLst/>
              <a:rect l="l" t="t" r="r" b="b"/>
              <a:pathLst>
                <a:path w="279400" h="1001395">
                  <a:moveTo>
                    <a:pt x="207391" y="0"/>
                  </a:moveTo>
                  <a:lnTo>
                    <a:pt x="71501" y="0"/>
                  </a:lnTo>
                  <a:lnTo>
                    <a:pt x="43666" y="5617"/>
                  </a:lnTo>
                  <a:lnTo>
                    <a:pt x="20939" y="20939"/>
                  </a:lnTo>
                  <a:lnTo>
                    <a:pt x="5617" y="43666"/>
                  </a:lnTo>
                  <a:lnTo>
                    <a:pt x="0" y="71500"/>
                  </a:lnTo>
                  <a:lnTo>
                    <a:pt x="0" y="929766"/>
                  </a:lnTo>
                  <a:lnTo>
                    <a:pt x="5617" y="957601"/>
                  </a:lnTo>
                  <a:lnTo>
                    <a:pt x="20939" y="980328"/>
                  </a:lnTo>
                  <a:lnTo>
                    <a:pt x="43666" y="995650"/>
                  </a:lnTo>
                  <a:lnTo>
                    <a:pt x="71501" y="1001267"/>
                  </a:lnTo>
                  <a:lnTo>
                    <a:pt x="207391" y="1001267"/>
                  </a:lnTo>
                  <a:lnTo>
                    <a:pt x="235225" y="995650"/>
                  </a:lnTo>
                  <a:lnTo>
                    <a:pt x="257952" y="980328"/>
                  </a:lnTo>
                  <a:lnTo>
                    <a:pt x="273274" y="957601"/>
                  </a:lnTo>
                  <a:lnTo>
                    <a:pt x="278892" y="929766"/>
                  </a:lnTo>
                  <a:lnTo>
                    <a:pt x="278892" y="71500"/>
                  </a:lnTo>
                  <a:lnTo>
                    <a:pt x="273274" y="43666"/>
                  </a:lnTo>
                  <a:lnTo>
                    <a:pt x="257952" y="20939"/>
                  </a:lnTo>
                  <a:lnTo>
                    <a:pt x="235225" y="5617"/>
                  </a:lnTo>
                  <a:lnTo>
                    <a:pt x="207391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25">
              <a:extLst>
                <a:ext uri="{FF2B5EF4-FFF2-40B4-BE49-F238E27FC236}">
                  <a16:creationId xmlns:a16="http://schemas.microsoft.com/office/drawing/2014/main" id="{67833E08-902A-951B-75E6-442D4AD75376}"/>
                </a:ext>
              </a:extLst>
            </p:cNvPr>
            <p:cNvSpPr/>
            <p:nvPr/>
          </p:nvSpPr>
          <p:spPr>
            <a:xfrm>
              <a:off x="770762" y="6492239"/>
              <a:ext cx="2430780" cy="589788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5">
              <a:extLst>
                <a:ext uri="{FF2B5EF4-FFF2-40B4-BE49-F238E27FC236}">
                  <a16:creationId xmlns:a16="http://schemas.microsoft.com/office/drawing/2014/main" id="{05400F2B-FF3B-0E32-FEB3-3D14E9E79B68}"/>
                </a:ext>
              </a:extLst>
            </p:cNvPr>
            <p:cNvSpPr/>
            <p:nvPr/>
          </p:nvSpPr>
          <p:spPr>
            <a:xfrm>
              <a:off x="3052402" y="6071233"/>
              <a:ext cx="210649" cy="207645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5">
              <a:extLst>
                <a:ext uri="{FF2B5EF4-FFF2-40B4-BE49-F238E27FC236}">
                  <a16:creationId xmlns:a16="http://schemas.microsoft.com/office/drawing/2014/main" id="{1DBD2678-33D0-7EB0-36EA-2909EA9B1104}"/>
                </a:ext>
              </a:extLst>
            </p:cNvPr>
            <p:cNvSpPr/>
            <p:nvPr/>
          </p:nvSpPr>
          <p:spPr>
            <a:xfrm>
              <a:off x="3518915" y="8471042"/>
              <a:ext cx="795528" cy="184888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5">
              <a:extLst>
                <a:ext uri="{FF2B5EF4-FFF2-40B4-BE49-F238E27FC236}">
                  <a16:creationId xmlns:a16="http://schemas.microsoft.com/office/drawing/2014/main" id="{A148C2C1-153F-F2A4-E091-BFC8A574997E}"/>
                </a:ext>
              </a:extLst>
            </p:cNvPr>
            <p:cNvSpPr/>
            <p:nvPr/>
          </p:nvSpPr>
          <p:spPr>
            <a:xfrm>
              <a:off x="673944" y="5428485"/>
              <a:ext cx="676701" cy="236221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17">
            <a:extLst>
              <a:ext uri="{FF2B5EF4-FFF2-40B4-BE49-F238E27FC236}">
                <a16:creationId xmlns:a16="http://schemas.microsoft.com/office/drawing/2014/main" id="{83CEE032-7F3F-5B29-8B2A-ECF10EE43F14}"/>
              </a:ext>
            </a:extLst>
          </p:cNvPr>
          <p:cNvSpPr/>
          <p:nvPr/>
        </p:nvSpPr>
        <p:spPr>
          <a:xfrm>
            <a:off x="5347224" y="3176960"/>
            <a:ext cx="3667125" cy="244357"/>
          </a:xfrm>
          <a:custGeom>
            <a:avLst/>
            <a:gdLst/>
            <a:ahLst/>
            <a:cxnLst/>
            <a:rect l="l" t="t" r="r" b="b"/>
            <a:pathLst>
              <a:path w="3667125" h="413385">
                <a:moveTo>
                  <a:pt x="3666744" y="0"/>
                </a:moveTo>
                <a:lnTo>
                  <a:pt x="0" y="0"/>
                </a:lnTo>
                <a:lnTo>
                  <a:pt x="0" y="413004"/>
                </a:lnTo>
                <a:lnTo>
                  <a:pt x="3666744" y="413004"/>
                </a:lnTo>
                <a:lnTo>
                  <a:pt x="3666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9889" y="537209"/>
            <a:ext cx="1236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맑은 고딕"/>
                <a:cs typeface="맑은 고딕"/>
              </a:rPr>
              <a:t>상세결과(1)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971" y="248793"/>
            <a:ext cx="1296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02.</a:t>
            </a:r>
            <a:r>
              <a:rPr sz="11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표절검사결과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(3)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6898" y="1334615"/>
            <a:ext cx="3361300" cy="1394997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76835" rIns="0" bIns="0" rtlCol="0">
            <a:spAutoFit/>
          </a:bodyPr>
          <a:lstStyle/>
          <a:p>
            <a:pPr marL="67310" marR="41910">
              <a:lnSpc>
                <a:spcPct val="130000"/>
              </a:lnSpc>
              <a:spcBef>
                <a:spcPts val="605"/>
              </a:spcBef>
            </a:pPr>
            <a:r>
              <a:rPr sz="900" spc="-25">
                <a:solidFill>
                  <a:srgbClr val="FFFF00"/>
                </a:solidFill>
                <a:latin typeface="맑은 고딕"/>
                <a:cs typeface="맑은 고딕"/>
              </a:rPr>
              <a:t>왼쪽</a:t>
            </a:r>
            <a:r>
              <a:rPr sz="900" spc="-80">
                <a:solidFill>
                  <a:srgbClr val="FFFF00"/>
                </a:solidFill>
                <a:latin typeface="맑은 고딕"/>
                <a:cs typeface="맑은 고딕"/>
              </a:rPr>
              <a:t> </a:t>
            </a:r>
            <a:r>
              <a:rPr sz="900" spc="-50">
                <a:solidFill>
                  <a:srgbClr val="FFFF00"/>
                </a:solidFill>
                <a:latin typeface="맑은 고딕"/>
                <a:cs typeface="맑은 고딕"/>
              </a:rPr>
              <a:t>[</a:t>
            </a:r>
            <a:r>
              <a:rPr sz="900" spc="-50" dirty="0">
                <a:solidFill>
                  <a:srgbClr val="FFFF00"/>
                </a:solidFill>
                <a:latin typeface="맑은 고딕"/>
                <a:cs typeface="맑은 고딕"/>
              </a:rPr>
              <a:t>검사문서</a:t>
            </a:r>
            <a:r>
              <a:rPr sz="900" spc="-50">
                <a:solidFill>
                  <a:srgbClr val="FFFF00"/>
                </a:solidFill>
                <a:latin typeface="맑은 고딕"/>
                <a:cs typeface="맑은 고딕"/>
              </a:rPr>
              <a:t>]</a:t>
            </a:r>
            <a:r>
              <a:rPr sz="900" spc="-50">
                <a:solidFill>
                  <a:srgbClr val="FFFFFF"/>
                </a:solidFill>
                <a:latin typeface="맑은 고딕"/>
                <a:cs typeface="맑은 고딕"/>
              </a:rPr>
              <a:t>를</a:t>
            </a:r>
            <a:r>
              <a:rPr sz="900" spc="-10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FFFFFF"/>
                </a:solidFill>
                <a:latin typeface="맑은 고딕"/>
                <a:cs typeface="맑은 고딕"/>
              </a:rPr>
              <a:t>기준으로,</a:t>
            </a:r>
            <a:r>
              <a:rPr sz="900" spc="-8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0">
                <a:solidFill>
                  <a:srgbClr val="FFFFFF"/>
                </a:solidFill>
                <a:latin typeface="맑은 고딕"/>
                <a:cs typeface="맑은 고딕"/>
              </a:rPr>
              <a:t>표절의심영역으로</a:t>
            </a:r>
            <a:r>
              <a:rPr sz="900" spc="-10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0">
                <a:solidFill>
                  <a:srgbClr val="FFFFFF"/>
                </a:solidFill>
                <a:latin typeface="맑은 고딕"/>
                <a:cs typeface="맑은 고딕"/>
              </a:rPr>
              <a:t>분석된 </a:t>
            </a:r>
            <a:r>
              <a:rPr sz="900" spc="-40">
                <a:solidFill>
                  <a:srgbClr val="FFFFFF"/>
                </a:solidFill>
                <a:latin typeface="맑은 고딕"/>
                <a:cs typeface="맑은 고딕"/>
              </a:rPr>
              <a:t>하이라이팅</a:t>
            </a:r>
            <a:r>
              <a:rPr sz="900" spc="-1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FFFFFF"/>
                </a:solidFill>
                <a:latin typeface="맑은 고딕"/>
                <a:cs typeface="맑은 고딕"/>
              </a:rPr>
              <a:t>문장을</a:t>
            </a:r>
            <a:r>
              <a:rPr sz="900" spc="-9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45">
                <a:solidFill>
                  <a:srgbClr val="FFFFFF"/>
                </a:solidFill>
                <a:latin typeface="맑은 고딕"/>
                <a:cs typeface="맑은 고딕"/>
              </a:rPr>
              <a:t>클릭하면</a:t>
            </a:r>
            <a:r>
              <a:rPr sz="900" spc="-8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25">
                <a:solidFill>
                  <a:srgbClr val="FFFF00"/>
                </a:solidFill>
                <a:latin typeface="맑은 고딕"/>
                <a:cs typeface="맑은 고딕"/>
              </a:rPr>
              <a:t>우측</a:t>
            </a:r>
            <a:r>
              <a:rPr sz="900" spc="-90">
                <a:solidFill>
                  <a:srgbClr val="FFFF00"/>
                </a:solidFill>
                <a:latin typeface="맑은 고딕"/>
                <a:cs typeface="맑은 고딕"/>
              </a:rPr>
              <a:t> </a:t>
            </a:r>
            <a:r>
              <a:rPr sz="900" spc="-50">
                <a:solidFill>
                  <a:srgbClr val="FFFF00"/>
                </a:solidFill>
                <a:latin typeface="맑은 고딕"/>
                <a:cs typeface="맑은 고딕"/>
              </a:rPr>
              <a:t>[</a:t>
            </a:r>
            <a:r>
              <a:rPr sz="900" spc="-50" dirty="0">
                <a:solidFill>
                  <a:srgbClr val="FFFF00"/>
                </a:solidFill>
                <a:latin typeface="맑은 고딕"/>
                <a:cs typeface="맑은 고딕"/>
              </a:rPr>
              <a:t>비교문장</a:t>
            </a:r>
            <a:r>
              <a:rPr sz="900" spc="-50">
                <a:solidFill>
                  <a:srgbClr val="FFFF00"/>
                </a:solidFill>
                <a:latin typeface="맑은 고딕"/>
                <a:cs typeface="맑은 고딕"/>
              </a:rPr>
              <a:t>]</a:t>
            </a:r>
            <a:r>
              <a:rPr sz="900" spc="-50">
                <a:solidFill>
                  <a:srgbClr val="FFFFFF"/>
                </a:solidFill>
                <a:latin typeface="맑은 고딕"/>
                <a:cs typeface="맑은 고딕"/>
              </a:rPr>
              <a:t>에</a:t>
            </a:r>
            <a:r>
              <a:rPr sz="900" spc="-9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25">
                <a:solidFill>
                  <a:srgbClr val="FFFFFF"/>
                </a:solidFill>
                <a:latin typeface="맑은 고딕"/>
                <a:cs typeface="맑은 고딕"/>
              </a:rPr>
              <a:t>비교 대상</a:t>
            </a:r>
            <a:r>
              <a:rPr sz="900" spc="-9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FFFFFF"/>
                </a:solidFill>
                <a:latin typeface="맑은 고딕"/>
                <a:cs typeface="맑은 고딕"/>
              </a:rPr>
              <a:t>문장과</a:t>
            </a:r>
            <a:r>
              <a:rPr sz="900" spc="-10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25">
                <a:solidFill>
                  <a:srgbClr val="FFFFFF"/>
                </a:solidFill>
                <a:latin typeface="맑은 고딕"/>
                <a:cs typeface="맑은 고딕"/>
              </a:rPr>
              <a:t>예상</a:t>
            </a:r>
            <a:r>
              <a:rPr sz="900" spc="-1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FFFFFF"/>
                </a:solidFill>
                <a:latin typeface="맑은 고딕"/>
                <a:cs typeface="맑은 고딕"/>
              </a:rPr>
              <a:t>출처가</a:t>
            </a:r>
            <a:r>
              <a:rPr sz="900" spc="-9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10">
                <a:solidFill>
                  <a:srgbClr val="FFFFFF"/>
                </a:solidFill>
                <a:latin typeface="맑은 고딕"/>
                <a:cs typeface="맑은 고딕"/>
              </a:rPr>
              <a:t>제시됩니다</a:t>
            </a:r>
            <a:r>
              <a:rPr sz="900" spc="-10" dirty="0">
                <a:solidFill>
                  <a:srgbClr val="FFFFFF"/>
                </a:solidFill>
                <a:latin typeface="맑은 고딕"/>
                <a:cs typeface="맑은 고딕"/>
              </a:rPr>
              <a:t>.</a:t>
            </a:r>
            <a:br>
              <a:rPr lang="en-US" sz="900" spc="-10" dirty="0">
                <a:solidFill>
                  <a:srgbClr val="FFFFFF"/>
                </a:solidFill>
                <a:latin typeface="맑은 고딕"/>
                <a:cs typeface="맑은 고딕"/>
              </a:rPr>
            </a:br>
            <a:br>
              <a:rPr lang="en-US" sz="900" spc="-10">
                <a:solidFill>
                  <a:srgbClr val="FFFFFF"/>
                </a:solidFill>
                <a:latin typeface="맑은 고딕"/>
                <a:cs typeface="맑은 고딕"/>
              </a:rPr>
            </a:br>
            <a:r>
              <a:rPr 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* 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표절률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=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표절 의심 어절 수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/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전체 어절 수</a:t>
            </a:r>
            <a:r>
              <a:rPr lang="en-US" altLang="ko-KR" sz="900" spc="-10" dirty="0">
                <a:solidFill>
                  <a:srgbClr val="FFFFFF"/>
                </a:solidFill>
                <a:latin typeface="맑은 고딕"/>
                <a:cs typeface="맑은 고딕"/>
              </a:rPr>
              <a:t>X100</a:t>
            </a:r>
          </a:p>
          <a:p>
            <a:pPr marL="67310" marR="41910">
              <a:lnSpc>
                <a:spcPct val="130000"/>
              </a:lnSpc>
              <a:spcBef>
                <a:spcPts val="605"/>
              </a:spcBef>
            </a:pP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* 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동일 문장 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: 6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어절 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1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문장 전체가 같은 문장 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/ 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의심 문장 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: 6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어절 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1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문장 중 일부만 같은 문장</a:t>
            </a:r>
            <a:endParaRPr lang="ko-KR" altLang="en-US" sz="900" spc="-10" dirty="0">
              <a:solidFill>
                <a:srgbClr val="FFFFFF"/>
              </a:solidFill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7047" y="3172969"/>
            <a:ext cx="3668395" cy="25146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00"/>
              </a:spcBef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8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보기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방식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문장별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/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문서별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보기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선택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5523" y="3506725"/>
            <a:ext cx="3670300" cy="413384"/>
          </a:xfrm>
          <a:custGeom>
            <a:avLst/>
            <a:gdLst/>
            <a:ahLst/>
            <a:cxnLst/>
            <a:rect l="l" t="t" r="r" b="b"/>
            <a:pathLst>
              <a:path w="3670300" h="413385">
                <a:moveTo>
                  <a:pt x="3669791" y="0"/>
                </a:moveTo>
                <a:lnTo>
                  <a:pt x="0" y="0"/>
                </a:lnTo>
                <a:lnTo>
                  <a:pt x="0" y="413004"/>
                </a:lnTo>
                <a:lnTo>
                  <a:pt x="3669791" y="413004"/>
                </a:lnTo>
                <a:lnTo>
                  <a:pt x="3669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35523" y="3506725"/>
            <a:ext cx="3670300" cy="413384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75994" marR="238125" indent="-884555">
              <a:lnSpc>
                <a:spcPct val="130000"/>
              </a:lnSpc>
              <a:spcBef>
                <a:spcPts val="220"/>
              </a:spcBef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6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표절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의심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영역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표절의심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영역으로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하이라이팅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문장을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클릭하여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오른쪽 </a:t>
            </a:r>
            <a:r>
              <a:rPr sz="800" spc="-20">
                <a:latin typeface="맑은 고딕"/>
                <a:cs typeface="맑은 고딕"/>
              </a:rPr>
              <a:t>의심출처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비교문장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및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출처정보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확인하기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24475" y="4297681"/>
            <a:ext cx="3667125" cy="413384"/>
          </a:xfrm>
          <a:custGeom>
            <a:avLst/>
            <a:gdLst/>
            <a:ahLst/>
            <a:cxnLst/>
            <a:rect l="l" t="t" r="r" b="b"/>
            <a:pathLst>
              <a:path w="3667125" h="413385">
                <a:moveTo>
                  <a:pt x="3666744" y="0"/>
                </a:moveTo>
                <a:lnTo>
                  <a:pt x="0" y="0"/>
                </a:lnTo>
                <a:lnTo>
                  <a:pt x="0" y="413004"/>
                </a:lnTo>
                <a:lnTo>
                  <a:pt x="3666744" y="413004"/>
                </a:lnTo>
                <a:lnTo>
                  <a:pt x="3666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35523" y="3971544"/>
            <a:ext cx="3662679" cy="253365"/>
          </a:xfrm>
          <a:custGeom>
            <a:avLst/>
            <a:gdLst/>
            <a:ahLst/>
            <a:cxnLst/>
            <a:rect l="l" t="t" r="r" b="b"/>
            <a:pathLst>
              <a:path w="3662679" h="253364">
                <a:moveTo>
                  <a:pt x="3662172" y="0"/>
                </a:moveTo>
                <a:lnTo>
                  <a:pt x="0" y="0"/>
                </a:lnTo>
                <a:lnTo>
                  <a:pt x="0" y="252983"/>
                </a:lnTo>
                <a:lnTo>
                  <a:pt x="3662172" y="252983"/>
                </a:lnTo>
                <a:lnTo>
                  <a:pt x="3662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35523" y="3971544"/>
            <a:ext cx="3662679" cy="25336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0"/>
              </a:spcBef>
            </a:pPr>
            <a:r>
              <a:rPr sz="800" b="1">
                <a:latin typeface="맑은 고딕"/>
                <a:cs typeface="맑은 고딕"/>
              </a:rPr>
              <a:t>④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외부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사이트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이동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외부출처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URL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시,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내용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원문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45637" y="4309005"/>
            <a:ext cx="3670300" cy="328743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75994" marR="269240" indent="-883919">
              <a:lnSpc>
                <a:spcPct val="130300"/>
              </a:lnSpc>
              <a:spcBef>
                <a:spcPts val="204"/>
              </a:spcBef>
            </a:pPr>
            <a:r>
              <a:rPr lang="ko-KR" altLang="en-US" sz="800" b="1">
                <a:latin typeface="맑은 고딕"/>
                <a:cs typeface="맑은 고딕"/>
              </a:rPr>
              <a:t>⑤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비교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문서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확인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선택한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문장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이외에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출처에서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일치하는 </a:t>
            </a:r>
            <a:r>
              <a:rPr sz="800">
                <a:latin typeface="맑은 고딕"/>
                <a:cs typeface="맑은 고딕"/>
              </a:rPr>
              <a:t>다른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내용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전체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및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상세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24855" y="2845308"/>
            <a:ext cx="3680460" cy="253365"/>
          </a:xfrm>
          <a:custGeom>
            <a:avLst/>
            <a:gdLst/>
            <a:ahLst/>
            <a:cxnLst/>
            <a:rect l="l" t="t" r="r" b="b"/>
            <a:pathLst>
              <a:path w="3680459" h="253364">
                <a:moveTo>
                  <a:pt x="3680459" y="0"/>
                </a:moveTo>
                <a:lnTo>
                  <a:pt x="0" y="0"/>
                </a:lnTo>
                <a:lnTo>
                  <a:pt x="0" y="252984"/>
                </a:lnTo>
                <a:lnTo>
                  <a:pt x="3680459" y="252984"/>
                </a:lnTo>
                <a:lnTo>
                  <a:pt x="36804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24855" y="2845308"/>
            <a:ext cx="3680460" cy="25336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05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문서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정보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각각의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문장별로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선택보기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가능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/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클릭하면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문장만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보여짐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89" name="타원형 설명선 8">
            <a:extLst>
              <a:ext uri="{FF2B5EF4-FFF2-40B4-BE49-F238E27FC236}">
                <a16:creationId xmlns:a16="http://schemas.microsoft.com/office/drawing/2014/main" id="{609F7A1B-43DA-820F-9FC1-4FE4D80E5157}"/>
              </a:ext>
            </a:extLst>
          </p:cNvPr>
          <p:cNvSpPr/>
          <p:nvPr/>
        </p:nvSpPr>
        <p:spPr>
          <a:xfrm>
            <a:off x="4938629" y="2445129"/>
            <a:ext cx="210649" cy="188975"/>
          </a:xfrm>
          <a:prstGeom prst="wedgeEllipseCallout">
            <a:avLst>
              <a:gd name="adj1" fmla="val -45528"/>
              <a:gd name="adj2" fmla="val 66028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5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90" name="object 26">
            <a:extLst>
              <a:ext uri="{FF2B5EF4-FFF2-40B4-BE49-F238E27FC236}">
                <a16:creationId xmlns:a16="http://schemas.microsoft.com/office/drawing/2014/main" id="{FF6C2DA3-FE13-A8C5-8A5D-E0E409C0D772}"/>
              </a:ext>
            </a:extLst>
          </p:cNvPr>
          <p:cNvSpPr/>
          <p:nvPr/>
        </p:nvSpPr>
        <p:spPr>
          <a:xfrm>
            <a:off x="4495799" y="2610020"/>
            <a:ext cx="376835" cy="135219"/>
          </a:xfrm>
          <a:custGeom>
            <a:avLst/>
            <a:gdLst/>
            <a:ahLst/>
            <a:cxnLst/>
            <a:rect l="l" t="t" r="r" b="b"/>
            <a:pathLst>
              <a:path w="279400" h="1001395">
                <a:moveTo>
                  <a:pt x="207391" y="0"/>
                </a:moveTo>
                <a:lnTo>
                  <a:pt x="71501" y="0"/>
                </a:lnTo>
                <a:lnTo>
                  <a:pt x="43666" y="5617"/>
                </a:lnTo>
                <a:lnTo>
                  <a:pt x="20939" y="20939"/>
                </a:lnTo>
                <a:lnTo>
                  <a:pt x="5617" y="43666"/>
                </a:lnTo>
                <a:lnTo>
                  <a:pt x="0" y="71500"/>
                </a:lnTo>
                <a:lnTo>
                  <a:pt x="0" y="929766"/>
                </a:lnTo>
                <a:lnTo>
                  <a:pt x="5617" y="957601"/>
                </a:lnTo>
                <a:lnTo>
                  <a:pt x="20939" y="980328"/>
                </a:lnTo>
                <a:lnTo>
                  <a:pt x="43666" y="995650"/>
                </a:lnTo>
                <a:lnTo>
                  <a:pt x="71501" y="1001267"/>
                </a:lnTo>
                <a:lnTo>
                  <a:pt x="207391" y="1001267"/>
                </a:lnTo>
                <a:lnTo>
                  <a:pt x="235225" y="995650"/>
                </a:lnTo>
                <a:lnTo>
                  <a:pt x="257952" y="980328"/>
                </a:lnTo>
                <a:lnTo>
                  <a:pt x="273274" y="957601"/>
                </a:lnTo>
                <a:lnTo>
                  <a:pt x="278892" y="929766"/>
                </a:lnTo>
                <a:lnTo>
                  <a:pt x="278892" y="71500"/>
                </a:lnTo>
                <a:lnTo>
                  <a:pt x="273274" y="43666"/>
                </a:lnTo>
                <a:lnTo>
                  <a:pt x="257952" y="20939"/>
                </a:lnTo>
                <a:lnTo>
                  <a:pt x="235225" y="5617"/>
                </a:lnTo>
                <a:lnTo>
                  <a:pt x="207391" y="0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25">
            <a:extLst>
              <a:ext uri="{FF2B5EF4-FFF2-40B4-BE49-F238E27FC236}">
                <a16:creationId xmlns:a16="http://schemas.microsoft.com/office/drawing/2014/main" id="{0E822495-0543-0DF8-1569-DC82DD47D536}"/>
              </a:ext>
            </a:extLst>
          </p:cNvPr>
          <p:cNvSpPr/>
          <p:nvPr/>
        </p:nvSpPr>
        <p:spPr>
          <a:xfrm>
            <a:off x="4495799" y="2619982"/>
            <a:ext cx="376835" cy="135220"/>
          </a:xfrm>
          <a:custGeom>
            <a:avLst/>
            <a:gdLst/>
            <a:ahLst/>
            <a:cxnLst/>
            <a:rect l="l" t="t" r="r" b="b"/>
            <a:pathLst>
              <a:path w="2051685" h="807720">
                <a:moveTo>
                  <a:pt x="0" y="207137"/>
                </a:moveTo>
                <a:lnTo>
                  <a:pt x="5469" y="159633"/>
                </a:lnTo>
                <a:lnTo>
                  <a:pt x="21048" y="116030"/>
                </a:lnTo>
                <a:lnTo>
                  <a:pt x="45496" y="77571"/>
                </a:lnTo>
                <a:lnTo>
                  <a:pt x="77571" y="45496"/>
                </a:lnTo>
                <a:lnTo>
                  <a:pt x="116030" y="21048"/>
                </a:lnTo>
                <a:lnTo>
                  <a:pt x="159633" y="5469"/>
                </a:lnTo>
                <a:lnTo>
                  <a:pt x="207137" y="0"/>
                </a:lnTo>
                <a:lnTo>
                  <a:pt x="1844167" y="0"/>
                </a:lnTo>
                <a:lnTo>
                  <a:pt x="1891670" y="5469"/>
                </a:lnTo>
                <a:lnTo>
                  <a:pt x="1935273" y="21048"/>
                </a:lnTo>
                <a:lnTo>
                  <a:pt x="1973732" y="45496"/>
                </a:lnTo>
                <a:lnTo>
                  <a:pt x="2005807" y="77571"/>
                </a:lnTo>
                <a:lnTo>
                  <a:pt x="2030255" y="116030"/>
                </a:lnTo>
                <a:lnTo>
                  <a:pt x="2045834" y="159633"/>
                </a:lnTo>
                <a:lnTo>
                  <a:pt x="2051303" y="207137"/>
                </a:lnTo>
                <a:lnTo>
                  <a:pt x="2051303" y="600583"/>
                </a:lnTo>
                <a:lnTo>
                  <a:pt x="2045834" y="648086"/>
                </a:lnTo>
                <a:lnTo>
                  <a:pt x="2030255" y="691689"/>
                </a:lnTo>
                <a:lnTo>
                  <a:pt x="2005807" y="730148"/>
                </a:lnTo>
                <a:lnTo>
                  <a:pt x="1973732" y="762223"/>
                </a:lnTo>
                <a:lnTo>
                  <a:pt x="1935273" y="786671"/>
                </a:lnTo>
                <a:lnTo>
                  <a:pt x="1891670" y="802250"/>
                </a:lnTo>
                <a:lnTo>
                  <a:pt x="1844167" y="807719"/>
                </a:lnTo>
                <a:lnTo>
                  <a:pt x="207137" y="807719"/>
                </a:lnTo>
                <a:lnTo>
                  <a:pt x="159633" y="802250"/>
                </a:lnTo>
                <a:lnTo>
                  <a:pt x="116030" y="786671"/>
                </a:lnTo>
                <a:lnTo>
                  <a:pt x="77571" y="762223"/>
                </a:lnTo>
                <a:lnTo>
                  <a:pt x="45496" y="730148"/>
                </a:lnTo>
                <a:lnTo>
                  <a:pt x="21048" y="691689"/>
                </a:lnTo>
                <a:lnTo>
                  <a:pt x="5469" y="648086"/>
                </a:lnTo>
                <a:lnTo>
                  <a:pt x="0" y="600583"/>
                </a:lnTo>
                <a:lnTo>
                  <a:pt x="0" y="207137"/>
                </a:lnTo>
                <a:close/>
              </a:path>
            </a:pathLst>
          </a:custGeom>
          <a:ln w="381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9BFAD5-F9EC-822F-949D-0F69EE8E04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12</a:t>
            </a:fld>
            <a:endParaRPr lang="en-US" altLang="ko-KR" spc="-25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15DC75B-269B-0DC9-B3B6-6EC31E93F682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>
            <a:extLst>
              <a:ext uri="{FF2B5EF4-FFF2-40B4-BE49-F238E27FC236}">
                <a16:creationId xmlns:a16="http://schemas.microsoft.com/office/drawing/2014/main" id="{D348B113-4C24-B386-F745-65A57D5804C8}"/>
              </a:ext>
            </a:extLst>
          </p:cNvPr>
          <p:cNvGrpSpPr/>
          <p:nvPr/>
        </p:nvGrpSpPr>
        <p:grpSpPr>
          <a:xfrm>
            <a:off x="228600" y="1479700"/>
            <a:ext cx="5562599" cy="4387700"/>
            <a:chOff x="653415" y="3742563"/>
            <a:chExt cx="5718633" cy="4504690"/>
          </a:xfrm>
        </p:grpSpPr>
        <p:grpSp>
          <p:nvGrpSpPr>
            <p:cNvPr id="38" name="object 4">
              <a:extLst>
                <a:ext uri="{FF2B5EF4-FFF2-40B4-BE49-F238E27FC236}">
                  <a16:creationId xmlns:a16="http://schemas.microsoft.com/office/drawing/2014/main" id="{D99E6D88-43DA-8A5C-4E2A-1C1CA060E3AE}"/>
                </a:ext>
              </a:extLst>
            </p:cNvPr>
            <p:cNvGrpSpPr/>
            <p:nvPr/>
          </p:nvGrpSpPr>
          <p:grpSpPr>
            <a:xfrm>
              <a:off x="653415" y="3742563"/>
              <a:ext cx="5601970" cy="4504690"/>
              <a:chOff x="653415" y="3742563"/>
              <a:chExt cx="5601970" cy="4504690"/>
            </a:xfrm>
          </p:grpSpPr>
          <p:pic>
            <p:nvPicPr>
              <p:cNvPr id="53" name="object 5">
                <a:extLst>
                  <a:ext uri="{FF2B5EF4-FFF2-40B4-BE49-F238E27FC236}">
                    <a16:creationId xmlns:a16="http://schemas.microsoft.com/office/drawing/2014/main" id="{C212BF60-B51D-A187-0AD0-2BD0B9FBC14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7532" y="5693664"/>
                <a:ext cx="1816608" cy="115824"/>
              </a:xfrm>
              <a:prstGeom prst="rect">
                <a:avLst/>
              </a:prstGeom>
            </p:spPr>
          </p:pic>
          <p:pic>
            <p:nvPicPr>
              <p:cNvPr id="54" name="object 6">
                <a:extLst>
                  <a:ext uri="{FF2B5EF4-FFF2-40B4-BE49-F238E27FC236}">
                    <a16:creationId xmlns:a16="http://schemas.microsoft.com/office/drawing/2014/main" id="{797D672F-776E-DF75-0D14-15B67234E11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2940" y="3752088"/>
                <a:ext cx="5582412" cy="4485132"/>
              </a:xfrm>
              <a:prstGeom prst="rect">
                <a:avLst/>
              </a:prstGeom>
            </p:spPr>
          </p:pic>
          <p:sp>
            <p:nvSpPr>
              <p:cNvPr id="55" name="object 7">
                <a:extLst>
                  <a:ext uri="{FF2B5EF4-FFF2-40B4-BE49-F238E27FC236}">
                    <a16:creationId xmlns:a16="http://schemas.microsoft.com/office/drawing/2014/main" id="{610F7FC2-6005-4C0F-96AF-BC0DD8FA3D38}"/>
                  </a:ext>
                </a:extLst>
              </p:cNvPr>
              <p:cNvSpPr/>
              <p:nvPr/>
            </p:nvSpPr>
            <p:spPr>
              <a:xfrm>
                <a:off x="653415" y="3742563"/>
                <a:ext cx="5601970" cy="4504690"/>
              </a:xfrm>
              <a:custGeom>
                <a:avLst/>
                <a:gdLst/>
                <a:ahLst/>
                <a:cxnLst/>
                <a:rect l="l" t="t" r="r" b="b"/>
                <a:pathLst>
                  <a:path w="5601970" h="4504690">
                    <a:moveTo>
                      <a:pt x="0" y="4504182"/>
                    </a:moveTo>
                    <a:lnTo>
                      <a:pt x="5601462" y="4504182"/>
                    </a:lnTo>
                    <a:lnTo>
                      <a:pt x="5601462" y="0"/>
                    </a:lnTo>
                    <a:lnTo>
                      <a:pt x="0" y="0"/>
                    </a:lnTo>
                    <a:lnTo>
                      <a:pt x="0" y="4504182"/>
                    </a:lnTo>
                    <a:close/>
                  </a:path>
                </a:pathLst>
              </a:custGeom>
              <a:ln w="19049">
                <a:solidFill>
                  <a:srgbClr val="C3E1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56" name="object 8">
                <a:extLst>
                  <a:ext uri="{FF2B5EF4-FFF2-40B4-BE49-F238E27FC236}">
                    <a16:creationId xmlns:a16="http://schemas.microsoft.com/office/drawing/2014/main" id="{60AB4DC4-A44E-CD8C-CF45-94546966A82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7532" y="6556248"/>
                <a:ext cx="2404872" cy="379475"/>
              </a:xfrm>
              <a:prstGeom prst="rect">
                <a:avLst/>
              </a:prstGeom>
            </p:spPr>
          </p:pic>
          <p:pic>
            <p:nvPicPr>
              <p:cNvPr id="57" name="object 9">
                <a:extLst>
                  <a:ext uri="{FF2B5EF4-FFF2-40B4-BE49-F238E27FC236}">
                    <a16:creationId xmlns:a16="http://schemas.microsoft.com/office/drawing/2014/main" id="{0AB570AA-8963-4B55-BDBD-2555F6FEB0C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7532" y="7094220"/>
                <a:ext cx="2404872" cy="342900"/>
              </a:xfrm>
              <a:prstGeom prst="rect">
                <a:avLst/>
              </a:prstGeom>
            </p:spPr>
          </p:pic>
          <p:pic>
            <p:nvPicPr>
              <p:cNvPr id="58" name="object 10">
                <a:extLst>
                  <a:ext uri="{FF2B5EF4-FFF2-40B4-BE49-F238E27FC236}">
                    <a16:creationId xmlns:a16="http://schemas.microsoft.com/office/drawing/2014/main" id="{65CD4677-E82D-5A27-98D6-9511482FA86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7532" y="7624572"/>
                <a:ext cx="2191512" cy="192024"/>
              </a:xfrm>
              <a:prstGeom prst="rect">
                <a:avLst/>
              </a:prstGeom>
            </p:spPr>
          </p:pic>
          <p:pic>
            <p:nvPicPr>
              <p:cNvPr id="59" name="object 11">
                <a:extLst>
                  <a:ext uri="{FF2B5EF4-FFF2-40B4-BE49-F238E27FC236}">
                    <a16:creationId xmlns:a16="http://schemas.microsoft.com/office/drawing/2014/main" id="{9D9C71AB-1EE5-6CA5-67CA-2416E0774C1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7532" y="6140195"/>
                <a:ext cx="2343912" cy="185927"/>
              </a:xfrm>
              <a:prstGeom prst="rect">
                <a:avLst/>
              </a:prstGeom>
            </p:spPr>
          </p:pic>
        </p:grpSp>
        <p:sp>
          <p:nvSpPr>
            <p:cNvPr id="39" name="object 15">
              <a:extLst>
                <a:ext uri="{FF2B5EF4-FFF2-40B4-BE49-F238E27FC236}">
                  <a16:creationId xmlns:a16="http://schemas.microsoft.com/office/drawing/2014/main" id="{96F9473F-CC6A-B63D-B3F7-16B48151ABB1}"/>
                </a:ext>
              </a:extLst>
            </p:cNvPr>
            <p:cNvSpPr txBox="1"/>
            <p:nvPr/>
          </p:nvSpPr>
          <p:spPr>
            <a:xfrm>
              <a:off x="3612134" y="5208523"/>
              <a:ext cx="7937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900" b="1" dirty="0">
                  <a:solidFill>
                    <a:srgbClr val="FFFFFF"/>
                  </a:solidFill>
                  <a:latin typeface="맑은 고딕"/>
                  <a:cs typeface="맑은 고딕"/>
                </a:rPr>
                <a:t>2</a:t>
              </a:r>
              <a:endParaRPr sz="900">
                <a:latin typeface="맑은 고딕"/>
                <a:cs typeface="맑은 고딕"/>
              </a:endParaRPr>
            </a:p>
          </p:txBody>
        </p:sp>
        <p:grpSp>
          <p:nvGrpSpPr>
            <p:cNvPr id="40" name="object 18">
              <a:extLst>
                <a:ext uri="{FF2B5EF4-FFF2-40B4-BE49-F238E27FC236}">
                  <a16:creationId xmlns:a16="http://schemas.microsoft.com/office/drawing/2014/main" id="{04332906-EA62-80D0-AB43-9378E736F52B}"/>
                </a:ext>
              </a:extLst>
            </p:cNvPr>
            <p:cNvGrpSpPr/>
            <p:nvPr/>
          </p:nvGrpSpPr>
          <p:grpSpPr>
            <a:xfrm>
              <a:off x="745236" y="4335779"/>
              <a:ext cx="5408676" cy="452628"/>
              <a:chOff x="745236" y="4335779"/>
              <a:chExt cx="5408676" cy="452628"/>
            </a:xfrm>
          </p:grpSpPr>
          <p:pic>
            <p:nvPicPr>
              <p:cNvPr id="51" name="object 19">
                <a:extLst>
                  <a:ext uri="{FF2B5EF4-FFF2-40B4-BE49-F238E27FC236}">
                    <a16:creationId xmlns:a16="http://schemas.microsoft.com/office/drawing/2014/main" id="{D68FF6FE-4FB5-579A-2D02-DAEBC70E6B8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62000" y="4335779"/>
                <a:ext cx="3581400" cy="188975"/>
              </a:xfrm>
              <a:prstGeom prst="rect">
                <a:avLst/>
              </a:prstGeom>
            </p:spPr>
          </p:pic>
          <p:pic>
            <p:nvPicPr>
              <p:cNvPr id="52" name="object 20">
                <a:extLst>
                  <a:ext uri="{FF2B5EF4-FFF2-40B4-BE49-F238E27FC236}">
                    <a16:creationId xmlns:a16="http://schemas.microsoft.com/office/drawing/2014/main" id="{67749E7A-CFBD-7A1E-9264-C1BEA0D4930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45236" y="4646675"/>
                <a:ext cx="5408676" cy="141732"/>
              </a:xfrm>
              <a:prstGeom prst="rect">
                <a:avLst/>
              </a:prstGeom>
            </p:spPr>
          </p:pic>
        </p:grpSp>
        <p:grpSp>
          <p:nvGrpSpPr>
            <p:cNvPr id="41" name="object 23">
              <a:extLst>
                <a:ext uri="{FF2B5EF4-FFF2-40B4-BE49-F238E27FC236}">
                  <a16:creationId xmlns:a16="http://schemas.microsoft.com/office/drawing/2014/main" id="{D5A01461-ECB4-9331-7915-4C2FC9F31409}"/>
                </a:ext>
              </a:extLst>
            </p:cNvPr>
            <p:cNvGrpSpPr/>
            <p:nvPr/>
          </p:nvGrpSpPr>
          <p:grpSpPr>
            <a:xfrm>
              <a:off x="829055" y="4943094"/>
              <a:ext cx="5315078" cy="1277238"/>
              <a:chOff x="829055" y="4943094"/>
              <a:chExt cx="5315078" cy="1277238"/>
            </a:xfrm>
          </p:grpSpPr>
          <p:sp>
            <p:nvSpPr>
              <p:cNvPr id="44" name="object 24">
                <a:extLst>
                  <a:ext uri="{FF2B5EF4-FFF2-40B4-BE49-F238E27FC236}">
                    <a16:creationId xmlns:a16="http://schemas.microsoft.com/office/drawing/2014/main" id="{6567BF8A-F686-F999-8367-23FEDC9A56BF}"/>
                  </a:ext>
                </a:extLst>
              </p:cNvPr>
              <p:cNvSpPr/>
              <p:nvPr/>
            </p:nvSpPr>
            <p:spPr>
              <a:xfrm>
                <a:off x="3597401" y="5412486"/>
                <a:ext cx="2051685" cy="807720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1844167" y="0"/>
                    </a:moveTo>
                    <a:lnTo>
                      <a:pt x="207137" y="0"/>
                    </a:lnTo>
                    <a:lnTo>
                      <a:pt x="159633" y="5469"/>
                    </a:lnTo>
                    <a:lnTo>
                      <a:pt x="116030" y="21048"/>
                    </a:lnTo>
                    <a:lnTo>
                      <a:pt x="77571" y="45496"/>
                    </a:lnTo>
                    <a:lnTo>
                      <a:pt x="45496" y="77571"/>
                    </a:lnTo>
                    <a:lnTo>
                      <a:pt x="21048" y="116030"/>
                    </a:lnTo>
                    <a:lnTo>
                      <a:pt x="5469" y="159633"/>
                    </a:lnTo>
                    <a:lnTo>
                      <a:pt x="0" y="207137"/>
                    </a:lnTo>
                    <a:lnTo>
                      <a:pt x="0" y="600583"/>
                    </a:lnTo>
                    <a:lnTo>
                      <a:pt x="5469" y="648086"/>
                    </a:lnTo>
                    <a:lnTo>
                      <a:pt x="21048" y="691689"/>
                    </a:lnTo>
                    <a:lnTo>
                      <a:pt x="45496" y="730148"/>
                    </a:lnTo>
                    <a:lnTo>
                      <a:pt x="77571" y="762223"/>
                    </a:lnTo>
                    <a:lnTo>
                      <a:pt x="116030" y="786671"/>
                    </a:lnTo>
                    <a:lnTo>
                      <a:pt x="159633" y="802250"/>
                    </a:lnTo>
                    <a:lnTo>
                      <a:pt x="207137" y="807719"/>
                    </a:lnTo>
                    <a:lnTo>
                      <a:pt x="1844167" y="807719"/>
                    </a:lnTo>
                    <a:lnTo>
                      <a:pt x="1891670" y="802250"/>
                    </a:lnTo>
                    <a:lnTo>
                      <a:pt x="1935273" y="786671"/>
                    </a:lnTo>
                    <a:lnTo>
                      <a:pt x="1973732" y="762223"/>
                    </a:lnTo>
                    <a:lnTo>
                      <a:pt x="2005807" y="730148"/>
                    </a:lnTo>
                    <a:lnTo>
                      <a:pt x="2030255" y="691689"/>
                    </a:lnTo>
                    <a:lnTo>
                      <a:pt x="2045834" y="648086"/>
                    </a:lnTo>
                    <a:lnTo>
                      <a:pt x="2051303" y="600583"/>
                    </a:lnTo>
                    <a:lnTo>
                      <a:pt x="2051303" y="207137"/>
                    </a:lnTo>
                    <a:lnTo>
                      <a:pt x="2045834" y="159633"/>
                    </a:lnTo>
                    <a:lnTo>
                      <a:pt x="2030255" y="116030"/>
                    </a:lnTo>
                    <a:lnTo>
                      <a:pt x="2005807" y="77571"/>
                    </a:lnTo>
                    <a:lnTo>
                      <a:pt x="1973732" y="45496"/>
                    </a:lnTo>
                    <a:lnTo>
                      <a:pt x="1935273" y="21048"/>
                    </a:lnTo>
                    <a:lnTo>
                      <a:pt x="1891670" y="5469"/>
                    </a:lnTo>
                    <a:lnTo>
                      <a:pt x="1844167" y="0"/>
                    </a:lnTo>
                    <a:close/>
                  </a:path>
                </a:pathLst>
              </a:custGeom>
              <a:solidFill>
                <a:srgbClr val="FF0000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25">
                <a:extLst>
                  <a:ext uri="{FF2B5EF4-FFF2-40B4-BE49-F238E27FC236}">
                    <a16:creationId xmlns:a16="http://schemas.microsoft.com/office/drawing/2014/main" id="{3EA21774-0056-86D9-99C9-F05F47609A9B}"/>
                  </a:ext>
                </a:extLst>
              </p:cNvPr>
              <p:cNvSpPr/>
              <p:nvPr/>
            </p:nvSpPr>
            <p:spPr>
              <a:xfrm>
                <a:off x="3597401" y="5412486"/>
                <a:ext cx="2051685" cy="807720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0" y="207137"/>
                    </a:moveTo>
                    <a:lnTo>
                      <a:pt x="5469" y="159633"/>
                    </a:lnTo>
                    <a:lnTo>
                      <a:pt x="21048" y="116030"/>
                    </a:lnTo>
                    <a:lnTo>
                      <a:pt x="45496" y="77571"/>
                    </a:lnTo>
                    <a:lnTo>
                      <a:pt x="77571" y="45496"/>
                    </a:lnTo>
                    <a:lnTo>
                      <a:pt x="116030" y="21048"/>
                    </a:lnTo>
                    <a:lnTo>
                      <a:pt x="159633" y="5469"/>
                    </a:lnTo>
                    <a:lnTo>
                      <a:pt x="207137" y="0"/>
                    </a:lnTo>
                    <a:lnTo>
                      <a:pt x="1844167" y="0"/>
                    </a:lnTo>
                    <a:lnTo>
                      <a:pt x="1891670" y="5469"/>
                    </a:lnTo>
                    <a:lnTo>
                      <a:pt x="1935273" y="21048"/>
                    </a:lnTo>
                    <a:lnTo>
                      <a:pt x="1973732" y="45496"/>
                    </a:lnTo>
                    <a:lnTo>
                      <a:pt x="2005807" y="77571"/>
                    </a:lnTo>
                    <a:lnTo>
                      <a:pt x="2030255" y="116030"/>
                    </a:lnTo>
                    <a:lnTo>
                      <a:pt x="2045834" y="159633"/>
                    </a:lnTo>
                    <a:lnTo>
                      <a:pt x="2051303" y="207137"/>
                    </a:lnTo>
                    <a:lnTo>
                      <a:pt x="2051303" y="600583"/>
                    </a:lnTo>
                    <a:lnTo>
                      <a:pt x="2045834" y="648086"/>
                    </a:lnTo>
                    <a:lnTo>
                      <a:pt x="2030255" y="691689"/>
                    </a:lnTo>
                    <a:lnTo>
                      <a:pt x="2005807" y="730148"/>
                    </a:lnTo>
                    <a:lnTo>
                      <a:pt x="1973732" y="762223"/>
                    </a:lnTo>
                    <a:lnTo>
                      <a:pt x="1935273" y="786671"/>
                    </a:lnTo>
                    <a:lnTo>
                      <a:pt x="1891670" y="802250"/>
                    </a:lnTo>
                    <a:lnTo>
                      <a:pt x="1844167" y="807719"/>
                    </a:lnTo>
                    <a:lnTo>
                      <a:pt x="207137" y="807719"/>
                    </a:lnTo>
                    <a:lnTo>
                      <a:pt x="159633" y="802250"/>
                    </a:lnTo>
                    <a:lnTo>
                      <a:pt x="116030" y="786671"/>
                    </a:lnTo>
                    <a:lnTo>
                      <a:pt x="77571" y="762223"/>
                    </a:lnTo>
                    <a:lnTo>
                      <a:pt x="45496" y="730148"/>
                    </a:lnTo>
                    <a:lnTo>
                      <a:pt x="21048" y="691689"/>
                    </a:lnTo>
                    <a:lnTo>
                      <a:pt x="5469" y="648086"/>
                    </a:lnTo>
                    <a:lnTo>
                      <a:pt x="0" y="600583"/>
                    </a:lnTo>
                    <a:lnTo>
                      <a:pt x="0" y="207137"/>
                    </a:lnTo>
                    <a:close/>
                  </a:path>
                </a:pathLst>
              </a:custGeom>
              <a:ln w="38100">
                <a:solidFill>
                  <a:srgbClr val="FF0000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26">
                <a:extLst>
                  <a:ext uri="{FF2B5EF4-FFF2-40B4-BE49-F238E27FC236}">
                    <a16:creationId xmlns:a16="http://schemas.microsoft.com/office/drawing/2014/main" id="{4D8D8099-4AFD-B89C-E7D7-36A09E767CBE}"/>
                  </a:ext>
                </a:extLst>
              </p:cNvPr>
              <p:cNvSpPr/>
              <p:nvPr/>
            </p:nvSpPr>
            <p:spPr>
              <a:xfrm>
                <a:off x="5668517" y="5218938"/>
                <a:ext cx="279400" cy="1001394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1001395">
                    <a:moveTo>
                      <a:pt x="207391" y="0"/>
                    </a:moveTo>
                    <a:lnTo>
                      <a:pt x="71501" y="0"/>
                    </a:lnTo>
                    <a:lnTo>
                      <a:pt x="43666" y="5617"/>
                    </a:lnTo>
                    <a:lnTo>
                      <a:pt x="20939" y="20939"/>
                    </a:lnTo>
                    <a:lnTo>
                      <a:pt x="5617" y="43666"/>
                    </a:lnTo>
                    <a:lnTo>
                      <a:pt x="0" y="71500"/>
                    </a:lnTo>
                    <a:lnTo>
                      <a:pt x="0" y="929766"/>
                    </a:lnTo>
                    <a:lnTo>
                      <a:pt x="5617" y="957601"/>
                    </a:lnTo>
                    <a:lnTo>
                      <a:pt x="20939" y="980328"/>
                    </a:lnTo>
                    <a:lnTo>
                      <a:pt x="43666" y="995650"/>
                    </a:lnTo>
                    <a:lnTo>
                      <a:pt x="71501" y="1001267"/>
                    </a:lnTo>
                    <a:lnTo>
                      <a:pt x="207391" y="1001267"/>
                    </a:lnTo>
                    <a:lnTo>
                      <a:pt x="235225" y="995650"/>
                    </a:lnTo>
                    <a:lnTo>
                      <a:pt x="257952" y="980328"/>
                    </a:lnTo>
                    <a:lnTo>
                      <a:pt x="273274" y="957601"/>
                    </a:lnTo>
                    <a:lnTo>
                      <a:pt x="278892" y="929766"/>
                    </a:lnTo>
                    <a:lnTo>
                      <a:pt x="278892" y="71500"/>
                    </a:lnTo>
                    <a:lnTo>
                      <a:pt x="273274" y="43666"/>
                    </a:lnTo>
                    <a:lnTo>
                      <a:pt x="257952" y="20939"/>
                    </a:lnTo>
                    <a:lnTo>
                      <a:pt x="235225" y="5617"/>
                    </a:lnTo>
                    <a:lnTo>
                      <a:pt x="207391" y="0"/>
                    </a:lnTo>
                    <a:close/>
                  </a:path>
                </a:pathLst>
              </a:custGeom>
              <a:solidFill>
                <a:srgbClr val="FF0000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7" name="object 27">
                <a:extLst>
                  <a:ext uri="{FF2B5EF4-FFF2-40B4-BE49-F238E27FC236}">
                    <a16:creationId xmlns:a16="http://schemas.microsoft.com/office/drawing/2014/main" id="{21A9BC73-975B-7367-4B05-79143281BB37}"/>
                  </a:ext>
                </a:extLst>
              </p:cNvPr>
              <p:cNvSpPr/>
              <p:nvPr/>
            </p:nvSpPr>
            <p:spPr>
              <a:xfrm>
                <a:off x="5668517" y="5218938"/>
                <a:ext cx="279400" cy="1001394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1001395">
                    <a:moveTo>
                      <a:pt x="0" y="71500"/>
                    </a:moveTo>
                    <a:lnTo>
                      <a:pt x="5617" y="43666"/>
                    </a:lnTo>
                    <a:lnTo>
                      <a:pt x="20939" y="20939"/>
                    </a:lnTo>
                    <a:lnTo>
                      <a:pt x="43666" y="5617"/>
                    </a:lnTo>
                    <a:lnTo>
                      <a:pt x="71501" y="0"/>
                    </a:lnTo>
                    <a:lnTo>
                      <a:pt x="207391" y="0"/>
                    </a:lnTo>
                    <a:lnTo>
                      <a:pt x="235225" y="5617"/>
                    </a:lnTo>
                    <a:lnTo>
                      <a:pt x="257952" y="20939"/>
                    </a:lnTo>
                    <a:lnTo>
                      <a:pt x="273274" y="43666"/>
                    </a:lnTo>
                    <a:lnTo>
                      <a:pt x="278892" y="71500"/>
                    </a:lnTo>
                    <a:lnTo>
                      <a:pt x="278892" y="929766"/>
                    </a:lnTo>
                    <a:lnTo>
                      <a:pt x="273274" y="957601"/>
                    </a:lnTo>
                    <a:lnTo>
                      <a:pt x="257952" y="980328"/>
                    </a:lnTo>
                    <a:lnTo>
                      <a:pt x="235225" y="995650"/>
                    </a:lnTo>
                    <a:lnTo>
                      <a:pt x="207391" y="1001267"/>
                    </a:lnTo>
                    <a:lnTo>
                      <a:pt x="71501" y="1001267"/>
                    </a:lnTo>
                    <a:lnTo>
                      <a:pt x="43666" y="995650"/>
                    </a:lnTo>
                    <a:lnTo>
                      <a:pt x="20939" y="980328"/>
                    </a:lnTo>
                    <a:lnTo>
                      <a:pt x="5617" y="957601"/>
                    </a:lnTo>
                    <a:lnTo>
                      <a:pt x="0" y="929766"/>
                    </a:lnTo>
                    <a:lnTo>
                      <a:pt x="0" y="71500"/>
                    </a:lnTo>
                    <a:close/>
                  </a:path>
                </a:pathLst>
              </a:custGeom>
              <a:ln w="38100">
                <a:solidFill>
                  <a:srgbClr val="FF0000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28">
                <a:extLst>
                  <a:ext uri="{FF2B5EF4-FFF2-40B4-BE49-F238E27FC236}">
                    <a16:creationId xmlns:a16="http://schemas.microsoft.com/office/drawing/2014/main" id="{62AB6CB1-B58B-188C-F932-286B55C81E2B}"/>
                  </a:ext>
                </a:extLst>
              </p:cNvPr>
              <p:cNvSpPr/>
              <p:nvPr/>
            </p:nvSpPr>
            <p:spPr>
              <a:xfrm>
                <a:off x="4807458" y="4943094"/>
                <a:ext cx="1336675" cy="186055"/>
              </a:xfrm>
              <a:custGeom>
                <a:avLst/>
                <a:gdLst/>
                <a:ahLst/>
                <a:cxnLst/>
                <a:rect l="l" t="t" r="r" b="b"/>
                <a:pathLst>
                  <a:path w="1336675" h="186054">
                    <a:moveTo>
                      <a:pt x="1288922" y="0"/>
                    </a:moveTo>
                    <a:lnTo>
                      <a:pt x="47625" y="0"/>
                    </a:lnTo>
                    <a:lnTo>
                      <a:pt x="29092" y="3744"/>
                    </a:lnTo>
                    <a:lnTo>
                      <a:pt x="13954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138302"/>
                    </a:lnTo>
                    <a:lnTo>
                      <a:pt x="3744" y="156835"/>
                    </a:lnTo>
                    <a:lnTo>
                      <a:pt x="13954" y="171973"/>
                    </a:lnTo>
                    <a:lnTo>
                      <a:pt x="29092" y="182183"/>
                    </a:lnTo>
                    <a:lnTo>
                      <a:pt x="47625" y="185927"/>
                    </a:lnTo>
                    <a:lnTo>
                      <a:pt x="1288922" y="185927"/>
                    </a:lnTo>
                    <a:lnTo>
                      <a:pt x="1307455" y="182183"/>
                    </a:lnTo>
                    <a:lnTo>
                      <a:pt x="1322593" y="171973"/>
                    </a:lnTo>
                    <a:lnTo>
                      <a:pt x="1332803" y="156835"/>
                    </a:lnTo>
                    <a:lnTo>
                      <a:pt x="1336547" y="138302"/>
                    </a:lnTo>
                    <a:lnTo>
                      <a:pt x="1336547" y="47625"/>
                    </a:lnTo>
                    <a:lnTo>
                      <a:pt x="1332803" y="29092"/>
                    </a:lnTo>
                    <a:lnTo>
                      <a:pt x="1322593" y="13954"/>
                    </a:lnTo>
                    <a:lnTo>
                      <a:pt x="1307455" y="3744"/>
                    </a:lnTo>
                    <a:lnTo>
                      <a:pt x="1288922" y="0"/>
                    </a:lnTo>
                    <a:close/>
                  </a:path>
                </a:pathLst>
              </a:custGeom>
              <a:solidFill>
                <a:srgbClr val="FF0000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29">
                <a:extLst>
                  <a:ext uri="{FF2B5EF4-FFF2-40B4-BE49-F238E27FC236}">
                    <a16:creationId xmlns:a16="http://schemas.microsoft.com/office/drawing/2014/main" id="{A374CE5D-1E98-1F04-AF66-AEE232A4C2FD}"/>
                  </a:ext>
                </a:extLst>
              </p:cNvPr>
              <p:cNvSpPr/>
              <p:nvPr/>
            </p:nvSpPr>
            <p:spPr>
              <a:xfrm>
                <a:off x="4807458" y="4943094"/>
                <a:ext cx="1336675" cy="186055"/>
              </a:xfrm>
              <a:custGeom>
                <a:avLst/>
                <a:gdLst/>
                <a:ahLst/>
                <a:cxnLst/>
                <a:rect l="l" t="t" r="r" b="b"/>
                <a:pathLst>
                  <a:path w="1336675" h="186054">
                    <a:moveTo>
                      <a:pt x="0" y="47625"/>
                    </a:moveTo>
                    <a:lnTo>
                      <a:pt x="3744" y="29092"/>
                    </a:lnTo>
                    <a:lnTo>
                      <a:pt x="13954" y="13954"/>
                    </a:lnTo>
                    <a:lnTo>
                      <a:pt x="29092" y="3744"/>
                    </a:lnTo>
                    <a:lnTo>
                      <a:pt x="47625" y="0"/>
                    </a:lnTo>
                    <a:lnTo>
                      <a:pt x="1288922" y="0"/>
                    </a:lnTo>
                    <a:lnTo>
                      <a:pt x="1307455" y="3744"/>
                    </a:lnTo>
                    <a:lnTo>
                      <a:pt x="1322593" y="13954"/>
                    </a:lnTo>
                    <a:lnTo>
                      <a:pt x="1332803" y="29092"/>
                    </a:lnTo>
                    <a:lnTo>
                      <a:pt x="1336547" y="47625"/>
                    </a:lnTo>
                    <a:lnTo>
                      <a:pt x="1336547" y="138302"/>
                    </a:lnTo>
                    <a:lnTo>
                      <a:pt x="1332803" y="156835"/>
                    </a:lnTo>
                    <a:lnTo>
                      <a:pt x="1322593" y="171973"/>
                    </a:lnTo>
                    <a:lnTo>
                      <a:pt x="1307455" y="182183"/>
                    </a:lnTo>
                    <a:lnTo>
                      <a:pt x="1288922" y="185927"/>
                    </a:lnTo>
                    <a:lnTo>
                      <a:pt x="47625" y="185927"/>
                    </a:lnTo>
                    <a:lnTo>
                      <a:pt x="29092" y="182183"/>
                    </a:lnTo>
                    <a:lnTo>
                      <a:pt x="13954" y="171973"/>
                    </a:lnTo>
                    <a:lnTo>
                      <a:pt x="3744" y="156835"/>
                    </a:lnTo>
                    <a:lnTo>
                      <a:pt x="0" y="138302"/>
                    </a:lnTo>
                    <a:lnTo>
                      <a:pt x="0" y="47625"/>
                    </a:lnTo>
                    <a:close/>
                  </a:path>
                </a:pathLst>
              </a:custGeom>
              <a:ln w="38100">
                <a:solidFill>
                  <a:srgbClr val="FF0000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30">
                <a:extLst>
                  <a:ext uri="{FF2B5EF4-FFF2-40B4-BE49-F238E27FC236}">
                    <a16:creationId xmlns:a16="http://schemas.microsoft.com/office/drawing/2014/main" id="{87233707-8E71-F6E7-B35C-BA40AB2F19E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29055" y="5376672"/>
                <a:ext cx="2415540" cy="530351"/>
              </a:xfrm>
              <a:prstGeom prst="rect">
                <a:avLst/>
              </a:prstGeom>
            </p:spPr>
          </p:pic>
        </p:grpSp>
        <p:sp>
          <p:nvSpPr>
            <p:cNvPr id="42" name="타원형 설명선 8">
              <a:extLst>
                <a:ext uri="{FF2B5EF4-FFF2-40B4-BE49-F238E27FC236}">
                  <a16:creationId xmlns:a16="http://schemas.microsoft.com/office/drawing/2014/main" id="{78087B57-18B0-E7C3-16A3-5EBB463540F4}"/>
                </a:ext>
              </a:extLst>
            </p:cNvPr>
            <p:cNvSpPr/>
            <p:nvPr/>
          </p:nvSpPr>
          <p:spPr>
            <a:xfrm>
              <a:off x="6177583" y="5149119"/>
              <a:ext cx="194465" cy="179514"/>
            </a:xfrm>
            <a:prstGeom prst="wedgeEllipseCallout">
              <a:avLst>
                <a:gd name="adj1" fmla="val -45528"/>
                <a:gd name="adj2" fmla="val 66028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1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3" name="타원형 설명선 8">
              <a:extLst>
                <a:ext uri="{FF2B5EF4-FFF2-40B4-BE49-F238E27FC236}">
                  <a16:creationId xmlns:a16="http://schemas.microsoft.com/office/drawing/2014/main" id="{7138C693-340A-8B5A-EA36-AF4BBAD4CA2E}"/>
                </a:ext>
              </a:extLst>
            </p:cNvPr>
            <p:cNvSpPr/>
            <p:nvPr/>
          </p:nvSpPr>
          <p:spPr>
            <a:xfrm>
              <a:off x="6019645" y="3831065"/>
              <a:ext cx="194465" cy="179514"/>
            </a:xfrm>
            <a:prstGeom prst="wedgeEllipseCallout">
              <a:avLst>
                <a:gd name="adj1" fmla="val -45528"/>
                <a:gd name="adj2" fmla="val 66028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2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3" name="object 3"/>
          <p:cNvSpPr txBox="1"/>
          <p:nvPr/>
        </p:nvSpPr>
        <p:spPr>
          <a:xfrm>
            <a:off x="575259" y="537209"/>
            <a:ext cx="1236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맑은 고딕"/>
                <a:cs typeface="맑은 고딕"/>
              </a:rPr>
              <a:t>상세결과(2)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971" y="248793"/>
            <a:ext cx="1296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02.</a:t>
            </a:r>
            <a:r>
              <a:rPr sz="11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표절검사결과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(3)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00115" y="3139439"/>
            <a:ext cx="3531235" cy="893444"/>
          </a:xfrm>
          <a:custGeom>
            <a:avLst/>
            <a:gdLst/>
            <a:ahLst/>
            <a:cxnLst/>
            <a:rect l="l" t="t" r="r" b="b"/>
            <a:pathLst>
              <a:path w="3531234" h="893445">
                <a:moveTo>
                  <a:pt x="3531108" y="0"/>
                </a:moveTo>
                <a:lnTo>
                  <a:pt x="0" y="0"/>
                </a:lnTo>
                <a:lnTo>
                  <a:pt x="0" y="893063"/>
                </a:lnTo>
                <a:lnTo>
                  <a:pt x="3531108" y="893063"/>
                </a:lnTo>
                <a:lnTo>
                  <a:pt x="35311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00115" y="3139439"/>
            <a:ext cx="3620263" cy="991552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975994" marR="309245" indent="-883919">
              <a:lnSpc>
                <a:spcPct val="130000"/>
              </a:lnSpc>
              <a:spcBef>
                <a:spcPts val="219"/>
              </a:spcBef>
            </a:pPr>
            <a:r>
              <a:rPr lang="ko-KR" altLang="en-US" sz="800" b="1">
                <a:latin typeface="맑은 고딕"/>
                <a:cs typeface="맑은 고딕"/>
              </a:rPr>
              <a:t>① </a:t>
            </a:r>
            <a:r>
              <a:rPr sz="800" b="1">
                <a:latin typeface="맑은 고딕"/>
                <a:cs typeface="맑은 고딕"/>
              </a:rPr>
              <a:t>비교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문서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확인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비교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탭으로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이동하여,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가장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유사한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및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 marL="270510" marR="138430" indent="-90170">
              <a:lnSpc>
                <a:spcPct val="130000"/>
              </a:lnSpc>
              <a:buFont typeface="Arial"/>
              <a:buChar char="•"/>
              <a:tabLst>
                <a:tab pos="271145" algn="l"/>
              </a:tabLst>
            </a:pPr>
            <a:r>
              <a:rPr sz="800">
                <a:latin typeface="맑은 고딕"/>
                <a:cs typeface="맑은 고딕"/>
              </a:rPr>
              <a:t>각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도메인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주소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내에서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문서와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일치하는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문서들의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목록과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문장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확인 </a:t>
            </a:r>
            <a:r>
              <a:rPr sz="800">
                <a:latin typeface="맑은 고딕"/>
                <a:cs typeface="맑은 고딕"/>
              </a:rPr>
              <a:t>가능</a:t>
            </a:r>
            <a:r>
              <a:rPr sz="800" spc="204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(도메인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주소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35">
                <a:latin typeface="맑은 고딕"/>
                <a:cs typeface="맑은 고딕"/>
              </a:rPr>
              <a:t>클릭-</a:t>
            </a:r>
            <a:r>
              <a:rPr sz="800">
                <a:latin typeface="맑은 고딕"/>
                <a:cs typeface="맑은 고딕"/>
              </a:rPr>
              <a:t>&gt;각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문서명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35">
                <a:latin typeface="맑은 고딕"/>
                <a:cs typeface="맑은 고딕"/>
              </a:rPr>
              <a:t>클릭-</a:t>
            </a:r>
            <a:r>
              <a:rPr sz="800" spc="-20">
                <a:latin typeface="맑은 고딕"/>
                <a:cs typeface="맑은 고딕"/>
              </a:rPr>
              <a:t>&gt;일치하는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문장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확인</a:t>
            </a:r>
            <a:r>
              <a:rPr sz="800" spc="-25" dirty="0">
                <a:latin typeface="맑은 고딕"/>
                <a:cs typeface="맑은 고딕"/>
              </a:rPr>
              <a:t>)</a:t>
            </a:r>
            <a:endParaRPr sz="800" dirty="0">
              <a:latin typeface="맑은 고딕"/>
              <a:cs typeface="맑은 고딕"/>
            </a:endParaRPr>
          </a:p>
          <a:p>
            <a:pPr marL="270510" indent="-9080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71145" algn="l"/>
              </a:tabLst>
            </a:pPr>
            <a:r>
              <a:rPr sz="800">
                <a:latin typeface="맑은 고딕"/>
                <a:cs typeface="맑은 고딕"/>
              </a:rPr>
              <a:t>비교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제외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적용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실시간으로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표절률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변경</a:t>
            </a:r>
            <a:endParaRPr lang="en-US" sz="800" spc="-25" dirty="0">
              <a:latin typeface="맑은 고딕"/>
              <a:cs typeface="맑은 고딕"/>
            </a:endParaRPr>
          </a:p>
          <a:p>
            <a:pPr marL="270510" indent="-9080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71145" algn="l"/>
              </a:tabLst>
            </a:pPr>
            <a:r>
              <a:rPr lang="ko-KR" altLang="en-US" sz="800">
                <a:latin typeface="맑은 고딕"/>
                <a:cs typeface="맑은 고딕"/>
              </a:rPr>
              <a:t>비교문서 제외</a:t>
            </a:r>
            <a:r>
              <a:rPr lang="en-US" altLang="ko-KR" sz="800">
                <a:latin typeface="맑은 고딕"/>
                <a:cs typeface="맑은 고딕"/>
              </a:rPr>
              <a:t>: </a:t>
            </a:r>
            <a:r>
              <a:rPr lang="ko-KR" altLang="en-US" sz="800">
                <a:latin typeface="맑은 고딕"/>
                <a:cs typeface="맑은 고딕"/>
              </a:rPr>
              <a:t>문서제목 오른쪽의 </a:t>
            </a:r>
            <a:r>
              <a:rPr lang="en-US" altLang="ko-KR" sz="800">
                <a:latin typeface="맑은 고딕"/>
                <a:cs typeface="맑은 고딕"/>
              </a:rPr>
              <a:t>‘</a:t>
            </a:r>
            <a:r>
              <a:rPr lang="en-US" altLang="ko-KR" sz="800" dirty="0">
                <a:latin typeface="맑은 고딕"/>
                <a:cs typeface="맑은 고딕"/>
              </a:rPr>
              <a:t>X</a:t>
            </a:r>
            <a:r>
              <a:rPr lang="en-US" altLang="ko-KR" sz="800">
                <a:latin typeface="맑은 고딕"/>
                <a:cs typeface="맑은 고딕"/>
              </a:rPr>
              <a:t>’</a:t>
            </a:r>
            <a:r>
              <a:rPr lang="ko-KR" altLang="en-US" sz="800">
                <a:latin typeface="맑은 고딕"/>
                <a:cs typeface="맑은 고딕"/>
              </a:rPr>
              <a:t>버튼 클릭 후 상단 </a:t>
            </a:r>
            <a:r>
              <a:rPr lang="en-US" altLang="ko-KR" sz="800">
                <a:latin typeface="맑은 고딕"/>
                <a:cs typeface="맑은 고딕"/>
              </a:rPr>
              <a:t>‘</a:t>
            </a:r>
            <a:r>
              <a:rPr lang="ko-KR" altLang="en-US" sz="800" dirty="0">
                <a:latin typeface="맑은 고딕"/>
                <a:cs typeface="맑은 고딕"/>
              </a:rPr>
              <a:t>적용</a:t>
            </a:r>
            <a:r>
              <a:rPr lang="en-US" altLang="ko-KR" sz="800">
                <a:latin typeface="맑은 고딕"/>
                <a:cs typeface="맑은 고딕"/>
              </a:rPr>
              <a:t>＇</a:t>
            </a:r>
            <a:r>
              <a:rPr lang="ko-KR" altLang="en-US" sz="800">
                <a:latin typeface="맑은 고딕"/>
                <a:cs typeface="맑은 고딕"/>
              </a:rPr>
              <a:t>버튼 클릭 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00115" y="4424688"/>
            <a:ext cx="3531235" cy="733425"/>
          </a:xfrm>
          <a:custGeom>
            <a:avLst/>
            <a:gdLst/>
            <a:ahLst/>
            <a:cxnLst/>
            <a:rect l="l" t="t" r="r" b="b"/>
            <a:pathLst>
              <a:path w="3531234" h="733425">
                <a:moveTo>
                  <a:pt x="3531108" y="0"/>
                </a:moveTo>
                <a:lnTo>
                  <a:pt x="0" y="0"/>
                </a:lnTo>
                <a:lnTo>
                  <a:pt x="0" y="733044"/>
                </a:lnTo>
                <a:lnTo>
                  <a:pt x="3531108" y="733044"/>
                </a:lnTo>
                <a:lnTo>
                  <a:pt x="35311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00115" y="4435846"/>
            <a:ext cx="3531235" cy="671979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00"/>
              </a:spcBef>
            </a:pPr>
            <a:r>
              <a:rPr lang="ko-KR" altLang="en-US" sz="800" b="1">
                <a:latin typeface="맑은 고딕"/>
                <a:cs typeface="맑은 고딕"/>
              </a:rPr>
              <a:t>②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결과확인서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다운로드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현재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문서의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결과확인서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다운로드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 marL="269875" indent="-90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70510" algn="l"/>
              </a:tabLst>
            </a:pPr>
            <a:r>
              <a:rPr sz="800" spc="-20">
                <a:latin typeface="맑은 고딕"/>
                <a:cs typeface="맑은 고딕"/>
              </a:rPr>
              <a:t>기본보기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결과와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정보를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  <a:p>
            <a:pPr marL="269875" indent="-90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70510" algn="l"/>
              </a:tabLst>
            </a:pPr>
            <a:r>
              <a:rPr sz="800" spc="-25">
                <a:latin typeface="맑은 고딕"/>
                <a:cs typeface="맑은 고딕"/>
              </a:rPr>
              <a:t>요약보기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25">
                <a:latin typeface="맑은 고딕"/>
                <a:cs typeface="맑은 고딕"/>
              </a:rPr>
              <a:t> 문서에서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30">
                <a:latin typeface="맑은 고딕"/>
                <a:cs typeface="맑은 고딕"/>
              </a:rPr>
              <a:t>표절의심영역만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비교하여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  <a:p>
            <a:pPr marL="269875" indent="-90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70510" algn="l"/>
              </a:tabLst>
            </a:pPr>
            <a:r>
              <a:rPr sz="800" spc="-20">
                <a:latin typeface="맑은 고딕"/>
                <a:cs typeface="맑은 고딕"/>
              </a:rPr>
              <a:t>상세보기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전체와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상세한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내용을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모두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87C9E0-E26F-6DF6-E73B-E5DDD7F014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13</a:t>
            </a:fld>
            <a:endParaRPr lang="en-US" altLang="ko-KR" spc="-25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66E05F0-9A0B-CE11-B43A-D55307729387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5315" y="6604634"/>
            <a:ext cx="1373508" cy="21374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5968" y="1441703"/>
            <a:ext cx="2261870" cy="1609725"/>
            <a:chOff x="505968" y="1441703"/>
            <a:chExt cx="2261870" cy="16097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64" y="1447799"/>
              <a:ext cx="2249424" cy="15971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9016" y="1444751"/>
              <a:ext cx="2255520" cy="1603375"/>
            </a:xfrm>
            <a:custGeom>
              <a:avLst/>
              <a:gdLst/>
              <a:ahLst/>
              <a:cxnLst/>
              <a:rect l="l" t="t" r="r" b="b"/>
              <a:pathLst>
                <a:path w="2255520" h="1603375">
                  <a:moveTo>
                    <a:pt x="0" y="1603248"/>
                  </a:moveTo>
                  <a:lnTo>
                    <a:pt x="2255520" y="1603248"/>
                  </a:lnTo>
                  <a:lnTo>
                    <a:pt x="2255520" y="0"/>
                  </a:lnTo>
                  <a:lnTo>
                    <a:pt x="0" y="0"/>
                  </a:lnTo>
                  <a:lnTo>
                    <a:pt x="0" y="1603248"/>
                  </a:lnTo>
                  <a:close/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1168" y="22859"/>
            <a:ext cx="8709660" cy="1082040"/>
            <a:chOff x="201168" y="22859"/>
            <a:chExt cx="8709660" cy="1082040"/>
          </a:xfrm>
        </p:grpSpPr>
        <p:sp>
          <p:nvSpPr>
            <p:cNvPr id="7" name="object 7"/>
            <p:cNvSpPr/>
            <p:nvPr/>
          </p:nvSpPr>
          <p:spPr>
            <a:xfrm>
              <a:off x="268224" y="399287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864260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8642604" y="262127"/>
                  </a:lnTo>
                  <a:lnTo>
                    <a:pt x="8642604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224" y="399287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0" y="0"/>
                  </a:moveTo>
                  <a:lnTo>
                    <a:pt x="0" y="262127"/>
                  </a:lnTo>
                  <a:lnTo>
                    <a:pt x="8642604" y="262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8" y="22859"/>
              <a:ext cx="1696212" cy="10820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60577" y="459104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맑은 고딕"/>
                <a:cs typeface="맑은 고딕"/>
              </a:rPr>
              <a:t>표절검사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893" y="702944"/>
            <a:ext cx="1112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>
                <a:solidFill>
                  <a:srgbClr val="FFFFFF"/>
                </a:solidFill>
                <a:latin typeface="맑은 고딕"/>
                <a:cs typeface="맑은 고딕"/>
              </a:rPr>
              <a:t>결과</a:t>
            </a:r>
            <a:r>
              <a:rPr sz="1600" b="1" spc="-25">
                <a:solidFill>
                  <a:srgbClr val="FFFFFF"/>
                </a:solidFill>
                <a:latin typeface="맑은 고딕"/>
                <a:cs typeface="맑은 고딕"/>
              </a:rPr>
              <a:t> 확인서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971" y="248793"/>
            <a:ext cx="1296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02.</a:t>
            </a:r>
            <a:r>
              <a:rPr sz="11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표절검사결과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(4)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5495" y="2828544"/>
            <a:ext cx="2330450" cy="21653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기본보기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결과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및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02919" y="3142488"/>
            <a:ext cx="4488180" cy="1588135"/>
            <a:chOff x="502919" y="3142488"/>
            <a:chExt cx="4488180" cy="158813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063" y="3151632"/>
              <a:ext cx="2214372" cy="15697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7491" y="3147060"/>
              <a:ext cx="2223770" cy="1579245"/>
            </a:xfrm>
            <a:custGeom>
              <a:avLst/>
              <a:gdLst/>
              <a:ahLst/>
              <a:cxnLst/>
              <a:rect l="l" t="t" r="r" b="b"/>
              <a:pathLst>
                <a:path w="2223770" h="1579245">
                  <a:moveTo>
                    <a:pt x="0" y="1578864"/>
                  </a:moveTo>
                  <a:lnTo>
                    <a:pt x="2223516" y="1578864"/>
                  </a:lnTo>
                  <a:lnTo>
                    <a:pt x="2223516" y="0"/>
                  </a:lnTo>
                  <a:lnTo>
                    <a:pt x="0" y="0"/>
                  </a:lnTo>
                  <a:lnTo>
                    <a:pt x="0" y="1578864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7584" y="3156204"/>
              <a:ext cx="2214372" cy="15651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63012" y="3151632"/>
              <a:ext cx="2223770" cy="1574800"/>
            </a:xfrm>
            <a:custGeom>
              <a:avLst/>
              <a:gdLst/>
              <a:ahLst/>
              <a:cxnLst/>
              <a:rect l="l" t="t" r="r" b="b"/>
              <a:pathLst>
                <a:path w="2223770" h="1574800">
                  <a:moveTo>
                    <a:pt x="0" y="1574291"/>
                  </a:moveTo>
                  <a:lnTo>
                    <a:pt x="2223516" y="1574291"/>
                  </a:lnTo>
                  <a:lnTo>
                    <a:pt x="2223516" y="0"/>
                  </a:lnTo>
                  <a:lnTo>
                    <a:pt x="0" y="0"/>
                  </a:lnTo>
                  <a:lnTo>
                    <a:pt x="0" y="1574291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86528" y="4506467"/>
            <a:ext cx="2926080" cy="21717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345"/>
              </a:spcBef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요약보기</a:t>
            </a:r>
            <a:r>
              <a:rPr sz="800" b="1" spc="-3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문서에서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30">
                <a:latin typeface="맑은 고딕"/>
                <a:cs typeface="맑은 고딕"/>
              </a:rPr>
              <a:t>표절의심영역만 </a:t>
            </a:r>
            <a:r>
              <a:rPr sz="800" spc="-25">
                <a:latin typeface="맑은 고딕"/>
                <a:cs typeface="맑은 고딕"/>
              </a:rPr>
              <a:t>비교하여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6823" y="4861559"/>
            <a:ext cx="4506595" cy="1594485"/>
            <a:chOff x="496823" y="4861559"/>
            <a:chExt cx="4506595" cy="159448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909" y="4873751"/>
              <a:ext cx="2126680" cy="157276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01395" y="4869179"/>
              <a:ext cx="2235835" cy="1582420"/>
            </a:xfrm>
            <a:custGeom>
              <a:avLst/>
              <a:gdLst/>
              <a:ahLst/>
              <a:cxnLst/>
              <a:rect l="l" t="t" r="r" b="b"/>
              <a:pathLst>
                <a:path w="2235835" h="1582420">
                  <a:moveTo>
                    <a:pt x="0" y="1581912"/>
                  </a:moveTo>
                  <a:lnTo>
                    <a:pt x="2235708" y="1581912"/>
                  </a:lnTo>
                  <a:lnTo>
                    <a:pt x="2235708" y="0"/>
                  </a:lnTo>
                  <a:lnTo>
                    <a:pt x="0" y="0"/>
                  </a:lnTo>
                  <a:lnTo>
                    <a:pt x="0" y="1581912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7584" y="4870703"/>
              <a:ext cx="2226564" cy="157581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763012" y="4866131"/>
              <a:ext cx="2235835" cy="1584960"/>
            </a:xfrm>
            <a:custGeom>
              <a:avLst/>
              <a:gdLst/>
              <a:ahLst/>
              <a:cxnLst/>
              <a:rect l="l" t="t" r="r" b="b"/>
              <a:pathLst>
                <a:path w="2235835" h="1584960">
                  <a:moveTo>
                    <a:pt x="0" y="1584960"/>
                  </a:moveTo>
                  <a:lnTo>
                    <a:pt x="2235708" y="1584960"/>
                  </a:lnTo>
                  <a:lnTo>
                    <a:pt x="2235708" y="0"/>
                  </a:lnTo>
                  <a:lnTo>
                    <a:pt x="0" y="0"/>
                  </a:lnTo>
                  <a:lnTo>
                    <a:pt x="0" y="1584960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98720" y="6230111"/>
            <a:ext cx="3296920" cy="21907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55"/>
              </a:spcBef>
            </a:pPr>
            <a:r>
              <a:rPr sz="800" b="1" spc="-20">
                <a:latin typeface="맑은 고딕"/>
                <a:cs typeface="맑은 고딕"/>
              </a:rPr>
              <a:t>③상세보기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전체와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상세한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내용을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모두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6752" y="1371505"/>
            <a:ext cx="3865245" cy="9588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148590" algn="l"/>
              </a:tabLst>
            </a:pPr>
            <a:r>
              <a:rPr sz="900" b="1" spc="-50">
                <a:latin typeface="맑은 고딕"/>
                <a:cs typeface="맑은 고딕"/>
              </a:rPr>
              <a:t>해당</a:t>
            </a:r>
            <a:r>
              <a:rPr sz="900" b="1" spc="-155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문서의</a:t>
            </a:r>
            <a:r>
              <a:rPr sz="900" b="1" spc="-155">
                <a:latin typeface="맑은 고딕"/>
                <a:cs typeface="맑은 고딕"/>
              </a:rPr>
              <a:t> </a:t>
            </a:r>
            <a:r>
              <a:rPr sz="900" b="1" spc="-75">
                <a:latin typeface="맑은 고딕"/>
                <a:cs typeface="맑은 고딕"/>
              </a:rPr>
              <a:t>검사결과를</a:t>
            </a:r>
            <a:r>
              <a:rPr sz="900" b="1" spc="-140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다양한</a:t>
            </a:r>
            <a:r>
              <a:rPr sz="900" b="1" spc="-140">
                <a:latin typeface="맑은 고딕"/>
                <a:cs typeface="맑은 고딕"/>
              </a:rPr>
              <a:t> </a:t>
            </a:r>
            <a:r>
              <a:rPr sz="900" b="1" spc="-50">
                <a:latin typeface="맑은 고딕"/>
                <a:cs typeface="맑은 고딕"/>
              </a:rPr>
              <a:t>보기</a:t>
            </a:r>
            <a:r>
              <a:rPr sz="900" b="1" spc="-155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방식의</a:t>
            </a:r>
            <a:r>
              <a:rPr sz="900" b="1" spc="-155">
                <a:latin typeface="맑은 고딕"/>
                <a:cs typeface="맑은 고딕"/>
              </a:rPr>
              <a:t> </a:t>
            </a:r>
            <a:r>
              <a:rPr sz="900" b="1" spc="-80">
                <a:latin typeface="맑은 고딕"/>
                <a:cs typeface="맑은 고딕"/>
              </a:rPr>
              <a:t>PDF파일로</a:t>
            </a:r>
            <a:r>
              <a:rPr sz="900" b="1" spc="-130">
                <a:latin typeface="맑은 고딕"/>
                <a:cs typeface="맑은 고딕"/>
              </a:rPr>
              <a:t> </a:t>
            </a:r>
            <a:r>
              <a:rPr sz="900" b="1" spc="-55">
                <a:latin typeface="맑은 고딕"/>
                <a:cs typeface="맑은 고딕"/>
              </a:rPr>
              <a:t>다운로드하여</a:t>
            </a:r>
            <a:r>
              <a:rPr sz="900" b="1" spc="120">
                <a:latin typeface="맑은 고딕"/>
                <a:cs typeface="맑은 고딕"/>
              </a:rPr>
              <a:t> </a:t>
            </a:r>
            <a:r>
              <a:rPr sz="900" b="1" spc="-70">
                <a:latin typeface="맑은 고딕"/>
                <a:cs typeface="맑은 고딕"/>
              </a:rPr>
              <a:t>확인</a:t>
            </a:r>
            <a:r>
              <a:rPr sz="900" spc="-70" dirty="0" err="1">
                <a:latin typeface="Wingdings"/>
                <a:cs typeface="Wingdings"/>
              </a:rPr>
              <a:t></a:t>
            </a:r>
            <a:r>
              <a:rPr sz="900" b="1" spc="-70" dirty="0" err="1">
                <a:latin typeface="맑은 고딕"/>
                <a:cs typeface="맑은 고딕"/>
              </a:rPr>
              <a:t>제출</a:t>
            </a:r>
            <a:endParaRPr sz="900" dirty="0">
              <a:latin typeface="맑은 고딕"/>
              <a:cs typeface="맑은 고딕"/>
            </a:endParaRPr>
          </a:p>
          <a:p>
            <a:pPr marL="129539">
              <a:lnSpc>
                <a:spcPct val="100000"/>
              </a:lnSpc>
              <a:spcBef>
                <a:spcPts val="325"/>
              </a:spcBef>
            </a:pPr>
            <a:r>
              <a:rPr sz="900" b="1">
                <a:latin typeface="맑은 고딕"/>
                <a:cs typeface="맑은 고딕"/>
              </a:rPr>
              <a:t>할</a:t>
            </a:r>
            <a:r>
              <a:rPr sz="900" b="1" spc="-165">
                <a:latin typeface="맑은 고딕"/>
                <a:cs typeface="맑은 고딕"/>
              </a:rPr>
              <a:t> </a:t>
            </a:r>
            <a:r>
              <a:rPr sz="900" b="1">
                <a:latin typeface="맑은 고딕"/>
                <a:cs typeface="맑은 고딕"/>
              </a:rPr>
              <a:t>수</a:t>
            </a:r>
            <a:r>
              <a:rPr sz="900" b="1" spc="-165">
                <a:latin typeface="맑은 고딕"/>
                <a:cs typeface="맑은 고딕"/>
              </a:rPr>
              <a:t> </a:t>
            </a:r>
            <a:r>
              <a:rPr sz="900" b="1" spc="-10">
                <a:latin typeface="맑은 고딕"/>
                <a:cs typeface="맑은 고딕"/>
              </a:rPr>
              <a:t>있습니다</a:t>
            </a:r>
            <a:r>
              <a:rPr sz="900" b="1" spc="-10" dirty="0">
                <a:latin typeface="맑은 고딕"/>
                <a:cs typeface="맑은 고딕"/>
              </a:rPr>
              <a:t>.</a:t>
            </a:r>
            <a:endParaRPr sz="900" dirty="0">
              <a:latin typeface="맑은 고딕"/>
              <a:cs typeface="맑은 고딕"/>
            </a:endParaRPr>
          </a:p>
          <a:p>
            <a:pPr marL="147955" indent="-135890">
              <a:lnSpc>
                <a:spcPct val="100000"/>
              </a:lnSpc>
              <a:spcBef>
                <a:spcPts val="325"/>
              </a:spcBef>
              <a:buAutoNum type="arabicPeriod" startAt="2"/>
              <a:tabLst>
                <a:tab pos="148590" algn="l"/>
              </a:tabLst>
            </a:pPr>
            <a:r>
              <a:rPr sz="900" b="1" spc="-75">
                <a:latin typeface="맑은 고딕"/>
                <a:cs typeface="맑은 고딕"/>
              </a:rPr>
              <a:t>검사결과에</a:t>
            </a:r>
            <a:r>
              <a:rPr sz="900" b="1" spc="-125">
                <a:latin typeface="맑은 고딕"/>
                <a:cs typeface="맑은 고딕"/>
              </a:rPr>
              <a:t> </a:t>
            </a:r>
            <a:r>
              <a:rPr sz="900" b="1" spc="-50">
                <a:latin typeface="맑은 고딕"/>
                <a:cs typeface="맑은 고딕"/>
              </a:rPr>
              <a:t>대한</a:t>
            </a:r>
            <a:r>
              <a:rPr sz="900" b="1" spc="-140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변형이</a:t>
            </a:r>
            <a:r>
              <a:rPr sz="900" b="1" spc="-140">
                <a:latin typeface="맑은 고딕"/>
                <a:cs typeface="맑은 고딕"/>
              </a:rPr>
              <a:t> </a:t>
            </a:r>
            <a:r>
              <a:rPr sz="900" b="1" spc="-75">
                <a:latin typeface="맑은 고딕"/>
                <a:cs typeface="맑은 고딕"/>
              </a:rPr>
              <a:t>불가하도록</a:t>
            </a:r>
            <a:r>
              <a:rPr sz="900" b="1" spc="-120">
                <a:latin typeface="맑은 고딕"/>
                <a:cs typeface="맑은 고딕"/>
              </a:rPr>
              <a:t> </a:t>
            </a:r>
            <a:r>
              <a:rPr sz="900" b="1" spc="-75">
                <a:latin typeface="맑은 고딕"/>
                <a:cs typeface="맑은 고딕"/>
              </a:rPr>
              <a:t>워터마크가</a:t>
            </a:r>
            <a:r>
              <a:rPr sz="900" b="1" spc="-105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삽입된</a:t>
            </a:r>
            <a:r>
              <a:rPr sz="900" b="1" spc="-140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PDF</a:t>
            </a:r>
            <a:r>
              <a:rPr sz="900" b="1" spc="-130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형태로</a:t>
            </a:r>
            <a:r>
              <a:rPr sz="900" b="1" spc="-135">
                <a:latin typeface="맑은 고딕"/>
                <a:cs typeface="맑은 고딕"/>
              </a:rPr>
              <a:t> </a:t>
            </a:r>
            <a:r>
              <a:rPr sz="900" b="1" spc="-25">
                <a:latin typeface="맑은 고딕"/>
                <a:cs typeface="맑은 고딕"/>
              </a:rPr>
              <a:t>제공됩니다</a:t>
            </a:r>
            <a:r>
              <a:rPr sz="900" b="1" spc="-25" dirty="0">
                <a:latin typeface="맑은 고딕"/>
                <a:cs typeface="맑은 고딕"/>
              </a:rPr>
              <a:t>.</a:t>
            </a:r>
            <a:endParaRPr sz="900" dirty="0">
              <a:latin typeface="맑은 고딕"/>
              <a:cs typeface="맑은 고딕"/>
            </a:endParaRPr>
          </a:p>
          <a:p>
            <a:pPr marL="158750" marR="43815" indent="-109855">
              <a:lnSpc>
                <a:spcPct val="130000"/>
              </a:lnSpc>
              <a:spcBef>
                <a:spcPts val="640"/>
              </a:spcBef>
            </a:pP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※</a:t>
            </a:r>
            <a:r>
              <a:rPr sz="800" b="1" spc="-5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표절검사</a:t>
            </a:r>
            <a:r>
              <a:rPr sz="800" b="1" spc="-5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결과확인서</a:t>
            </a:r>
            <a:r>
              <a:rPr sz="800" b="1" spc="-2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제출</a:t>
            </a:r>
            <a:r>
              <a:rPr sz="800" b="1" spc="-1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양식은</a:t>
            </a:r>
            <a:r>
              <a:rPr sz="800" b="1" spc="-1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평가기관마다</a:t>
            </a:r>
            <a:r>
              <a:rPr lang="en-US" sz="800" b="1" spc="27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다르므로</a:t>
            </a:r>
            <a:r>
              <a:rPr sz="800" b="1" spc="-1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평가기관</a:t>
            </a:r>
            <a:r>
              <a:rPr sz="800" b="1" spc="-2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 spc="-10">
                <a:solidFill>
                  <a:srgbClr val="006FC0"/>
                </a:solidFill>
                <a:latin typeface="맑은 고딕"/>
                <a:cs typeface="맑은 고딕"/>
              </a:rPr>
              <a:t>담당자에게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확인</a:t>
            </a:r>
            <a:r>
              <a:rPr sz="800" b="1" spc="-15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후</a:t>
            </a:r>
            <a:r>
              <a:rPr sz="800" b="1" spc="5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해당</a:t>
            </a:r>
            <a:r>
              <a:rPr sz="800" b="1" spc="-1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결과확인서를</a:t>
            </a:r>
            <a:r>
              <a:rPr sz="800" b="1" spc="-2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제출하시면</a:t>
            </a:r>
            <a:r>
              <a:rPr sz="800" b="1" spc="-20">
                <a:solidFill>
                  <a:srgbClr val="006FC0"/>
                </a:solidFill>
                <a:latin typeface="맑은 고딕"/>
                <a:cs typeface="맑은 고딕"/>
              </a:rPr>
              <a:t> 됩니다</a:t>
            </a:r>
            <a:r>
              <a:rPr sz="800" b="1" spc="-20" dirty="0">
                <a:solidFill>
                  <a:srgbClr val="006FC0"/>
                </a:solidFill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31" name="슬라이드 번호 개체 틀 30">
            <a:extLst>
              <a:ext uri="{FF2B5EF4-FFF2-40B4-BE49-F238E27FC236}">
                <a16:creationId xmlns:a16="http://schemas.microsoft.com/office/drawing/2014/main" id="{50603E36-96EB-B3D9-9598-601AC9FB8D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14</a:t>
            </a:fld>
            <a:endParaRPr lang="en-US" altLang="ko-KR" spc="-25" dirty="0"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39D11286-36F3-73B8-890A-C28F884823C3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6541" y="2537090"/>
            <a:ext cx="8554720" cy="3881120"/>
            <a:chOff x="106541" y="2537090"/>
            <a:chExt cx="8554720" cy="3881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41" y="2537090"/>
              <a:ext cx="4736869" cy="38808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2695956"/>
              <a:ext cx="4239768" cy="33832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46319" y="3796284"/>
              <a:ext cx="3815079" cy="216535"/>
            </a:xfrm>
            <a:custGeom>
              <a:avLst/>
              <a:gdLst/>
              <a:ahLst/>
              <a:cxnLst/>
              <a:rect l="l" t="t" r="r" b="b"/>
              <a:pathLst>
                <a:path w="3815079" h="216535">
                  <a:moveTo>
                    <a:pt x="381457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3814572" y="216407"/>
                  </a:lnTo>
                  <a:lnTo>
                    <a:pt x="3814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46320" y="3796284"/>
            <a:ext cx="3815079" cy="21653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비교문서</a:t>
            </a:r>
            <a:r>
              <a:rPr sz="800" b="1" spc="-2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등록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문서업로드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메뉴에서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 spc="-35">
                <a:latin typeface="맑은 고딕"/>
                <a:cs typeface="맑은 고딕"/>
              </a:rPr>
              <a:t>‘</a:t>
            </a:r>
            <a:r>
              <a:rPr sz="800" spc="-35" dirty="0" err="1">
                <a:latin typeface="맑은 고딕"/>
                <a:cs typeface="맑은 고딕"/>
              </a:rPr>
              <a:t>문서구분-</a:t>
            </a:r>
            <a:r>
              <a:rPr sz="800" spc="-20" dirty="0" err="1">
                <a:latin typeface="맑은 고딕"/>
                <a:cs typeface="맑은 고딕"/>
              </a:rPr>
              <a:t>비교문서</a:t>
            </a:r>
            <a:r>
              <a:rPr sz="800" spc="-20" err="1">
                <a:latin typeface="맑은 고딕"/>
                <a:cs typeface="맑은 고딕"/>
              </a:rPr>
              <a:t>’</a:t>
            </a:r>
            <a:r>
              <a:rPr sz="800" spc="-20">
                <a:latin typeface="맑은 고딕"/>
                <a:cs typeface="맑은 고딕"/>
              </a:rPr>
              <a:t>로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설정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772" y="1014983"/>
            <a:ext cx="4791710" cy="1927860"/>
            <a:chOff x="80772" y="1014983"/>
            <a:chExt cx="4791710" cy="19278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72" y="1014983"/>
              <a:ext cx="4791583" cy="19277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843" y="1210055"/>
              <a:ext cx="4221480" cy="13578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32231" y="203428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1060" y="2037588"/>
            <a:ext cx="368935" cy="220979"/>
          </a:xfrm>
          <a:custGeom>
            <a:avLst/>
            <a:gdLst/>
            <a:ahLst/>
            <a:cxnLst/>
            <a:rect l="l" t="t" r="r" b="b"/>
            <a:pathLst>
              <a:path w="368934" h="220980">
                <a:moveTo>
                  <a:pt x="331978" y="0"/>
                </a:moveTo>
                <a:lnTo>
                  <a:pt x="36830" y="0"/>
                </a:lnTo>
                <a:lnTo>
                  <a:pt x="22492" y="2897"/>
                </a:lnTo>
                <a:lnTo>
                  <a:pt x="10785" y="10795"/>
                </a:lnTo>
                <a:lnTo>
                  <a:pt x="2893" y="22502"/>
                </a:lnTo>
                <a:lnTo>
                  <a:pt x="0" y="36829"/>
                </a:lnTo>
                <a:lnTo>
                  <a:pt x="0" y="184150"/>
                </a:lnTo>
                <a:lnTo>
                  <a:pt x="2893" y="198477"/>
                </a:lnTo>
                <a:lnTo>
                  <a:pt x="10785" y="210185"/>
                </a:lnTo>
                <a:lnTo>
                  <a:pt x="22492" y="218082"/>
                </a:lnTo>
                <a:lnTo>
                  <a:pt x="36830" y="220979"/>
                </a:lnTo>
                <a:lnTo>
                  <a:pt x="331978" y="220979"/>
                </a:lnTo>
                <a:lnTo>
                  <a:pt x="346315" y="218082"/>
                </a:lnTo>
                <a:lnTo>
                  <a:pt x="358022" y="210185"/>
                </a:lnTo>
                <a:lnTo>
                  <a:pt x="365914" y="198477"/>
                </a:lnTo>
                <a:lnTo>
                  <a:pt x="368808" y="184150"/>
                </a:lnTo>
                <a:lnTo>
                  <a:pt x="368808" y="36829"/>
                </a:lnTo>
                <a:lnTo>
                  <a:pt x="365914" y="22502"/>
                </a:lnTo>
                <a:lnTo>
                  <a:pt x="358022" y="10794"/>
                </a:lnTo>
                <a:lnTo>
                  <a:pt x="346315" y="2897"/>
                </a:lnTo>
                <a:lnTo>
                  <a:pt x="331978" y="0"/>
                </a:lnTo>
                <a:close/>
              </a:path>
            </a:pathLst>
          </a:custGeom>
          <a:solidFill>
            <a:srgbClr val="FC7B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9851" y="5173471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0496" y="5204459"/>
            <a:ext cx="605155" cy="173990"/>
          </a:xfrm>
          <a:custGeom>
            <a:avLst/>
            <a:gdLst/>
            <a:ahLst/>
            <a:cxnLst/>
            <a:rect l="l" t="t" r="r" b="b"/>
            <a:pathLst>
              <a:path w="605155" h="173989">
                <a:moveTo>
                  <a:pt x="576072" y="0"/>
                </a:moveTo>
                <a:lnTo>
                  <a:pt x="28956" y="0"/>
                </a:lnTo>
                <a:lnTo>
                  <a:pt x="17686" y="2274"/>
                </a:lnTo>
                <a:lnTo>
                  <a:pt x="8482" y="8477"/>
                </a:lnTo>
                <a:lnTo>
                  <a:pt x="2275" y="17680"/>
                </a:lnTo>
                <a:lnTo>
                  <a:pt x="0" y="28955"/>
                </a:lnTo>
                <a:lnTo>
                  <a:pt x="0" y="144779"/>
                </a:lnTo>
                <a:lnTo>
                  <a:pt x="2275" y="156055"/>
                </a:lnTo>
                <a:lnTo>
                  <a:pt x="8482" y="165258"/>
                </a:lnTo>
                <a:lnTo>
                  <a:pt x="17686" y="171461"/>
                </a:lnTo>
                <a:lnTo>
                  <a:pt x="28956" y="173735"/>
                </a:lnTo>
                <a:lnTo>
                  <a:pt x="576072" y="173735"/>
                </a:lnTo>
                <a:lnTo>
                  <a:pt x="587347" y="171461"/>
                </a:lnTo>
                <a:lnTo>
                  <a:pt x="596550" y="165258"/>
                </a:lnTo>
                <a:lnTo>
                  <a:pt x="602753" y="156055"/>
                </a:lnTo>
                <a:lnTo>
                  <a:pt x="605028" y="144779"/>
                </a:lnTo>
                <a:lnTo>
                  <a:pt x="605028" y="28955"/>
                </a:lnTo>
                <a:lnTo>
                  <a:pt x="602753" y="17680"/>
                </a:lnTo>
                <a:lnTo>
                  <a:pt x="596550" y="8477"/>
                </a:lnTo>
                <a:lnTo>
                  <a:pt x="587347" y="2274"/>
                </a:lnTo>
                <a:lnTo>
                  <a:pt x="576072" y="0"/>
                </a:lnTo>
                <a:close/>
              </a:path>
            </a:pathLst>
          </a:custGeom>
          <a:solidFill>
            <a:srgbClr val="FC7B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15309" y="573430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3271" y="4104132"/>
            <a:ext cx="3825240" cy="215265"/>
          </a:xfrm>
          <a:custGeom>
            <a:avLst/>
            <a:gdLst/>
            <a:ahLst/>
            <a:cxnLst/>
            <a:rect l="l" t="t" r="r" b="b"/>
            <a:pathLst>
              <a:path w="3825240" h="215264">
                <a:moveTo>
                  <a:pt x="3825239" y="0"/>
                </a:moveTo>
                <a:lnTo>
                  <a:pt x="0" y="0"/>
                </a:lnTo>
                <a:lnTo>
                  <a:pt x="0" y="214883"/>
                </a:lnTo>
                <a:lnTo>
                  <a:pt x="3825239" y="214883"/>
                </a:lnTo>
                <a:lnTo>
                  <a:pt x="382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43271" y="4104132"/>
            <a:ext cx="3825240" cy="21526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45"/>
              </a:spcBef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문서업로드</a:t>
            </a:r>
            <a:r>
              <a:rPr sz="800" b="1" spc="-3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파일첨부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또는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직접입력을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통하여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나만의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비교문서를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업로드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41747" y="4404359"/>
            <a:ext cx="3827145" cy="215265"/>
          </a:xfrm>
          <a:custGeom>
            <a:avLst/>
            <a:gdLst/>
            <a:ahLst/>
            <a:cxnLst/>
            <a:rect l="l" t="t" r="r" b="b"/>
            <a:pathLst>
              <a:path w="3827145" h="215264">
                <a:moveTo>
                  <a:pt x="3826763" y="0"/>
                </a:moveTo>
                <a:lnTo>
                  <a:pt x="0" y="0"/>
                </a:lnTo>
                <a:lnTo>
                  <a:pt x="0" y="214883"/>
                </a:lnTo>
                <a:lnTo>
                  <a:pt x="3826763" y="214883"/>
                </a:lnTo>
                <a:lnTo>
                  <a:pt x="3826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41747" y="4404359"/>
            <a:ext cx="3827145" cy="21526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문서등록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업로드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‘</a:t>
            </a:r>
            <a:r>
              <a:rPr sz="800" spc="-20" err="1">
                <a:latin typeface="맑은 고딕"/>
                <a:cs typeface="맑은 고딕"/>
              </a:rPr>
              <a:t>문서등록</a:t>
            </a:r>
            <a:r>
              <a:rPr sz="800" spc="-20">
                <a:latin typeface="맑은 고딕"/>
                <a:cs typeface="맑은 고딕"/>
              </a:rPr>
              <a:t>’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버튼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클릭하여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등록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진행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38700" y="4710684"/>
            <a:ext cx="3837940" cy="338455"/>
          </a:xfrm>
          <a:custGeom>
            <a:avLst/>
            <a:gdLst/>
            <a:ahLst/>
            <a:cxnLst/>
            <a:rect l="l" t="t" r="r" b="b"/>
            <a:pathLst>
              <a:path w="3837940" h="338454">
                <a:moveTo>
                  <a:pt x="3837432" y="0"/>
                </a:moveTo>
                <a:lnTo>
                  <a:pt x="0" y="0"/>
                </a:lnTo>
                <a:lnTo>
                  <a:pt x="0" y="338327"/>
                </a:lnTo>
                <a:lnTo>
                  <a:pt x="3837432" y="338327"/>
                </a:lnTo>
                <a:lnTo>
                  <a:pt x="3837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38700" y="4710684"/>
            <a:ext cx="3837940" cy="33845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R="476884" algn="ctr">
              <a:lnSpc>
                <a:spcPct val="100000"/>
              </a:lnSpc>
              <a:spcBef>
                <a:spcPts val="350"/>
              </a:spcBef>
            </a:pPr>
            <a:r>
              <a:rPr sz="800" b="1">
                <a:latin typeface="맑은 고딕"/>
                <a:cs typeface="맑은 고딕"/>
              </a:rPr>
              <a:t>④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등록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완료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등록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완료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검사목록에서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등록완료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 marR="458470" algn="ctr">
              <a:lnSpc>
                <a:spcPct val="100000"/>
              </a:lnSpc>
            </a:pPr>
            <a:r>
              <a:rPr sz="800">
                <a:latin typeface="맑은 고딕"/>
                <a:cs typeface="맑은 고딕"/>
              </a:rPr>
              <a:t>*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비교문서의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경우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표절률이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표시되지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않음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57280" y="1267904"/>
            <a:ext cx="4199255" cy="389255"/>
            <a:chOff x="4657280" y="1267904"/>
            <a:chExt cx="4199255" cy="389255"/>
          </a:xfrm>
        </p:grpSpPr>
        <p:sp>
          <p:nvSpPr>
            <p:cNvPr id="23" name="object 23"/>
            <p:cNvSpPr/>
            <p:nvPr/>
          </p:nvSpPr>
          <p:spPr>
            <a:xfrm>
              <a:off x="4658867" y="1269491"/>
              <a:ext cx="4196080" cy="386080"/>
            </a:xfrm>
            <a:custGeom>
              <a:avLst/>
              <a:gdLst/>
              <a:ahLst/>
              <a:cxnLst/>
              <a:rect l="l" t="t" r="r" b="b"/>
              <a:pathLst>
                <a:path w="4196080" h="386080">
                  <a:moveTo>
                    <a:pt x="4195572" y="0"/>
                  </a:moveTo>
                  <a:lnTo>
                    <a:pt x="0" y="0"/>
                  </a:lnTo>
                  <a:lnTo>
                    <a:pt x="0" y="385572"/>
                  </a:lnTo>
                  <a:lnTo>
                    <a:pt x="4195572" y="385572"/>
                  </a:lnTo>
                  <a:lnTo>
                    <a:pt x="4195572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58867" y="1269491"/>
              <a:ext cx="4196080" cy="386080"/>
            </a:xfrm>
            <a:custGeom>
              <a:avLst/>
              <a:gdLst/>
              <a:ahLst/>
              <a:cxnLst/>
              <a:rect l="l" t="t" r="r" b="b"/>
              <a:pathLst>
                <a:path w="4196080" h="386080">
                  <a:moveTo>
                    <a:pt x="0" y="385572"/>
                  </a:moveTo>
                  <a:lnTo>
                    <a:pt x="4195572" y="385572"/>
                  </a:lnTo>
                  <a:lnTo>
                    <a:pt x="4195572" y="0"/>
                  </a:lnTo>
                  <a:lnTo>
                    <a:pt x="0" y="0"/>
                  </a:lnTo>
                  <a:lnTo>
                    <a:pt x="0" y="385572"/>
                  </a:lnTo>
                  <a:close/>
                </a:path>
              </a:pathLst>
            </a:custGeom>
            <a:ln w="3175">
              <a:solidFill>
                <a:srgbClr val="8EB4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06239" y="1377187"/>
            <a:ext cx="40754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내가</a:t>
            </a:r>
            <a:r>
              <a:rPr sz="1000" b="1" spc="-2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가지고</a:t>
            </a:r>
            <a:r>
              <a:rPr sz="1000" b="1" spc="-2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있는</a:t>
            </a:r>
            <a:r>
              <a:rPr sz="1000" b="1" spc="-2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문서를</a:t>
            </a:r>
            <a:r>
              <a:rPr sz="1000" b="1" spc="-2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00"/>
                </a:solidFill>
                <a:latin typeface="맑은 고딕"/>
                <a:cs typeface="맑은 고딕"/>
              </a:rPr>
              <a:t>비교문서로</a:t>
            </a:r>
            <a:r>
              <a:rPr sz="1000" b="1" spc="-10">
                <a:solidFill>
                  <a:srgbClr val="FFFF00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00"/>
                </a:solidFill>
                <a:latin typeface="맑은 고딕"/>
                <a:cs typeface="맑은 고딕"/>
              </a:rPr>
              <a:t>등록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하여</a:t>
            </a:r>
            <a:r>
              <a:rPr sz="1000" b="1" spc="3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나만의</a:t>
            </a:r>
            <a:r>
              <a:rPr sz="1000" b="1" spc="-2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DB</a:t>
            </a:r>
            <a:r>
              <a:rPr sz="1000" b="1" spc="-3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구축이</a:t>
            </a:r>
            <a:r>
              <a:rPr sz="10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25">
                <a:solidFill>
                  <a:srgbClr val="FFFFFF"/>
                </a:solidFill>
                <a:latin typeface="맑은 고딕"/>
                <a:cs typeface="맑은 고딕"/>
              </a:rPr>
              <a:t>가능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6971" y="248793"/>
            <a:ext cx="1320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03.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활용하기</a:t>
            </a:r>
            <a:r>
              <a:rPr sz="1100" b="1" spc="37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TIP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(1)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3988" y="479298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맑은 고딕"/>
                <a:cs typeface="맑은 고딕"/>
              </a:rPr>
              <a:t>비교문서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3988" y="723137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맑은 고딕"/>
                <a:cs typeface="맑은 고딕"/>
              </a:rPr>
              <a:t>등록하기</a:t>
            </a:r>
            <a:endParaRPr sz="1600">
              <a:latin typeface="맑은 고딕"/>
              <a:cs typeface="맑은 고딕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59663" y="1271016"/>
            <a:ext cx="8784590" cy="4707890"/>
            <a:chOff x="359663" y="1271016"/>
            <a:chExt cx="8784590" cy="470789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6472" y="5728716"/>
              <a:ext cx="486155" cy="24993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791711" y="5725668"/>
              <a:ext cx="457200" cy="245745"/>
            </a:xfrm>
            <a:custGeom>
              <a:avLst/>
              <a:gdLst/>
              <a:ahLst/>
              <a:cxnLst/>
              <a:rect l="l" t="t" r="r" b="b"/>
              <a:pathLst>
                <a:path w="457200" h="245745">
                  <a:moveTo>
                    <a:pt x="416305" y="0"/>
                  </a:moveTo>
                  <a:lnTo>
                    <a:pt x="40893" y="0"/>
                  </a:lnTo>
                  <a:lnTo>
                    <a:pt x="24967" y="3214"/>
                  </a:lnTo>
                  <a:lnTo>
                    <a:pt x="11969" y="11979"/>
                  </a:lnTo>
                  <a:lnTo>
                    <a:pt x="3210" y="24978"/>
                  </a:lnTo>
                  <a:lnTo>
                    <a:pt x="0" y="40893"/>
                  </a:lnTo>
                  <a:lnTo>
                    <a:pt x="0" y="204469"/>
                  </a:lnTo>
                  <a:lnTo>
                    <a:pt x="3210" y="220385"/>
                  </a:lnTo>
                  <a:lnTo>
                    <a:pt x="11969" y="233384"/>
                  </a:lnTo>
                  <a:lnTo>
                    <a:pt x="24967" y="242149"/>
                  </a:lnTo>
                  <a:lnTo>
                    <a:pt x="40893" y="245363"/>
                  </a:lnTo>
                  <a:lnTo>
                    <a:pt x="416305" y="245363"/>
                  </a:lnTo>
                  <a:lnTo>
                    <a:pt x="432232" y="242149"/>
                  </a:lnTo>
                  <a:lnTo>
                    <a:pt x="445230" y="233384"/>
                  </a:lnTo>
                  <a:lnTo>
                    <a:pt x="453989" y="220385"/>
                  </a:lnTo>
                  <a:lnTo>
                    <a:pt x="457200" y="204469"/>
                  </a:lnTo>
                  <a:lnTo>
                    <a:pt x="457200" y="40893"/>
                  </a:lnTo>
                  <a:lnTo>
                    <a:pt x="453989" y="24978"/>
                  </a:lnTo>
                  <a:lnTo>
                    <a:pt x="445230" y="11979"/>
                  </a:lnTo>
                  <a:lnTo>
                    <a:pt x="432232" y="3214"/>
                  </a:lnTo>
                  <a:lnTo>
                    <a:pt x="416305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6591" y="5370575"/>
              <a:ext cx="1930908" cy="2560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115056" y="1271015"/>
              <a:ext cx="1320165" cy="2313940"/>
            </a:xfrm>
            <a:custGeom>
              <a:avLst/>
              <a:gdLst/>
              <a:ahLst/>
              <a:cxnLst/>
              <a:rect l="l" t="t" r="r" b="b"/>
              <a:pathLst>
                <a:path w="1320164" h="2313940">
                  <a:moveTo>
                    <a:pt x="1187196" y="1772412"/>
                  </a:moveTo>
                  <a:lnTo>
                    <a:pt x="0" y="1772412"/>
                  </a:lnTo>
                  <a:lnTo>
                    <a:pt x="0" y="2313432"/>
                  </a:lnTo>
                  <a:lnTo>
                    <a:pt x="1187196" y="2313432"/>
                  </a:lnTo>
                  <a:lnTo>
                    <a:pt x="1187196" y="1772412"/>
                  </a:lnTo>
                  <a:close/>
                </a:path>
                <a:path w="1320164" h="2313940">
                  <a:moveTo>
                    <a:pt x="1319784" y="0"/>
                  </a:moveTo>
                  <a:lnTo>
                    <a:pt x="132588" y="0"/>
                  </a:lnTo>
                  <a:lnTo>
                    <a:pt x="132588" y="539496"/>
                  </a:lnTo>
                  <a:lnTo>
                    <a:pt x="1319784" y="539496"/>
                  </a:lnTo>
                  <a:lnTo>
                    <a:pt x="1319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663" y="1694688"/>
              <a:ext cx="355092" cy="1447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679" y="3479292"/>
              <a:ext cx="338327" cy="1402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74463" y="1612392"/>
              <a:ext cx="4669535" cy="19949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69535" y="1807464"/>
              <a:ext cx="4229100" cy="142493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640573" y="1840230"/>
              <a:ext cx="1187450" cy="554990"/>
            </a:xfrm>
            <a:custGeom>
              <a:avLst/>
              <a:gdLst/>
              <a:ahLst/>
              <a:cxnLst/>
              <a:rect l="l" t="t" r="r" b="b"/>
              <a:pathLst>
                <a:path w="1187450" h="554989">
                  <a:moveTo>
                    <a:pt x="1187196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187196" y="554736"/>
                  </a:lnTo>
                  <a:lnTo>
                    <a:pt x="1187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40573" y="1840230"/>
              <a:ext cx="1187450" cy="554990"/>
            </a:xfrm>
            <a:custGeom>
              <a:avLst/>
              <a:gdLst/>
              <a:ahLst/>
              <a:cxnLst/>
              <a:rect l="l" t="t" r="r" b="b"/>
              <a:pathLst>
                <a:path w="1187450" h="554989">
                  <a:moveTo>
                    <a:pt x="0" y="554736"/>
                  </a:moveTo>
                  <a:lnTo>
                    <a:pt x="1187196" y="554736"/>
                  </a:lnTo>
                  <a:lnTo>
                    <a:pt x="1187196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32248" y="2692908"/>
              <a:ext cx="3794760" cy="175260"/>
            </a:xfrm>
            <a:custGeom>
              <a:avLst/>
              <a:gdLst/>
              <a:ahLst/>
              <a:cxnLst/>
              <a:rect l="l" t="t" r="r" b="b"/>
              <a:pathLst>
                <a:path w="3794759" h="175260">
                  <a:moveTo>
                    <a:pt x="3765550" y="0"/>
                  </a:moveTo>
                  <a:lnTo>
                    <a:pt x="29210" y="0"/>
                  </a:lnTo>
                  <a:lnTo>
                    <a:pt x="17841" y="2295"/>
                  </a:lnTo>
                  <a:lnTo>
                    <a:pt x="8556" y="8556"/>
                  </a:lnTo>
                  <a:lnTo>
                    <a:pt x="2295" y="17841"/>
                  </a:lnTo>
                  <a:lnTo>
                    <a:pt x="0" y="29209"/>
                  </a:lnTo>
                  <a:lnTo>
                    <a:pt x="0" y="146050"/>
                  </a:lnTo>
                  <a:lnTo>
                    <a:pt x="2295" y="157418"/>
                  </a:lnTo>
                  <a:lnTo>
                    <a:pt x="8556" y="166703"/>
                  </a:lnTo>
                  <a:lnTo>
                    <a:pt x="17841" y="172964"/>
                  </a:lnTo>
                  <a:lnTo>
                    <a:pt x="29210" y="175259"/>
                  </a:lnTo>
                  <a:lnTo>
                    <a:pt x="3765550" y="175259"/>
                  </a:lnTo>
                  <a:lnTo>
                    <a:pt x="3776918" y="172964"/>
                  </a:lnTo>
                  <a:lnTo>
                    <a:pt x="3786203" y="166703"/>
                  </a:lnTo>
                  <a:lnTo>
                    <a:pt x="3792464" y="157418"/>
                  </a:lnTo>
                  <a:lnTo>
                    <a:pt x="3794759" y="146050"/>
                  </a:lnTo>
                  <a:lnTo>
                    <a:pt x="3794759" y="29209"/>
                  </a:lnTo>
                  <a:lnTo>
                    <a:pt x="3792464" y="17841"/>
                  </a:lnTo>
                  <a:lnTo>
                    <a:pt x="3786203" y="8556"/>
                  </a:lnTo>
                  <a:lnTo>
                    <a:pt x="3776918" y="2295"/>
                  </a:lnTo>
                  <a:lnTo>
                    <a:pt x="3765550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853178" y="265582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④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xfrm>
            <a:off x="8863838" y="6594392"/>
            <a:ext cx="256540" cy="21095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lang="en-US" spc="-25" dirty="0"/>
              <a:t>15</a:t>
            </a:r>
            <a:endParaRPr spc="-25" dirty="0"/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DAB26ABF-DEA5-77E5-7DE2-EAA91F4B3668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6971" y="248793"/>
            <a:ext cx="1320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03.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활용하기</a:t>
            </a:r>
            <a:r>
              <a:rPr sz="1100" b="1" spc="37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TIP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(1)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960" y="479298"/>
            <a:ext cx="1242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맑은 고딕"/>
                <a:cs typeface="맑은 고딕"/>
              </a:rPr>
              <a:t>비교범위설정</a:t>
            </a:r>
            <a:endParaRPr sz="16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6731" y="990421"/>
            <a:ext cx="3807460" cy="3348990"/>
            <a:chOff x="5336731" y="990421"/>
            <a:chExt cx="3807460" cy="33489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6731" y="990421"/>
              <a:ext cx="3807268" cy="33485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5543" y="1149095"/>
              <a:ext cx="3418332" cy="28514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93357" y="3583686"/>
              <a:ext cx="411480" cy="74930"/>
            </a:xfrm>
            <a:custGeom>
              <a:avLst/>
              <a:gdLst/>
              <a:ahLst/>
              <a:cxnLst/>
              <a:rect l="l" t="t" r="r" b="b"/>
              <a:pathLst>
                <a:path w="411479" h="74929">
                  <a:moveTo>
                    <a:pt x="411480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411480" y="74675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93357" y="3583686"/>
              <a:ext cx="411480" cy="74930"/>
            </a:xfrm>
            <a:custGeom>
              <a:avLst/>
              <a:gdLst/>
              <a:ahLst/>
              <a:cxnLst/>
              <a:rect l="l" t="t" r="r" b="b"/>
              <a:pathLst>
                <a:path w="411479" h="74929">
                  <a:moveTo>
                    <a:pt x="0" y="74675"/>
                  </a:moveTo>
                  <a:lnTo>
                    <a:pt x="411480" y="74675"/>
                  </a:lnTo>
                  <a:lnTo>
                    <a:pt x="411480" y="0"/>
                  </a:lnTo>
                  <a:lnTo>
                    <a:pt x="0" y="0"/>
                  </a:lnTo>
                  <a:lnTo>
                    <a:pt x="0" y="746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10299" y="2257043"/>
              <a:ext cx="2551430" cy="220979"/>
            </a:xfrm>
            <a:custGeom>
              <a:avLst/>
              <a:gdLst/>
              <a:ahLst/>
              <a:cxnLst/>
              <a:rect l="l" t="t" r="r" b="b"/>
              <a:pathLst>
                <a:path w="2551429" h="220980">
                  <a:moveTo>
                    <a:pt x="2514346" y="0"/>
                  </a:moveTo>
                  <a:lnTo>
                    <a:pt x="36829" y="0"/>
                  </a:lnTo>
                  <a:lnTo>
                    <a:pt x="22502" y="2897"/>
                  </a:lnTo>
                  <a:lnTo>
                    <a:pt x="10794" y="10794"/>
                  </a:lnTo>
                  <a:lnTo>
                    <a:pt x="2897" y="22502"/>
                  </a:lnTo>
                  <a:lnTo>
                    <a:pt x="0" y="36829"/>
                  </a:lnTo>
                  <a:lnTo>
                    <a:pt x="0" y="184150"/>
                  </a:lnTo>
                  <a:lnTo>
                    <a:pt x="2897" y="198477"/>
                  </a:lnTo>
                  <a:lnTo>
                    <a:pt x="10795" y="210185"/>
                  </a:lnTo>
                  <a:lnTo>
                    <a:pt x="22502" y="218082"/>
                  </a:lnTo>
                  <a:lnTo>
                    <a:pt x="36829" y="220979"/>
                  </a:lnTo>
                  <a:lnTo>
                    <a:pt x="2514346" y="220979"/>
                  </a:lnTo>
                  <a:lnTo>
                    <a:pt x="2528673" y="218082"/>
                  </a:lnTo>
                  <a:lnTo>
                    <a:pt x="2540381" y="210184"/>
                  </a:lnTo>
                  <a:lnTo>
                    <a:pt x="2548278" y="198477"/>
                  </a:lnTo>
                  <a:lnTo>
                    <a:pt x="2551176" y="184150"/>
                  </a:lnTo>
                  <a:lnTo>
                    <a:pt x="2551176" y="36829"/>
                  </a:lnTo>
                  <a:lnTo>
                    <a:pt x="2548278" y="22502"/>
                  </a:lnTo>
                  <a:lnTo>
                    <a:pt x="2540380" y="10794"/>
                  </a:lnTo>
                  <a:lnTo>
                    <a:pt x="2528673" y="2897"/>
                  </a:lnTo>
                  <a:lnTo>
                    <a:pt x="2514346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1789" y="744093"/>
            <a:ext cx="12446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내가</a:t>
            </a:r>
            <a:r>
              <a:rPr sz="11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올린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20">
                <a:solidFill>
                  <a:srgbClr val="FFFFFF"/>
                </a:solidFill>
                <a:latin typeface="맑은 고딕"/>
                <a:cs typeface="맑은 고딕"/>
              </a:rPr>
              <a:t>문서선택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2139" y="202247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68633" y="1965960"/>
            <a:ext cx="3923665" cy="3056255"/>
            <a:chOff x="5068633" y="1965960"/>
            <a:chExt cx="3923665" cy="3056255"/>
          </a:xfrm>
        </p:grpSpPr>
        <p:sp>
          <p:nvSpPr>
            <p:cNvPr id="14" name="object 14"/>
            <p:cNvSpPr/>
            <p:nvPr/>
          </p:nvSpPr>
          <p:spPr>
            <a:xfrm>
              <a:off x="8414004" y="1965960"/>
              <a:ext cx="306705" cy="172720"/>
            </a:xfrm>
            <a:custGeom>
              <a:avLst/>
              <a:gdLst/>
              <a:ahLst/>
              <a:cxnLst/>
              <a:rect l="l" t="t" r="r" b="b"/>
              <a:pathLst>
                <a:path w="306704" h="172719">
                  <a:moveTo>
                    <a:pt x="277622" y="0"/>
                  </a:moveTo>
                  <a:lnTo>
                    <a:pt x="28701" y="0"/>
                  </a:lnTo>
                  <a:lnTo>
                    <a:pt x="17520" y="2252"/>
                  </a:lnTo>
                  <a:lnTo>
                    <a:pt x="8397" y="8397"/>
                  </a:lnTo>
                  <a:lnTo>
                    <a:pt x="2252" y="17520"/>
                  </a:lnTo>
                  <a:lnTo>
                    <a:pt x="0" y="28701"/>
                  </a:lnTo>
                  <a:lnTo>
                    <a:pt x="0" y="143510"/>
                  </a:lnTo>
                  <a:lnTo>
                    <a:pt x="2252" y="154691"/>
                  </a:lnTo>
                  <a:lnTo>
                    <a:pt x="8397" y="163814"/>
                  </a:lnTo>
                  <a:lnTo>
                    <a:pt x="17520" y="169959"/>
                  </a:lnTo>
                  <a:lnTo>
                    <a:pt x="28701" y="172212"/>
                  </a:lnTo>
                  <a:lnTo>
                    <a:pt x="277622" y="172212"/>
                  </a:lnTo>
                  <a:lnTo>
                    <a:pt x="288803" y="169959"/>
                  </a:lnTo>
                  <a:lnTo>
                    <a:pt x="297926" y="163814"/>
                  </a:lnTo>
                  <a:lnTo>
                    <a:pt x="304071" y="154691"/>
                  </a:lnTo>
                  <a:lnTo>
                    <a:pt x="306324" y="143510"/>
                  </a:lnTo>
                  <a:lnTo>
                    <a:pt x="306324" y="28701"/>
                  </a:lnTo>
                  <a:lnTo>
                    <a:pt x="304071" y="17520"/>
                  </a:lnTo>
                  <a:lnTo>
                    <a:pt x="297926" y="8397"/>
                  </a:lnTo>
                  <a:lnTo>
                    <a:pt x="288803" y="2252"/>
                  </a:lnTo>
                  <a:lnTo>
                    <a:pt x="277622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3396" y="4319016"/>
              <a:ext cx="3906520" cy="340360"/>
            </a:xfrm>
            <a:custGeom>
              <a:avLst/>
              <a:gdLst/>
              <a:ahLst/>
              <a:cxnLst/>
              <a:rect l="l" t="t" r="r" b="b"/>
              <a:pathLst>
                <a:path w="3906520" h="340360">
                  <a:moveTo>
                    <a:pt x="3906011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3906011" y="339851"/>
                  </a:lnTo>
                  <a:lnTo>
                    <a:pt x="39060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73396" y="4319016"/>
              <a:ext cx="3914140" cy="698500"/>
            </a:xfrm>
            <a:custGeom>
              <a:avLst/>
              <a:gdLst/>
              <a:ahLst/>
              <a:cxnLst/>
              <a:rect l="l" t="t" r="r" b="b"/>
              <a:pathLst>
                <a:path w="3914140" h="698500">
                  <a:moveTo>
                    <a:pt x="0" y="339851"/>
                  </a:moveTo>
                  <a:lnTo>
                    <a:pt x="3906011" y="339851"/>
                  </a:lnTo>
                  <a:lnTo>
                    <a:pt x="3906011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  <a:path w="3914140" h="698500">
                  <a:moveTo>
                    <a:pt x="6095" y="697991"/>
                  </a:moveTo>
                  <a:lnTo>
                    <a:pt x="3913631" y="697991"/>
                  </a:lnTo>
                  <a:lnTo>
                    <a:pt x="3913631" y="481583"/>
                  </a:lnTo>
                  <a:lnTo>
                    <a:pt x="6095" y="481583"/>
                  </a:lnTo>
                  <a:lnTo>
                    <a:pt x="6095" y="697991"/>
                  </a:lnTo>
                  <a:close/>
                </a:path>
              </a:pathLst>
            </a:custGeom>
            <a:ln w="9144">
              <a:solidFill>
                <a:srgbClr val="E36C0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53025" y="4350511"/>
            <a:ext cx="367284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694" marR="5080" indent="-849630">
              <a:lnSpc>
                <a:spcPct val="100000"/>
              </a:lnSpc>
              <a:spcBef>
                <a:spcPts val="100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비교범위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선택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올린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선택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_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올린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전체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or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개별선택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 </a:t>
            </a:r>
            <a:r>
              <a:rPr sz="800">
                <a:latin typeface="맑은 고딕"/>
                <a:cs typeface="맑은 고딕"/>
              </a:rPr>
              <a:t>ㄴ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기본설정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:전체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/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개별선택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선택목록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팝업이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뜨게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됨</a:t>
            </a:r>
            <a:r>
              <a:rPr sz="800" spc="-25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lang="en-US" sz="6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00" dirty="0">
              <a:latin typeface="맑은 고딕"/>
              <a:cs typeface="맑은 고딕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문서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선택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올린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개별선택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진행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_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선택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저장버튼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클릭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84064" y="5152644"/>
            <a:ext cx="3895725" cy="215265"/>
          </a:xfrm>
          <a:custGeom>
            <a:avLst/>
            <a:gdLst/>
            <a:ahLst/>
            <a:cxnLst/>
            <a:rect l="l" t="t" r="r" b="b"/>
            <a:pathLst>
              <a:path w="3895725" h="215264">
                <a:moveTo>
                  <a:pt x="0" y="214883"/>
                </a:moveTo>
                <a:lnTo>
                  <a:pt x="3895343" y="214883"/>
                </a:lnTo>
                <a:lnTo>
                  <a:pt x="3895343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9144">
            <a:solidFill>
              <a:srgbClr val="E36C0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64073" y="5183885"/>
            <a:ext cx="28956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비교범위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확인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올린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비교범위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선택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내용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최종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확인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95" y="984503"/>
            <a:ext cx="5257800" cy="2891155"/>
            <a:chOff x="6095" y="984503"/>
            <a:chExt cx="5257800" cy="289115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" y="984503"/>
              <a:ext cx="5257800" cy="28911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67" y="1179575"/>
              <a:ext cx="4687824" cy="232105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13581" y="1619249"/>
              <a:ext cx="1343025" cy="721360"/>
            </a:xfrm>
            <a:custGeom>
              <a:avLst/>
              <a:gdLst/>
              <a:ahLst/>
              <a:cxnLst/>
              <a:rect l="l" t="t" r="r" b="b"/>
              <a:pathLst>
                <a:path w="1343025" h="721360">
                  <a:moveTo>
                    <a:pt x="1342643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342643" y="720851"/>
                  </a:lnTo>
                  <a:lnTo>
                    <a:pt x="1342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13581" y="1619249"/>
              <a:ext cx="1343025" cy="721360"/>
            </a:xfrm>
            <a:custGeom>
              <a:avLst/>
              <a:gdLst/>
              <a:ahLst/>
              <a:cxnLst/>
              <a:rect l="l" t="t" r="r" b="b"/>
              <a:pathLst>
                <a:path w="1343025" h="721360">
                  <a:moveTo>
                    <a:pt x="0" y="720851"/>
                  </a:moveTo>
                  <a:lnTo>
                    <a:pt x="1342643" y="720851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6712" y="3098291"/>
              <a:ext cx="1548765" cy="140335"/>
            </a:xfrm>
            <a:custGeom>
              <a:avLst/>
              <a:gdLst/>
              <a:ahLst/>
              <a:cxnLst/>
              <a:rect l="l" t="t" r="r" b="b"/>
              <a:pathLst>
                <a:path w="1548764" h="140335">
                  <a:moveTo>
                    <a:pt x="1525015" y="0"/>
                  </a:moveTo>
                  <a:lnTo>
                    <a:pt x="23368" y="0"/>
                  </a:lnTo>
                  <a:lnTo>
                    <a:pt x="14251" y="1829"/>
                  </a:lnTo>
                  <a:lnTo>
                    <a:pt x="6826" y="6826"/>
                  </a:lnTo>
                  <a:lnTo>
                    <a:pt x="1829" y="14251"/>
                  </a:lnTo>
                  <a:lnTo>
                    <a:pt x="0" y="23368"/>
                  </a:lnTo>
                  <a:lnTo>
                    <a:pt x="0" y="116840"/>
                  </a:lnTo>
                  <a:lnTo>
                    <a:pt x="1829" y="125956"/>
                  </a:lnTo>
                  <a:lnTo>
                    <a:pt x="6826" y="133381"/>
                  </a:lnTo>
                  <a:lnTo>
                    <a:pt x="14251" y="138378"/>
                  </a:lnTo>
                  <a:lnTo>
                    <a:pt x="23368" y="140208"/>
                  </a:lnTo>
                  <a:lnTo>
                    <a:pt x="1525015" y="140208"/>
                  </a:lnTo>
                  <a:lnTo>
                    <a:pt x="1534132" y="138378"/>
                  </a:lnTo>
                  <a:lnTo>
                    <a:pt x="1541557" y="133381"/>
                  </a:lnTo>
                  <a:lnTo>
                    <a:pt x="1546554" y="125956"/>
                  </a:lnTo>
                  <a:lnTo>
                    <a:pt x="1548384" y="116840"/>
                  </a:lnTo>
                  <a:lnTo>
                    <a:pt x="1548384" y="23368"/>
                  </a:lnTo>
                  <a:lnTo>
                    <a:pt x="1546554" y="14251"/>
                  </a:lnTo>
                  <a:lnTo>
                    <a:pt x="1541557" y="6826"/>
                  </a:lnTo>
                  <a:lnTo>
                    <a:pt x="1534132" y="1829"/>
                  </a:lnTo>
                  <a:lnTo>
                    <a:pt x="1525015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01800" y="3034106"/>
            <a:ext cx="178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095" y="3491547"/>
            <a:ext cx="5257800" cy="2551430"/>
            <a:chOff x="6095" y="3491547"/>
            <a:chExt cx="5257800" cy="255143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5" y="3491547"/>
              <a:ext cx="5257800" cy="255104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67" y="3686555"/>
              <a:ext cx="4687824" cy="19812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513581" y="3789425"/>
              <a:ext cx="1343025" cy="721360"/>
            </a:xfrm>
            <a:custGeom>
              <a:avLst/>
              <a:gdLst/>
              <a:ahLst/>
              <a:cxnLst/>
              <a:rect l="l" t="t" r="r" b="b"/>
              <a:pathLst>
                <a:path w="1343025" h="721360">
                  <a:moveTo>
                    <a:pt x="1342643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342643" y="720851"/>
                  </a:lnTo>
                  <a:lnTo>
                    <a:pt x="1342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13581" y="3789425"/>
              <a:ext cx="1343025" cy="721360"/>
            </a:xfrm>
            <a:custGeom>
              <a:avLst/>
              <a:gdLst/>
              <a:ahLst/>
              <a:cxnLst/>
              <a:rect l="l" t="t" r="r" b="b"/>
              <a:pathLst>
                <a:path w="1343025" h="721360">
                  <a:moveTo>
                    <a:pt x="0" y="720851"/>
                  </a:moveTo>
                  <a:lnTo>
                    <a:pt x="1342643" y="720851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34895" y="5227319"/>
              <a:ext cx="1750060" cy="181610"/>
            </a:xfrm>
            <a:custGeom>
              <a:avLst/>
              <a:gdLst/>
              <a:ahLst/>
              <a:cxnLst/>
              <a:rect l="l" t="t" r="r" b="b"/>
              <a:pathLst>
                <a:path w="1750060" h="181610">
                  <a:moveTo>
                    <a:pt x="1719326" y="0"/>
                  </a:moveTo>
                  <a:lnTo>
                    <a:pt x="30226" y="0"/>
                  </a:lnTo>
                  <a:lnTo>
                    <a:pt x="18484" y="2383"/>
                  </a:lnTo>
                  <a:lnTo>
                    <a:pt x="8874" y="8874"/>
                  </a:lnTo>
                  <a:lnTo>
                    <a:pt x="2383" y="18484"/>
                  </a:lnTo>
                  <a:lnTo>
                    <a:pt x="0" y="30225"/>
                  </a:lnTo>
                  <a:lnTo>
                    <a:pt x="0" y="151129"/>
                  </a:lnTo>
                  <a:lnTo>
                    <a:pt x="2383" y="162871"/>
                  </a:lnTo>
                  <a:lnTo>
                    <a:pt x="8874" y="172481"/>
                  </a:lnTo>
                  <a:lnTo>
                    <a:pt x="18484" y="178972"/>
                  </a:lnTo>
                  <a:lnTo>
                    <a:pt x="30226" y="181355"/>
                  </a:lnTo>
                  <a:lnTo>
                    <a:pt x="1719326" y="181355"/>
                  </a:lnTo>
                  <a:lnTo>
                    <a:pt x="1731067" y="178972"/>
                  </a:lnTo>
                  <a:lnTo>
                    <a:pt x="1740677" y="172481"/>
                  </a:lnTo>
                  <a:lnTo>
                    <a:pt x="1747168" y="162871"/>
                  </a:lnTo>
                  <a:lnTo>
                    <a:pt x="1749552" y="151129"/>
                  </a:lnTo>
                  <a:lnTo>
                    <a:pt x="1749552" y="30225"/>
                  </a:lnTo>
                  <a:lnTo>
                    <a:pt x="1747168" y="18484"/>
                  </a:lnTo>
                  <a:lnTo>
                    <a:pt x="1740677" y="8874"/>
                  </a:lnTo>
                  <a:lnTo>
                    <a:pt x="1731067" y="2383"/>
                  </a:lnTo>
                  <a:lnTo>
                    <a:pt x="1719326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661922" y="5188966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7" name="슬라이드 번호 개체 틀 36">
            <a:extLst>
              <a:ext uri="{FF2B5EF4-FFF2-40B4-BE49-F238E27FC236}">
                <a16:creationId xmlns:a16="http://schemas.microsoft.com/office/drawing/2014/main" id="{DDFCB5D5-DFD3-B1E4-0A9A-09337E206A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16</a:t>
            </a:fld>
            <a:endParaRPr lang="en-US" altLang="ko-KR" spc="-25" dirty="0"/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B112BD5F-4C71-6019-71A8-0AB705514006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6971" y="248793"/>
            <a:ext cx="1320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03.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활용하기</a:t>
            </a:r>
            <a:r>
              <a:rPr sz="1100" b="1" spc="37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TIP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(2)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60" y="479297"/>
            <a:ext cx="977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FFFFFF"/>
                </a:solidFill>
                <a:latin typeface="맑은 고딕"/>
                <a:cs typeface="맑은 고딕"/>
              </a:rPr>
              <a:t>표절률</a:t>
            </a:r>
            <a:r>
              <a:rPr sz="14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b="1" spc="-25">
                <a:solidFill>
                  <a:srgbClr val="FFFFFF"/>
                </a:solidFill>
                <a:latin typeface="맑은 고딕"/>
                <a:cs typeface="맑은 고딕"/>
              </a:rPr>
              <a:t>낮은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968" y="692657"/>
            <a:ext cx="1156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FFFFFF"/>
                </a:solidFill>
                <a:latin typeface="맑은 고딕"/>
                <a:cs typeface="맑은 고딕"/>
              </a:rPr>
              <a:t>출처</a:t>
            </a:r>
            <a:r>
              <a:rPr sz="14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b="1" spc="-20">
                <a:solidFill>
                  <a:srgbClr val="FFFFFF"/>
                </a:solidFill>
                <a:latin typeface="맑은 고딕"/>
                <a:cs typeface="맑은 고딕"/>
              </a:rPr>
              <a:t>제외하기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468" y="1224788"/>
            <a:ext cx="5746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>
                <a:latin typeface="맑은 고딕"/>
                <a:cs typeface="맑은 고딕"/>
              </a:rPr>
              <a:t>Q.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표절률(%)이</a:t>
            </a:r>
            <a:r>
              <a:rPr sz="1200" b="1" spc="-114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낮은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출처는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제외하고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유사성이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높은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출처만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25">
                <a:latin typeface="맑은 고딕"/>
                <a:cs typeface="맑은 고딕"/>
              </a:rPr>
              <a:t>갖고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비교하고</a:t>
            </a:r>
            <a:r>
              <a:rPr sz="1200" b="1" spc="-75">
                <a:latin typeface="맑은 고딕"/>
                <a:cs typeface="맑은 고딕"/>
              </a:rPr>
              <a:t> </a:t>
            </a:r>
            <a:r>
              <a:rPr sz="1200" b="1" spc="-10">
                <a:latin typeface="맑은 고딕"/>
                <a:cs typeface="맑은 고딕"/>
              </a:rPr>
              <a:t>싶습니다</a:t>
            </a:r>
            <a:r>
              <a:rPr sz="1200" b="1" spc="-10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  <a:p>
            <a:pPr marL="203200" marR="5080" indent="-190500">
              <a:lnSpc>
                <a:spcPct val="100000"/>
              </a:lnSpc>
              <a:spcBef>
                <a:spcPts val="1440"/>
              </a:spcBef>
            </a:pPr>
            <a:r>
              <a:rPr sz="1200" b="1" spc="-35">
                <a:latin typeface="맑은 고딕"/>
                <a:cs typeface="맑은 고딕"/>
              </a:rPr>
              <a:t>A.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검사설정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항목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중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‘</a:t>
            </a:r>
            <a:r>
              <a:rPr sz="1200" b="1" spc="-45" dirty="0">
                <a:latin typeface="맑은 고딕"/>
                <a:cs typeface="맑은 고딕"/>
              </a:rPr>
              <a:t>□</a:t>
            </a:r>
            <a:r>
              <a:rPr sz="1200" b="1" spc="-45">
                <a:latin typeface="맑은 고딕"/>
                <a:cs typeface="맑은 고딕"/>
              </a:rPr>
              <a:t>%이하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비교문서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제외’에</a:t>
            </a:r>
            <a:r>
              <a:rPr sz="1200" b="1" spc="-7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임의의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숫자를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넣고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적용버튼을</a:t>
            </a:r>
            <a:r>
              <a:rPr sz="1200" b="1" spc="-70">
                <a:latin typeface="맑은 고딕"/>
                <a:cs typeface="맑은 고딕"/>
              </a:rPr>
              <a:t> </a:t>
            </a:r>
            <a:r>
              <a:rPr sz="1200" b="1" spc="-35">
                <a:latin typeface="맑은 고딕"/>
                <a:cs typeface="맑은 고딕"/>
              </a:rPr>
              <a:t>누르면, </a:t>
            </a:r>
            <a:r>
              <a:rPr sz="1200" b="1" spc="-30">
                <a:latin typeface="맑은 고딕"/>
                <a:cs typeface="맑은 고딕"/>
              </a:rPr>
              <a:t>해당</a:t>
            </a:r>
            <a:r>
              <a:rPr sz="1200" b="1" spc="-11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%이하의</a:t>
            </a:r>
            <a:r>
              <a:rPr sz="1200" b="1" spc="-11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비교문서는</a:t>
            </a:r>
            <a:r>
              <a:rPr sz="1200" b="1" spc="-11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제외된</a:t>
            </a:r>
            <a:r>
              <a:rPr sz="1200" b="1" spc="-10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상태로</a:t>
            </a:r>
            <a:r>
              <a:rPr sz="1200" b="1" spc="-100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표절률이</a:t>
            </a:r>
            <a:r>
              <a:rPr sz="1200" b="1" spc="204">
                <a:latin typeface="맑은 고딕"/>
                <a:cs typeface="맑은 고딕"/>
              </a:rPr>
              <a:t> </a:t>
            </a:r>
            <a:r>
              <a:rPr sz="1200" b="1" spc="-10">
                <a:latin typeface="맑은 고딕"/>
                <a:cs typeface="맑은 고딕"/>
              </a:rPr>
              <a:t>재산출됩니다</a:t>
            </a:r>
            <a:r>
              <a:rPr sz="1200" b="1" spc="-10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98DDB6CB-BF70-4BF2-8723-1EDBCA720513}"/>
              </a:ext>
            </a:extLst>
          </p:cNvPr>
          <p:cNvSpPr/>
          <p:nvPr/>
        </p:nvSpPr>
        <p:spPr>
          <a:xfrm>
            <a:off x="6781800" y="4419600"/>
            <a:ext cx="838200" cy="204470"/>
          </a:xfrm>
          <a:custGeom>
            <a:avLst/>
            <a:gdLst/>
            <a:ahLst/>
            <a:cxnLst/>
            <a:rect l="l" t="t" r="r" b="b"/>
            <a:pathLst>
              <a:path w="2051685" h="807720">
                <a:moveTo>
                  <a:pt x="1844167" y="0"/>
                </a:moveTo>
                <a:lnTo>
                  <a:pt x="207137" y="0"/>
                </a:lnTo>
                <a:lnTo>
                  <a:pt x="159633" y="5469"/>
                </a:lnTo>
                <a:lnTo>
                  <a:pt x="116030" y="21048"/>
                </a:lnTo>
                <a:lnTo>
                  <a:pt x="77571" y="45496"/>
                </a:lnTo>
                <a:lnTo>
                  <a:pt x="45496" y="77571"/>
                </a:lnTo>
                <a:lnTo>
                  <a:pt x="21048" y="116030"/>
                </a:lnTo>
                <a:lnTo>
                  <a:pt x="5469" y="159633"/>
                </a:lnTo>
                <a:lnTo>
                  <a:pt x="0" y="207137"/>
                </a:lnTo>
                <a:lnTo>
                  <a:pt x="0" y="600583"/>
                </a:lnTo>
                <a:lnTo>
                  <a:pt x="5469" y="648086"/>
                </a:lnTo>
                <a:lnTo>
                  <a:pt x="21048" y="691689"/>
                </a:lnTo>
                <a:lnTo>
                  <a:pt x="45496" y="730148"/>
                </a:lnTo>
                <a:lnTo>
                  <a:pt x="77571" y="762223"/>
                </a:lnTo>
                <a:lnTo>
                  <a:pt x="116030" y="786671"/>
                </a:lnTo>
                <a:lnTo>
                  <a:pt x="159633" y="802250"/>
                </a:lnTo>
                <a:lnTo>
                  <a:pt x="207137" y="807719"/>
                </a:lnTo>
                <a:lnTo>
                  <a:pt x="1844167" y="807719"/>
                </a:lnTo>
                <a:lnTo>
                  <a:pt x="1891670" y="802250"/>
                </a:lnTo>
                <a:lnTo>
                  <a:pt x="1935273" y="786671"/>
                </a:lnTo>
                <a:lnTo>
                  <a:pt x="1973732" y="762223"/>
                </a:lnTo>
                <a:lnTo>
                  <a:pt x="2005807" y="730148"/>
                </a:lnTo>
                <a:lnTo>
                  <a:pt x="2030255" y="691689"/>
                </a:lnTo>
                <a:lnTo>
                  <a:pt x="2045834" y="648086"/>
                </a:lnTo>
                <a:lnTo>
                  <a:pt x="2051303" y="600583"/>
                </a:lnTo>
                <a:lnTo>
                  <a:pt x="2051303" y="207137"/>
                </a:lnTo>
                <a:lnTo>
                  <a:pt x="2045834" y="159633"/>
                </a:lnTo>
                <a:lnTo>
                  <a:pt x="2030255" y="116030"/>
                </a:lnTo>
                <a:lnTo>
                  <a:pt x="2005807" y="77571"/>
                </a:lnTo>
                <a:lnTo>
                  <a:pt x="1973732" y="45496"/>
                </a:lnTo>
                <a:lnTo>
                  <a:pt x="1935273" y="21048"/>
                </a:lnTo>
                <a:lnTo>
                  <a:pt x="1891670" y="5469"/>
                </a:lnTo>
                <a:lnTo>
                  <a:pt x="1844167" y="0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78AED092-FD31-BD06-B6EB-13FD8E28EAA2}"/>
              </a:ext>
            </a:extLst>
          </p:cNvPr>
          <p:cNvSpPr/>
          <p:nvPr/>
        </p:nvSpPr>
        <p:spPr>
          <a:xfrm>
            <a:off x="6781800" y="4419600"/>
            <a:ext cx="838200" cy="204470"/>
          </a:xfrm>
          <a:custGeom>
            <a:avLst/>
            <a:gdLst/>
            <a:ahLst/>
            <a:cxnLst/>
            <a:rect l="l" t="t" r="r" b="b"/>
            <a:pathLst>
              <a:path w="2051685" h="807720">
                <a:moveTo>
                  <a:pt x="0" y="207137"/>
                </a:moveTo>
                <a:lnTo>
                  <a:pt x="5469" y="159633"/>
                </a:lnTo>
                <a:lnTo>
                  <a:pt x="21048" y="116030"/>
                </a:lnTo>
                <a:lnTo>
                  <a:pt x="45496" y="77571"/>
                </a:lnTo>
                <a:lnTo>
                  <a:pt x="77571" y="45496"/>
                </a:lnTo>
                <a:lnTo>
                  <a:pt x="116030" y="21048"/>
                </a:lnTo>
                <a:lnTo>
                  <a:pt x="159633" y="5469"/>
                </a:lnTo>
                <a:lnTo>
                  <a:pt x="207137" y="0"/>
                </a:lnTo>
                <a:lnTo>
                  <a:pt x="1844167" y="0"/>
                </a:lnTo>
                <a:lnTo>
                  <a:pt x="1891670" y="5469"/>
                </a:lnTo>
                <a:lnTo>
                  <a:pt x="1935273" y="21048"/>
                </a:lnTo>
                <a:lnTo>
                  <a:pt x="1973732" y="45496"/>
                </a:lnTo>
                <a:lnTo>
                  <a:pt x="2005807" y="77571"/>
                </a:lnTo>
                <a:lnTo>
                  <a:pt x="2030255" y="116030"/>
                </a:lnTo>
                <a:lnTo>
                  <a:pt x="2045834" y="159633"/>
                </a:lnTo>
                <a:lnTo>
                  <a:pt x="2051303" y="207137"/>
                </a:lnTo>
                <a:lnTo>
                  <a:pt x="2051303" y="600583"/>
                </a:lnTo>
                <a:lnTo>
                  <a:pt x="2045834" y="648086"/>
                </a:lnTo>
                <a:lnTo>
                  <a:pt x="2030255" y="691689"/>
                </a:lnTo>
                <a:lnTo>
                  <a:pt x="2005807" y="730148"/>
                </a:lnTo>
                <a:lnTo>
                  <a:pt x="1973732" y="762223"/>
                </a:lnTo>
                <a:lnTo>
                  <a:pt x="1935273" y="786671"/>
                </a:lnTo>
                <a:lnTo>
                  <a:pt x="1891670" y="802250"/>
                </a:lnTo>
                <a:lnTo>
                  <a:pt x="1844167" y="807719"/>
                </a:lnTo>
                <a:lnTo>
                  <a:pt x="207137" y="807719"/>
                </a:lnTo>
                <a:lnTo>
                  <a:pt x="159633" y="802250"/>
                </a:lnTo>
                <a:lnTo>
                  <a:pt x="116030" y="786671"/>
                </a:lnTo>
                <a:lnTo>
                  <a:pt x="77571" y="762223"/>
                </a:lnTo>
                <a:lnTo>
                  <a:pt x="45496" y="730148"/>
                </a:lnTo>
                <a:lnTo>
                  <a:pt x="21048" y="691689"/>
                </a:lnTo>
                <a:lnTo>
                  <a:pt x="5469" y="648086"/>
                </a:lnTo>
                <a:lnTo>
                  <a:pt x="0" y="600583"/>
                </a:lnTo>
                <a:lnTo>
                  <a:pt x="0" y="207137"/>
                </a:lnTo>
                <a:close/>
              </a:path>
            </a:pathLst>
          </a:custGeom>
          <a:ln w="381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69D74B8-DDE1-E6FC-3C66-96D23E826D92}"/>
              </a:ext>
            </a:extLst>
          </p:cNvPr>
          <p:cNvGrpSpPr/>
          <p:nvPr/>
        </p:nvGrpSpPr>
        <p:grpSpPr>
          <a:xfrm>
            <a:off x="3544234" y="2961894"/>
            <a:ext cx="838200" cy="204470"/>
            <a:chOff x="6936371" y="1995070"/>
            <a:chExt cx="838200" cy="204470"/>
          </a:xfrm>
        </p:grpSpPr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56861366-9FF4-A7C8-DACA-7256D4C8B0F4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5">
              <a:extLst>
                <a:ext uri="{FF2B5EF4-FFF2-40B4-BE49-F238E27FC236}">
                  <a16:creationId xmlns:a16="http://schemas.microsoft.com/office/drawing/2014/main" id="{8987E0FA-D97A-797E-0283-2B001099811B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ECD477E5-AF57-8F20-FAE3-C9107A760875}"/>
              </a:ext>
            </a:extLst>
          </p:cNvPr>
          <p:cNvGrpSpPr/>
          <p:nvPr/>
        </p:nvGrpSpPr>
        <p:grpSpPr>
          <a:xfrm>
            <a:off x="152401" y="2070728"/>
            <a:ext cx="8711437" cy="4523664"/>
            <a:chOff x="152401" y="2070728"/>
            <a:chExt cx="8711437" cy="4523664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23595FB1-7D4C-DEF0-837A-66AA8ED15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1" y="2070728"/>
              <a:ext cx="5638800" cy="452366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17068C7A-3456-CA5E-0AAB-B6E40F06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1810" t="31771" r="52244" b="2534"/>
            <a:stretch/>
          </p:blipFill>
          <p:spPr>
            <a:xfrm>
              <a:off x="304800" y="3505199"/>
              <a:ext cx="2590800" cy="2971801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9247D9DE-76E4-9DDB-7DD8-516F7F1BD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4234" y="3532908"/>
              <a:ext cx="5319604" cy="2459248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ADA19B42-ED0A-5B3B-F34F-A2B9946A5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3564" t="59077" r="53463" b="-1333"/>
            <a:stretch/>
          </p:blipFill>
          <p:spPr>
            <a:xfrm>
              <a:off x="3733800" y="4952999"/>
              <a:ext cx="2286000" cy="1039157"/>
            </a:xfrm>
            <a:prstGeom prst="rect">
              <a:avLst/>
            </a:prstGeom>
          </p:spPr>
        </p:pic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625F169-B694-677F-346C-8B57481068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17</a:t>
            </a:fld>
            <a:endParaRPr lang="en-US" altLang="ko-K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5B2D071-B428-75CE-9C9A-78A5F5B46E55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6971" y="248793"/>
            <a:ext cx="1320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03.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활용하기</a:t>
            </a:r>
            <a:r>
              <a:rPr sz="1100" b="1" spc="37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TIP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(3)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448" y="479297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맑은 고딕"/>
                <a:cs typeface="맑은 고딕"/>
              </a:rPr>
              <a:t>표절의심문장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756" y="692657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FFFFFF"/>
                </a:solidFill>
                <a:latin typeface="맑은 고딕"/>
                <a:cs typeface="맑은 고딕"/>
              </a:rPr>
              <a:t>출처확인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034" y="1236090"/>
            <a:ext cx="6988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>
                <a:latin typeface="맑은 고딕"/>
                <a:cs typeface="맑은 고딕"/>
              </a:rPr>
              <a:t>Q.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제가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쓴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문서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일부가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표절을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했다고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나옵니다.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이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비교문장이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나온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출처에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대해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더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5">
                <a:latin typeface="맑은 고딕"/>
                <a:cs typeface="맑은 고딕"/>
              </a:rPr>
              <a:t>자세히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5">
                <a:latin typeface="맑은 고딕"/>
                <a:cs typeface="맑은 고딕"/>
              </a:rPr>
              <a:t>보고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20">
                <a:latin typeface="맑은 고딕"/>
                <a:cs typeface="맑은 고딕"/>
              </a:rPr>
              <a:t>싶습니다</a:t>
            </a:r>
            <a:r>
              <a:rPr sz="1200" b="1" spc="-20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75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35">
                <a:latin typeface="맑은 고딕"/>
                <a:cs typeface="맑은 고딕"/>
              </a:rPr>
              <a:t>A.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비교문장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탭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내</a:t>
            </a:r>
            <a:r>
              <a:rPr sz="1200" b="1" spc="-7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출처를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클릭하면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해당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표절의심문장의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출처정보를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확인할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수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10">
                <a:latin typeface="맑은 고딕"/>
                <a:cs typeface="맑은 고딕"/>
              </a:rPr>
              <a:t>있습니다</a:t>
            </a:r>
            <a:r>
              <a:rPr sz="1200" b="1" spc="-10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47459" y="2977895"/>
            <a:ext cx="2306320" cy="215265"/>
          </a:xfrm>
          <a:custGeom>
            <a:avLst/>
            <a:gdLst/>
            <a:ahLst/>
            <a:cxnLst/>
            <a:rect l="l" t="t" r="r" b="b"/>
            <a:pathLst>
              <a:path w="2306320" h="215264">
                <a:moveTo>
                  <a:pt x="0" y="214884"/>
                </a:moveTo>
                <a:lnTo>
                  <a:pt x="2305812" y="214884"/>
                </a:lnTo>
                <a:lnTo>
                  <a:pt x="2305812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9144">
            <a:solidFill>
              <a:srgbClr val="E36C0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27470" y="3008122"/>
            <a:ext cx="18592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>
                <a:latin typeface="맑은 고딕"/>
                <a:cs typeface="맑은 고딕"/>
              </a:rPr>
              <a:t>①</a:t>
            </a:r>
            <a:r>
              <a:rPr sz="800" spc="20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URL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사이트로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이동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52032" y="3337559"/>
            <a:ext cx="2308860" cy="215265"/>
          </a:xfrm>
          <a:custGeom>
            <a:avLst/>
            <a:gdLst/>
            <a:ahLst/>
            <a:cxnLst/>
            <a:rect l="l" t="t" r="r" b="b"/>
            <a:pathLst>
              <a:path w="2308859" h="215264">
                <a:moveTo>
                  <a:pt x="0" y="214884"/>
                </a:moveTo>
                <a:lnTo>
                  <a:pt x="2308860" y="214884"/>
                </a:lnTo>
                <a:lnTo>
                  <a:pt x="2308860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9144">
            <a:solidFill>
              <a:srgbClr val="E36C0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31660" y="3367785"/>
            <a:ext cx="21139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>
                <a:latin typeface="맑은 고딕"/>
                <a:cs typeface="맑은 고딕"/>
              </a:rPr>
              <a:t>②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Copykiller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정보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확인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7F5F76D-59E6-18B1-096B-7C3A455D1833}"/>
              </a:ext>
            </a:extLst>
          </p:cNvPr>
          <p:cNvGrpSpPr/>
          <p:nvPr/>
        </p:nvGrpSpPr>
        <p:grpSpPr>
          <a:xfrm>
            <a:off x="510817" y="1931945"/>
            <a:ext cx="5735257" cy="4568157"/>
            <a:chOff x="510817" y="1931945"/>
            <a:chExt cx="5735257" cy="4568157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8EDF880E-ADC3-2D1C-DC7A-BB2F1D069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817" y="1931945"/>
              <a:ext cx="5735257" cy="4568157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11799BF0-02CD-492E-9EA0-654AEF39A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2246" t="31432" r="52582" b="2658"/>
            <a:stretch/>
          </p:blipFill>
          <p:spPr>
            <a:xfrm>
              <a:off x="685800" y="3367786"/>
              <a:ext cx="2590800" cy="3010918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7E96EF46-741F-04A8-73BD-B9F30990B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53334" t="82815" r="5478" b="5509"/>
            <a:stretch/>
          </p:blipFill>
          <p:spPr>
            <a:xfrm>
              <a:off x="3580236" y="5715000"/>
              <a:ext cx="2362201" cy="533401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C209B6D2-A106-3E03-9B3F-F10B4C013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51116" t="39444" r="5454" b="23858"/>
            <a:stretch/>
          </p:blipFill>
          <p:spPr>
            <a:xfrm>
              <a:off x="3451583" y="3733799"/>
              <a:ext cx="2490854" cy="1676401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4F0773A-1356-CA18-4B1E-A449B2C8280A}"/>
              </a:ext>
            </a:extLst>
          </p:cNvPr>
          <p:cNvGrpSpPr/>
          <p:nvPr/>
        </p:nvGrpSpPr>
        <p:grpSpPr>
          <a:xfrm>
            <a:off x="3504037" y="5393937"/>
            <a:ext cx="838200" cy="204470"/>
            <a:chOff x="6936371" y="1995070"/>
            <a:chExt cx="838200" cy="204470"/>
          </a:xfrm>
        </p:grpSpPr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D2108FE2-76B4-683F-D936-557FCE8605DC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5">
              <a:extLst>
                <a:ext uri="{FF2B5EF4-FFF2-40B4-BE49-F238E27FC236}">
                  <a16:creationId xmlns:a16="http://schemas.microsoft.com/office/drawing/2014/main" id="{B09962CE-6ADA-7B58-FB32-F3A9ED5D3BD7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EF597B47-D8B1-3CBB-1671-CE132754FB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18</a:t>
            </a:fld>
            <a:endParaRPr lang="en-US" altLang="ko-KR" spc="-25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CD968C7-7DFE-009A-FAA3-D00C6D13E161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6971" y="248793"/>
            <a:ext cx="1320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03.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활용하기</a:t>
            </a:r>
            <a:r>
              <a:rPr sz="1100" b="1" spc="37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TIP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(4)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695" y="479297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맑은 고딕"/>
                <a:cs typeface="맑은 고딕"/>
              </a:rPr>
              <a:t>표절의심문장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299" y="692657"/>
            <a:ext cx="13347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FFFFFF"/>
                </a:solidFill>
                <a:latin typeface="맑은 고딕"/>
                <a:cs typeface="맑은 고딕"/>
              </a:rPr>
              <a:t>한번에</a:t>
            </a:r>
            <a:r>
              <a:rPr sz="14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b="1" spc="-20">
                <a:solidFill>
                  <a:srgbClr val="FFFFFF"/>
                </a:solidFill>
                <a:latin typeface="맑은 고딕"/>
                <a:cs typeface="맑은 고딕"/>
              </a:rPr>
              <a:t>확인하기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736" y="1181227"/>
            <a:ext cx="6496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>
                <a:latin typeface="맑은 고딕"/>
                <a:cs typeface="맑은 고딕"/>
              </a:rPr>
              <a:t>Q.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25">
                <a:latin typeface="맑은 고딕"/>
                <a:cs typeface="맑은 고딕"/>
              </a:rPr>
              <a:t>특정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출처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문서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내에서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어떤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부분이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겹치는지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해당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5">
                <a:latin typeface="맑은 고딕"/>
                <a:cs typeface="맑은 고딕"/>
              </a:rPr>
              <a:t>부분만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모아서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확인하고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10">
                <a:latin typeface="맑은 고딕"/>
                <a:cs typeface="맑은 고딕"/>
              </a:rPr>
              <a:t>싶습니다</a:t>
            </a:r>
            <a:r>
              <a:rPr sz="1200" b="1" spc="-10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1" spc="-40">
                <a:latin typeface="맑은 고딕"/>
                <a:cs typeface="맑은 고딕"/>
              </a:rPr>
              <a:t>A.</a:t>
            </a:r>
            <a:r>
              <a:rPr sz="1200" b="1" spc="-160">
                <a:latin typeface="맑은 고딕"/>
                <a:cs typeface="맑은 고딕"/>
              </a:rPr>
              <a:t> </a:t>
            </a:r>
            <a:r>
              <a:rPr sz="1200" b="1" spc="-70">
                <a:latin typeface="맑은 고딕"/>
                <a:cs typeface="맑은 고딕"/>
              </a:rPr>
              <a:t>비교문서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탭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65">
                <a:latin typeface="맑은 고딕"/>
                <a:cs typeface="맑은 고딕"/>
              </a:rPr>
              <a:t>내에서</a:t>
            </a:r>
            <a:r>
              <a:rPr sz="1200" b="1" spc="-13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보고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싶은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출처</a:t>
            </a:r>
            <a:r>
              <a:rPr sz="1200" b="1" spc="-135">
                <a:latin typeface="맑은 고딕"/>
                <a:cs typeface="맑은 고딕"/>
              </a:rPr>
              <a:t> </a:t>
            </a:r>
            <a:r>
              <a:rPr sz="1200" b="1" spc="-65">
                <a:latin typeface="맑은 고딕"/>
                <a:cs typeface="맑은 고딕"/>
              </a:rPr>
              <a:t>문서를</a:t>
            </a:r>
            <a:r>
              <a:rPr sz="1200" b="1" spc="-13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클릭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시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65">
                <a:latin typeface="맑은 고딕"/>
                <a:cs typeface="맑은 고딕"/>
              </a:rPr>
              <a:t>하단에</a:t>
            </a:r>
            <a:r>
              <a:rPr sz="1200" b="1" spc="-130">
                <a:latin typeface="맑은 고딕"/>
                <a:cs typeface="맑은 고딕"/>
              </a:rPr>
              <a:t> </a:t>
            </a:r>
            <a:r>
              <a:rPr sz="1200" b="1" spc="-70">
                <a:latin typeface="맑은 고딕"/>
                <a:cs typeface="맑은 고딕"/>
              </a:rPr>
              <a:t>표절의심문장만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60">
                <a:latin typeface="맑은 고딕"/>
                <a:cs typeface="맑은 고딕"/>
              </a:rPr>
              <a:t>모아서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확인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55">
                <a:latin typeface="맑은 고딕"/>
                <a:cs typeface="맑은 고딕"/>
              </a:rPr>
              <a:t>가능합니다</a:t>
            </a:r>
            <a:r>
              <a:rPr sz="1200" b="1" spc="-55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C6797A4-7766-5BF0-B76F-CCDCCAF827E6}"/>
              </a:ext>
            </a:extLst>
          </p:cNvPr>
          <p:cNvGrpSpPr/>
          <p:nvPr/>
        </p:nvGrpSpPr>
        <p:grpSpPr>
          <a:xfrm>
            <a:off x="427736" y="1888742"/>
            <a:ext cx="5477406" cy="4399771"/>
            <a:chOff x="427736" y="1888742"/>
            <a:chExt cx="5477406" cy="4399771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4EDE69BB-9C15-2639-C959-0209D3F86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736" y="1888742"/>
              <a:ext cx="5477406" cy="4399771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6D57F4C1-F18E-2C85-83CE-063395231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2246" t="31432" r="52582" b="2658"/>
            <a:stretch/>
          </p:blipFill>
          <p:spPr>
            <a:xfrm>
              <a:off x="514299" y="3263740"/>
              <a:ext cx="2590800" cy="3010918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A9497D61-4AFB-20F4-0136-AA181E7BF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56395" t="37055" r="18869" b="5793"/>
            <a:stretch/>
          </p:blipFill>
          <p:spPr>
            <a:xfrm>
              <a:off x="3505200" y="3505200"/>
              <a:ext cx="1371600" cy="2514600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116D9B-FDED-8A9B-A6D6-8B6037BD1C0A}"/>
              </a:ext>
            </a:extLst>
          </p:cNvPr>
          <p:cNvGrpSpPr/>
          <p:nvPr/>
        </p:nvGrpSpPr>
        <p:grpSpPr>
          <a:xfrm>
            <a:off x="3352800" y="3322782"/>
            <a:ext cx="838200" cy="204470"/>
            <a:chOff x="6936371" y="1995070"/>
            <a:chExt cx="838200" cy="204470"/>
          </a:xfrm>
        </p:grpSpPr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74A92F21-E8D9-3A68-EBED-BEBA89C04E5F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5F5B646F-7D2A-402F-A5E3-B55CBB30DB95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F6A41EAF-40D8-DC8E-101F-4A61ADD12C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19</a:t>
            </a:fld>
            <a:endParaRPr lang="en-US" altLang="ko-K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D7553E8-3FE6-4AD9-0EC2-F3D1B7A12583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B2F7190-AE4F-022C-E44F-4D31ACCA7477}"/>
              </a:ext>
            </a:extLst>
          </p:cNvPr>
          <p:cNvCxnSpPr>
            <a:cxnSpLocks/>
          </p:cNvCxnSpPr>
          <p:nvPr/>
        </p:nvCxnSpPr>
        <p:spPr>
          <a:xfrm>
            <a:off x="2851924" y="1305026"/>
            <a:ext cx="629207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59BAF3-689F-2808-81D6-F83606F728F8}"/>
              </a:ext>
            </a:extLst>
          </p:cNvPr>
          <p:cNvSpPr txBox="1"/>
          <p:nvPr/>
        </p:nvSpPr>
        <p:spPr>
          <a:xfrm>
            <a:off x="914399" y="990600"/>
            <a:ext cx="250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 latinLnBrk="1"/>
            <a:r>
              <a:rPr lang="en-US" altLang="ko-KR" sz="2400" kern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Pretendard Black" panose="02000A03000000020004" pitchFamily="50" charset="-127"/>
              </a:rPr>
              <a:t>CONTENTS</a:t>
            </a:r>
            <a:endParaRPr lang="ko-KR" altLang="en-US" sz="2400" kern="1200" dirty="0"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Pretendard Black" panose="02000A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2EF62-B80D-E7C4-CCB7-3FB5430CB2A8}"/>
              </a:ext>
            </a:extLst>
          </p:cNvPr>
          <p:cNvSpPr txBox="1"/>
          <p:nvPr/>
        </p:nvSpPr>
        <p:spPr>
          <a:xfrm>
            <a:off x="3128074" y="2161942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en-US" altLang="ko-KR" sz="2100" b="1" kern="1200" dirty="0">
                <a:solidFill>
                  <a:prstClr val="white"/>
                </a:solidFill>
                <a:latin typeface="Pretendard"/>
                <a:cs typeface="+mn-cs"/>
              </a:rPr>
              <a:t>1</a:t>
            </a:r>
            <a:endParaRPr lang="ko-KR" altLang="en-US" sz="2100" b="1" kern="120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6B15E-EF99-4560-D8CF-D02ABB51A94A}"/>
              </a:ext>
            </a:extLst>
          </p:cNvPr>
          <p:cNvSpPr txBox="1"/>
          <p:nvPr/>
        </p:nvSpPr>
        <p:spPr>
          <a:xfrm>
            <a:off x="4028378" y="2185026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ko-KR" altLang="en-US" kern="1200" spc="450">
                <a:solidFill>
                  <a:prstClr val="white"/>
                </a:solidFill>
                <a:latin typeface="Pretendard"/>
                <a:cs typeface="+mn-cs"/>
              </a:rPr>
              <a:t>제목을 입력하세요</a:t>
            </a:r>
            <a:endParaRPr lang="ko-KR" altLang="en-US" kern="1200" spc="45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F0D0A-7E9D-B71E-DF5F-370E81B2A2AD}"/>
              </a:ext>
            </a:extLst>
          </p:cNvPr>
          <p:cNvSpPr txBox="1"/>
          <p:nvPr/>
        </p:nvSpPr>
        <p:spPr>
          <a:xfrm>
            <a:off x="3108838" y="3020587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en-US" altLang="ko-KR" sz="2100" b="1" kern="1200" dirty="0">
                <a:solidFill>
                  <a:prstClr val="white"/>
                </a:solidFill>
                <a:latin typeface="Pretendard"/>
                <a:cs typeface="+mn-cs"/>
              </a:rPr>
              <a:t>2</a:t>
            </a:r>
            <a:endParaRPr lang="ko-KR" altLang="en-US" sz="2100" b="1" kern="120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F1FB04-FF44-2B18-CC5A-16A5D691DCD9}"/>
              </a:ext>
            </a:extLst>
          </p:cNvPr>
          <p:cNvSpPr txBox="1"/>
          <p:nvPr/>
        </p:nvSpPr>
        <p:spPr>
          <a:xfrm>
            <a:off x="4028378" y="3043670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ko-KR" altLang="en-US" kern="1200" spc="450">
                <a:solidFill>
                  <a:prstClr val="white"/>
                </a:solidFill>
                <a:latin typeface="Pretendard"/>
                <a:cs typeface="+mn-cs"/>
              </a:rPr>
              <a:t>제목을 입력하세요</a:t>
            </a:r>
            <a:endParaRPr lang="ko-KR" altLang="en-US" kern="1200" spc="45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59DDB-0F06-66CB-83E3-42848170B0AB}"/>
              </a:ext>
            </a:extLst>
          </p:cNvPr>
          <p:cNvSpPr txBox="1"/>
          <p:nvPr/>
        </p:nvSpPr>
        <p:spPr>
          <a:xfrm>
            <a:off x="3105232" y="3879231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en-US" altLang="ko-KR" sz="2100" b="1" kern="1200" dirty="0">
                <a:solidFill>
                  <a:prstClr val="white"/>
                </a:solidFill>
                <a:latin typeface="Pretendard"/>
                <a:cs typeface="+mn-cs"/>
              </a:rPr>
              <a:t>3</a:t>
            </a:r>
            <a:endParaRPr lang="ko-KR" altLang="en-US" sz="2100" b="1" kern="120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E69ABD-17A1-AD45-7AE9-E3F9DD9D81A9}"/>
              </a:ext>
            </a:extLst>
          </p:cNvPr>
          <p:cNvSpPr txBox="1"/>
          <p:nvPr/>
        </p:nvSpPr>
        <p:spPr>
          <a:xfrm>
            <a:off x="4028378" y="3902315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ko-KR" altLang="en-US" kern="1200" spc="450">
                <a:solidFill>
                  <a:prstClr val="white"/>
                </a:solidFill>
                <a:latin typeface="Pretendard"/>
                <a:cs typeface="+mn-cs"/>
              </a:rPr>
              <a:t>제목을 입력하세요</a:t>
            </a:r>
            <a:endParaRPr lang="ko-KR" altLang="en-US" kern="1200" spc="45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600D5E-9748-5024-FD4A-2C43137B74E4}"/>
              </a:ext>
            </a:extLst>
          </p:cNvPr>
          <p:cNvSpPr txBox="1"/>
          <p:nvPr/>
        </p:nvSpPr>
        <p:spPr>
          <a:xfrm>
            <a:off x="3102827" y="4737875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en-US" altLang="ko-KR" sz="2100" b="1" kern="1200" dirty="0">
                <a:solidFill>
                  <a:prstClr val="white"/>
                </a:solidFill>
                <a:latin typeface="Pretendard"/>
                <a:cs typeface="+mn-cs"/>
              </a:rPr>
              <a:t>4</a:t>
            </a:r>
            <a:endParaRPr lang="ko-KR" altLang="en-US" sz="2100" b="1" kern="120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C4F07A-C8D6-73C4-E941-FD4FADEEE77B}"/>
              </a:ext>
            </a:extLst>
          </p:cNvPr>
          <p:cNvSpPr txBox="1"/>
          <p:nvPr/>
        </p:nvSpPr>
        <p:spPr>
          <a:xfrm>
            <a:off x="4028378" y="4760959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ko-KR" altLang="en-US" kern="1200" spc="450" dirty="0">
                <a:solidFill>
                  <a:prstClr val="white"/>
                </a:solidFill>
                <a:latin typeface="Pretendard"/>
                <a:cs typeface="+mn-cs"/>
              </a:rPr>
              <a:t>제목을 입력하세요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CCB333-4FBE-A7F9-AB22-9C207AE761D7}"/>
              </a:ext>
            </a:extLst>
          </p:cNvPr>
          <p:cNvSpPr txBox="1"/>
          <p:nvPr/>
        </p:nvSpPr>
        <p:spPr>
          <a:xfrm>
            <a:off x="1028700" y="1872258"/>
            <a:ext cx="7086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 latinLnBrk="1"/>
            <a:r>
              <a:rPr lang="en-US" altLang="ko-KR" sz="16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2" action="ppaction://hlinksldjump"/>
              </a:rPr>
              <a:t>00</a:t>
            </a:r>
            <a:r>
              <a:rPr lang="en-US" altLang="ko-KR" sz="14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2" action="ppaction://hlinksldjump"/>
              </a:rPr>
              <a:t>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2" action="ppaction://hlinksldjump"/>
              </a:rPr>
              <a:t>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2" action="ppaction://hlinksldjump"/>
              </a:rPr>
              <a:t>표절방지 시스템 접속 방법 안내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					3~4</a:t>
            </a:r>
            <a:endParaRPr lang="ko-KR" altLang="en-US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endParaRPr lang="en-US" altLang="ko-KR" sz="1400" b="1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endParaRPr lang="en-US" altLang="ko-KR" sz="1400" b="1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r>
              <a:rPr lang="en-US" altLang="ko-KR" sz="16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01</a:t>
            </a:r>
            <a:r>
              <a:rPr lang="en-US" altLang="ko-KR" sz="14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표절 검사 방법 안내</a:t>
            </a:r>
            <a:b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</a:b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      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3" action="ppaction://hlinksldjump"/>
              </a:rPr>
              <a:t>1)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3" action="ppaction://hlinksldjump"/>
              </a:rPr>
              <a:t>논문 표절 검사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						5~7</a:t>
            </a:r>
            <a:b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</a:b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      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4" action="ppaction://hlinksldjump"/>
              </a:rPr>
              <a:t>2)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4" action="ppaction://hlinksldjump"/>
              </a:rPr>
              <a:t>그 외 문서 표절 검사 방법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					8~14</a:t>
            </a:r>
          </a:p>
          <a:p>
            <a:pPr algn="l" defTabSz="685800" rtl="0" latinLnBrk="1"/>
            <a:endParaRPr lang="en-US" altLang="ko-KR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endParaRPr lang="en-US" altLang="ko-KR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r>
              <a:rPr lang="en-US" altLang="ko-KR" sz="16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5" action="ppaction://hlinksldjump"/>
              </a:rPr>
              <a:t>02</a:t>
            </a:r>
            <a:r>
              <a:rPr lang="en-US" altLang="ko-KR" sz="14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5" action="ppaction://hlinksldjump"/>
              </a:rPr>
              <a:t>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5" action="ppaction://hlinksldjump"/>
              </a:rPr>
              <a:t>표절 검사 결과 확인 방법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					10~14</a:t>
            </a:r>
          </a:p>
          <a:p>
            <a:pPr algn="l" defTabSz="685800" rtl="0" latinLnBrk="1"/>
            <a:endParaRPr lang="en-US" altLang="ko-KR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endParaRPr lang="en-US" altLang="ko-KR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r>
              <a:rPr lang="en-US" altLang="ko-KR" sz="16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6" action="ppaction://hlinksldjump"/>
              </a:rPr>
              <a:t>03</a:t>
            </a:r>
            <a:r>
              <a:rPr lang="en-US" altLang="ko-KR" sz="14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6" action="ppaction://hlinksldjump"/>
              </a:rPr>
              <a:t>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6" action="ppaction://hlinksldjump"/>
              </a:rPr>
              <a:t>활용 팁 안내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							15~19</a:t>
            </a:r>
          </a:p>
          <a:p>
            <a:pPr marL="342900" indent="-342900" algn="l" defTabSz="685800" rtl="0" latinLnBrk="1">
              <a:buAutoNum type="romanUcPeriod"/>
            </a:pPr>
            <a:endParaRPr lang="en-US" altLang="ko-KR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endParaRPr lang="ko-KR" altLang="en-US" sz="1400" kern="1200" dirty="0">
              <a:solidFill>
                <a:prstClr val="black"/>
              </a:solidFill>
              <a:latin typeface="나눔바른펜OTF" panose="020B0503000000000000" pitchFamily="34" charset="-127"/>
              <a:ea typeface="나눔바른고딕 UltraLight" panose="00000300000000000000"/>
              <a:cs typeface="+mn-cs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7B4749D-7BD7-2ED0-4528-F42FEC1D8BE5}"/>
              </a:ext>
            </a:extLst>
          </p:cNvPr>
          <p:cNvCxnSpPr/>
          <p:nvPr/>
        </p:nvCxnSpPr>
        <p:spPr>
          <a:xfrm>
            <a:off x="3733800" y="2057400"/>
            <a:ext cx="27432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D1B981F-7955-E032-8360-E24C6D073288}"/>
              </a:ext>
            </a:extLst>
          </p:cNvPr>
          <p:cNvCxnSpPr>
            <a:cxnSpLocks/>
          </p:cNvCxnSpPr>
          <p:nvPr/>
        </p:nvCxnSpPr>
        <p:spPr>
          <a:xfrm>
            <a:off x="2851924" y="2895600"/>
            <a:ext cx="362507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9A882A3-5E53-121E-33A3-4A88EA1BB0E3}"/>
              </a:ext>
            </a:extLst>
          </p:cNvPr>
          <p:cNvCxnSpPr>
            <a:cxnSpLocks/>
          </p:cNvCxnSpPr>
          <p:nvPr/>
        </p:nvCxnSpPr>
        <p:spPr>
          <a:xfrm>
            <a:off x="3581400" y="3124200"/>
            <a:ext cx="2895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362E1F5-711D-D62B-3898-60C7B3ED5EA0}"/>
              </a:ext>
            </a:extLst>
          </p:cNvPr>
          <p:cNvCxnSpPr>
            <a:cxnSpLocks/>
          </p:cNvCxnSpPr>
          <p:nvPr/>
        </p:nvCxnSpPr>
        <p:spPr>
          <a:xfrm>
            <a:off x="2314575" y="4495800"/>
            <a:ext cx="4191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263CEE4-B469-AEE5-578C-C8252BBD2B4E}"/>
              </a:ext>
            </a:extLst>
          </p:cNvPr>
          <p:cNvCxnSpPr>
            <a:cxnSpLocks/>
          </p:cNvCxnSpPr>
          <p:nvPr/>
        </p:nvCxnSpPr>
        <p:spPr>
          <a:xfrm>
            <a:off x="3228278" y="3810000"/>
            <a:ext cx="3276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870B9D5E-4E40-6B35-6A56-AAA65D94C0A7}"/>
              </a:ext>
            </a:extLst>
          </p:cNvPr>
          <p:cNvCxnSpPr>
            <a:cxnSpLocks/>
          </p:cNvCxnSpPr>
          <p:nvPr/>
        </p:nvCxnSpPr>
        <p:spPr>
          <a:xfrm>
            <a:off x="914399" y="990600"/>
            <a:ext cx="16764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529DA151-71DC-3992-ACDB-016BBBEA499E}"/>
              </a:ext>
            </a:extLst>
          </p:cNvPr>
          <p:cNvCxnSpPr>
            <a:cxnSpLocks/>
          </p:cNvCxnSpPr>
          <p:nvPr/>
        </p:nvCxnSpPr>
        <p:spPr>
          <a:xfrm>
            <a:off x="914399" y="1452265"/>
            <a:ext cx="16764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31" y="6638340"/>
            <a:ext cx="3007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Copyright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©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2011</a:t>
            </a:r>
            <a:r>
              <a:rPr sz="10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muhayu</a:t>
            </a:r>
            <a:r>
              <a:rPr sz="10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Inc.</a:t>
            </a:r>
            <a:r>
              <a:rPr sz="10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All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Rights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spc="-10">
                <a:solidFill>
                  <a:srgbClr val="7E7E7E"/>
                </a:solidFill>
                <a:latin typeface="맑은 고딕"/>
                <a:cs typeface="맑은 고딕"/>
              </a:rPr>
              <a:t>Reserved</a:t>
            </a:r>
            <a:r>
              <a:rPr sz="1000" spc="-10" dirty="0">
                <a:solidFill>
                  <a:srgbClr val="7E7E7E"/>
                </a:solidFill>
                <a:latin typeface="맑은 고딕"/>
                <a:cs typeface="맑은 고딕"/>
              </a:rPr>
              <a:t>.</a:t>
            </a:r>
            <a:endParaRPr sz="1000" dirty="0">
              <a:latin typeface="맑은 고딕"/>
              <a:cs typeface="맑은 고딕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5315" y="6604634"/>
            <a:ext cx="1373508" cy="21374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8224" y="399288"/>
            <a:ext cx="8642985" cy="262255"/>
            <a:chOff x="268224" y="399288"/>
            <a:chExt cx="8642985" cy="262255"/>
          </a:xfrm>
        </p:grpSpPr>
        <p:sp>
          <p:nvSpPr>
            <p:cNvPr id="5" name="object 5"/>
            <p:cNvSpPr/>
            <p:nvPr/>
          </p:nvSpPr>
          <p:spPr>
            <a:xfrm>
              <a:off x="268224" y="399288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864260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8642604" y="262127"/>
                  </a:lnTo>
                  <a:lnTo>
                    <a:pt x="8642604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8224" y="399288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0" y="0"/>
                  </a:moveTo>
                  <a:lnTo>
                    <a:pt x="0" y="262127"/>
                  </a:lnTo>
                  <a:lnTo>
                    <a:pt x="8642604" y="262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15000" y="426846"/>
            <a:ext cx="3165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sz="1200" b="1" dirty="0">
                <a:latin typeface="맑은 고딕"/>
                <a:cs typeface="맑은 고딕"/>
              </a:rPr>
              <a:t>(</a:t>
            </a:r>
            <a:r>
              <a:rPr sz="1200" b="1" err="1">
                <a:latin typeface="맑은 고딕"/>
                <a:cs typeface="맑은 고딕"/>
              </a:rPr>
              <a:t>카피킬러캠퍼스</a:t>
            </a:r>
            <a:r>
              <a:rPr lang="en-US" sz="1200" b="1">
                <a:latin typeface="맑은 고딕"/>
                <a:cs typeface="맑은 고딕"/>
              </a:rPr>
              <a:t>)</a:t>
            </a:r>
            <a:r>
              <a:rPr sz="1200" b="1" spc="-5">
                <a:latin typeface="맑은 고딕"/>
                <a:cs typeface="맑은 고딕"/>
              </a:rPr>
              <a:t> </a:t>
            </a:r>
            <a:r>
              <a:rPr sz="1200" b="1" spc="-10">
                <a:latin typeface="맑은 고딕"/>
                <a:cs typeface="맑은 고딕"/>
              </a:rPr>
              <a:t>사용매뉴얼</a:t>
            </a:r>
            <a:endParaRPr sz="1200" dirty="0">
              <a:latin typeface="맑은 고딕"/>
              <a:cs typeface="맑은 고딕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8" y="22859"/>
            <a:ext cx="1696212" cy="108204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서비스 </a:t>
            </a:r>
            <a:r>
              <a:rPr spc="-25"/>
              <a:t>문의</a:t>
            </a:r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409575" indent="-22860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257810" algn="l"/>
              </a:tabLst>
            </a:pPr>
            <a:r>
              <a:rPr spc="-65"/>
              <a:t>이용</a:t>
            </a:r>
            <a:r>
              <a:rPr spc="-145"/>
              <a:t> </a:t>
            </a:r>
            <a:r>
              <a:rPr spc="-25"/>
              <a:t>중</a:t>
            </a:r>
            <a:r>
              <a:rPr spc="-170"/>
              <a:t> </a:t>
            </a:r>
            <a:r>
              <a:rPr spc="-85"/>
              <a:t>궁금하신</a:t>
            </a:r>
            <a:r>
              <a:rPr spc="-140"/>
              <a:t> </a:t>
            </a:r>
            <a:r>
              <a:rPr spc="-80"/>
              <a:t>사항을</a:t>
            </a:r>
            <a:r>
              <a:rPr spc="-135"/>
              <a:t> </a:t>
            </a:r>
            <a:r>
              <a:rPr spc="-95"/>
              <a:t>문의게시판</a:t>
            </a:r>
            <a:r>
              <a:rPr spc="-95" dirty="0"/>
              <a:t>(Q&amp;A</a:t>
            </a:r>
            <a:r>
              <a:rPr spc="-95"/>
              <a:t>)에 </a:t>
            </a:r>
            <a:r>
              <a:rPr spc="-30"/>
              <a:t>남겨주시면</a:t>
            </a:r>
            <a:r>
              <a:rPr spc="220"/>
              <a:t> </a:t>
            </a:r>
            <a:r>
              <a:rPr spc="-85"/>
              <a:t>실시간으로</a:t>
            </a:r>
            <a:r>
              <a:rPr spc="-120"/>
              <a:t> </a:t>
            </a:r>
            <a:r>
              <a:rPr spc="-65"/>
              <a:t>확인</a:t>
            </a:r>
            <a:r>
              <a:rPr spc="-145"/>
              <a:t> </a:t>
            </a:r>
            <a:r>
              <a:rPr spc="-50"/>
              <a:t>후 </a:t>
            </a:r>
            <a:r>
              <a:rPr spc="-50" dirty="0"/>
              <a:t>	</a:t>
            </a:r>
            <a:r>
              <a:rPr spc="-50"/>
              <a:t>	</a:t>
            </a:r>
            <a:r>
              <a:rPr spc="-65"/>
              <a:t>답변</a:t>
            </a:r>
            <a:r>
              <a:rPr spc="-145"/>
              <a:t> </a:t>
            </a:r>
            <a:r>
              <a:rPr spc="-10"/>
              <a:t>드립니다</a:t>
            </a:r>
            <a:r>
              <a:rPr spc="-10" dirty="0"/>
              <a:t>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100" dirty="0"/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pc="-65"/>
              <a:t>문의</a:t>
            </a:r>
            <a:r>
              <a:rPr spc="-135"/>
              <a:t> </a:t>
            </a:r>
            <a:r>
              <a:rPr spc="-25"/>
              <a:t>전</a:t>
            </a:r>
            <a:r>
              <a:rPr spc="-155"/>
              <a:t> </a:t>
            </a:r>
            <a:r>
              <a:rPr spc="-85"/>
              <a:t>‘공지사항</a:t>
            </a:r>
            <a:r>
              <a:rPr spc="-105"/>
              <a:t> </a:t>
            </a:r>
            <a:r>
              <a:rPr spc="-10"/>
              <a:t>/</a:t>
            </a:r>
            <a:r>
              <a:rPr spc="-145"/>
              <a:t> </a:t>
            </a:r>
            <a:r>
              <a:rPr spc="-65"/>
              <a:t>자주</a:t>
            </a:r>
            <a:r>
              <a:rPr spc="-130"/>
              <a:t> </a:t>
            </a:r>
            <a:r>
              <a:rPr spc="-65"/>
              <a:t>묻는</a:t>
            </a:r>
            <a:r>
              <a:rPr spc="-145"/>
              <a:t> </a:t>
            </a:r>
            <a:r>
              <a:rPr spc="-75"/>
              <a:t>질문’</a:t>
            </a:r>
            <a:r>
              <a:rPr spc="-130"/>
              <a:t> </a:t>
            </a:r>
            <a:r>
              <a:rPr spc="-80"/>
              <a:t>게시판</a:t>
            </a:r>
            <a:r>
              <a:rPr spc="-120"/>
              <a:t> </a:t>
            </a:r>
            <a:r>
              <a:rPr spc="-80"/>
              <a:t>내용을</a:t>
            </a:r>
            <a:r>
              <a:rPr spc="-130"/>
              <a:t> </a:t>
            </a:r>
            <a:r>
              <a:rPr spc="-65"/>
              <a:t>먼저</a:t>
            </a:r>
            <a:r>
              <a:rPr spc="-140"/>
              <a:t> </a:t>
            </a:r>
            <a:r>
              <a:rPr spc="-85"/>
              <a:t>살펴보시면</a:t>
            </a:r>
            <a:r>
              <a:rPr spc="-105"/>
              <a:t> </a:t>
            </a:r>
            <a:r>
              <a:rPr spc="-80"/>
              <a:t>도움이</a:t>
            </a:r>
            <a:r>
              <a:rPr spc="-130"/>
              <a:t> </a:t>
            </a:r>
            <a:r>
              <a:rPr spc="-20"/>
              <a:t>됩니다</a:t>
            </a:r>
            <a:r>
              <a:rPr spc="-20" dirty="0"/>
              <a:t>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100" dirty="0"/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pc="-25" dirty="0"/>
              <a:t>문의처</a:t>
            </a:r>
          </a:p>
          <a:p>
            <a:pPr marL="697865" lvl="1" indent="-22796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600" b="1" spc="-100">
                <a:latin typeface="맑은 고딕"/>
                <a:cs typeface="맑은 고딕"/>
              </a:rPr>
              <a:t>E-</a:t>
            </a:r>
            <a:r>
              <a:rPr sz="1600" b="1" spc="-75">
                <a:latin typeface="맑은 고딕"/>
                <a:cs typeface="맑은 고딕"/>
              </a:rPr>
              <a:t>mail</a:t>
            </a:r>
            <a:r>
              <a:rPr sz="1600" b="1" spc="-110">
                <a:latin typeface="맑은 고딕"/>
                <a:cs typeface="맑은 고딕"/>
              </a:rPr>
              <a:t> </a:t>
            </a:r>
            <a:r>
              <a:rPr sz="1600" b="1" spc="-10">
                <a:latin typeface="맑은 고딕"/>
                <a:cs typeface="맑은 고딕"/>
              </a:rPr>
              <a:t>:</a:t>
            </a:r>
            <a:r>
              <a:rPr sz="1600" b="1" spc="-140">
                <a:latin typeface="맑은 고딕"/>
                <a:cs typeface="맑은 고딕"/>
              </a:rPr>
              <a:t> </a:t>
            </a:r>
            <a:r>
              <a:rPr sz="1600" b="1" spc="-45">
                <a:latin typeface="맑은 고딕"/>
                <a:cs typeface="맑은 고딕"/>
                <a:hlinkClick r:id="rId4"/>
              </a:rPr>
              <a:t>help</a:t>
            </a:r>
            <a:r>
              <a:rPr sz="1600" b="1" spc="-45" dirty="0">
                <a:latin typeface="맑은 고딕"/>
                <a:cs typeface="맑은 고딕"/>
                <a:hlinkClick r:id="rId4"/>
              </a:rPr>
              <a:t>@copykiller.com</a:t>
            </a:r>
            <a:endParaRPr sz="1600" dirty="0">
              <a:latin typeface="맑은 고딕"/>
              <a:cs typeface="맑은 고딕"/>
            </a:endParaRPr>
          </a:p>
          <a:p>
            <a:pPr marL="697865" lvl="1" indent="-227965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600" b="1" spc="-125">
                <a:latin typeface="맑은 고딕"/>
                <a:cs typeface="맑은 고딕"/>
              </a:rPr>
              <a:t>Tel</a:t>
            </a:r>
            <a:r>
              <a:rPr sz="1600" b="1" spc="-140">
                <a:latin typeface="맑은 고딕"/>
                <a:cs typeface="맑은 고딕"/>
              </a:rPr>
              <a:t> </a:t>
            </a:r>
            <a:r>
              <a:rPr sz="1600" b="1" spc="-10">
                <a:latin typeface="맑은 고딕"/>
                <a:cs typeface="맑은 고딕"/>
              </a:rPr>
              <a:t>:</a:t>
            </a:r>
            <a:r>
              <a:rPr sz="1600" b="1" spc="-165">
                <a:latin typeface="맑은 고딕"/>
                <a:cs typeface="맑은 고딕"/>
              </a:rPr>
              <a:t> </a:t>
            </a:r>
            <a:r>
              <a:rPr sz="1600" b="1" spc="-105">
                <a:latin typeface="맑은 고딕"/>
                <a:cs typeface="맑은 고딕"/>
              </a:rPr>
              <a:t>1588-</a:t>
            </a:r>
            <a:r>
              <a:rPr sz="1600" b="1">
                <a:latin typeface="맑은 고딕"/>
                <a:cs typeface="맑은 고딕"/>
              </a:rPr>
              <a:t>9784</a:t>
            </a:r>
            <a:r>
              <a:rPr sz="1600" b="1" spc="235">
                <a:latin typeface="맑은 고딕"/>
                <a:cs typeface="맑은 고딕"/>
              </a:rPr>
              <a:t> </a:t>
            </a:r>
            <a:r>
              <a:rPr sz="1600" b="1" spc="-75">
                <a:latin typeface="맑은 고딕"/>
                <a:cs typeface="맑은 고딕"/>
              </a:rPr>
              <a:t>[평일</a:t>
            </a:r>
            <a:r>
              <a:rPr sz="1600" b="1" spc="-145">
                <a:latin typeface="맑은 고딕"/>
                <a:cs typeface="맑은 고딕"/>
              </a:rPr>
              <a:t> </a:t>
            </a:r>
            <a:r>
              <a:rPr sz="1600" b="1" spc="-95">
                <a:latin typeface="맑은 고딕"/>
                <a:cs typeface="맑은 고딕"/>
              </a:rPr>
              <a:t>09:00~18:00</a:t>
            </a:r>
            <a:r>
              <a:rPr sz="1600" b="1" spc="-110">
                <a:latin typeface="맑은 고딕"/>
                <a:cs typeface="맑은 고딕"/>
              </a:rPr>
              <a:t> </a:t>
            </a:r>
            <a:r>
              <a:rPr sz="1600" b="1" spc="-10">
                <a:latin typeface="맑은 고딕"/>
                <a:cs typeface="맑은 고딕"/>
              </a:rPr>
              <a:t>,</a:t>
            </a:r>
            <a:r>
              <a:rPr sz="1600" b="1" spc="-150">
                <a:latin typeface="맑은 고딕"/>
                <a:cs typeface="맑은 고딕"/>
              </a:rPr>
              <a:t> </a:t>
            </a:r>
            <a:r>
              <a:rPr sz="1600" b="1" spc="-85">
                <a:latin typeface="맑은 고딕"/>
                <a:cs typeface="맑은 고딕"/>
              </a:rPr>
              <a:t>점심시간</a:t>
            </a:r>
            <a:r>
              <a:rPr sz="1600" b="1" spc="-130">
                <a:latin typeface="맑은 고딕"/>
                <a:cs typeface="맑은 고딕"/>
              </a:rPr>
              <a:t> </a:t>
            </a:r>
            <a:r>
              <a:rPr sz="1600" b="1" spc="-10">
                <a:latin typeface="맑은 고딕"/>
                <a:cs typeface="맑은 고딕"/>
              </a:rPr>
              <a:t>13:00~14:00</a:t>
            </a:r>
            <a:r>
              <a:rPr sz="1600" b="1" spc="-10" dirty="0">
                <a:latin typeface="맑은 고딕"/>
                <a:cs typeface="맑은 고딕"/>
              </a:rPr>
              <a:t>]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811" y="5812535"/>
            <a:ext cx="8440420" cy="5537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0805" marR="80645" indent="43815" algn="just">
              <a:lnSpc>
                <a:spcPct val="100000"/>
              </a:lnSpc>
              <a:spcBef>
                <a:spcPts val="350"/>
              </a:spcBef>
            </a:pP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본</a:t>
            </a:r>
            <a:r>
              <a:rPr sz="1000" b="1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문서는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지정된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사용자만을</a:t>
            </a:r>
            <a:r>
              <a:rPr sz="1000" b="1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위한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것이며,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부정경쟁방지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및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영업비밀의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보호에</a:t>
            </a:r>
            <a:r>
              <a:rPr sz="1000" b="1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관한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법률을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포함하여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관계</a:t>
            </a:r>
            <a:r>
              <a:rPr sz="1000" b="1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법령에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따라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보호의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대상이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되는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 spc="-50">
                <a:solidFill>
                  <a:srgbClr val="7E7E7E"/>
                </a:solidFill>
                <a:latin typeface="맑은 고딕"/>
                <a:cs typeface="맑은 고딕"/>
              </a:rPr>
              <a:t>영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업비밀,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기밀정보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등을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포함하고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있습니다.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본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문서에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포함된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정보의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전부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또는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일부를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무단으로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제3자에게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공개,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배포,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복사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또는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사용하는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것은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엄격히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금지됩니다.</a:t>
            </a:r>
            <a:r>
              <a:rPr sz="1000" b="1" spc="-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본</a:t>
            </a:r>
            <a:r>
              <a:rPr sz="1000" b="1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문서가</a:t>
            </a:r>
            <a:r>
              <a:rPr sz="1000" b="1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잘못</a:t>
            </a:r>
            <a:r>
              <a:rPr sz="1000" b="1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전송된</a:t>
            </a:r>
            <a:r>
              <a:rPr sz="1000" b="1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경우,</a:t>
            </a:r>
            <a:r>
              <a:rPr sz="1000" b="1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발신인</a:t>
            </a:r>
            <a:r>
              <a:rPr sz="1000" b="1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또는</a:t>
            </a:r>
            <a:r>
              <a:rPr sz="1000" b="1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당사에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알려주시고</a:t>
            </a:r>
            <a:r>
              <a:rPr sz="1000" b="1" spc="-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본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문건을</a:t>
            </a:r>
            <a:r>
              <a:rPr sz="1000" b="1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즉시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파기</a:t>
            </a:r>
            <a:r>
              <a:rPr sz="1000" b="1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또는</a:t>
            </a:r>
            <a:r>
              <a:rPr sz="1000" b="1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반송하여</a:t>
            </a:r>
            <a:r>
              <a:rPr sz="1000" b="1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주시기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 spc="-10">
                <a:solidFill>
                  <a:srgbClr val="7E7E7E"/>
                </a:solidFill>
                <a:latin typeface="맑은 고딕"/>
                <a:cs typeface="맑은 고딕"/>
              </a:rPr>
              <a:t>바랍니다</a:t>
            </a:r>
            <a:r>
              <a:rPr sz="1000" b="1" spc="-10" dirty="0">
                <a:solidFill>
                  <a:srgbClr val="7E7E7E"/>
                </a:solidFill>
                <a:latin typeface="맑은 고딕"/>
                <a:cs typeface="맑은 고딕"/>
              </a:rPr>
              <a:t>.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259DDD8D-B4A7-1721-DD08-1A797506E7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20</a:t>
            </a:fld>
            <a:endParaRPr lang="en-US" altLang="ko-KR"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0350" cy="6838315"/>
            <a:chOff x="-6350" y="0"/>
            <a:chExt cx="9150350" cy="6838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80" y="0"/>
              <a:ext cx="9122018" cy="68381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44524"/>
              <a:ext cx="9006840" cy="5443855"/>
            </a:xfrm>
            <a:custGeom>
              <a:avLst/>
              <a:gdLst/>
              <a:ahLst/>
              <a:cxnLst/>
              <a:rect l="l" t="t" r="r" b="b"/>
              <a:pathLst>
                <a:path w="9006840" h="5443855">
                  <a:moveTo>
                    <a:pt x="9006840" y="0"/>
                  </a:moveTo>
                  <a:lnTo>
                    <a:pt x="0" y="0"/>
                  </a:lnTo>
                  <a:lnTo>
                    <a:pt x="0" y="5443728"/>
                  </a:lnTo>
                  <a:lnTo>
                    <a:pt x="9006840" y="5443728"/>
                  </a:lnTo>
                  <a:lnTo>
                    <a:pt x="9006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44524"/>
              <a:ext cx="9006840" cy="5443855"/>
            </a:xfrm>
            <a:custGeom>
              <a:avLst/>
              <a:gdLst/>
              <a:ahLst/>
              <a:cxnLst/>
              <a:rect l="l" t="t" r="r" b="b"/>
              <a:pathLst>
                <a:path w="9006840" h="5443855">
                  <a:moveTo>
                    <a:pt x="0" y="5443728"/>
                  </a:moveTo>
                  <a:lnTo>
                    <a:pt x="9006840" y="5443728"/>
                  </a:lnTo>
                  <a:lnTo>
                    <a:pt x="9006840" y="0"/>
                  </a:lnTo>
                  <a:lnTo>
                    <a:pt x="0" y="0"/>
                  </a:lnTo>
                  <a:lnTo>
                    <a:pt x="0" y="54437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1371" y="701040"/>
              <a:ext cx="4135120" cy="5844540"/>
            </a:xfrm>
            <a:custGeom>
              <a:avLst/>
              <a:gdLst/>
              <a:ahLst/>
              <a:cxnLst/>
              <a:rect l="l" t="t" r="r" b="b"/>
              <a:pathLst>
                <a:path w="4135120" h="5844540">
                  <a:moveTo>
                    <a:pt x="4134612" y="0"/>
                  </a:moveTo>
                  <a:lnTo>
                    <a:pt x="0" y="0"/>
                  </a:lnTo>
                  <a:lnTo>
                    <a:pt x="0" y="5844540"/>
                  </a:lnTo>
                  <a:lnTo>
                    <a:pt x="4134612" y="5844540"/>
                  </a:lnTo>
                  <a:lnTo>
                    <a:pt x="4134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1371" y="701040"/>
              <a:ext cx="4135120" cy="5844540"/>
            </a:xfrm>
            <a:custGeom>
              <a:avLst/>
              <a:gdLst/>
              <a:ahLst/>
              <a:cxnLst/>
              <a:rect l="l" t="t" r="r" b="b"/>
              <a:pathLst>
                <a:path w="4135120" h="5844540">
                  <a:moveTo>
                    <a:pt x="0" y="5844540"/>
                  </a:moveTo>
                  <a:lnTo>
                    <a:pt x="4134612" y="5844540"/>
                  </a:lnTo>
                  <a:lnTo>
                    <a:pt x="4134612" y="0"/>
                  </a:lnTo>
                  <a:lnTo>
                    <a:pt x="0" y="0"/>
                  </a:lnTo>
                  <a:lnTo>
                    <a:pt x="0" y="58445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491" y="512063"/>
              <a:ext cx="1321435" cy="340360"/>
            </a:xfrm>
            <a:custGeom>
              <a:avLst/>
              <a:gdLst/>
              <a:ahLst/>
              <a:cxnLst/>
              <a:rect l="l" t="t" r="r" b="b"/>
              <a:pathLst>
                <a:path w="1321435" h="340359">
                  <a:moveTo>
                    <a:pt x="1321308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1321308" y="339851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53B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7491" y="512063"/>
              <a:ext cx="1321435" cy="340360"/>
            </a:xfrm>
            <a:custGeom>
              <a:avLst/>
              <a:gdLst/>
              <a:ahLst/>
              <a:cxnLst/>
              <a:rect l="l" t="t" r="r" b="b"/>
              <a:pathLst>
                <a:path w="1321435" h="340359">
                  <a:moveTo>
                    <a:pt x="0" y="339851"/>
                  </a:moveTo>
                  <a:lnTo>
                    <a:pt x="1321308" y="339851"/>
                  </a:lnTo>
                  <a:lnTo>
                    <a:pt x="1321308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</a:pathLst>
            </a:custGeom>
            <a:ln w="12192">
              <a:solidFill>
                <a:srgbClr val="52B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7989" y="549909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b="1" spc="-10" dirty="0" err="1">
                <a:solidFill>
                  <a:srgbClr val="FFFFFF"/>
                </a:solidFill>
                <a:latin typeface="맑은 고딕"/>
                <a:cs typeface="맑은 고딕"/>
              </a:rPr>
              <a:t>표절방지시스템</a:t>
            </a:r>
            <a:r>
              <a:rPr sz="1200" b="1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맑은 고딕"/>
                <a:cs typeface="맑은 고딕"/>
              </a:rPr>
              <a:t>접속하기</a:t>
            </a:r>
            <a:endParaRPr sz="1200" dirty="0">
              <a:latin typeface="맑은 고딕"/>
              <a:cs typeface="맑은 고딕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2989" y="1056132"/>
            <a:ext cx="8423668" cy="5710555"/>
            <a:chOff x="642989" y="1056132"/>
            <a:chExt cx="8423668" cy="5710555"/>
          </a:xfrm>
        </p:grpSpPr>
        <p:sp>
          <p:nvSpPr>
            <p:cNvPr id="12" name="object 12"/>
            <p:cNvSpPr/>
            <p:nvPr/>
          </p:nvSpPr>
          <p:spPr>
            <a:xfrm>
              <a:off x="8904732" y="6588251"/>
              <a:ext cx="161925" cy="178435"/>
            </a:xfrm>
            <a:custGeom>
              <a:avLst/>
              <a:gdLst/>
              <a:ahLst/>
              <a:cxnLst/>
              <a:rect l="l" t="t" r="r" b="b"/>
              <a:pathLst>
                <a:path w="161925" h="178434">
                  <a:moveTo>
                    <a:pt x="161544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161544" y="178308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440" y="1056132"/>
              <a:ext cx="2498090" cy="5710555"/>
            </a:xfrm>
            <a:custGeom>
              <a:avLst/>
              <a:gdLst/>
              <a:ahLst/>
              <a:cxnLst/>
              <a:rect l="l" t="t" r="r" b="b"/>
              <a:pathLst>
                <a:path w="2498090" h="5710555">
                  <a:moveTo>
                    <a:pt x="2336291" y="5710428"/>
                  </a:moveTo>
                  <a:lnTo>
                    <a:pt x="2497835" y="5710428"/>
                  </a:lnTo>
                  <a:lnTo>
                    <a:pt x="2497835" y="5532120"/>
                  </a:lnTo>
                  <a:lnTo>
                    <a:pt x="2336291" y="5532120"/>
                  </a:lnTo>
                  <a:lnTo>
                    <a:pt x="2336291" y="5710428"/>
                  </a:lnTo>
                  <a:close/>
                </a:path>
                <a:path w="2498090" h="5710555">
                  <a:moveTo>
                    <a:pt x="0" y="147827"/>
                  </a:moveTo>
                  <a:lnTo>
                    <a:pt x="204216" y="147827"/>
                  </a:lnTo>
                  <a:lnTo>
                    <a:pt x="204216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89" y="1205909"/>
              <a:ext cx="7874006" cy="44461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57695" y="5761337"/>
              <a:ext cx="7733030" cy="299085"/>
            </a:xfrm>
            <a:custGeom>
              <a:avLst/>
              <a:gdLst/>
              <a:ahLst/>
              <a:cxnLst/>
              <a:rect l="l" t="t" r="r" b="b"/>
              <a:pathLst>
                <a:path w="7733030" h="299085">
                  <a:moveTo>
                    <a:pt x="0" y="299029"/>
                  </a:moveTo>
                  <a:lnTo>
                    <a:pt x="7732555" y="299029"/>
                  </a:lnTo>
                  <a:lnTo>
                    <a:pt x="7732555" y="0"/>
                  </a:lnTo>
                  <a:lnTo>
                    <a:pt x="0" y="0"/>
                  </a:lnTo>
                  <a:lnTo>
                    <a:pt x="0" y="299029"/>
                  </a:lnTo>
                  <a:close/>
                </a:path>
              </a:pathLst>
            </a:custGeom>
            <a:ln w="25400">
              <a:solidFill>
                <a:srgbClr val="E42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37028" y="5791200"/>
            <a:ext cx="4573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HY견고딕" panose="02030600000101010101" pitchFamily="18" charset="-127"/>
                <a:ea typeface="HY견고딕" panose="02030600000101010101" pitchFamily="18" charset="-127"/>
                <a:cs typeface="굴림"/>
              </a:rPr>
              <a:t>접속 경로: 단국대 포털시스템 - 이러닝- </a:t>
            </a:r>
            <a:r>
              <a:rPr sz="1400" spc="-10">
                <a:latin typeface="HY견고딕" panose="02030600000101010101" pitchFamily="18" charset="-127"/>
                <a:ea typeface="HY견고딕" panose="02030600000101010101" pitchFamily="18" charset="-127"/>
                <a:cs typeface="굴림"/>
              </a:rPr>
              <a:t>표절방지시스템</a:t>
            </a:r>
            <a:endParaRPr sz="1400" dirty="0">
              <a:latin typeface="HY견고딕" panose="02030600000101010101" pitchFamily="18" charset="-127"/>
              <a:ea typeface="HY견고딕" panose="02030600000101010101" pitchFamily="18" charset="-127"/>
              <a:cs typeface="굴림"/>
            </a:endParaRPr>
          </a:p>
        </p:txBody>
      </p:sp>
      <p:sp>
        <p:nvSpPr>
          <p:cNvPr id="19" name="타원형 설명선 8">
            <a:extLst>
              <a:ext uri="{FF2B5EF4-FFF2-40B4-BE49-F238E27FC236}">
                <a16:creationId xmlns:a16="http://schemas.microsoft.com/office/drawing/2014/main" id="{6A8B453C-DCCD-7453-DAEA-0A44F8070C46}"/>
              </a:ext>
            </a:extLst>
          </p:cNvPr>
          <p:cNvSpPr/>
          <p:nvPr/>
        </p:nvSpPr>
        <p:spPr>
          <a:xfrm>
            <a:off x="5630326" y="1438360"/>
            <a:ext cx="189159" cy="174852"/>
          </a:xfrm>
          <a:prstGeom prst="wedgeEllipseCallout">
            <a:avLst>
              <a:gd name="adj1" fmla="val -45528"/>
              <a:gd name="adj2" fmla="val 66028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0" name="타원형 설명선 8">
            <a:extLst>
              <a:ext uri="{FF2B5EF4-FFF2-40B4-BE49-F238E27FC236}">
                <a16:creationId xmlns:a16="http://schemas.microsoft.com/office/drawing/2014/main" id="{53C4FDB2-DF64-759A-4126-7822EECAB822}"/>
              </a:ext>
            </a:extLst>
          </p:cNvPr>
          <p:cNvSpPr/>
          <p:nvPr/>
        </p:nvSpPr>
        <p:spPr>
          <a:xfrm>
            <a:off x="5405132" y="2341312"/>
            <a:ext cx="189159" cy="174852"/>
          </a:xfrm>
          <a:prstGeom prst="wedgeEllipseCallout">
            <a:avLst>
              <a:gd name="adj1" fmla="val -45528"/>
              <a:gd name="adj2" fmla="val 66028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2" name="슬라이드 번호 개체 틀 21">
            <a:extLst>
              <a:ext uri="{FF2B5EF4-FFF2-40B4-BE49-F238E27FC236}">
                <a16:creationId xmlns:a16="http://schemas.microsoft.com/office/drawing/2014/main" id="{BFEB6098-66BF-3E6C-D708-901997AB81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3</a:t>
            </a:fld>
            <a:endParaRPr lang="en-US" altLang="ko-KR" spc="-25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9CE187-F8F2-5195-6153-3EC27883E92D}"/>
              </a:ext>
            </a:extLst>
          </p:cNvPr>
          <p:cNvSpPr txBox="1"/>
          <p:nvPr/>
        </p:nvSpPr>
        <p:spPr>
          <a:xfrm>
            <a:off x="757695" y="6156960"/>
            <a:ext cx="7548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>
                <a:latin typeface="+mn-ea"/>
                <a:ea typeface="+mn-ea"/>
              </a:rPr>
              <a:t>* </a:t>
            </a:r>
            <a:r>
              <a:rPr lang="ko-KR" altLang="en-US" sz="1050">
                <a:latin typeface="+mn-ea"/>
                <a:ea typeface="+mn-ea"/>
              </a:rPr>
              <a:t>포털과 연동 로그인 되므로</a:t>
            </a:r>
            <a:r>
              <a:rPr lang="en-US" altLang="ko-KR" sz="1050">
                <a:latin typeface="+mn-ea"/>
                <a:ea typeface="+mn-ea"/>
              </a:rPr>
              <a:t>, </a:t>
            </a:r>
            <a:r>
              <a:rPr lang="ko-KR" altLang="en-US" sz="1050">
                <a:latin typeface="+mn-ea"/>
                <a:ea typeface="+mn-ea"/>
              </a:rPr>
              <a:t>사용권한 없음 창 뜨는 경우 다시 포털 시스템으로 돌아와 접속 필요</a:t>
            </a:r>
            <a:r>
              <a:rPr lang="en-US" altLang="ko-KR" sz="1050" dirty="0">
                <a:latin typeface="+mn-ea"/>
                <a:ea typeface="+mn-ea"/>
              </a:rPr>
              <a:t>.</a:t>
            </a:r>
            <a:endParaRPr lang="ko-KR" altLang="en-US" sz="1050" dirty="0">
              <a:latin typeface="+mn-ea"/>
              <a:ea typeface="+mn-ea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7D1BB903-FDF0-A27C-5796-C58376792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80539"/>
            <a:ext cx="4561332" cy="277702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062C0510-3EDA-3BB5-4896-C3CB1AB8B116}"/>
              </a:ext>
            </a:extLst>
          </p:cNvPr>
          <p:cNvGrpSpPr/>
          <p:nvPr/>
        </p:nvGrpSpPr>
        <p:grpSpPr>
          <a:xfrm>
            <a:off x="4947814" y="1506812"/>
            <a:ext cx="614786" cy="231724"/>
            <a:chOff x="990600" y="2133599"/>
            <a:chExt cx="647342" cy="231724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FD23A44-F27F-CEEE-62B8-A2E7422B4B30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9B3ACCEE-982B-4B36-6F0C-55BD9EBFBDF8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87F894F-E4A9-5760-6CD2-639F35BFCFF3}"/>
              </a:ext>
            </a:extLst>
          </p:cNvPr>
          <p:cNvGrpSpPr/>
          <p:nvPr/>
        </p:nvGrpSpPr>
        <p:grpSpPr>
          <a:xfrm>
            <a:off x="4648199" y="2499156"/>
            <a:ext cx="705355" cy="231724"/>
            <a:chOff x="990600" y="2133599"/>
            <a:chExt cx="647342" cy="231724"/>
          </a:xfrm>
        </p:grpSpPr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AD1803E8-0302-40EB-6FF9-3EBB05338FF9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E7176A93-64A5-9358-B14D-A7E82B78BD44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8" cy="6838186"/>
            <a:chOff x="0" y="0"/>
            <a:chExt cx="9143998" cy="683818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80" y="0"/>
              <a:ext cx="9122018" cy="68381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44524"/>
              <a:ext cx="9006840" cy="5443855"/>
            </a:xfrm>
            <a:custGeom>
              <a:avLst/>
              <a:gdLst/>
              <a:ahLst/>
              <a:cxnLst/>
              <a:rect l="l" t="t" r="r" b="b"/>
              <a:pathLst>
                <a:path w="9006840" h="5443855">
                  <a:moveTo>
                    <a:pt x="9006840" y="0"/>
                  </a:moveTo>
                  <a:lnTo>
                    <a:pt x="0" y="0"/>
                  </a:lnTo>
                  <a:lnTo>
                    <a:pt x="0" y="5443728"/>
                  </a:lnTo>
                  <a:lnTo>
                    <a:pt x="9006840" y="5443728"/>
                  </a:lnTo>
                  <a:lnTo>
                    <a:pt x="9006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44524"/>
              <a:ext cx="9006840" cy="5443855"/>
            </a:xfrm>
            <a:custGeom>
              <a:avLst/>
              <a:gdLst/>
              <a:ahLst/>
              <a:cxnLst/>
              <a:rect l="l" t="t" r="r" b="b"/>
              <a:pathLst>
                <a:path w="9006840" h="5443855">
                  <a:moveTo>
                    <a:pt x="0" y="5443728"/>
                  </a:moveTo>
                  <a:lnTo>
                    <a:pt x="9006840" y="5443728"/>
                  </a:lnTo>
                  <a:lnTo>
                    <a:pt x="9006840" y="0"/>
                  </a:lnTo>
                  <a:lnTo>
                    <a:pt x="0" y="0"/>
                  </a:lnTo>
                  <a:lnTo>
                    <a:pt x="0" y="54437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1371" y="701040"/>
              <a:ext cx="4135120" cy="5844540"/>
            </a:xfrm>
            <a:custGeom>
              <a:avLst/>
              <a:gdLst/>
              <a:ahLst/>
              <a:cxnLst/>
              <a:rect l="l" t="t" r="r" b="b"/>
              <a:pathLst>
                <a:path w="4135120" h="5844540">
                  <a:moveTo>
                    <a:pt x="4134612" y="0"/>
                  </a:moveTo>
                  <a:lnTo>
                    <a:pt x="0" y="0"/>
                  </a:lnTo>
                  <a:lnTo>
                    <a:pt x="0" y="5844540"/>
                  </a:lnTo>
                  <a:lnTo>
                    <a:pt x="4134612" y="5844540"/>
                  </a:lnTo>
                  <a:lnTo>
                    <a:pt x="4134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1371" y="701040"/>
              <a:ext cx="4135120" cy="5844540"/>
            </a:xfrm>
            <a:custGeom>
              <a:avLst/>
              <a:gdLst/>
              <a:ahLst/>
              <a:cxnLst/>
              <a:rect l="l" t="t" r="r" b="b"/>
              <a:pathLst>
                <a:path w="4135120" h="5844540">
                  <a:moveTo>
                    <a:pt x="0" y="5844540"/>
                  </a:moveTo>
                  <a:lnTo>
                    <a:pt x="4134612" y="5844540"/>
                  </a:lnTo>
                  <a:lnTo>
                    <a:pt x="4134612" y="0"/>
                  </a:lnTo>
                  <a:lnTo>
                    <a:pt x="0" y="0"/>
                  </a:lnTo>
                  <a:lnTo>
                    <a:pt x="0" y="58445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063" y="512063"/>
              <a:ext cx="1316990" cy="341630"/>
            </a:xfrm>
            <a:custGeom>
              <a:avLst/>
              <a:gdLst/>
              <a:ahLst/>
              <a:cxnLst/>
              <a:rect l="l" t="t" r="r" b="b"/>
              <a:pathLst>
                <a:path w="1316989" h="341630">
                  <a:moveTo>
                    <a:pt x="1316736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316736" y="341375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53B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063" y="512063"/>
              <a:ext cx="1316990" cy="341630"/>
            </a:xfrm>
            <a:custGeom>
              <a:avLst/>
              <a:gdLst/>
              <a:ahLst/>
              <a:cxnLst/>
              <a:rect l="l" t="t" r="r" b="b"/>
              <a:pathLst>
                <a:path w="1316989" h="341630">
                  <a:moveTo>
                    <a:pt x="0" y="341375"/>
                  </a:moveTo>
                  <a:lnTo>
                    <a:pt x="1316736" y="341375"/>
                  </a:lnTo>
                  <a:lnTo>
                    <a:pt x="1316736" y="0"/>
                  </a:lnTo>
                  <a:lnTo>
                    <a:pt x="0" y="0"/>
                  </a:lnTo>
                  <a:lnTo>
                    <a:pt x="0" y="341375"/>
                  </a:lnTo>
                  <a:close/>
                </a:path>
              </a:pathLst>
            </a:custGeom>
            <a:ln w="12192">
              <a:solidFill>
                <a:srgbClr val="52B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214BB3DE-499C-BB13-EA3A-9239851BC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88" y="1171147"/>
            <a:ext cx="6949064" cy="539414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3F4F6D2-2370-0684-60D0-76B4D866A8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76208" t="14751" r="4054" b="64059"/>
          <a:stretch/>
        </p:blipFill>
        <p:spPr>
          <a:xfrm>
            <a:off x="6324600" y="1981199"/>
            <a:ext cx="1371600" cy="1143001"/>
          </a:xfrm>
          <a:prstGeom prst="rect">
            <a:avLst/>
          </a:prstGeom>
        </p:spPr>
      </p:pic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74456F86-9ACC-B974-E8EC-0B28A372FAB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39200" y="6597134"/>
            <a:ext cx="212582" cy="184666"/>
          </a:xfrm>
          <a:solidFill>
            <a:schemeClr val="bg1"/>
          </a:solidFill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lang="en-US" altLang="ko-KR" spc="-25" dirty="0"/>
              <a:t>4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2316B98-C91B-2F38-8D84-EC8E47F6D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80539"/>
            <a:ext cx="4561332" cy="277702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A65624E-BDC7-DB8E-83F3-D8900333CCD7}"/>
              </a:ext>
            </a:extLst>
          </p:cNvPr>
          <p:cNvGrpSpPr/>
          <p:nvPr/>
        </p:nvGrpSpPr>
        <p:grpSpPr>
          <a:xfrm>
            <a:off x="1149884" y="3197276"/>
            <a:ext cx="1212316" cy="460324"/>
            <a:chOff x="990600" y="2133599"/>
            <a:chExt cx="647342" cy="231724"/>
          </a:xfrm>
        </p:grpSpPr>
        <p:sp>
          <p:nvSpPr>
            <p:cNvPr id="14" name="object 24">
              <a:extLst>
                <a:ext uri="{FF2B5EF4-FFF2-40B4-BE49-F238E27FC236}">
                  <a16:creationId xmlns:a16="http://schemas.microsoft.com/office/drawing/2014/main" id="{A8187BCD-B8B2-A52B-06FA-DE16C0E0F0DA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5">
              <a:extLst>
                <a:ext uri="{FF2B5EF4-FFF2-40B4-BE49-F238E27FC236}">
                  <a16:creationId xmlns:a16="http://schemas.microsoft.com/office/drawing/2014/main" id="{A68CDDFA-3BE0-9FEC-3A90-BC0C5C01E45E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E8FE11C6-6213-BAFB-7B30-05854546AF79}"/>
              </a:ext>
            </a:extLst>
          </p:cNvPr>
          <p:cNvSpPr txBox="1"/>
          <p:nvPr/>
        </p:nvSpPr>
        <p:spPr>
          <a:xfrm>
            <a:off x="627989" y="549909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b="1" spc="-10" dirty="0" err="1">
                <a:solidFill>
                  <a:srgbClr val="FFFFFF"/>
                </a:solidFill>
                <a:latin typeface="맑은 고딕"/>
                <a:cs typeface="맑은 고딕"/>
              </a:rPr>
              <a:t>표절방지시스템</a:t>
            </a:r>
            <a:r>
              <a:rPr sz="1200" b="1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맑은 고딕"/>
                <a:cs typeface="맑은 고딕"/>
              </a:rPr>
              <a:t>접속하기</a:t>
            </a:r>
            <a:endParaRPr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>
            <a:extLst>
              <a:ext uri="{FF2B5EF4-FFF2-40B4-BE49-F238E27FC236}">
                <a16:creationId xmlns:a16="http://schemas.microsoft.com/office/drawing/2014/main" id="{440782E3-62EB-2BC3-B6FF-5D6653AC9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1"/>
          <a:stretch/>
        </p:blipFill>
        <p:spPr>
          <a:xfrm>
            <a:off x="228600" y="1137185"/>
            <a:ext cx="6523481" cy="5486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8307" y="242392"/>
            <a:ext cx="1115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01.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표절검사하기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134" y="600202"/>
            <a:ext cx="13754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b="1">
                <a:solidFill>
                  <a:schemeClr val="bg1"/>
                </a:solidFill>
                <a:latin typeface="맑은 고딕"/>
                <a:cs typeface="맑은 고딕"/>
              </a:rPr>
              <a:t>논문 표절 검사</a:t>
            </a:r>
            <a:endParaRPr sz="1600" b="1" dirty="0">
              <a:solidFill>
                <a:schemeClr val="bg1"/>
              </a:solidFill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35046" y="381000"/>
            <a:ext cx="5189830" cy="877235"/>
          </a:xfrm>
          <a:custGeom>
            <a:avLst/>
            <a:gdLst/>
            <a:ahLst/>
            <a:cxnLst/>
            <a:rect l="l" t="t" r="r" b="b"/>
            <a:pathLst>
              <a:path w="3540759" h="699769">
                <a:moveTo>
                  <a:pt x="3540252" y="0"/>
                </a:moveTo>
                <a:lnTo>
                  <a:pt x="0" y="0"/>
                </a:lnTo>
                <a:lnTo>
                  <a:pt x="0" y="699515"/>
                </a:lnTo>
                <a:lnTo>
                  <a:pt x="3540252" y="699515"/>
                </a:lnTo>
                <a:lnTo>
                  <a:pt x="354025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035046" y="409348"/>
            <a:ext cx="5189830" cy="84888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06680" marR="5080" indent="-94615">
              <a:lnSpc>
                <a:spcPct val="136000"/>
              </a:lnSpc>
              <a:spcBef>
                <a:spcPts val="30"/>
              </a:spcBef>
            </a:pPr>
            <a:r>
              <a:rPr sz="1400" b="1">
                <a:solidFill>
                  <a:srgbClr val="17375E"/>
                </a:solidFill>
                <a:latin typeface="맑은 고딕"/>
                <a:cs typeface="맑은 고딕"/>
              </a:rPr>
              <a:t>※</a:t>
            </a:r>
            <a:r>
              <a:rPr lang="en-US" sz="1400" b="1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졸업 논문 제출시 표절방지시스템 사용 방법 </a:t>
            </a: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– 1</a:t>
            </a:r>
            <a:b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</a:br>
            <a:r>
              <a:rPr lang="en-US" altLang="ko-KR" sz="1400" b="1">
                <a:solidFill>
                  <a:srgbClr val="FF0000"/>
                </a:solidFill>
                <a:latin typeface="맑은 고딕"/>
                <a:cs typeface="맑은 고딕"/>
              </a:rPr>
              <a:t>* </a:t>
            </a:r>
            <a:r>
              <a:rPr lang="ko-KR" altLang="en-US" sz="1400" b="1">
                <a:solidFill>
                  <a:srgbClr val="FF0000"/>
                </a:solidFill>
                <a:latin typeface="맑은 고딕"/>
                <a:cs typeface="맑은 고딕"/>
              </a:rPr>
              <a:t>각 단과대학별로 검사방법이 다를 수 있으므로 공지사항 참조</a:t>
            </a:r>
            <a:b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</a:b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* 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그 외 목적으로 사용시 </a:t>
            </a: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6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페이지부터 참조 바람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5" name="슬라이드 번호 개체 틀 44">
            <a:extLst>
              <a:ext uri="{FF2B5EF4-FFF2-40B4-BE49-F238E27FC236}">
                <a16:creationId xmlns:a16="http://schemas.microsoft.com/office/drawing/2014/main" id="{14431E62-AE44-F0BE-B97B-FC7E72B490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5</a:t>
            </a:fld>
            <a:endParaRPr lang="en-US" altLang="ko-KR" spc="-25" dirty="0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02E3AB77-DD21-548E-B026-B4F2837C90A5}"/>
              </a:ext>
            </a:extLst>
          </p:cNvPr>
          <p:cNvGrpSpPr/>
          <p:nvPr/>
        </p:nvGrpSpPr>
        <p:grpSpPr>
          <a:xfrm>
            <a:off x="990600" y="2133599"/>
            <a:ext cx="1044446" cy="231724"/>
            <a:chOff x="990600" y="2133599"/>
            <a:chExt cx="647342" cy="231724"/>
          </a:xfrm>
        </p:grpSpPr>
        <p:sp>
          <p:nvSpPr>
            <p:cNvPr id="50" name="object 24">
              <a:extLst>
                <a:ext uri="{FF2B5EF4-FFF2-40B4-BE49-F238E27FC236}">
                  <a16:creationId xmlns:a16="http://schemas.microsoft.com/office/drawing/2014/main" id="{6FFD9FED-363B-B12D-0ABA-AB42B25C9B00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5">
              <a:extLst>
                <a:ext uri="{FF2B5EF4-FFF2-40B4-BE49-F238E27FC236}">
                  <a16:creationId xmlns:a16="http://schemas.microsoft.com/office/drawing/2014/main" id="{FEABDF74-351F-6F61-6C9B-3F0F57C77E80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타원형 설명선 8">
            <a:extLst>
              <a:ext uri="{FF2B5EF4-FFF2-40B4-BE49-F238E27FC236}">
                <a16:creationId xmlns:a16="http://schemas.microsoft.com/office/drawing/2014/main" id="{A8C315E8-4AD4-D86D-2058-28CB845B6748}"/>
              </a:ext>
            </a:extLst>
          </p:cNvPr>
          <p:cNvSpPr/>
          <p:nvPr/>
        </p:nvSpPr>
        <p:spPr>
          <a:xfrm>
            <a:off x="610634" y="2046173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9C48583-409B-C6E9-BDE7-80BC2834AC0F}"/>
              </a:ext>
            </a:extLst>
          </p:cNvPr>
          <p:cNvGrpSpPr/>
          <p:nvPr/>
        </p:nvGrpSpPr>
        <p:grpSpPr>
          <a:xfrm>
            <a:off x="2181793" y="2161464"/>
            <a:ext cx="4676205" cy="578302"/>
            <a:chOff x="5384291" y="5977128"/>
            <a:chExt cx="3691254" cy="251460"/>
          </a:xfrm>
        </p:grpSpPr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4E38E419-8CD3-3761-B551-053A107B5923}"/>
                </a:ext>
              </a:extLst>
            </p:cNvPr>
            <p:cNvSpPr/>
            <p:nvPr/>
          </p:nvSpPr>
          <p:spPr>
            <a:xfrm>
              <a:off x="5384291" y="5977128"/>
              <a:ext cx="3691254" cy="251460"/>
            </a:xfrm>
            <a:custGeom>
              <a:avLst/>
              <a:gdLst/>
              <a:ahLst/>
              <a:cxnLst/>
              <a:rect l="l" t="t" r="r" b="b"/>
              <a:pathLst>
                <a:path w="3691254" h="251460">
                  <a:moveTo>
                    <a:pt x="3691127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3691127" y="251460"/>
                  </a:lnTo>
                  <a:lnTo>
                    <a:pt x="3691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7">
              <a:extLst>
                <a:ext uri="{FF2B5EF4-FFF2-40B4-BE49-F238E27FC236}">
                  <a16:creationId xmlns:a16="http://schemas.microsoft.com/office/drawing/2014/main" id="{DD759C5E-D7F7-C5A6-D95D-A79093BFC425}"/>
                </a:ext>
              </a:extLst>
            </p:cNvPr>
            <p:cNvSpPr txBox="1"/>
            <p:nvPr/>
          </p:nvSpPr>
          <p:spPr>
            <a:xfrm>
              <a:off x="5384291" y="5977128"/>
              <a:ext cx="3691254" cy="86579"/>
            </a:xfrm>
            <a:prstGeom prst="rect">
              <a:avLst/>
            </a:prstGeom>
            <a:ln w="9144">
              <a:solidFill>
                <a:srgbClr val="E36C09"/>
              </a:solidFill>
            </a:ln>
          </p:spPr>
          <p:txBody>
            <a:bodyPr vert="horz" wrap="square" lIns="0" tIns="64135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505"/>
                </a:spcBef>
              </a:pPr>
              <a:r>
                <a:rPr lang="ko-KR" altLang="en-US" sz="800" b="1">
                  <a:latin typeface="맑은 고딕"/>
                  <a:cs typeface="맑은 고딕"/>
                </a:rPr>
                <a:t>①</a:t>
              </a:r>
              <a:r>
                <a:rPr sz="800" b="1" spc="-70">
                  <a:latin typeface="맑은 고딕"/>
                  <a:cs typeface="맑은 고딕"/>
                </a:rPr>
                <a:t> </a:t>
              </a:r>
              <a:r>
                <a:rPr lang="ko-KR" altLang="en-US" sz="800" b="1" spc="-70">
                  <a:latin typeface="맑은 고딕"/>
                  <a:cs typeface="맑은 고딕"/>
                </a:rPr>
                <a:t>논문제목 입력</a:t>
              </a:r>
              <a:r>
                <a:rPr sz="800" b="1" spc="-55">
                  <a:latin typeface="맑은 고딕"/>
                  <a:cs typeface="맑은 고딕"/>
                </a:rPr>
                <a:t> </a:t>
              </a:r>
              <a:r>
                <a:rPr sz="800">
                  <a:latin typeface="맑은 고딕"/>
                  <a:cs typeface="맑은 고딕"/>
                </a:rPr>
                <a:t>:</a:t>
              </a:r>
              <a:r>
                <a:rPr sz="800" spc="-55">
                  <a:latin typeface="맑은 고딕"/>
                  <a:cs typeface="맑은 고딕"/>
                </a:rPr>
                <a:t> </a:t>
              </a:r>
              <a:r>
                <a:rPr lang="ko-KR" altLang="en-US" sz="800">
                  <a:latin typeface="맑은 고딕"/>
                  <a:cs typeface="맑은 고딕"/>
                </a:rPr>
                <a:t>검사 결과 확인서에 출력되므로 작성시 주의바람</a:t>
              </a:r>
              <a:r>
                <a:rPr lang="en-US" altLang="ko-KR" sz="800" dirty="0">
                  <a:latin typeface="맑은 고딕"/>
                  <a:cs typeface="맑은 고딕"/>
                </a:rPr>
                <a:t>.</a:t>
              </a:r>
              <a:endParaRPr sz="800" dirty="0">
                <a:latin typeface="맑은 고딕"/>
                <a:cs typeface="맑은 고딕"/>
              </a:endParaRPr>
            </a:p>
          </p:txBody>
        </p:sp>
      </p:grpSp>
      <p:pic>
        <p:nvPicPr>
          <p:cNvPr id="60" name="그림 59">
            <a:extLst>
              <a:ext uri="{FF2B5EF4-FFF2-40B4-BE49-F238E27FC236}">
                <a16:creationId xmlns:a16="http://schemas.microsoft.com/office/drawing/2014/main" id="{B814AD52-88A3-124E-1C53-15FE52A45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00" y="2742449"/>
            <a:ext cx="610906" cy="231723"/>
          </a:xfrm>
          <a:prstGeom prst="rect">
            <a:avLst/>
          </a:prstGeom>
        </p:spPr>
      </p:pic>
      <p:grpSp>
        <p:nvGrpSpPr>
          <p:cNvPr id="61" name="그룹 60">
            <a:extLst>
              <a:ext uri="{FF2B5EF4-FFF2-40B4-BE49-F238E27FC236}">
                <a16:creationId xmlns:a16="http://schemas.microsoft.com/office/drawing/2014/main" id="{C824D6A7-FC03-BA82-7458-A46BE7814706}"/>
              </a:ext>
            </a:extLst>
          </p:cNvPr>
          <p:cNvGrpSpPr/>
          <p:nvPr/>
        </p:nvGrpSpPr>
        <p:grpSpPr>
          <a:xfrm>
            <a:off x="1003000" y="2739766"/>
            <a:ext cx="610906" cy="231724"/>
            <a:chOff x="990600" y="2133599"/>
            <a:chExt cx="647342" cy="231724"/>
          </a:xfrm>
        </p:grpSpPr>
        <p:sp>
          <p:nvSpPr>
            <p:cNvPr id="62" name="object 24">
              <a:extLst>
                <a:ext uri="{FF2B5EF4-FFF2-40B4-BE49-F238E27FC236}">
                  <a16:creationId xmlns:a16="http://schemas.microsoft.com/office/drawing/2014/main" id="{84DC2598-DDB0-4C83-6315-5F7ACC020917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5">
              <a:extLst>
                <a:ext uri="{FF2B5EF4-FFF2-40B4-BE49-F238E27FC236}">
                  <a16:creationId xmlns:a16="http://schemas.microsoft.com/office/drawing/2014/main" id="{D5C44CB2-7A6D-C224-C94C-AF29653880EF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타원형 설명선 8">
            <a:extLst>
              <a:ext uri="{FF2B5EF4-FFF2-40B4-BE49-F238E27FC236}">
                <a16:creationId xmlns:a16="http://schemas.microsoft.com/office/drawing/2014/main" id="{3BD7658B-A4D4-8E6F-F772-44C310B2FC66}"/>
              </a:ext>
            </a:extLst>
          </p:cNvPr>
          <p:cNvSpPr/>
          <p:nvPr/>
        </p:nvSpPr>
        <p:spPr>
          <a:xfrm>
            <a:off x="699226" y="2592623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67" name="object 17">
            <a:extLst>
              <a:ext uri="{FF2B5EF4-FFF2-40B4-BE49-F238E27FC236}">
                <a16:creationId xmlns:a16="http://schemas.microsoft.com/office/drawing/2014/main" id="{CA3037D7-A498-089B-B5F5-92F9E5419618}"/>
              </a:ext>
            </a:extLst>
          </p:cNvPr>
          <p:cNvSpPr txBox="1"/>
          <p:nvPr/>
        </p:nvSpPr>
        <p:spPr>
          <a:xfrm>
            <a:off x="2181793" y="2663396"/>
            <a:ext cx="4676205" cy="241726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lang="ko-KR" altLang="en-US" sz="800" b="1">
                <a:latin typeface="맑은 고딕"/>
                <a:cs typeface="맑은 고딕"/>
              </a:rPr>
              <a:t>②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lang="ko-KR" altLang="en-US" sz="800" b="1" spc="-70">
                <a:latin typeface="맑은 고딕"/>
                <a:cs typeface="맑은 고딕"/>
              </a:rPr>
              <a:t>문서구분 학위논문 선택</a:t>
            </a:r>
            <a:r>
              <a:rPr sz="800" b="1" spc="-55">
                <a:latin typeface="맑은 고딕"/>
                <a:cs typeface="맑은 고딕"/>
              </a:rPr>
              <a:t> 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06882E0-75E9-ED00-8B70-B7397548B1BD}"/>
              </a:ext>
            </a:extLst>
          </p:cNvPr>
          <p:cNvGrpSpPr/>
          <p:nvPr/>
        </p:nvGrpSpPr>
        <p:grpSpPr>
          <a:xfrm>
            <a:off x="1003000" y="3019126"/>
            <a:ext cx="3340400" cy="1095673"/>
            <a:chOff x="990600" y="2133599"/>
            <a:chExt cx="647342" cy="231724"/>
          </a:xfrm>
        </p:grpSpPr>
        <p:sp>
          <p:nvSpPr>
            <p:cNvPr id="69" name="object 24">
              <a:extLst>
                <a:ext uri="{FF2B5EF4-FFF2-40B4-BE49-F238E27FC236}">
                  <a16:creationId xmlns:a16="http://schemas.microsoft.com/office/drawing/2014/main" id="{2DA8B53A-44CD-26A3-03C0-656746BCDC8F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5">
              <a:extLst>
                <a:ext uri="{FF2B5EF4-FFF2-40B4-BE49-F238E27FC236}">
                  <a16:creationId xmlns:a16="http://schemas.microsoft.com/office/drawing/2014/main" id="{F30D56E5-0F30-FA9F-9078-7B12F3C3E8AF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타원형 설명선 8">
            <a:extLst>
              <a:ext uri="{FF2B5EF4-FFF2-40B4-BE49-F238E27FC236}">
                <a16:creationId xmlns:a16="http://schemas.microsoft.com/office/drawing/2014/main" id="{73E9F1DD-59ED-5293-63EA-C11299118A6E}"/>
              </a:ext>
            </a:extLst>
          </p:cNvPr>
          <p:cNvSpPr/>
          <p:nvPr/>
        </p:nvSpPr>
        <p:spPr>
          <a:xfrm>
            <a:off x="696488" y="3328566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3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72" name="object 17">
            <a:extLst>
              <a:ext uri="{FF2B5EF4-FFF2-40B4-BE49-F238E27FC236}">
                <a16:creationId xmlns:a16="http://schemas.microsoft.com/office/drawing/2014/main" id="{3DC67B47-102D-E1E6-04FF-9D6370F3EEE9}"/>
              </a:ext>
            </a:extLst>
          </p:cNvPr>
          <p:cNvSpPr txBox="1"/>
          <p:nvPr/>
        </p:nvSpPr>
        <p:spPr>
          <a:xfrm>
            <a:off x="4460753" y="3246662"/>
            <a:ext cx="4273603" cy="310983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lang="ko-KR" altLang="en-US" sz="800" b="1" dirty="0">
                <a:latin typeface="맑은 고딕"/>
                <a:cs typeface="맑은 고딕"/>
              </a:rPr>
              <a:t>③</a:t>
            </a:r>
            <a:r>
              <a:rPr sz="800" b="1" spc="-70" dirty="0">
                <a:latin typeface="맑은 고딕"/>
                <a:cs typeface="맑은 고딕"/>
              </a:rPr>
              <a:t> </a:t>
            </a:r>
            <a:r>
              <a:rPr lang="ko-KR" altLang="en-US" sz="800" b="1" spc="-70" dirty="0">
                <a:latin typeface="맑은 고딕"/>
                <a:cs typeface="맑은 고딕"/>
              </a:rPr>
              <a:t>비교범위</a:t>
            </a:r>
            <a:r>
              <a:rPr lang="en-US" altLang="ko-KR" sz="800" b="1" spc="-70" dirty="0">
                <a:latin typeface="맑은 고딕"/>
                <a:cs typeface="맑은 고딕"/>
              </a:rPr>
              <a:t>, </a:t>
            </a:r>
            <a:r>
              <a:rPr lang="ko-KR" altLang="en-US" sz="800" b="1" spc="-70" dirty="0">
                <a:latin typeface="맑은 고딕"/>
                <a:cs typeface="맑은 고딕"/>
              </a:rPr>
              <a:t>검사설정</a:t>
            </a:r>
            <a:r>
              <a:rPr lang="en-US" altLang="ko-KR" sz="800" b="1" spc="-70" dirty="0">
                <a:latin typeface="맑은 고딕"/>
                <a:cs typeface="맑은 고딕"/>
              </a:rPr>
              <a:t>, </a:t>
            </a:r>
            <a:r>
              <a:rPr lang="ko-KR" altLang="en-US" sz="800" b="1" spc="-70" dirty="0">
                <a:latin typeface="맑은 고딕"/>
                <a:cs typeface="맑은 고딕"/>
              </a:rPr>
              <a:t>표절기준은 각 대학원에서 지정해준 검사 방식이 없는 경우</a:t>
            </a:r>
            <a:br>
              <a:rPr lang="en-US" altLang="ko-KR" sz="800" b="1" spc="-70" dirty="0">
                <a:latin typeface="맑은 고딕"/>
                <a:cs typeface="맑은 고딕"/>
              </a:rPr>
            </a:br>
            <a:r>
              <a:rPr lang="en-US" altLang="ko-KR" sz="800" b="1" spc="-70" dirty="0">
                <a:latin typeface="맑은 고딕"/>
                <a:cs typeface="맑은 고딕"/>
              </a:rPr>
              <a:t>     </a:t>
            </a:r>
            <a:r>
              <a:rPr lang="ko-KR" altLang="en-US" sz="800" b="1" u="sng" spc="-70" dirty="0">
                <a:solidFill>
                  <a:srgbClr val="FF0000"/>
                </a:solidFill>
                <a:latin typeface="맑은 고딕"/>
                <a:cs typeface="맑은 고딕"/>
              </a:rPr>
              <a:t>기본 세팅으로 설정</a:t>
            </a:r>
            <a:r>
              <a:rPr lang="en-US" altLang="ko-KR" sz="800" b="1" u="sng" spc="-70" dirty="0">
                <a:solidFill>
                  <a:srgbClr val="FF0000"/>
                </a:solidFill>
                <a:latin typeface="맑은 고딕"/>
                <a:cs typeface="맑은 고딕"/>
              </a:rPr>
              <a:t>.</a:t>
            </a:r>
            <a:endParaRPr sz="800" u="sng" dirty="0">
              <a:solidFill>
                <a:srgbClr val="FF0000"/>
              </a:solidFill>
              <a:latin typeface="맑은 고딕"/>
              <a:cs typeface="맑은 고딕"/>
            </a:endParaRPr>
          </a:p>
        </p:txBody>
      </p:sp>
      <p:sp>
        <p:nvSpPr>
          <p:cNvPr id="73" name="타원형 설명선 8">
            <a:extLst>
              <a:ext uri="{FF2B5EF4-FFF2-40B4-BE49-F238E27FC236}">
                <a16:creationId xmlns:a16="http://schemas.microsoft.com/office/drawing/2014/main" id="{00543477-FB9A-BF53-3FA4-4CAC3233B108}"/>
              </a:ext>
            </a:extLst>
          </p:cNvPr>
          <p:cNvSpPr/>
          <p:nvPr/>
        </p:nvSpPr>
        <p:spPr>
          <a:xfrm>
            <a:off x="705213" y="5032002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4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96EB1804-C9CE-8FBE-CF4C-586D81DD1012}"/>
              </a:ext>
            </a:extLst>
          </p:cNvPr>
          <p:cNvGrpSpPr/>
          <p:nvPr/>
        </p:nvGrpSpPr>
        <p:grpSpPr>
          <a:xfrm>
            <a:off x="1027767" y="5137463"/>
            <a:ext cx="420033" cy="231724"/>
            <a:chOff x="990600" y="2133599"/>
            <a:chExt cx="647342" cy="231724"/>
          </a:xfrm>
        </p:grpSpPr>
        <p:sp>
          <p:nvSpPr>
            <p:cNvPr id="75" name="object 24">
              <a:extLst>
                <a:ext uri="{FF2B5EF4-FFF2-40B4-BE49-F238E27FC236}">
                  <a16:creationId xmlns:a16="http://schemas.microsoft.com/office/drawing/2014/main" id="{E3DC0B74-19DF-0DBC-8C01-2FB8580109D6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5">
              <a:extLst>
                <a:ext uri="{FF2B5EF4-FFF2-40B4-BE49-F238E27FC236}">
                  <a16:creationId xmlns:a16="http://schemas.microsoft.com/office/drawing/2014/main" id="{386C5788-E734-562F-7AA2-EE4A082C1A01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A202DCEB-E683-24F5-AE09-9FD267A7E0C8}"/>
              </a:ext>
            </a:extLst>
          </p:cNvPr>
          <p:cNvGrpSpPr/>
          <p:nvPr/>
        </p:nvGrpSpPr>
        <p:grpSpPr>
          <a:xfrm>
            <a:off x="5791200" y="6096000"/>
            <a:ext cx="914400" cy="498392"/>
            <a:chOff x="990600" y="2133599"/>
            <a:chExt cx="647342" cy="231724"/>
          </a:xfrm>
        </p:grpSpPr>
        <p:sp>
          <p:nvSpPr>
            <p:cNvPr id="78" name="object 24">
              <a:extLst>
                <a:ext uri="{FF2B5EF4-FFF2-40B4-BE49-F238E27FC236}">
                  <a16:creationId xmlns:a16="http://schemas.microsoft.com/office/drawing/2014/main" id="{F26A4BAC-5873-2B35-87C5-B55FA6CF51E8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5">
              <a:extLst>
                <a:ext uri="{FF2B5EF4-FFF2-40B4-BE49-F238E27FC236}">
                  <a16:creationId xmlns:a16="http://schemas.microsoft.com/office/drawing/2014/main" id="{B6C25555-7900-D172-1958-4CBA4DB0793A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타원형 설명선 8">
            <a:extLst>
              <a:ext uri="{FF2B5EF4-FFF2-40B4-BE49-F238E27FC236}">
                <a16:creationId xmlns:a16="http://schemas.microsoft.com/office/drawing/2014/main" id="{704043F4-E609-2DD5-8E4B-D53EAAB9DC62}"/>
              </a:ext>
            </a:extLst>
          </p:cNvPr>
          <p:cNvSpPr/>
          <p:nvPr/>
        </p:nvSpPr>
        <p:spPr>
          <a:xfrm>
            <a:off x="5410200" y="6068251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5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0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8307" y="242392"/>
            <a:ext cx="1115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01.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표절검사하기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134" y="600202"/>
            <a:ext cx="13754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600" b="1">
                <a:solidFill>
                  <a:schemeClr val="bg1"/>
                </a:solidFill>
                <a:latin typeface="맑은 고딕"/>
                <a:cs typeface="맑은 고딕"/>
              </a:rPr>
              <a:t>논문 표절 검사</a:t>
            </a:r>
            <a:endParaRPr lang="ko-KR" altLang="en-US" sz="1600" b="1" dirty="0">
              <a:solidFill>
                <a:schemeClr val="bg1"/>
              </a:solidFill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35046" y="381000"/>
            <a:ext cx="4179872" cy="632459"/>
          </a:xfrm>
          <a:custGeom>
            <a:avLst/>
            <a:gdLst/>
            <a:ahLst/>
            <a:cxnLst/>
            <a:rect l="l" t="t" r="r" b="b"/>
            <a:pathLst>
              <a:path w="3540759" h="699769">
                <a:moveTo>
                  <a:pt x="3540252" y="0"/>
                </a:moveTo>
                <a:lnTo>
                  <a:pt x="0" y="0"/>
                </a:lnTo>
                <a:lnTo>
                  <a:pt x="0" y="699515"/>
                </a:lnTo>
                <a:lnTo>
                  <a:pt x="3540252" y="699515"/>
                </a:lnTo>
                <a:lnTo>
                  <a:pt x="354025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049170" y="419300"/>
            <a:ext cx="4161130" cy="55585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06680" marR="5080" indent="-94615">
              <a:lnSpc>
                <a:spcPct val="136000"/>
              </a:lnSpc>
              <a:spcBef>
                <a:spcPts val="30"/>
              </a:spcBef>
            </a:pPr>
            <a:r>
              <a:rPr sz="1400" b="1">
                <a:solidFill>
                  <a:srgbClr val="17375E"/>
                </a:solidFill>
                <a:latin typeface="맑은 고딕"/>
                <a:cs typeface="맑은 고딕"/>
              </a:rPr>
              <a:t>※</a:t>
            </a:r>
            <a:r>
              <a:rPr lang="en-US" sz="1400" b="1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졸업 논문 제출시 표절방지시스템 사용 방법 </a:t>
            </a: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- 2</a:t>
            </a:r>
            <a:b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</a:b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* 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그 외 목적으로 사용시 </a:t>
            </a: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6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페이지부터 참조 바람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5" name="슬라이드 번호 개체 틀 44">
            <a:extLst>
              <a:ext uri="{FF2B5EF4-FFF2-40B4-BE49-F238E27FC236}">
                <a16:creationId xmlns:a16="http://schemas.microsoft.com/office/drawing/2014/main" id="{14431E62-AE44-F0BE-B97B-FC7E72B490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6</a:t>
            </a:fld>
            <a:endParaRPr lang="en-US" altLang="ko-KR" spc="-25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F639F9D-B378-1E81-978C-6BC5FE59ED21}"/>
              </a:ext>
            </a:extLst>
          </p:cNvPr>
          <p:cNvGrpSpPr/>
          <p:nvPr/>
        </p:nvGrpSpPr>
        <p:grpSpPr>
          <a:xfrm>
            <a:off x="324595" y="1251641"/>
            <a:ext cx="5695205" cy="3853760"/>
            <a:chOff x="324595" y="1251640"/>
            <a:chExt cx="6457205" cy="420908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C317C82-998D-748D-884B-DAFE52C6EA30}"/>
                </a:ext>
              </a:extLst>
            </p:cNvPr>
            <p:cNvGrpSpPr/>
            <p:nvPr/>
          </p:nvGrpSpPr>
          <p:grpSpPr>
            <a:xfrm>
              <a:off x="324595" y="1251640"/>
              <a:ext cx="6457205" cy="4209089"/>
              <a:chOff x="324595" y="1251640"/>
              <a:chExt cx="6457205" cy="4209089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6BEF1342-CAEA-167B-7C72-4EBD40032E28}"/>
                  </a:ext>
                </a:extLst>
              </p:cNvPr>
              <p:cNvGrpSpPr/>
              <p:nvPr/>
            </p:nvGrpSpPr>
            <p:grpSpPr>
              <a:xfrm>
                <a:off x="324595" y="1251640"/>
                <a:ext cx="6457205" cy="4209089"/>
                <a:chOff x="324595" y="1251640"/>
                <a:chExt cx="6457205" cy="4209089"/>
              </a:xfrm>
            </p:grpSpPr>
            <p:pic>
              <p:nvPicPr>
                <p:cNvPr id="6" name="그림 5">
                  <a:extLst>
                    <a:ext uri="{FF2B5EF4-FFF2-40B4-BE49-F238E27FC236}">
                      <a16:creationId xmlns:a16="http://schemas.microsoft.com/office/drawing/2014/main" id="{FFA394C9-D9CA-4FF1-2875-A2B454756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24595" y="1251640"/>
                  <a:ext cx="6457205" cy="4209089"/>
                </a:xfrm>
                <a:prstGeom prst="rect">
                  <a:avLst/>
                </a:prstGeom>
              </p:spPr>
            </p:pic>
            <p:pic>
              <p:nvPicPr>
                <p:cNvPr id="7" name="그림 6">
                  <a:extLst>
                    <a:ext uri="{FF2B5EF4-FFF2-40B4-BE49-F238E27FC236}">
                      <a16:creationId xmlns:a16="http://schemas.microsoft.com/office/drawing/2014/main" id="{FA5179A3-45B3-1C03-9590-FC4D684000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Blur/>
                          </a14:imgEffect>
                        </a14:imgLayer>
                      </a14:imgProps>
                    </a:ext>
                  </a:extLst>
                </a:blip>
                <a:srcRect l="17110" t="18877" r="34180" b="22999"/>
                <a:stretch/>
              </p:blipFill>
              <p:spPr>
                <a:xfrm>
                  <a:off x="1396747" y="2055685"/>
                  <a:ext cx="3145235" cy="2363915"/>
                </a:xfrm>
                <a:prstGeom prst="rect">
                  <a:avLst/>
                </a:prstGeom>
              </p:spPr>
            </p:pic>
          </p:grpSp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0820F913-90A4-76A9-CB65-FA2688A5AD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rcRect l="9134" t="86965" r="54284" b="8881"/>
              <a:stretch/>
            </p:blipFill>
            <p:spPr>
              <a:xfrm>
                <a:off x="990600" y="4888489"/>
                <a:ext cx="2362200" cy="174852"/>
              </a:xfrm>
              <a:prstGeom prst="rect">
                <a:avLst/>
              </a:prstGeom>
            </p:spPr>
          </p:pic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2E3AB77-DD21-548E-B026-B4F2837C90A5}"/>
                </a:ext>
              </a:extLst>
            </p:cNvPr>
            <p:cNvGrpSpPr/>
            <p:nvPr/>
          </p:nvGrpSpPr>
          <p:grpSpPr>
            <a:xfrm>
              <a:off x="5943600" y="4845382"/>
              <a:ext cx="381000" cy="231724"/>
              <a:chOff x="990600" y="2133599"/>
              <a:chExt cx="647342" cy="231724"/>
            </a:xfrm>
          </p:grpSpPr>
          <p:sp>
            <p:nvSpPr>
              <p:cNvPr id="50" name="object 24">
                <a:extLst>
                  <a:ext uri="{FF2B5EF4-FFF2-40B4-BE49-F238E27FC236}">
                    <a16:creationId xmlns:a16="http://schemas.microsoft.com/office/drawing/2014/main" id="{6FFD9FED-363B-B12D-0ABA-AB42B25C9B00}"/>
                  </a:ext>
                </a:extLst>
              </p:cNvPr>
              <p:cNvSpPr/>
              <p:nvPr/>
            </p:nvSpPr>
            <p:spPr>
              <a:xfrm>
                <a:off x="990600" y="2133600"/>
                <a:ext cx="647342" cy="231723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1844167" y="0"/>
                    </a:moveTo>
                    <a:lnTo>
                      <a:pt x="207137" y="0"/>
                    </a:lnTo>
                    <a:lnTo>
                      <a:pt x="159633" y="5469"/>
                    </a:lnTo>
                    <a:lnTo>
                      <a:pt x="116030" y="21048"/>
                    </a:lnTo>
                    <a:lnTo>
                      <a:pt x="77571" y="45496"/>
                    </a:lnTo>
                    <a:lnTo>
                      <a:pt x="45496" y="77571"/>
                    </a:lnTo>
                    <a:lnTo>
                      <a:pt x="21048" y="116030"/>
                    </a:lnTo>
                    <a:lnTo>
                      <a:pt x="5469" y="159633"/>
                    </a:lnTo>
                    <a:lnTo>
                      <a:pt x="0" y="207137"/>
                    </a:lnTo>
                    <a:lnTo>
                      <a:pt x="0" y="600583"/>
                    </a:lnTo>
                    <a:lnTo>
                      <a:pt x="5469" y="648086"/>
                    </a:lnTo>
                    <a:lnTo>
                      <a:pt x="21048" y="691689"/>
                    </a:lnTo>
                    <a:lnTo>
                      <a:pt x="45496" y="730148"/>
                    </a:lnTo>
                    <a:lnTo>
                      <a:pt x="77571" y="762223"/>
                    </a:lnTo>
                    <a:lnTo>
                      <a:pt x="116030" y="786671"/>
                    </a:lnTo>
                    <a:lnTo>
                      <a:pt x="159633" y="802250"/>
                    </a:lnTo>
                    <a:lnTo>
                      <a:pt x="207137" y="807719"/>
                    </a:lnTo>
                    <a:lnTo>
                      <a:pt x="1844167" y="807719"/>
                    </a:lnTo>
                    <a:lnTo>
                      <a:pt x="1891670" y="802250"/>
                    </a:lnTo>
                    <a:lnTo>
                      <a:pt x="1935273" y="786671"/>
                    </a:lnTo>
                    <a:lnTo>
                      <a:pt x="1973732" y="762223"/>
                    </a:lnTo>
                    <a:lnTo>
                      <a:pt x="2005807" y="730148"/>
                    </a:lnTo>
                    <a:lnTo>
                      <a:pt x="2030255" y="691689"/>
                    </a:lnTo>
                    <a:lnTo>
                      <a:pt x="2045834" y="648086"/>
                    </a:lnTo>
                    <a:lnTo>
                      <a:pt x="2051303" y="600583"/>
                    </a:lnTo>
                    <a:lnTo>
                      <a:pt x="2051303" y="207137"/>
                    </a:lnTo>
                    <a:lnTo>
                      <a:pt x="2045834" y="159633"/>
                    </a:lnTo>
                    <a:lnTo>
                      <a:pt x="2030255" y="116030"/>
                    </a:lnTo>
                    <a:lnTo>
                      <a:pt x="2005807" y="77571"/>
                    </a:lnTo>
                    <a:lnTo>
                      <a:pt x="1973732" y="45496"/>
                    </a:lnTo>
                    <a:lnTo>
                      <a:pt x="1935273" y="21048"/>
                    </a:lnTo>
                    <a:lnTo>
                      <a:pt x="1891670" y="5469"/>
                    </a:lnTo>
                    <a:lnTo>
                      <a:pt x="1844167" y="0"/>
                    </a:lnTo>
                    <a:close/>
                  </a:path>
                </a:pathLst>
              </a:custGeom>
              <a:solidFill>
                <a:srgbClr val="FF0000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25">
                <a:extLst>
                  <a:ext uri="{FF2B5EF4-FFF2-40B4-BE49-F238E27FC236}">
                    <a16:creationId xmlns:a16="http://schemas.microsoft.com/office/drawing/2014/main" id="{FEABDF74-351F-6F61-6C9B-3F0F57C77E80}"/>
                  </a:ext>
                </a:extLst>
              </p:cNvPr>
              <p:cNvSpPr/>
              <p:nvPr/>
            </p:nvSpPr>
            <p:spPr>
              <a:xfrm>
                <a:off x="990600" y="2133599"/>
                <a:ext cx="647342" cy="231723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0" y="207137"/>
                    </a:moveTo>
                    <a:lnTo>
                      <a:pt x="5469" y="159633"/>
                    </a:lnTo>
                    <a:lnTo>
                      <a:pt x="21048" y="116030"/>
                    </a:lnTo>
                    <a:lnTo>
                      <a:pt x="45496" y="77571"/>
                    </a:lnTo>
                    <a:lnTo>
                      <a:pt x="77571" y="45496"/>
                    </a:lnTo>
                    <a:lnTo>
                      <a:pt x="116030" y="21048"/>
                    </a:lnTo>
                    <a:lnTo>
                      <a:pt x="159633" y="5469"/>
                    </a:lnTo>
                    <a:lnTo>
                      <a:pt x="207137" y="0"/>
                    </a:lnTo>
                    <a:lnTo>
                      <a:pt x="1844167" y="0"/>
                    </a:lnTo>
                    <a:lnTo>
                      <a:pt x="1891670" y="5469"/>
                    </a:lnTo>
                    <a:lnTo>
                      <a:pt x="1935273" y="21048"/>
                    </a:lnTo>
                    <a:lnTo>
                      <a:pt x="1973732" y="45496"/>
                    </a:lnTo>
                    <a:lnTo>
                      <a:pt x="2005807" y="77571"/>
                    </a:lnTo>
                    <a:lnTo>
                      <a:pt x="2030255" y="116030"/>
                    </a:lnTo>
                    <a:lnTo>
                      <a:pt x="2045834" y="159633"/>
                    </a:lnTo>
                    <a:lnTo>
                      <a:pt x="2051303" y="207137"/>
                    </a:lnTo>
                    <a:lnTo>
                      <a:pt x="2051303" y="600583"/>
                    </a:lnTo>
                    <a:lnTo>
                      <a:pt x="2045834" y="648086"/>
                    </a:lnTo>
                    <a:lnTo>
                      <a:pt x="2030255" y="691689"/>
                    </a:lnTo>
                    <a:lnTo>
                      <a:pt x="2005807" y="730148"/>
                    </a:lnTo>
                    <a:lnTo>
                      <a:pt x="1973732" y="762223"/>
                    </a:lnTo>
                    <a:lnTo>
                      <a:pt x="1935273" y="786671"/>
                    </a:lnTo>
                    <a:lnTo>
                      <a:pt x="1891670" y="802250"/>
                    </a:lnTo>
                    <a:lnTo>
                      <a:pt x="1844167" y="807719"/>
                    </a:lnTo>
                    <a:lnTo>
                      <a:pt x="207137" y="807719"/>
                    </a:lnTo>
                    <a:lnTo>
                      <a:pt x="159633" y="802250"/>
                    </a:lnTo>
                    <a:lnTo>
                      <a:pt x="116030" y="786671"/>
                    </a:lnTo>
                    <a:lnTo>
                      <a:pt x="77571" y="762223"/>
                    </a:lnTo>
                    <a:lnTo>
                      <a:pt x="45496" y="730148"/>
                    </a:lnTo>
                    <a:lnTo>
                      <a:pt x="21048" y="691689"/>
                    </a:lnTo>
                    <a:lnTo>
                      <a:pt x="5469" y="648086"/>
                    </a:lnTo>
                    <a:lnTo>
                      <a:pt x="0" y="600583"/>
                    </a:lnTo>
                    <a:lnTo>
                      <a:pt x="0" y="207137"/>
                    </a:lnTo>
                    <a:close/>
                  </a:path>
                </a:pathLst>
              </a:custGeom>
              <a:ln w="38100">
                <a:solidFill>
                  <a:srgbClr val="FF0000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타원형 설명선 8">
              <a:extLst>
                <a:ext uri="{FF2B5EF4-FFF2-40B4-BE49-F238E27FC236}">
                  <a16:creationId xmlns:a16="http://schemas.microsoft.com/office/drawing/2014/main" id="{A8C315E8-4AD4-D86D-2058-28CB845B6748}"/>
                </a:ext>
              </a:extLst>
            </p:cNvPr>
            <p:cNvSpPr/>
            <p:nvPr/>
          </p:nvSpPr>
          <p:spPr>
            <a:xfrm>
              <a:off x="5605290" y="4649262"/>
              <a:ext cx="189159" cy="174852"/>
            </a:xfrm>
            <a:prstGeom prst="wedgeEllipseCallout">
              <a:avLst>
                <a:gd name="adj1" fmla="val 86309"/>
                <a:gd name="adj2" fmla="val 55463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1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72" name="object 17">
            <a:extLst>
              <a:ext uri="{FF2B5EF4-FFF2-40B4-BE49-F238E27FC236}">
                <a16:creationId xmlns:a16="http://schemas.microsoft.com/office/drawing/2014/main" id="{3DC67B47-102D-E1E6-04FF-9D6370F3EEE9}"/>
              </a:ext>
            </a:extLst>
          </p:cNvPr>
          <p:cNvSpPr txBox="1"/>
          <p:nvPr/>
        </p:nvSpPr>
        <p:spPr>
          <a:xfrm>
            <a:off x="3105427" y="5381178"/>
            <a:ext cx="3945907" cy="187872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lang="ko-KR" altLang="en-US" sz="800" b="1">
                <a:latin typeface="맑은 고딕"/>
                <a:cs typeface="맑은 고딕"/>
              </a:rPr>
              <a:t>② 검사결과의 경우 </a:t>
            </a:r>
            <a:r>
              <a:rPr lang="ko-KR" altLang="en-US" sz="800" b="1" u="sng">
                <a:solidFill>
                  <a:srgbClr val="FF0000"/>
                </a:solidFill>
                <a:latin typeface="맑은 고딕"/>
                <a:cs typeface="맑은 고딕"/>
              </a:rPr>
              <a:t>각 단과대학에서 요구하는 방식으로 다운로드</a:t>
            </a:r>
            <a:r>
              <a:rPr lang="en-US" altLang="ko-KR" sz="800" b="1" u="sng">
                <a:solidFill>
                  <a:srgbClr val="FF0000"/>
                </a:solidFill>
                <a:latin typeface="맑은 고딕"/>
                <a:cs typeface="맑은 고딕"/>
              </a:rPr>
              <a:t> (</a:t>
            </a:r>
            <a:r>
              <a:rPr lang="ko-KR" altLang="en-US" sz="800" b="1" u="sng">
                <a:solidFill>
                  <a:srgbClr val="FF0000"/>
                </a:solidFill>
                <a:latin typeface="맑은 고딕"/>
                <a:cs typeface="맑은 고딕"/>
              </a:rPr>
              <a:t>공지사항 참조</a:t>
            </a:r>
            <a:r>
              <a:rPr lang="en-US" altLang="ko-KR" sz="800" b="1" u="sng" dirty="0">
                <a:solidFill>
                  <a:srgbClr val="FF0000"/>
                </a:solidFill>
                <a:latin typeface="맑은 고딕"/>
                <a:cs typeface="맑은 고딕"/>
              </a:rPr>
              <a:t>)</a:t>
            </a:r>
            <a:endParaRPr sz="800" u="sng" dirty="0">
              <a:solidFill>
                <a:srgbClr val="FF0000"/>
              </a:solidFill>
              <a:latin typeface="맑은 고딕"/>
              <a:cs typeface="맑은 고딕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2CDA4E9-7907-2B26-48CD-01F6C3522505}"/>
              </a:ext>
            </a:extLst>
          </p:cNvPr>
          <p:cNvGrpSpPr/>
          <p:nvPr/>
        </p:nvGrpSpPr>
        <p:grpSpPr>
          <a:xfrm>
            <a:off x="255319" y="5343583"/>
            <a:ext cx="2640281" cy="1000265"/>
            <a:chOff x="244128" y="5639318"/>
            <a:chExt cx="2709734" cy="1000265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9FB369B6-E11E-2C58-D270-212B96DB3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595" y="5639318"/>
              <a:ext cx="2629267" cy="1000265"/>
            </a:xfrm>
            <a:prstGeom prst="rect">
              <a:avLst/>
            </a:prstGeom>
          </p:spPr>
        </p:pic>
        <p:sp>
          <p:nvSpPr>
            <p:cNvPr id="64" name="타원형 설명선 8">
              <a:extLst>
                <a:ext uri="{FF2B5EF4-FFF2-40B4-BE49-F238E27FC236}">
                  <a16:creationId xmlns:a16="http://schemas.microsoft.com/office/drawing/2014/main" id="{3BD7658B-A4D4-8E6F-F772-44C310B2FC66}"/>
                </a:ext>
              </a:extLst>
            </p:cNvPr>
            <p:cNvSpPr/>
            <p:nvPr/>
          </p:nvSpPr>
          <p:spPr>
            <a:xfrm>
              <a:off x="244128" y="5695258"/>
              <a:ext cx="189159" cy="174852"/>
            </a:xfrm>
            <a:prstGeom prst="wedgeEllipseCallout">
              <a:avLst>
                <a:gd name="adj1" fmla="val 86309"/>
                <a:gd name="adj2" fmla="val 55463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2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96EB1804-C9CE-8FBE-CF4C-586D81DD1012}"/>
                </a:ext>
              </a:extLst>
            </p:cNvPr>
            <p:cNvGrpSpPr/>
            <p:nvPr/>
          </p:nvGrpSpPr>
          <p:grpSpPr>
            <a:xfrm>
              <a:off x="517816" y="5645363"/>
              <a:ext cx="2436046" cy="994219"/>
              <a:chOff x="990600" y="2133599"/>
              <a:chExt cx="647342" cy="231724"/>
            </a:xfrm>
          </p:grpSpPr>
          <p:sp>
            <p:nvSpPr>
              <p:cNvPr id="75" name="object 24">
                <a:extLst>
                  <a:ext uri="{FF2B5EF4-FFF2-40B4-BE49-F238E27FC236}">
                    <a16:creationId xmlns:a16="http://schemas.microsoft.com/office/drawing/2014/main" id="{E3DC0B74-19DF-0DBC-8C01-2FB8580109D6}"/>
                  </a:ext>
                </a:extLst>
              </p:cNvPr>
              <p:cNvSpPr/>
              <p:nvPr/>
            </p:nvSpPr>
            <p:spPr>
              <a:xfrm>
                <a:off x="990600" y="2133600"/>
                <a:ext cx="647342" cy="231723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1844167" y="0"/>
                    </a:moveTo>
                    <a:lnTo>
                      <a:pt x="207137" y="0"/>
                    </a:lnTo>
                    <a:lnTo>
                      <a:pt x="159633" y="5469"/>
                    </a:lnTo>
                    <a:lnTo>
                      <a:pt x="116030" y="21048"/>
                    </a:lnTo>
                    <a:lnTo>
                      <a:pt x="77571" y="45496"/>
                    </a:lnTo>
                    <a:lnTo>
                      <a:pt x="45496" y="77571"/>
                    </a:lnTo>
                    <a:lnTo>
                      <a:pt x="21048" y="116030"/>
                    </a:lnTo>
                    <a:lnTo>
                      <a:pt x="5469" y="159633"/>
                    </a:lnTo>
                    <a:lnTo>
                      <a:pt x="0" y="207137"/>
                    </a:lnTo>
                    <a:lnTo>
                      <a:pt x="0" y="600583"/>
                    </a:lnTo>
                    <a:lnTo>
                      <a:pt x="5469" y="648086"/>
                    </a:lnTo>
                    <a:lnTo>
                      <a:pt x="21048" y="691689"/>
                    </a:lnTo>
                    <a:lnTo>
                      <a:pt x="45496" y="730148"/>
                    </a:lnTo>
                    <a:lnTo>
                      <a:pt x="77571" y="762223"/>
                    </a:lnTo>
                    <a:lnTo>
                      <a:pt x="116030" y="786671"/>
                    </a:lnTo>
                    <a:lnTo>
                      <a:pt x="159633" y="802250"/>
                    </a:lnTo>
                    <a:lnTo>
                      <a:pt x="207137" y="807719"/>
                    </a:lnTo>
                    <a:lnTo>
                      <a:pt x="1844167" y="807719"/>
                    </a:lnTo>
                    <a:lnTo>
                      <a:pt x="1891670" y="802250"/>
                    </a:lnTo>
                    <a:lnTo>
                      <a:pt x="1935273" y="786671"/>
                    </a:lnTo>
                    <a:lnTo>
                      <a:pt x="1973732" y="762223"/>
                    </a:lnTo>
                    <a:lnTo>
                      <a:pt x="2005807" y="730148"/>
                    </a:lnTo>
                    <a:lnTo>
                      <a:pt x="2030255" y="691689"/>
                    </a:lnTo>
                    <a:lnTo>
                      <a:pt x="2045834" y="648086"/>
                    </a:lnTo>
                    <a:lnTo>
                      <a:pt x="2051303" y="600583"/>
                    </a:lnTo>
                    <a:lnTo>
                      <a:pt x="2051303" y="207137"/>
                    </a:lnTo>
                    <a:lnTo>
                      <a:pt x="2045834" y="159633"/>
                    </a:lnTo>
                    <a:lnTo>
                      <a:pt x="2030255" y="116030"/>
                    </a:lnTo>
                    <a:lnTo>
                      <a:pt x="2005807" y="77571"/>
                    </a:lnTo>
                    <a:lnTo>
                      <a:pt x="1973732" y="45496"/>
                    </a:lnTo>
                    <a:lnTo>
                      <a:pt x="1935273" y="21048"/>
                    </a:lnTo>
                    <a:lnTo>
                      <a:pt x="1891670" y="5469"/>
                    </a:lnTo>
                    <a:lnTo>
                      <a:pt x="1844167" y="0"/>
                    </a:lnTo>
                    <a:close/>
                  </a:path>
                </a:pathLst>
              </a:custGeom>
              <a:solidFill>
                <a:srgbClr val="FF0000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25">
                <a:extLst>
                  <a:ext uri="{FF2B5EF4-FFF2-40B4-BE49-F238E27FC236}">
                    <a16:creationId xmlns:a16="http://schemas.microsoft.com/office/drawing/2014/main" id="{386C5788-E734-562F-7AA2-EE4A082C1A01}"/>
                  </a:ext>
                </a:extLst>
              </p:cNvPr>
              <p:cNvSpPr/>
              <p:nvPr/>
            </p:nvSpPr>
            <p:spPr>
              <a:xfrm>
                <a:off x="990600" y="2133599"/>
                <a:ext cx="647342" cy="231723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0" y="207137"/>
                    </a:moveTo>
                    <a:lnTo>
                      <a:pt x="5469" y="159633"/>
                    </a:lnTo>
                    <a:lnTo>
                      <a:pt x="21048" y="116030"/>
                    </a:lnTo>
                    <a:lnTo>
                      <a:pt x="45496" y="77571"/>
                    </a:lnTo>
                    <a:lnTo>
                      <a:pt x="77571" y="45496"/>
                    </a:lnTo>
                    <a:lnTo>
                      <a:pt x="116030" y="21048"/>
                    </a:lnTo>
                    <a:lnTo>
                      <a:pt x="159633" y="5469"/>
                    </a:lnTo>
                    <a:lnTo>
                      <a:pt x="207137" y="0"/>
                    </a:lnTo>
                    <a:lnTo>
                      <a:pt x="1844167" y="0"/>
                    </a:lnTo>
                    <a:lnTo>
                      <a:pt x="1891670" y="5469"/>
                    </a:lnTo>
                    <a:lnTo>
                      <a:pt x="1935273" y="21048"/>
                    </a:lnTo>
                    <a:lnTo>
                      <a:pt x="1973732" y="45496"/>
                    </a:lnTo>
                    <a:lnTo>
                      <a:pt x="2005807" y="77571"/>
                    </a:lnTo>
                    <a:lnTo>
                      <a:pt x="2030255" y="116030"/>
                    </a:lnTo>
                    <a:lnTo>
                      <a:pt x="2045834" y="159633"/>
                    </a:lnTo>
                    <a:lnTo>
                      <a:pt x="2051303" y="207137"/>
                    </a:lnTo>
                    <a:lnTo>
                      <a:pt x="2051303" y="600583"/>
                    </a:lnTo>
                    <a:lnTo>
                      <a:pt x="2045834" y="648086"/>
                    </a:lnTo>
                    <a:lnTo>
                      <a:pt x="2030255" y="691689"/>
                    </a:lnTo>
                    <a:lnTo>
                      <a:pt x="2005807" y="730148"/>
                    </a:lnTo>
                    <a:lnTo>
                      <a:pt x="1973732" y="762223"/>
                    </a:lnTo>
                    <a:lnTo>
                      <a:pt x="1935273" y="786671"/>
                    </a:lnTo>
                    <a:lnTo>
                      <a:pt x="1891670" y="802250"/>
                    </a:lnTo>
                    <a:lnTo>
                      <a:pt x="1844167" y="807719"/>
                    </a:lnTo>
                    <a:lnTo>
                      <a:pt x="207137" y="807719"/>
                    </a:lnTo>
                    <a:lnTo>
                      <a:pt x="159633" y="802250"/>
                    </a:lnTo>
                    <a:lnTo>
                      <a:pt x="116030" y="786671"/>
                    </a:lnTo>
                    <a:lnTo>
                      <a:pt x="77571" y="762223"/>
                    </a:lnTo>
                    <a:lnTo>
                      <a:pt x="45496" y="730148"/>
                    </a:lnTo>
                    <a:lnTo>
                      <a:pt x="21048" y="691689"/>
                    </a:lnTo>
                    <a:lnTo>
                      <a:pt x="5469" y="648086"/>
                    </a:lnTo>
                    <a:lnTo>
                      <a:pt x="0" y="600583"/>
                    </a:lnTo>
                    <a:lnTo>
                      <a:pt x="0" y="207137"/>
                    </a:lnTo>
                    <a:close/>
                  </a:path>
                </a:pathLst>
              </a:custGeom>
              <a:ln w="38100">
                <a:solidFill>
                  <a:srgbClr val="FF0000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9" name="object 17">
            <a:extLst>
              <a:ext uri="{FF2B5EF4-FFF2-40B4-BE49-F238E27FC236}">
                <a16:creationId xmlns:a16="http://schemas.microsoft.com/office/drawing/2014/main" id="{D18F39E7-65E3-C14A-847A-52DF131D152A}"/>
              </a:ext>
            </a:extLst>
          </p:cNvPr>
          <p:cNvSpPr/>
          <p:nvPr/>
        </p:nvSpPr>
        <p:spPr>
          <a:xfrm>
            <a:off x="4879831" y="5995353"/>
            <a:ext cx="3945907" cy="443347"/>
          </a:xfrm>
          <a:custGeom>
            <a:avLst/>
            <a:gdLst/>
            <a:ahLst/>
            <a:cxnLst/>
            <a:rect l="l" t="t" r="r" b="b"/>
            <a:pathLst>
              <a:path w="3540759" h="699769">
                <a:moveTo>
                  <a:pt x="3540252" y="0"/>
                </a:moveTo>
                <a:lnTo>
                  <a:pt x="0" y="0"/>
                </a:lnTo>
                <a:lnTo>
                  <a:pt x="0" y="699515"/>
                </a:lnTo>
                <a:lnTo>
                  <a:pt x="3540252" y="699515"/>
                </a:lnTo>
                <a:lnTo>
                  <a:pt x="354025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r>
              <a:rPr lang="en-US" altLang="ko-KR" sz="900" dirty="0">
                <a:latin typeface="+mn-ea"/>
                <a:ea typeface="+mn-ea"/>
              </a:rPr>
              <a:t>※ </a:t>
            </a:r>
            <a:r>
              <a:rPr lang="ko-KR" altLang="en-US" sz="900" dirty="0">
                <a:latin typeface="+mn-ea"/>
                <a:ea typeface="+mn-ea"/>
              </a:rPr>
              <a:t>참고</a:t>
            </a:r>
            <a:endParaRPr lang="en-US" altLang="ko-KR" sz="900" dirty="0">
              <a:latin typeface="+mn-ea"/>
              <a:ea typeface="+mn-ea"/>
            </a:endParaRPr>
          </a:p>
          <a:p>
            <a:r>
              <a:rPr lang="ko-KR" altLang="en-US" sz="900" dirty="0">
                <a:latin typeface="+mn-ea"/>
                <a:ea typeface="+mn-ea"/>
              </a:rPr>
              <a:t>   학위논문 </a:t>
            </a:r>
            <a:r>
              <a:rPr lang="ko-KR" altLang="en-US" sz="900" u="sng" dirty="0">
                <a:latin typeface="+mn-ea"/>
                <a:ea typeface="+mn-ea"/>
              </a:rPr>
              <a:t>제출관련 문의사항</a:t>
            </a:r>
            <a:r>
              <a:rPr lang="ko-KR" altLang="en-US" sz="900" dirty="0">
                <a:latin typeface="+mn-ea"/>
                <a:ea typeface="+mn-ea"/>
              </a:rPr>
              <a:t>은 소속 </a:t>
            </a:r>
            <a:r>
              <a:rPr lang="ko-KR" altLang="en-US" sz="900" dirty="0" err="1">
                <a:latin typeface="+mn-ea"/>
                <a:ea typeface="+mn-ea"/>
              </a:rPr>
              <a:t>교학행정팀</a:t>
            </a:r>
            <a:r>
              <a:rPr lang="ko-KR" altLang="en-US" sz="900" dirty="0">
                <a:latin typeface="+mn-ea"/>
                <a:ea typeface="+mn-ea"/>
              </a:rPr>
              <a:t> 문의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r>
              <a:rPr lang="ko-KR" altLang="en-US" sz="900" dirty="0">
                <a:latin typeface="+mn-ea"/>
                <a:ea typeface="+mn-ea"/>
              </a:rPr>
              <a:t>   표절방지시스템 </a:t>
            </a:r>
            <a:r>
              <a:rPr lang="ko-KR" altLang="en-US" sz="900" u="sng" dirty="0">
                <a:latin typeface="+mn-ea"/>
                <a:ea typeface="+mn-ea"/>
              </a:rPr>
              <a:t>사용관련 문의</a:t>
            </a:r>
            <a:r>
              <a:rPr lang="ko-KR" altLang="en-US" sz="900" dirty="0">
                <a:latin typeface="+mn-ea"/>
                <a:ea typeface="+mn-ea"/>
              </a:rPr>
              <a:t>는 미래교육지원</a:t>
            </a:r>
            <a:r>
              <a:rPr lang="en-US" altLang="ko-KR" sz="900" dirty="0">
                <a:latin typeface="+mn-ea"/>
                <a:ea typeface="+mn-ea"/>
              </a:rPr>
              <a:t>1</a:t>
            </a:r>
            <a:r>
              <a:rPr lang="ko-KR" altLang="en-US" sz="900" dirty="0">
                <a:latin typeface="+mn-ea"/>
                <a:ea typeface="+mn-ea"/>
              </a:rPr>
              <a:t>팀 </a:t>
            </a:r>
            <a:r>
              <a:rPr lang="en-US" altLang="ko-KR" sz="900" dirty="0">
                <a:latin typeface="+mn-ea"/>
                <a:ea typeface="+mn-ea"/>
              </a:rPr>
              <a:t>(</a:t>
            </a:r>
            <a:r>
              <a:rPr lang="ko-KR" altLang="en-US" sz="900" dirty="0">
                <a:latin typeface="+mn-ea"/>
                <a:ea typeface="+mn-ea"/>
              </a:rPr>
              <a:t>☎ </a:t>
            </a:r>
            <a:r>
              <a:rPr lang="en-US" altLang="ko-KR" sz="900" dirty="0">
                <a:latin typeface="+mn-ea"/>
                <a:ea typeface="+mn-ea"/>
              </a:rPr>
              <a:t>2060)</a:t>
            </a:r>
            <a:r>
              <a:rPr lang="ko-KR" altLang="en-US" sz="900" dirty="0">
                <a:latin typeface="+mn-ea"/>
                <a:ea typeface="+mn-ea"/>
              </a:rPr>
              <a:t>으로 문의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  <a:endParaRPr sz="9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362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D88A2776-B7DA-81A5-A262-E23C8B22ACE4}"/>
              </a:ext>
            </a:extLst>
          </p:cNvPr>
          <p:cNvGrpSpPr/>
          <p:nvPr/>
        </p:nvGrpSpPr>
        <p:grpSpPr>
          <a:xfrm>
            <a:off x="237594" y="1888742"/>
            <a:ext cx="5477406" cy="4399771"/>
            <a:chOff x="237594" y="1888742"/>
            <a:chExt cx="5477406" cy="4399771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9B9886E7-8E6C-FFED-24D6-AB002CC34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594" y="1888742"/>
              <a:ext cx="5477406" cy="4399771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822AFA68-3813-FA9A-9B77-DB3C86D98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2246" t="31432" r="52582" b="2658"/>
            <a:stretch/>
          </p:blipFill>
          <p:spPr>
            <a:xfrm>
              <a:off x="324157" y="3263740"/>
              <a:ext cx="2590800" cy="3010918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D83DADA8-7F27-69F0-29A7-1D049EBCF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56395" t="37055" r="18869" b="5793"/>
            <a:stretch/>
          </p:blipFill>
          <p:spPr>
            <a:xfrm>
              <a:off x="3315058" y="3505200"/>
              <a:ext cx="1371600" cy="2514600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C4B0A5C5-7CA2-D570-C5C7-9B5F21EF7896}"/>
              </a:ext>
            </a:extLst>
          </p:cNvPr>
          <p:cNvGrpSpPr/>
          <p:nvPr/>
        </p:nvGrpSpPr>
        <p:grpSpPr>
          <a:xfrm>
            <a:off x="4572000" y="3021260"/>
            <a:ext cx="647342" cy="231723"/>
            <a:chOff x="6936371" y="1995070"/>
            <a:chExt cx="838200" cy="204470"/>
          </a:xfrm>
        </p:grpSpPr>
        <p:sp>
          <p:nvSpPr>
            <p:cNvPr id="48" name="object 24">
              <a:extLst>
                <a:ext uri="{FF2B5EF4-FFF2-40B4-BE49-F238E27FC236}">
                  <a16:creationId xmlns:a16="http://schemas.microsoft.com/office/drawing/2014/main" id="{25477837-36A9-5A99-C502-65C91D797E72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5">
              <a:extLst>
                <a:ext uri="{FF2B5EF4-FFF2-40B4-BE49-F238E27FC236}">
                  <a16:creationId xmlns:a16="http://schemas.microsoft.com/office/drawing/2014/main" id="{C35A421E-D145-1C21-888F-1E59AAE3056C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139" y="1264191"/>
            <a:ext cx="77019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>
                <a:latin typeface="맑은 고딕"/>
                <a:cs typeface="맑은 고딕"/>
              </a:rPr>
              <a:t>자가 논문 제외 방법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893" y="557062"/>
            <a:ext cx="144495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600" b="1">
                <a:solidFill>
                  <a:schemeClr val="bg1"/>
                </a:solidFill>
                <a:latin typeface="맑은 고딕"/>
                <a:cs typeface="맑은 고딕"/>
              </a:rPr>
              <a:t>논문 표절 검사</a:t>
            </a:r>
            <a:endParaRPr lang="ko-KR" altLang="en-US" sz="1600" b="1" dirty="0">
              <a:solidFill>
                <a:schemeClr val="bg1"/>
              </a:solidFill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48300" y="3086100"/>
            <a:ext cx="3548379" cy="234950"/>
          </a:xfrm>
          <a:custGeom>
            <a:avLst/>
            <a:gdLst/>
            <a:ahLst/>
            <a:cxnLst/>
            <a:rect l="l" t="t" r="r" b="b"/>
            <a:pathLst>
              <a:path w="3548379" h="234950">
                <a:moveTo>
                  <a:pt x="3547872" y="0"/>
                </a:moveTo>
                <a:lnTo>
                  <a:pt x="0" y="0"/>
                </a:lnTo>
                <a:lnTo>
                  <a:pt x="0" y="234696"/>
                </a:lnTo>
                <a:lnTo>
                  <a:pt x="3547872" y="234696"/>
                </a:lnTo>
                <a:lnTo>
                  <a:pt x="3547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48300" y="3086100"/>
            <a:ext cx="3548379" cy="23495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95"/>
              </a:spcBef>
            </a:pPr>
            <a:r>
              <a:rPr sz="800">
                <a:latin typeface="맑은 고딕"/>
                <a:cs typeface="맑은 고딕"/>
              </a:rPr>
              <a:t>①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결과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상세보기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화면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우측의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“</a:t>
            </a:r>
            <a:r>
              <a:rPr sz="800" spc="-25" err="1">
                <a:latin typeface="맑은 고딕"/>
                <a:cs typeface="맑은 고딕"/>
              </a:rPr>
              <a:t>비교문서</a:t>
            </a:r>
            <a:r>
              <a:rPr sz="800" spc="-25">
                <a:latin typeface="맑은 고딕"/>
                <a:cs typeface="맑은 고딕"/>
              </a:rPr>
              <a:t>”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탭을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클릭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52871" y="3404615"/>
            <a:ext cx="3554095" cy="234950"/>
          </a:xfrm>
          <a:custGeom>
            <a:avLst/>
            <a:gdLst/>
            <a:ahLst/>
            <a:cxnLst/>
            <a:rect l="l" t="t" r="r" b="b"/>
            <a:pathLst>
              <a:path w="3554095" h="234950">
                <a:moveTo>
                  <a:pt x="3553968" y="0"/>
                </a:moveTo>
                <a:lnTo>
                  <a:pt x="0" y="0"/>
                </a:lnTo>
                <a:lnTo>
                  <a:pt x="0" y="234696"/>
                </a:lnTo>
                <a:lnTo>
                  <a:pt x="3553968" y="234696"/>
                </a:lnTo>
                <a:lnTo>
                  <a:pt x="3553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52871" y="3404615"/>
            <a:ext cx="3554095" cy="187872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800">
                <a:latin typeface="맑은 고딕"/>
                <a:cs typeface="맑은 고딕"/>
              </a:rPr>
              <a:t>②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동일한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“</a:t>
            </a:r>
            <a:r>
              <a:rPr lang="en-US" sz="800" spc="-25" dirty="0" err="1">
                <a:latin typeface="맑은 고딕"/>
                <a:cs typeface="맑은 고딕"/>
              </a:rPr>
              <a:t>X</a:t>
            </a:r>
            <a:r>
              <a:rPr sz="800" spc="-25" err="1">
                <a:latin typeface="맑은 고딕"/>
                <a:cs typeface="맑은 고딕"/>
              </a:rPr>
              <a:t>”</a:t>
            </a:r>
            <a:r>
              <a:rPr sz="800" spc="-25">
                <a:latin typeface="맑은 고딕"/>
                <a:cs typeface="맑은 고딕"/>
              </a:rPr>
              <a:t>버튼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클릭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49823" y="3700271"/>
            <a:ext cx="3556000" cy="394970"/>
          </a:xfrm>
          <a:custGeom>
            <a:avLst/>
            <a:gdLst/>
            <a:ahLst/>
            <a:cxnLst/>
            <a:rect l="l" t="t" r="r" b="b"/>
            <a:pathLst>
              <a:path w="3556000" h="394970">
                <a:moveTo>
                  <a:pt x="3555491" y="0"/>
                </a:moveTo>
                <a:lnTo>
                  <a:pt x="0" y="0"/>
                </a:lnTo>
                <a:lnTo>
                  <a:pt x="0" y="394715"/>
                </a:lnTo>
                <a:lnTo>
                  <a:pt x="3555491" y="394715"/>
                </a:lnTo>
                <a:lnTo>
                  <a:pt x="3555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49823" y="3700271"/>
            <a:ext cx="3556000" cy="39497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80975" marR="136525" indent="-88900">
              <a:lnSpc>
                <a:spcPct val="130000"/>
              </a:lnSpc>
              <a:spcBef>
                <a:spcPts val="210"/>
              </a:spcBef>
            </a:pPr>
            <a:r>
              <a:rPr sz="800">
                <a:latin typeface="맑은 고딕"/>
                <a:cs typeface="맑은 고딕"/>
              </a:rPr>
              <a:t>③</a:t>
            </a:r>
            <a:r>
              <a:rPr sz="800" spc="-8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확인하여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발간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이후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발간된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문서들도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“</a:t>
            </a:r>
            <a:r>
              <a:rPr sz="800" spc="-20" err="1">
                <a:latin typeface="맑은 고딕"/>
                <a:cs typeface="맑은 고딕"/>
              </a:rPr>
              <a:t>제외</a:t>
            </a:r>
            <a:r>
              <a:rPr sz="800" spc="-20">
                <a:latin typeface="맑은 고딕"/>
                <a:cs typeface="맑은 고딕"/>
              </a:rPr>
              <a:t>”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버튼 클릭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54396" y="4160520"/>
            <a:ext cx="3556000" cy="234950"/>
          </a:xfrm>
          <a:custGeom>
            <a:avLst/>
            <a:gdLst/>
            <a:ahLst/>
            <a:cxnLst/>
            <a:rect l="l" t="t" r="r" b="b"/>
            <a:pathLst>
              <a:path w="3556000" h="234950">
                <a:moveTo>
                  <a:pt x="3555492" y="0"/>
                </a:moveTo>
                <a:lnTo>
                  <a:pt x="0" y="0"/>
                </a:lnTo>
                <a:lnTo>
                  <a:pt x="0" y="234695"/>
                </a:lnTo>
                <a:lnTo>
                  <a:pt x="3555492" y="234695"/>
                </a:lnTo>
                <a:lnTo>
                  <a:pt x="3555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54396" y="4160520"/>
            <a:ext cx="3556000" cy="23495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0"/>
              </a:spcBef>
            </a:pPr>
            <a:r>
              <a:rPr sz="800" spc="405">
                <a:latin typeface="맑은 고딕"/>
                <a:cs typeface="맑은 고딕"/>
              </a:rPr>
              <a:t>➃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탭의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“</a:t>
            </a:r>
            <a:r>
              <a:rPr sz="800" spc="-20" err="1">
                <a:latin typeface="맑은 고딕"/>
                <a:cs typeface="맑은 고딕"/>
              </a:rPr>
              <a:t>제외</a:t>
            </a:r>
            <a:r>
              <a:rPr sz="800" spc="-20">
                <a:latin typeface="맑은 고딕"/>
                <a:cs typeface="맑은 고딕"/>
              </a:rPr>
              <a:t>”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설정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완료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“</a:t>
            </a:r>
            <a:r>
              <a:rPr sz="800" spc="-25" dirty="0" err="1">
                <a:latin typeface="맑은 고딕"/>
                <a:cs typeface="맑은 고딕"/>
              </a:rPr>
              <a:t>적용</a:t>
            </a:r>
            <a:r>
              <a:rPr sz="800" spc="-25" err="1">
                <a:latin typeface="맑은 고딕"/>
                <a:cs typeface="맑은 고딕"/>
              </a:rPr>
              <a:t>”</a:t>
            </a:r>
            <a:r>
              <a:rPr sz="800" spc="-25">
                <a:latin typeface="맑은 고딕"/>
                <a:cs typeface="맑은 고딕"/>
              </a:rPr>
              <a:t>버튼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클릭하여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재검사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진행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58967" y="4460747"/>
            <a:ext cx="3556000" cy="53213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sz="800">
                <a:latin typeface="맑은 고딕"/>
                <a:cs typeface="맑은 고딕"/>
              </a:rPr>
              <a:t>⑤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재검사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진행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해당문서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제외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표절률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 marL="178435" marR="314325" indent="-86995">
              <a:lnSpc>
                <a:spcPct val="130000"/>
              </a:lnSpc>
              <a:spcBef>
                <a:spcPts val="15"/>
              </a:spcBef>
            </a:pP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※</a:t>
            </a:r>
            <a:r>
              <a:rPr sz="700" spc="-6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작성</a:t>
            </a:r>
            <a:r>
              <a:rPr sz="700" spc="-4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중인</a:t>
            </a:r>
            <a:r>
              <a:rPr sz="7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10">
                <a:solidFill>
                  <a:srgbClr val="FF0000"/>
                </a:solidFill>
                <a:latin typeface="맑은 고딕"/>
                <a:cs typeface="맑은 고딕"/>
              </a:rPr>
              <a:t>문서를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검사할</a:t>
            </a:r>
            <a:r>
              <a:rPr sz="7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경우에는</a:t>
            </a:r>
            <a:r>
              <a:rPr sz="700" spc="-3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검사설정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10">
                <a:solidFill>
                  <a:srgbClr val="FF0000"/>
                </a:solidFill>
                <a:latin typeface="맑은 고딕"/>
                <a:cs typeface="맑은 고딕"/>
              </a:rPr>
              <a:t>조정의</a:t>
            </a:r>
            <a:r>
              <a:rPr sz="700" spc="-3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재검사가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필요하지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않으며, </a:t>
            </a:r>
            <a:r>
              <a:rPr sz="700" spc="-10">
                <a:solidFill>
                  <a:srgbClr val="FF0000"/>
                </a:solidFill>
                <a:latin typeface="맑은 고딕"/>
                <a:cs typeface="맑은 고딕"/>
              </a:rPr>
              <a:t>객관적</a:t>
            </a:r>
            <a:r>
              <a:rPr sz="7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표절률을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바로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확인</a:t>
            </a:r>
            <a:r>
              <a:rPr sz="700" spc="-4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할</a:t>
            </a:r>
            <a:r>
              <a:rPr sz="7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수</a:t>
            </a:r>
            <a:r>
              <a:rPr sz="7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10">
                <a:solidFill>
                  <a:srgbClr val="FF0000"/>
                </a:solidFill>
                <a:latin typeface="맑은 고딕"/>
                <a:cs typeface="맑은 고딕"/>
              </a:rPr>
              <a:t>있습니다</a:t>
            </a:r>
            <a:r>
              <a:rPr sz="700" spc="-10" dirty="0">
                <a:solidFill>
                  <a:srgbClr val="FF0000"/>
                </a:solidFill>
                <a:latin typeface="맑은 고딕"/>
                <a:cs typeface="맑은 고딕"/>
              </a:rPr>
              <a:t>.</a:t>
            </a:r>
            <a:endParaRPr sz="700" dirty="0">
              <a:latin typeface="맑은 고딕"/>
              <a:cs typeface="맑은 고딕"/>
            </a:endParaRPr>
          </a:p>
        </p:txBody>
      </p:sp>
      <p:sp>
        <p:nvSpPr>
          <p:cNvPr id="50" name="타원형 설명선 8">
            <a:extLst>
              <a:ext uri="{FF2B5EF4-FFF2-40B4-BE49-F238E27FC236}">
                <a16:creationId xmlns:a16="http://schemas.microsoft.com/office/drawing/2014/main" id="{5468F8BA-873C-3CCE-F526-588E21B443A9}"/>
              </a:ext>
            </a:extLst>
          </p:cNvPr>
          <p:cNvSpPr/>
          <p:nvPr/>
        </p:nvSpPr>
        <p:spPr>
          <a:xfrm>
            <a:off x="4382841" y="2752153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1" name="타원형 설명선 8">
            <a:extLst>
              <a:ext uri="{FF2B5EF4-FFF2-40B4-BE49-F238E27FC236}">
                <a16:creationId xmlns:a16="http://schemas.microsoft.com/office/drawing/2014/main" id="{CD916944-DF2F-1FE1-BEE6-BFB3CAC85E99}"/>
              </a:ext>
            </a:extLst>
          </p:cNvPr>
          <p:cNvSpPr/>
          <p:nvPr/>
        </p:nvSpPr>
        <p:spPr>
          <a:xfrm>
            <a:off x="4886149" y="3347238"/>
            <a:ext cx="189159" cy="174852"/>
          </a:xfrm>
          <a:prstGeom prst="wedgeEllipseCallout">
            <a:avLst>
              <a:gd name="adj1" fmla="val 96075"/>
              <a:gd name="adj2" fmla="val 50181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30922E7-1099-C9B6-CD4B-884E517378A7}"/>
              </a:ext>
            </a:extLst>
          </p:cNvPr>
          <p:cNvGrpSpPr/>
          <p:nvPr/>
        </p:nvGrpSpPr>
        <p:grpSpPr>
          <a:xfrm>
            <a:off x="5180726" y="3543352"/>
            <a:ext cx="229474" cy="114248"/>
            <a:chOff x="6936371" y="1995070"/>
            <a:chExt cx="838200" cy="204470"/>
          </a:xfrm>
        </p:grpSpPr>
        <p:sp>
          <p:nvSpPr>
            <p:cNvPr id="53" name="object 24">
              <a:extLst>
                <a:ext uri="{FF2B5EF4-FFF2-40B4-BE49-F238E27FC236}">
                  <a16:creationId xmlns:a16="http://schemas.microsoft.com/office/drawing/2014/main" id="{076468C4-B025-7318-2A96-B6E893ABAB42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5">
              <a:extLst>
                <a:ext uri="{FF2B5EF4-FFF2-40B4-BE49-F238E27FC236}">
                  <a16:creationId xmlns:a16="http://schemas.microsoft.com/office/drawing/2014/main" id="{401FC527-69E5-FD8E-1239-F01F2C087435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타원형 설명선 8">
            <a:extLst>
              <a:ext uri="{FF2B5EF4-FFF2-40B4-BE49-F238E27FC236}">
                <a16:creationId xmlns:a16="http://schemas.microsoft.com/office/drawing/2014/main" id="{97D08374-A4E3-476B-0F84-833979FC01A2}"/>
              </a:ext>
            </a:extLst>
          </p:cNvPr>
          <p:cNvSpPr/>
          <p:nvPr/>
        </p:nvSpPr>
        <p:spPr>
          <a:xfrm>
            <a:off x="5620420" y="2563345"/>
            <a:ext cx="189159" cy="174852"/>
          </a:xfrm>
          <a:prstGeom prst="wedgeEllipseCallout">
            <a:avLst>
              <a:gd name="adj1" fmla="val -84591"/>
              <a:gd name="adj2" fmla="val 7131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4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6ACF4EDB-2D56-236E-FE51-D9457FA283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7</a:t>
            </a:fld>
            <a:endParaRPr lang="en-US" altLang="ko-KR" spc="-25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C05D728-9C4E-A726-58C4-DA3BF6E26238}"/>
              </a:ext>
            </a:extLst>
          </p:cNvPr>
          <p:cNvSpPr txBox="1"/>
          <p:nvPr/>
        </p:nvSpPr>
        <p:spPr>
          <a:xfrm>
            <a:off x="578307" y="242392"/>
            <a:ext cx="1115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01.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표절검사하기</a:t>
            </a:r>
            <a:endParaRPr sz="11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8307" y="242392"/>
            <a:ext cx="1115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01.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표절검사하기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134" y="600202"/>
            <a:ext cx="1375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>
                <a:solidFill>
                  <a:srgbClr val="FFFFFF"/>
                </a:solidFill>
                <a:latin typeface="맑은 고딕"/>
                <a:cs typeface="맑은 고딕"/>
              </a:rPr>
              <a:t>문서</a:t>
            </a:r>
            <a:r>
              <a:rPr sz="1600" b="1" spc="-2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10">
                <a:solidFill>
                  <a:srgbClr val="FFFFFF"/>
                </a:solidFill>
                <a:latin typeface="맑은 고딕"/>
                <a:cs typeface="맑은 고딕"/>
              </a:rPr>
              <a:t>업로드</a:t>
            </a:r>
            <a:r>
              <a:rPr sz="16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(1)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2767" y="2502407"/>
            <a:ext cx="3589020" cy="891540"/>
          </a:xfrm>
          <a:custGeom>
            <a:avLst/>
            <a:gdLst/>
            <a:ahLst/>
            <a:cxnLst/>
            <a:rect l="l" t="t" r="r" b="b"/>
            <a:pathLst>
              <a:path w="3589020" h="891539">
                <a:moveTo>
                  <a:pt x="0" y="891539"/>
                </a:moveTo>
                <a:lnTo>
                  <a:pt x="3589020" y="891539"/>
                </a:lnTo>
                <a:lnTo>
                  <a:pt x="3589020" y="0"/>
                </a:lnTo>
                <a:lnTo>
                  <a:pt x="0" y="0"/>
                </a:lnTo>
                <a:lnTo>
                  <a:pt x="0" y="891539"/>
                </a:lnTo>
                <a:close/>
              </a:path>
            </a:pathLst>
          </a:custGeom>
          <a:ln w="9144">
            <a:solidFill>
              <a:srgbClr val="E36C0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62142" y="2516636"/>
            <a:ext cx="3411220" cy="8178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문서구분</a:t>
            </a:r>
            <a:r>
              <a:rPr sz="800" b="1" spc="-25">
                <a:latin typeface="맑은 고딕"/>
                <a:cs typeface="맑은 고딕"/>
              </a:rPr>
              <a:t> 설정</a:t>
            </a:r>
            <a:endParaRPr sz="800" dirty="0">
              <a:latin typeface="맑은 고딕"/>
              <a:cs typeface="맑은 고딕"/>
            </a:endParaRPr>
          </a:p>
          <a:p>
            <a:pPr marL="190500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91135" algn="l"/>
              </a:tabLst>
            </a:pPr>
            <a:r>
              <a:rPr sz="800" spc="-25">
                <a:latin typeface="맑은 고딕"/>
                <a:cs typeface="맑은 고딕"/>
              </a:rPr>
              <a:t>검사문서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실제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표절검사가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진행됩니다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190500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91135" algn="l"/>
              </a:tabLst>
            </a:pP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표절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비교하고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싶은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등록됩니다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203200" marR="5080" indent="-102235">
              <a:lnSpc>
                <a:spcPct val="130000"/>
              </a:lnSpc>
            </a:pP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※</a:t>
            </a:r>
            <a:r>
              <a:rPr sz="800" spc="-6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비교문서로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등록할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경우</a:t>
            </a:r>
            <a:r>
              <a:rPr sz="8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5">
                <a:solidFill>
                  <a:srgbClr val="FF0000"/>
                </a:solidFill>
                <a:latin typeface="맑은 고딕"/>
                <a:cs typeface="맑은 고딕"/>
              </a:rPr>
              <a:t>비교범위-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내가</a:t>
            </a:r>
            <a:r>
              <a:rPr sz="8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올린</a:t>
            </a:r>
            <a:r>
              <a:rPr sz="800" spc="-5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10">
                <a:solidFill>
                  <a:srgbClr val="FF0000"/>
                </a:solidFill>
                <a:latin typeface="맑은 고딕"/>
                <a:cs typeface="맑은 고딕"/>
              </a:rPr>
              <a:t>문서를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통해</a:t>
            </a:r>
            <a:r>
              <a:rPr sz="8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10">
                <a:solidFill>
                  <a:srgbClr val="FF0000"/>
                </a:solidFill>
                <a:latin typeface="맑은 고딕"/>
                <a:cs typeface="맑은 고딕"/>
              </a:rPr>
              <a:t>비교대상으로 활용할</a:t>
            </a:r>
            <a:r>
              <a:rPr sz="800" spc="-6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수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있습니다</a:t>
            </a:r>
            <a:r>
              <a:rPr sz="800" spc="-20" dirty="0">
                <a:solidFill>
                  <a:srgbClr val="FF0000"/>
                </a:solidFill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1911" y="4169664"/>
            <a:ext cx="3598545" cy="2315210"/>
          </a:xfrm>
          <a:custGeom>
            <a:avLst/>
            <a:gdLst/>
            <a:ahLst/>
            <a:cxnLst/>
            <a:rect l="l" t="t" r="r" b="b"/>
            <a:pathLst>
              <a:path w="3598545" h="2315210">
                <a:moveTo>
                  <a:pt x="0" y="2314956"/>
                </a:moveTo>
                <a:lnTo>
                  <a:pt x="3598164" y="2314956"/>
                </a:lnTo>
                <a:lnTo>
                  <a:pt x="3598164" y="0"/>
                </a:lnTo>
                <a:lnTo>
                  <a:pt x="0" y="0"/>
                </a:lnTo>
                <a:lnTo>
                  <a:pt x="0" y="2314956"/>
                </a:lnTo>
                <a:close/>
              </a:path>
            </a:pathLst>
          </a:custGeom>
          <a:ln w="9144">
            <a:solidFill>
              <a:srgbClr val="E36C0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71286" y="4183989"/>
            <a:ext cx="3394075" cy="5016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800" b="1">
                <a:latin typeface="맑은 고딕"/>
                <a:cs typeface="맑은 고딕"/>
              </a:rPr>
              <a:t>⑤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비교범위</a:t>
            </a:r>
            <a:r>
              <a:rPr sz="800" b="1" spc="180">
                <a:latin typeface="맑은 고딕"/>
                <a:cs typeface="맑은 고딕"/>
              </a:rPr>
              <a:t> </a:t>
            </a:r>
            <a:r>
              <a:rPr sz="800" b="1" spc="-25">
                <a:latin typeface="맑은 고딕"/>
                <a:cs typeface="맑은 고딕"/>
              </a:rPr>
              <a:t>설정</a:t>
            </a:r>
            <a:endParaRPr sz="800" dirty="0">
              <a:latin typeface="맑은 고딕"/>
              <a:cs typeface="맑은 고딕"/>
            </a:endParaRPr>
          </a:p>
          <a:p>
            <a:pPr marL="190500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91135" algn="l"/>
              </a:tabLst>
            </a:pPr>
            <a:r>
              <a:rPr sz="800">
                <a:latin typeface="맑은 고딕"/>
                <a:cs typeface="맑은 고딕"/>
              </a:rPr>
              <a:t>현재</a:t>
            </a:r>
            <a:r>
              <a:rPr sz="800" spc="-7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첨부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현재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그룹의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첨부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상호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간의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비교를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합니다</a:t>
            </a:r>
            <a:r>
              <a:rPr sz="800" spc="-2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190500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91135" algn="l"/>
              </a:tabLst>
            </a:pP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7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올린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등록한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전체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또는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일부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선택한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문서와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2378" y="4781772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048" y="0"/>
                </a:lnTo>
              </a:path>
            </a:pathLst>
          </a:custGeom>
          <a:ln w="633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59678" y="4818735"/>
            <a:ext cx="3286125" cy="11353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02870" algn="l"/>
              </a:tabLst>
            </a:pPr>
            <a:r>
              <a:rPr sz="800" spc="-10" dirty="0">
                <a:latin typeface="맑은 고딕"/>
                <a:cs typeface="맑은 고딕"/>
              </a:rPr>
              <a:t>카피킬러캠퍼스(</a:t>
            </a:r>
            <a:r>
              <a:rPr sz="800" spc="-10" err="1">
                <a:latin typeface="맑은 고딕"/>
                <a:cs typeface="맑은 고딕"/>
              </a:rPr>
              <a:t>기관명</a:t>
            </a:r>
            <a:r>
              <a:rPr sz="800" spc="-10">
                <a:latin typeface="맑은 고딕"/>
                <a:cs typeface="맑은 고딕"/>
              </a:rPr>
              <a:t>)</a:t>
            </a:r>
            <a:r>
              <a:rPr sz="800" spc="10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사용자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검사문서</a:t>
            </a:r>
            <a:endParaRPr sz="800" dirty="0">
              <a:latin typeface="맑은 고딕"/>
              <a:cs typeface="맑은 고딕"/>
            </a:endParaRPr>
          </a:p>
          <a:p>
            <a:pPr marL="114300">
              <a:lnSpc>
                <a:spcPct val="100000"/>
              </a:lnSpc>
              <a:spcBef>
                <a:spcPts val="290"/>
              </a:spcBef>
            </a:pPr>
            <a:r>
              <a:rPr sz="800">
                <a:latin typeface="맑은 고딕"/>
                <a:cs typeface="맑은 고딕"/>
              </a:rPr>
              <a:t>:</a:t>
            </a:r>
            <a:r>
              <a:rPr sz="800" spc="-30">
                <a:latin typeface="맑은 고딕"/>
                <a:cs typeface="맑은 고딕"/>
              </a:rPr>
              <a:t> 기관명</a:t>
            </a:r>
            <a:r>
              <a:rPr sz="800" spc="-30" dirty="0" err="1">
                <a:latin typeface="맑은 고딕"/>
                <a:cs typeface="맑은 고딕"/>
              </a:rPr>
              <a:t>.copykiller.co</a:t>
            </a:r>
            <a:r>
              <a:rPr sz="800" spc="-30" err="1">
                <a:latin typeface="맑은 고딕"/>
                <a:cs typeface="맑은 고딕"/>
              </a:rPr>
              <a:t>.</a:t>
            </a:r>
            <a:r>
              <a:rPr sz="800" spc="-30">
                <a:latin typeface="맑은 고딕"/>
                <a:cs typeface="맑은 고딕"/>
              </a:rPr>
              <a:t>kr</a:t>
            </a:r>
            <a:r>
              <a:rPr sz="800" spc="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사이트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사용자들이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문서와 비교합니다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102235" indent="-9017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02870" algn="l"/>
              </a:tabLst>
            </a:pPr>
            <a:r>
              <a:rPr sz="800" spc="-25" dirty="0">
                <a:latin typeface="맑은 고딕"/>
                <a:cs typeface="맑은 고딕"/>
              </a:rPr>
              <a:t>카피킬러캠퍼스(</a:t>
            </a:r>
            <a:r>
              <a:rPr sz="800" spc="-25" err="1">
                <a:latin typeface="맑은 고딕"/>
                <a:cs typeface="맑은 고딕"/>
              </a:rPr>
              <a:t>기관명</a:t>
            </a:r>
            <a:r>
              <a:rPr sz="800" spc="-25">
                <a:latin typeface="맑은 고딕"/>
                <a:cs typeface="맑은 고딕"/>
              </a:rPr>
              <a:t>)</a:t>
            </a:r>
            <a:r>
              <a:rPr sz="80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사용자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endParaRPr sz="800" dirty="0">
              <a:latin typeface="맑은 고딕"/>
              <a:cs typeface="맑은 고딕"/>
            </a:endParaRPr>
          </a:p>
          <a:p>
            <a:pPr marL="181610" marR="5080" indent="-67310">
              <a:lnSpc>
                <a:spcPct val="130000"/>
              </a:lnSpc>
            </a:pPr>
            <a:r>
              <a:rPr sz="800">
                <a:latin typeface="맑은 고딕"/>
                <a:cs typeface="맑은 고딕"/>
              </a:rPr>
              <a:t>:</a:t>
            </a:r>
            <a:r>
              <a:rPr sz="800" spc="-30">
                <a:latin typeface="맑은 고딕"/>
                <a:cs typeface="맑은 고딕"/>
              </a:rPr>
              <a:t> 기관명</a:t>
            </a:r>
            <a:r>
              <a:rPr sz="800" spc="-30" dirty="0" err="1">
                <a:latin typeface="맑은 고딕"/>
                <a:cs typeface="맑은 고딕"/>
              </a:rPr>
              <a:t>.copykiller.co</a:t>
            </a:r>
            <a:r>
              <a:rPr sz="800" spc="-30" err="1">
                <a:latin typeface="맑은 고딕"/>
                <a:cs typeface="맑은 고딕"/>
              </a:rPr>
              <a:t>.</a:t>
            </a:r>
            <a:r>
              <a:rPr sz="800" spc="-30">
                <a:latin typeface="맑은 고딕"/>
                <a:cs typeface="맑은 고딕"/>
              </a:rPr>
              <a:t>kr</a:t>
            </a:r>
            <a:r>
              <a:rPr sz="80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사이트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사용자들이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업로드하여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등록한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 </a:t>
            </a:r>
            <a:r>
              <a:rPr sz="800">
                <a:latin typeface="맑은 고딕"/>
                <a:cs typeface="맑은 고딕"/>
              </a:rPr>
              <a:t>와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102235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02870" algn="l"/>
              </a:tabLst>
            </a:pPr>
            <a:r>
              <a:rPr sz="800" spc="-30" dirty="0">
                <a:latin typeface="맑은 고딕"/>
                <a:cs typeface="맑은 고딕"/>
              </a:rPr>
              <a:t>카피킬러캠퍼스(</a:t>
            </a:r>
            <a:r>
              <a:rPr sz="800" spc="-30" err="1">
                <a:latin typeface="맑은 고딕"/>
                <a:cs typeface="맑은 고딕"/>
              </a:rPr>
              <a:t>기관명</a:t>
            </a:r>
            <a:r>
              <a:rPr sz="800" spc="-30">
                <a:latin typeface="맑은 고딕"/>
                <a:cs typeface="맑은 고딕"/>
              </a:rPr>
              <a:t>)</a:t>
            </a:r>
            <a:r>
              <a:rPr sz="800" spc="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DB</a:t>
            </a:r>
            <a:endParaRPr sz="800" dirty="0">
              <a:latin typeface="맑은 고딕"/>
              <a:cs typeface="맑은 고딕"/>
            </a:endParaRPr>
          </a:p>
          <a:p>
            <a:pPr marL="114300">
              <a:lnSpc>
                <a:spcPct val="100000"/>
              </a:lnSpc>
              <a:spcBef>
                <a:spcPts val="290"/>
              </a:spcBef>
            </a:pPr>
            <a:r>
              <a:rPr sz="800">
                <a:latin typeface="맑은 고딕"/>
                <a:cs typeface="맑은 고딕"/>
              </a:rPr>
              <a:t>: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30">
                <a:latin typeface="맑은 고딕"/>
                <a:cs typeface="맑은 고딕"/>
              </a:rPr>
              <a:t>기관명</a:t>
            </a:r>
            <a:r>
              <a:rPr sz="800" spc="-30" dirty="0" err="1">
                <a:latin typeface="맑은 고딕"/>
                <a:cs typeface="맑은 고딕"/>
              </a:rPr>
              <a:t>.copykiller.co</a:t>
            </a:r>
            <a:r>
              <a:rPr sz="800" spc="-30" err="1">
                <a:latin typeface="맑은 고딕"/>
                <a:cs typeface="맑은 고딕"/>
              </a:rPr>
              <a:t>.</a:t>
            </a:r>
            <a:r>
              <a:rPr sz="800" spc="-30">
                <a:latin typeface="맑은 고딕"/>
                <a:cs typeface="맑은 고딕"/>
              </a:rPr>
              <a:t>kr</a:t>
            </a:r>
            <a:r>
              <a:rPr sz="800" spc="1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사이트에서</a:t>
            </a:r>
            <a:r>
              <a:rPr sz="80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보유한 문서와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2378" y="6049993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048" y="0"/>
                </a:lnTo>
              </a:path>
            </a:pathLst>
          </a:custGeom>
          <a:ln w="633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59678" y="6086957"/>
            <a:ext cx="3270885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102870" algn="l"/>
              </a:tabLst>
            </a:pPr>
            <a:r>
              <a:rPr sz="800" spc="-25" err="1">
                <a:latin typeface="맑은 고딕"/>
                <a:cs typeface="맑은 고딕"/>
              </a:rPr>
              <a:t>카피킬러</a:t>
            </a:r>
            <a:r>
              <a:rPr sz="800" spc="-25">
                <a:latin typeface="맑은 고딕"/>
                <a:cs typeface="맑은 고딕"/>
              </a:rPr>
              <a:t>DB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2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카피킬러에서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보유한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학술DB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및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웹에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공개된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문서와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비교 </a:t>
            </a:r>
            <a:r>
              <a:rPr sz="800" spc="-20">
                <a:latin typeface="맑은 고딕"/>
                <a:cs typeface="맑은 고딕"/>
              </a:rPr>
              <a:t>합니다</a:t>
            </a:r>
            <a:r>
              <a:rPr sz="800" spc="-2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79720" y="1719185"/>
            <a:ext cx="3583304" cy="4256419"/>
            <a:chOff x="5379720" y="1719072"/>
            <a:chExt cx="3583304" cy="4157483"/>
          </a:xfrm>
        </p:grpSpPr>
        <p:sp>
          <p:nvSpPr>
            <p:cNvPr id="14" name="object 14"/>
            <p:cNvSpPr/>
            <p:nvPr/>
          </p:nvSpPr>
          <p:spPr>
            <a:xfrm>
              <a:off x="5519928" y="4767567"/>
              <a:ext cx="3359150" cy="1108988"/>
            </a:xfrm>
            <a:custGeom>
              <a:avLst/>
              <a:gdLst/>
              <a:ahLst/>
              <a:cxnLst/>
              <a:rect l="l" t="t" r="r" b="b"/>
              <a:pathLst>
                <a:path w="3359150" h="1156970">
                  <a:moveTo>
                    <a:pt x="3166110" y="0"/>
                  </a:moveTo>
                  <a:lnTo>
                    <a:pt x="192786" y="0"/>
                  </a:lnTo>
                  <a:lnTo>
                    <a:pt x="148596" y="5094"/>
                  </a:lnTo>
                  <a:lnTo>
                    <a:pt x="108024" y="19603"/>
                  </a:lnTo>
                  <a:lnTo>
                    <a:pt x="72227" y="42367"/>
                  </a:lnTo>
                  <a:lnTo>
                    <a:pt x="42367" y="72227"/>
                  </a:lnTo>
                  <a:lnTo>
                    <a:pt x="19603" y="108024"/>
                  </a:lnTo>
                  <a:lnTo>
                    <a:pt x="5094" y="148596"/>
                  </a:lnTo>
                  <a:lnTo>
                    <a:pt x="0" y="192786"/>
                  </a:lnTo>
                  <a:lnTo>
                    <a:pt x="0" y="963930"/>
                  </a:lnTo>
                  <a:lnTo>
                    <a:pt x="5094" y="1008131"/>
                  </a:lnTo>
                  <a:lnTo>
                    <a:pt x="19603" y="1048708"/>
                  </a:lnTo>
                  <a:lnTo>
                    <a:pt x="42367" y="1084504"/>
                  </a:lnTo>
                  <a:lnTo>
                    <a:pt x="72227" y="1114360"/>
                  </a:lnTo>
                  <a:lnTo>
                    <a:pt x="108024" y="1137119"/>
                  </a:lnTo>
                  <a:lnTo>
                    <a:pt x="148596" y="1151623"/>
                  </a:lnTo>
                  <a:lnTo>
                    <a:pt x="192786" y="1156716"/>
                  </a:lnTo>
                  <a:lnTo>
                    <a:pt x="3166110" y="1156716"/>
                  </a:lnTo>
                  <a:lnTo>
                    <a:pt x="3210299" y="1151623"/>
                  </a:lnTo>
                  <a:lnTo>
                    <a:pt x="3250871" y="1137119"/>
                  </a:lnTo>
                  <a:lnTo>
                    <a:pt x="3286668" y="1114360"/>
                  </a:lnTo>
                  <a:lnTo>
                    <a:pt x="3316528" y="1084504"/>
                  </a:lnTo>
                  <a:lnTo>
                    <a:pt x="3339292" y="1048708"/>
                  </a:lnTo>
                  <a:lnTo>
                    <a:pt x="3353801" y="1008131"/>
                  </a:lnTo>
                  <a:lnTo>
                    <a:pt x="3358896" y="963930"/>
                  </a:lnTo>
                  <a:lnTo>
                    <a:pt x="3358896" y="192786"/>
                  </a:lnTo>
                  <a:lnTo>
                    <a:pt x="3353801" y="148596"/>
                  </a:lnTo>
                  <a:lnTo>
                    <a:pt x="3339292" y="108024"/>
                  </a:lnTo>
                  <a:lnTo>
                    <a:pt x="3316528" y="72227"/>
                  </a:lnTo>
                  <a:lnTo>
                    <a:pt x="3286668" y="42367"/>
                  </a:lnTo>
                  <a:lnTo>
                    <a:pt x="3250871" y="19603"/>
                  </a:lnTo>
                  <a:lnTo>
                    <a:pt x="3210299" y="5094"/>
                  </a:lnTo>
                  <a:lnTo>
                    <a:pt x="3166110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9720" y="1719072"/>
              <a:ext cx="3583304" cy="676910"/>
            </a:xfrm>
            <a:custGeom>
              <a:avLst/>
              <a:gdLst/>
              <a:ahLst/>
              <a:cxnLst/>
              <a:rect l="l" t="t" r="r" b="b"/>
              <a:pathLst>
                <a:path w="3583304" h="676910">
                  <a:moveTo>
                    <a:pt x="3047" y="214884"/>
                  </a:moveTo>
                  <a:lnTo>
                    <a:pt x="3582924" y="214884"/>
                  </a:lnTo>
                  <a:lnTo>
                    <a:pt x="3582924" y="0"/>
                  </a:lnTo>
                  <a:lnTo>
                    <a:pt x="3047" y="0"/>
                  </a:lnTo>
                  <a:lnTo>
                    <a:pt x="3047" y="214884"/>
                  </a:lnTo>
                  <a:close/>
                </a:path>
                <a:path w="3583304" h="676910">
                  <a:moveTo>
                    <a:pt x="0" y="676656"/>
                  </a:moveTo>
                  <a:lnTo>
                    <a:pt x="3582924" y="676656"/>
                  </a:lnTo>
                  <a:lnTo>
                    <a:pt x="3582924" y="338328"/>
                  </a:lnTo>
                  <a:lnTo>
                    <a:pt x="0" y="338328"/>
                  </a:lnTo>
                  <a:lnTo>
                    <a:pt x="0" y="676656"/>
                  </a:lnTo>
                  <a:close/>
                </a:path>
              </a:pathLst>
            </a:custGeom>
            <a:ln w="9144">
              <a:solidFill>
                <a:srgbClr val="E36C0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43069" y="1778551"/>
            <a:ext cx="3410585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문서업로드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메뉴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업로드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900" dirty="0">
              <a:latin typeface="맑은 고딕"/>
              <a:cs typeface="맑은 고딕"/>
            </a:endParaRPr>
          </a:p>
          <a:p>
            <a:pPr marL="521334" marR="5080" indent="-509270"/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 spc="-10">
                <a:latin typeface="맑은 고딕"/>
                <a:cs typeface="맑은 고딕"/>
              </a:rPr>
              <a:t>검사명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검사할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문서들에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대한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이름</a:t>
            </a:r>
            <a:r>
              <a:rPr lang="en-US" sz="800" spc="-20" dirty="0">
                <a:latin typeface="맑은 고딕"/>
                <a:cs typeface="맑은 고딕"/>
              </a:rPr>
              <a:t>.</a:t>
            </a:r>
            <a:br>
              <a:rPr lang="en-US" sz="800" spc="-20" dirty="0">
                <a:latin typeface="맑은 고딕"/>
                <a:cs typeface="맑은 고딕"/>
              </a:rPr>
            </a:br>
            <a:r>
              <a:rPr lang="en-US" sz="800" spc="-20">
                <a:solidFill>
                  <a:schemeClr val="tx1"/>
                </a:solidFill>
                <a:latin typeface="맑은 고딕"/>
                <a:cs typeface="맑은 고딕"/>
              </a:rPr>
              <a:t>*</a:t>
            </a:r>
            <a:r>
              <a:rPr lang="ko-KR" altLang="en-US" sz="800" spc="-65">
                <a:solidFill>
                  <a:schemeClr val="tx1"/>
                </a:solidFill>
                <a:latin typeface="맑은 고딕"/>
                <a:cs typeface="맑은 고딕"/>
              </a:rPr>
              <a:t>문서</a:t>
            </a:r>
            <a:r>
              <a:rPr lang="ko-KR" altLang="en-US" sz="800" spc="-204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800" spc="-90">
                <a:solidFill>
                  <a:schemeClr val="tx1"/>
                </a:solidFill>
                <a:latin typeface="맑은 고딕"/>
                <a:cs typeface="맑은 고딕"/>
              </a:rPr>
              <a:t>제목</a:t>
            </a:r>
            <a:r>
              <a:rPr lang="en-US" altLang="ko-KR" sz="800" spc="-90">
                <a:solidFill>
                  <a:schemeClr val="tx1"/>
                </a:solidFill>
                <a:latin typeface="맑은 고딕"/>
                <a:cs typeface="맑은 고딕"/>
              </a:rPr>
              <a:t>,</a:t>
            </a:r>
            <a:r>
              <a:rPr lang="ko-KR" altLang="en-US" sz="800" spc="-204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800" spc="-10">
                <a:solidFill>
                  <a:schemeClr val="tx1"/>
                </a:solidFill>
                <a:latin typeface="맑은 고딕"/>
                <a:cs typeface="맑은 고딕"/>
              </a:rPr>
              <a:t>등</a:t>
            </a:r>
            <a:r>
              <a:rPr lang="ko-KR" altLang="en-US" sz="800" spc="-204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800" spc="-90">
                <a:solidFill>
                  <a:schemeClr val="tx1"/>
                </a:solidFill>
                <a:latin typeface="맑은 고딕"/>
                <a:cs typeface="맑은 고딕"/>
              </a:rPr>
              <a:t>원하는</a:t>
            </a:r>
            <a:r>
              <a:rPr lang="ko-KR" altLang="en-US" sz="800" spc="-215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800" spc="-100">
                <a:solidFill>
                  <a:schemeClr val="tx1"/>
                </a:solidFill>
                <a:latin typeface="맑은 고딕"/>
                <a:cs typeface="맑은 고딕"/>
              </a:rPr>
              <a:t>검사명을</a:t>
            </a:r>
            <a:r>
              <a:rPr lang="ko-KR" altLang="en-US" sz="800" spc="-204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800" spc="-105">
                <a:solidFill>
                  <a:schemeClr val="tx1"/>
                </a:solidFill>
                <a:latin typeface="맑은 고딕"/>
                <a:cs typeface="맑은 고딕"/>
              </a:rPr>
              <a:t>입력합니다</a:t>
            </a:r>
            <a:r>
              <a:rPr lang="en-US" altLang="ko-KR" sz="800" spc="-105">
                <a:solidFill>
                  <a:schemeClr val="tx1"/>
                </a:solidFill>
                <a:latin typeface="맑은 고딕"/>
                <a:cs typeface="맑은 고딕"/>
              </a:rPr>
              <a:t>.</a:t>
            </a:r>
            <a:r>
              <a:rPr lang="ko-KR" altLang="en-US" sz="800" spc="50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endParaRPr lang="ko-KR" altLang="en-US" sz="800" dirty="0">
              <a:latin typeface="맑은 고딕"/>
              <a:cs typeface="맑은 고딕"/>
            </a:endParaRPr>
          </a:p>
          <a:p>
            <a:pPr marL="521334" marR="5080" indent="-509270">
              <a:lnSpc>
                <a:spcPct val="100000"/>
              </a:lnSpc>
            </a:pP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78196" y="969263"/>
            <a:ext cx="3540760" cy="699770"/>
          </a:xfrm>
          <a:custGeom>
            <a:avLst/>
            <a:gdLst/>
            <a:ahLst/>
            <a:cxnLst/>
            <a:rect l="l" t="t" r="r" b="b"/>
            <a:pathLst>
              <a:path w="3540759" h="699769">
                <a:moveTo>
                  <a:pt x="3540252" y="0"/>
                </a:moveTo>
                <a:lnTo>
                  <a:pt x="0" y="0"/>
                </a:lnTo>
                <a:lnTo>
                  <a:pt x="0" y="699515"/>
                </a:lnTo>
                <a:lnTo>
                  <a:pt x="3540252" y="699515"/>
                </a:lnTo>
                <a:lnTo>
                  <a:pt x="354025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58459" y="976020"/>
            <a:ext cx="3041015" cy="609782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06680" marR="5080" indent="-94615">
              <a:lnSpc>
                <a:spcPct val="136000"/>
              </a:lnSpc>
              <a:spcBef>
                <a:spcPts val="30"/>
              </a:spcBef>
            </a:pP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※특별한</a:t>
            </a:r>
            <a:r>
              <a:rPr sz="1050" b="1" spc="-2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검사기준이</a:t>
            </a:r>
            <a:r>
              <a:rPr sz="1050" b="1" spc="-3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없을 경우</a:t>
            </a:r>
            <a:r>
              <a:rPr sz="1050" b="1" spc="-1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접속하신</a:t>
            </a:r>
            <a:r>
              <a:rPr sz="1050" b="1" spc="-20">
                <a:solidFill>
                  <a:srgbClr val="17375E"/>
                </a:solidFill>
                <a:latin typeface="맑은 고딕"/>
                <a:cs typeface="맑은 고딕"/>
              </a:rPr>
              <a:t> 사이트의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검사설정</a:t>
            </a:r>
            <a:r>
              <a:rPr sz="1050" b="1" spc="-1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그대로</a:t>
            </a:r>
            <a:r>
              <a:rPr sz="1050" b="1" spc="-2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유지한</a:t>
            </a:r>
            <a:r>
              <a:rPr sz="1050" b="1" spc="-1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후 검사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하시면</a:t>
            </a:r>
            <a:r>
              <a:rPr sz="1050" b="1" spc="-2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 spc="-20">
                <a:solidFill>
                  <a:srgbClr val="17375E"/>
                </a:solidFill>
                <a:latin typeface="맑은 고딕"/>
                <a:cs typeface="맑은 고딕"/>
              </a:rPr>
              <a:t>됩니다. </a:t>
            </a:r>
            <a:br>
              <a:rPr lang="en-US" sz="1050" b="1" spc="-20" dirty="0">
                <a:solidFill>
                  <a:srgbClr val="17375E"/>
                </a:solidFill>
                <a:latin typeface="맑은 고딕"/>
                <a:cs typeface="맑은 고딕"/>
              </a:rPr>
            </a:b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(다른</a:t>
            </a:r>
            <a:r>
              <a:rPr sz="900" b="1" spc="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설정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변경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필요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없이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검사명만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입력하시면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 spc="-10">
                <a:solidFill>
                  <a:srgbClr val="17375E"/>
                </a:solidFill>
                <a:latin typeface="맑은 고딕"/>
                <a:cs typeface="맑은 고딕"/>
              </a:rPr>
              <a:t>됩니다</a:t>
            </a:r>
            <a:r>
              <a:rPr sz="900" b="1" spc="-10" dirty="0">
                <a:solidFill>
                  <a:srgbClr val="17375E"/>
                </a:solidFill>
                <a:latin typeface="맑은 고딕"/>
                <a:cs typeface="맑은 고딕"/>
              </a:rPr>
              <a:t>.)</a:t>
            </a:r>
            <a:endParaRPr sz="900" dirty="0">
              <a:latin typeface="맑은 고딕"/>
              <a:cs typeface="맑은 고딕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152" y="964691"/>
            <a:ext cx="5488305" cy="5893435"/>
            <a:chOff x="73152" y="964691"/>
            <a:chExt cx="5488305" cy="589343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" y="964691"/>
              <a:ext cx="5487924" cy="58933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23" y="1159763"/>
              <a:ext cx="4917948" cy="53370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85972" y="1575815"/>
              <a:ext cx="1508760" cy="769620"/>
            </a:xfrm>
            <a:custGeom>
              <a:avLst/>
              <a:gdLst/>
              <a:ahLst/>
              <a:cxnLst/>
              <a:rect l="l" t="t" r="r" b="b"/>
              <a:pathLst>
                <a:path w="1508760" h="769619">
                  <a:moveTo>
                    <a:pt x="1508760" y="0"/>
                  </a:moveTo>
                  <a:lnTo>
                    <a:pt x="0" y="0"/>
                  </a:lnTo>
                  <a:lnTo>
                    <a:pt x="0" y="769620"/>
                  </a:lnTo>
                  <a:lnTo>
                    <a:pt x="1508760" y="769620"/>
                  </a:lnTo>
                  <a:lnTo>
                    <a:pt x="1508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652" y="2691384"/>
              <a:ext cx="408431" cy="21793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65450" y="1156208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2463" y="2482722"/>
            <a:ext cx="187960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  <a:p>
            <a:pPr marL="16510">
              <a:lnSpc>
                <a:spcPts val="1420"/>
              </a:lnSpc>
              <a:spcBef>
                <a:spcPts val="35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  <a:p>
            <a:pPr marL="19050">
              <a:lnSpc>
                <a:spcPts val="1420"/>
              </a:lnSpc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④</a:t>
            </a:r>
            <a:endParaRPr sz="1200">
              <a:latin typeface="맑은 고딕"/>
              <a:cs typeface="맑은 고딕"/>
            </a:endParaRPr>
          </a:p>
          <a:p>
            <a:pPr marL="22225">
              <a:lnSpc>
                <a:spcPct val="100000"/>
              </a:lnSpc>
              <a:spcBef>
                <a:spcPts val="85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⑤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5264" y="3474796"/>
            <a:ext cx="178435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⑥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ts val="1415"/>
              </a:lnSpc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⑦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81455" y="5353811"/>
            <a:ext cx="1510665" cy="117475"/>
          </a:xfrm>
          <a:custGeom>
            <a:avLst/>
            <a:gdLst/>
            <a:ahLst/>
            <a:cxnLst/>
            <a:rect l="l" t="t" r="r" b="b"/>
            <a:pathLst>
              <a:path w="1510664" h="117475">
                <a:moveTo>
                  <a:pt x="1510283" y="0"/>
                </a:moveTo>
                <a:lnTo>
                  <a:pt x="0" y="0"/>
                </a:lnTo>
                <a:lnTo>
                  <a:pt x="0" y="117347"/>
                </a:lnTo>
                <a:lnTo>
                  <a:pt x="1510283" y="117347"/>
                </a:lnTo>
                <a:lnTo>
                  <a:pt x="1510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86485" y="542061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⑧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59960" y="609061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⑨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87340" y="3493008"/>
            <a:ext cx="3589020" cy="571500"/>
          </a:xfrm>
          <a:custGeom>
            <a:avLst/>
            <a:gdLst/>
            <a:ahLst/>
            <a:cxnLst/>
            <a:rect l="l" t="t" r="r" b="b"/>
            <a:pathLst>
              <a:path w="3589020" h="571500">
                <a:moveTo>
                  <a:pt x="3589019" y="0"/>
                </a:moveTo>
                <a:lnTo>
                  <a:pt x="0" y="0"/>
                </a:lnTo>
                <a:lnTo>
                  <a:pt x="0" y="571500"/>
                </a:lnTo>
                <a:lnTo>
                  <a:pt x="3589019" y="571500"/>
                </a:lnTo>
                <a:lnTo>
                  <a:pt x="3589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87340" y="3493008"/>
            <a:ext cx="3589020" cy="57150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95"/>
              </a:spcBef>
            </a:pPr>
            <a:r>
              <a:rPr sz="800" b="1">
                <a:latin typeface="맑은 고딕"/>
                <a:cs typeface="맑은 고딕"/>
              </a:rPr>
              <a:t>④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문서유형</a:t>
            </a:r>
            <a:r>
              <a:rPr sz="800" b="1" spc="-25">
                <a:latin typeface="맑은 고딕"/>
                <a:cs typeface="맑은 고딕"/>
              </a:rPr>
              <a:t> 선택</a:t>
            </a:r>
            <a:endParaRPr sz="800" dirty="0">
              <a:latin typeface="맑은 고딕"/>
              <a:cs typeface="맑은 고딕"/>
            </a:endParaRPr>
          </a:p>
          <a:p>
            <a:pPr marL="252729" marR="419734" indent="-68580">
              <a:lnSpc>
                <a:spcPct val="130000"/>
              </a:lnSpc>
              <a:spcBef>
                <a:spcPts val="5"/>
              </a:spcBef>
              <a:buFont typeface="Arial"/>
              <a:buChar char="•"/>
              <a:tabLst>
                <a:tab pos="274320" algn="l"/>
              </a:tabLst>
            </a:pPr>
            <a:r>
              <a:rPr sz="800" spc="-20" err="1">
                <a:latin typeface="맑은 고딕"/>
                <a:cs typeface="맑은 고딕"/>
              </a:rPr>
              <a:t>과제물</a:t>
            </a:r>
            <a:r>
              <a:rPr sz="800" spc="-20">
                <a:latin typeface="맑은 고딕"/>
                <a:cs typeface="맑은 고딕"/>
              </a:rPr>
              <a:t>,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자기소개서,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학위논문, 학술논문,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연구</a:t>
            </a:r>
            <a:r>
              <a:rPr sz="800" spc="-10" dirty="0">
                <a:latin typeface="맑은 고딕"/>
                <a:cs typeface="맑은 고딕"/>
              </a:rPr>
              <a:t>/</a:t>
            </a:r>
            <a:r>
              <a:rPr sz="800" spc="-10" err="1">
                <a:latin typeface="맑은 고딕"/>
                <a:cs typeface="맑은 고딕"/>
              </a:rPr>
              <a:t>정책보고서</a:t>
            </a:r>
            <a:r>
              <a:rPr sz="800" spc="-10">
                <a:latin typeface="맑은 고딕"/>
                <a:cs typeface="맑은 고딕"/>
              </a:rPr>
              <a:t>, </a:t>
            </a:r>
            <a:r>
              <a:rPr sz="800" spc="-30">
                <a:latin typeface="맑은 고딕"/>
                <a:cs typeface="맑은 고딕"/>
              </a:rPr>
              <a:t>연구대회</a:t>
            </a:r>
            <a:r>
              <a:rPr sz="800" spc="-30" dirty="0">
                <a:latin typeface="맑은 고딕"/>
                <a:cs typeface="맑은 고딕"/>
              </a:rPr>
              <a:t>/</a:t>
            </a:r>
            <a:r>
              <a:rPr sz="800" spc="-30" err="1">
                <a:latin typeface="맑은 고딕"/>
                <a:cs typeface="맑은 고딕"/>
              </a:rPr>
              <a:t>공모자료</a:t>
            </a:r>
            <a:r>
              <a:rPr sz="800" spc="-30">
                <a:latin typeface="맑은 고딕"/>
                <a:cs typeface="맑은 고딕"/>
              </a:rPr>
              <a:t>,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독후감,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보도자료,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기타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중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검사문서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유형</a:t>
            </a:r>
            <a:r>
              <a:rPr sz="800" spc="-2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선택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62355" y="3916679"/>
            <a:ext cx="3624579" cy="1824355"/>
            <a:chOff x="562355" y="3916679"/>
            <a:chExt cx="3624579" cy="1824355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355" y="3916679"/>
              <a:ext cx="2336292" cy="1551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379" y="4108703"/>
              <a:ext cx="1965960" cy="11811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0447" y="4190999"/>
              <a:ext cx="2125979" cy="15499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2472" y="4383023"/>
              <a:ext cx="1755648" cy="117957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452880" y="5278500"/>
              <a:ext cx="792480" cy="234315"/>
            </a:xfrm>
            <a:custGeom>
              <a:avLst/>
              <a:gdLst/>
              <a:ahLst/>
              <a:cxnLst/>
              <a:rect l="l" t="t" r="r" b="b"/>
              <a:pathLst>
                <a:path w="792480" h="234314">
                  <a:moveTo>
                    <a:pt x="715511" y="31781"/>
                  </a:moveTo>
                  <a:lnTo>
                    <a:pt x="637794" y="36068"/>
                  </a:lnTo>
                  <a:lnTo>
                    <a:pt x="492506" y="45974"/>
                  </a:lnTo>
                  <a:lnTo>
                    <a:pt x="392049" y="54483"/>
                  </a:lnTo>
                  <a:lnTo>
                    <a:pt x="321309" y="61721"/>
                  </a:lnTo>
                  <a:lnTo>
                    <a:pt x="278383" y="67056"/>
                  </a:lnTo>
                  <a:lnTo>
                    <a:pt x="240411" y="72643"/>
                  </a:lnTo>
                  <a:lnTo>
                    <a:pt x="194818" y="81661"/>
                  </a:lnTo>
                  <a:lnTo>
                    <a:pt x="149606" y="95250"/>
                  </a:lnTo>
                  <a:lnTo>
                    <a:pt x="112648" y="110617"/>
                  </a:lnTo>
                  <a:lnTo>
                    <a:pt x="69976" y="136906"/>
                  </a:lnTo>
                  <a:lnTo>
                    <a:pt x="39623" y="165989"/>
                  </a:lnTo>
                  <a:lnTo>
                    <a:pt x="11429" y="207137"/>
                  </a:lnTo>
                  <a:lnTo>
                    <a:pt x="0" y="227711"/>
                  </a:lnTo>
                  <a:lnTo>
                    <a:pt x="11175" y="233807"/>
                  </a:lnTo>
                  <a:lnTo>
                    <a:pt x="22606" y="213233"/>
                  </a:lnTo>
                  <a:lnTo>
                    <a:pt x="28575" y="203073"/>
                  </a:lnTo>
                  <a:lnTo>
                    <a:pt x="58038" y="164592"/>
                  </a:lnTo>
                  <a:lnTo>
                    <a:pt x="90042" y="138049"/>
                  </a:lnTo>
                  <a:lnTo>
                    <a:pt x="135381" y="114300"/>
                  </a:lnTo>
                  <a:lnTo>
                    <a:pt x="175006" y="100203"/>
                  </a:lnTo>
                  <a:lnTo>
                    <a:pt x="225932" y="88011"/>
                  </a:lnTo>
                  <a:lnTo>
                    <a:pt x="300863" y="76962"/>
                  </a:lnTo>
                  <a:lnTo>
                    <a:pt x="345439" y="71882"/>
                  </a:lnTo>
                  <a:lnTo>
                    <a:pt x="443102" y="62737"/>
                  </a:lnTo>
                  <a:lnTo>
                    <a:pt x="615950" y="50165"/>
                  </a:lnTo>
                  <a:lnTo>
                    <a:pt x="716162" y="44353"/>
                  </a:lnTo>
                  <a:lnTo>
                    <a:pt x="715511" y="31781"/>
                  </a:lnTo>
                  <a:close/>
                </a:path>
                <a:path w="792480" h="234314">
                  <a:moveTo>
                    <a:pt x="785003" y="31115"/>
                  </a:moveTo>
                  <a:lnTo>
                    <a:pt x="728218" y="31115"/>
                  </a:lnTo>
                  <a:lnTo>
                    <a:pt x="728852" y="43687"/>
                  </a:lnTo>
                  <a:lnTo>
                    <a:pt x="716162" y="44353"/>
                  </a:lnTo>
                  <a:lnTo>
                    <a:pt x="717803" y="76073"/>
                  </a:lnTo>
                  <a:lnTo>
                    <a:pt x="791971" y="34162"/>
                  </a:lnTo>
                  <a:lnTo>
                    <a:pt x="785003" y="31115"/>
                  </a:lnTo>
                  <a:close/>
                </a:path>
                <a:path w="792480" h="234314">
                  <a:moveTo>
                    <a:pt x="728218" y="31115"/>
                  </a:moveTo>
                  <a:lnTo>
                    <a:pt x="715511" y="31781"/>
                  </a:lnTo>
                  <a:lnTo>
                    <a:pt x="716162" y="44353"/>
                  </a:lnTo>
                  <a:lnTo>
                    <a:pt x="728852" y="43687"/>
                  </a:lnTo>
                  <a:lnTo>
                    <a:pt x="728218" y="31115"/>
                  </a:lnTo>
                  <a:close/>
                </a:path>
                <a:path w="792480" h="234314">
                  <a:moveTo>
                    <a:pt x="713867" y="0"/>
                  </a:moveTo>
                  <a:lnTo>
                    <a:pt x="715511" y="31781"/>
                  </a:lnTo>
                  <a:lnTo>
                    <a:pt x="728218" y="31115"/>
                  </a:lnTo>
                  <a:lnTo>
                    <a:pt x="785003" y="31115"/>
                  </a:lnTo>
                  <a:lnTo>
                    <a:pt x="713867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999744" y="1191767"/>
            <a:ext cx="2531745" cy="4303395"/>
            <a:chOff x="999744" y="1191767"/>
            <a:chExt cx="2531745" cy="4303395"/>
          </a:xfrm>
        </p:grpSpPr>
        <p:sp>
          <p:nvSpPr>
            <p:cNvPr id="39" name="object 39"/>
            <p:cNvSpPr/>
            <p:nvPr/>
          </p:nvSpPr>
          <p:spPr>
            <a:xfrm>
              <a:off x="999744" y="2676143"/>
              <a:ext cx="629920" cy="944880"/>
            </a:xfrm>
            <a:custGeom>
              <a:avLst/>
              <a:gdLst/>
              <a:ahLst/>
              <a:cxnLst/>
              <a:rect l="l" t="t" r="r" b="b"/>
              <a:pathLst>
                <a:path w="629919" h="944879">
                  <a:moveTo>
                    <a:pt x="524510" y="0"/>
                  </a:moveTo>
                  <a:lnTo>
                    <a:pt x="104902" y="0"/>
                  </a:lnTo>
                  <a:lnTo>
                    <a:pt x="64068" y="8247"/>
                  </a:lnTo>
                  <a:lnTo>
                    <a:pt x="30724" y="30733"/>
                  </a:lnTo>
                  <a:lnTo>
                    <a:pt x="8243" y="64079"/>
                  </a:lnTo>
                  <a:lnTo>
                    <a:pt x="0" y="104901"/>
                  </a:lnTo>
                  <a:lnTo>
                    <a:pt x="0" y="839977"/>
                  </a:lnTo>
                  <a:lnTo>
                    <a:pt x="8243" y="880800"/>
                  </a:lnTo>
                  <a:lnTo>
                    <a:pt x="30724" y="914145"/>
                  </a:lnTo>
                  <a:lnTo>
                    <a:pt x="64068" y="936632"/>
                  </a:lnTo>
                  <a:lnTo>
                    <a:pt x="104902" y="944879"/>
                  </a:lnTo>
                  <a:lnTo>
                    <a:pt x="524510" y="944879"/>
                  </a:lnTo>
                  <a:lnTo>
                    <a:pt x="565332" y="936632"/>
                  </a:lnTo>
                  <a:lnTo>
                    <a:pt x="598678" y="914146"/>
                  </a:lnTo>
                  <a:lnTo>
                    <a:pt x="621164" y="880800"/>
                  </a:lnTo>
                  <a:lnTo>
                    <a:pt x="629412" y="839977"/>
                  </a:lnTo>
                  <a:lnTo>
                    <a:pt x="629412" y="104901"/>
                  </a:lnTo>
                  <a:lnTo>
                    <a:pt x="621164" y="64079"/>
                  </a:lnTo>
                  <a:lnTo>
                    <a:pt x="598678" y="30734"/>
                  </a:lnTo>
                  <a:lnTo>
                    <a:pt x="565332" y="8247"/>
                  </a:lnTo>
                  <a:lnTo>
                    <a:pt x="524510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9619" y="5285232"/>
              <a:ext cx="140436" cy="20942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124200" y="1191767"/>
              <a:ext cx="407034" cy="186055"/>
            </a:xfrm>
            <a:custGeom>
              <a:avLst/>
              <a:gdLst/>
              <a:ahLst/>
              <a:cxnLst/>
              <a:rect l="l" t="t" r="r" b="b"/>
              <a:pathLst>
                <a:path w="407035" h="186055">
                  <a:moveTo>
                    <a:pt x="375920" y="0"/>
                  </a:moveTo>
                  <a:lnTo>
                    <a:pt x="30987" y="0"/>
                  </a:lnTo>
                  <a:lnTo>
                    <a:pt x="18913" y="2430"/>
                  </a:lnTo>
                  <a:lnTo>
                    <a:pt x="9064" y="9064"/>
                  </a:lnTo>
                  <a:lnTo>
                    <a:pt x="2430" y="18913"/>
                  </a:lnTo>
                  <a:lnTo>
                    <a:pt x="0" y="30987"/>
                  </a:lnTo>
                  <a:lnTo>
                    <a:pt x="0" y="154940"/>
                  </a:lnTo>
                  <a:lnTo>
                    <a:pt x="2430" y="167014"/>
                  </a:lnTo>
                  <a:lnTo>
                    <a:pt x="9064" y="176863"/>
                  </a:lnTo>
                  <a:lnTo>
                    <a:pt x="18913" y="183497"/>
                  </a:lnTo>
                  <a:lnTo>
                    <a:pt x="30987" y="185928"/>
                  </a:lnTo>
                  <a:lnTo>
                    <a:pt x="375920" y="185928"/>
                  </a:lnTo>
                  <a:lnTo>
                    <a:pt x="387994" y="183497"/>
                  </a:lnTo>
                  <a:lnTo>
                    <a:pt x="397843" y="176863"/>
                  </a:lnTo>
                  <a:lnTo>
                    <a:pt x="404477" y="167014"/>
                  </a:lnTo>
                  <a:lnTo>
                    <a:pt x="406908" y="154940"/>
                  </a:lnTo>
                  <a:lnTo>
                    <a:pt x="406908" y="30987"/>
                  </a:lnTo>
                  <a:lnTo>
                    <a:pt x="404477" y="18913"/>
                  </a:lnTo>
                  <a:lnTo>
                    <a:pt x="397843" y="9064"/>
                  </a:lnTo>
                  <a:lnTo>
                    <a:pt x="387994" y="243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슬라이드 번호 개체 틀 44">
            <a:extLst>
              <a:ext uri="{FF2B5EF4-FFF2-40B4-BE49-F238E27FC236}">
                <a16:creationId xmlns:a16="http://schemas.microsoft.com/office/drawing/2014/main" id="{2A507532-D57F-AE95-22A6-DF57758773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8</a:t>
            </a:fld>
            <a:endParaRPr lang="en-US" altLang="ko-KR" spc="-25" dirty="0"/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FF997D63-8FDA-C40F-8DF6-4B0331B79EE7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5315" y="6604634"/>
            <a:ext cx="1373508" cy="21374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4196" y="22859"/>
            <a:ext cx="8867140" cy="6835140"/>
            <a:chOff x="44196" y="22859"/>
            <a:chExt cx="8867140" cy="68351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" y="931163"/>
              <a:ext cx="5574792" cy="5926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7" y="1126235"/>
              <a:ext cx="5004816" cy="54848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8223" y="399287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864260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8642604" y="262127"/>
                  </a:lnTo>
                  <a:lnTo>
                    <a:pt x="8642604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8223" y="399287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0" y="0"/>
                  </a:moveTo>
                  <a:lnTo>
                    <a:pt x="0" y="262127"/>
                  </a:lnTo>
                  <a:lnTo>
                    <a:pt x="8642604" y="262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67" y="22859"/>
              <a:ext cx="1696212" cy="108204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85622" y="242392"/>
            <a:ext cx="1115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01.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표절검사하기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449" y="585597"/>
            <a:ext cx="1375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>
                <a:solidFill>
                  <a:srgbClr val="FFFFFF"/>
                </a:solidFill>
                <a:latin typeface="맑은 고딕"/>
                <a:cs typeface="맑은 고딕"/>
              </a:rPr>
              <a:t>문서</a:t>
            </a:r>
            <a:r>
              <a:rPr sz="1600" b="1" spc="-2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10">
                <a:solidFill>
                  <a:srgbClr val="FFFFFF"/>
                </a:solidFill>
                <a:latin typeface="맑은 고딕"/>
                <a:cs typeface="맑은 고딕"/>
              </a:rPr>
              <a:t>업로드</a:t>
            </a:r>
            <a:r>
              <a:rPr sz="16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(2)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84291" y="3688079"/>
            <a:ext cx="3702050" cy="733425"/>
          </a:xfrm>
          <a:custGeom>
            <a:avLst/>
            <a:gdLst/>
            <a:ahLst/>
            <a:cxnLst/>
            <a:rect l="l" t="t" r="r" b="b"/>
            <a:pathLst>
              <a:path w="3702050" h="733425">
                <a:moveTo>
                  <a:pt x="3701796" y="0"/>
                </a:moveTo>
                <a:lnTo>
                  <a:pt x="0" y="0"/>
                </a:lnTo>
                <a:lnTo>
                  <a:pt x="0" y="733044"/>
                </a:lnTo>
                <a:lnTo>
                  <a:pt x="3701796" y="733044"/>
                </a:lnTo>
                <a:lnTo>
                  <a:pt x="3701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84291" y="3688079"/>
            <a:ext cx="3702050" cy="73342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sz="800" b="1">
                <a:latin typeface="맑은 고딕"/>
                <a:cs typeface="맑은 고딕"/>
              </a:rPr>
              <a:t>⑦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표절기준</a:t>
            </a:r>
            <a:endParaRPr sz="800" dirty="0">
              <a:latin typeface="맑은 고딕"/>
              <a:cs typeface="맑은 고딕"/>
            </a:endParaRPr>
          </a:p>
          <a:p>
            <a:pPr marL="269875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70510" algn="l"/>
              </a:tabLst>
            </a:pPr>
            <a:r>
              <a:rPr sz="800" spc="-10">
                <a:latin typeface="맑은 고딕"/>
                <a:cs typeface="맑은 고딕"/>
              </a:rPr>
              <a:t>어절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연속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어절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기준을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설정합니다.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(최소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5어절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이상</a:t>
            </a:r>
            <a:r>
              <a:rPr sz="800" spc="-25" dirty="0">
                <a:latin typeface="맑은 고딕"/>
                <a:cs typeface="맑은 고딕"/>
              </a:rPr>
              <a:t>)</a:t>
            </a:r>
            <a:endParaRPr sz="800" dirty="0">
              <a:latin typeface="맑은 고딕"/>
              <a:cs typeface="맑은 고딕"/>
            </a:endParaRPr>
          </a:p>
          <a:p>
            <a:pPr marL="269875" marR="156845" indent="-90170">
              <a:lnSpc>
                <a:spcPct val="130000"/>
              </a:lnSpc>
              <a:buFont typeface="Arial"/>
              <a:buChar char="•"/>
              <a:tabLst>
                <a:tab pos="270510" algn="l"/>
              </a:tabLst>
            </a:pPr>
            <a:r>
              <a:rPr sz="800">
                <a:latin typeface="맑은 고딕"/>
                <a:cs typeface="맑은 고딕"/>
              </a:rPr>
              <a:t>문장</a:t>
            </a:r>
            <a:r>
              <a:rPr sz="800" spc="-8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어절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수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설정에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더불어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특정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문서에서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연속된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문장을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기준에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맞추어 </a:t>
            </a:r>
            <a:r>
              <a:rPr sz="800" spc="-10">
                <a:latin typeface="맑은 고딕"/>
                <a:cs typeface="맑은 고딕"/>
              </a:rPr>
              <a:t>검사합니다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91911" y="4483608"/>
            <a:ext cx="3686810" cy="1411605"/>
          </a:xfrm>
          <a:custGeom>
            <a:avLst/>
            <a:gdLst/>
            <a:ahLst/>
            <a:cxnLst/>
            <a:rect l="l" t="t" r="r" b="b"/>
            <a:pathLst>
              <a:path w="3686809" h="1411604">
                <a:moveTo>
                  <a:pt x="3686555" y="0"/>
                </a:moveTo>
                <a:lnTo>
                  <a:pt x="0" y="0"/>
                </a:lnTo>
                <a:lnTo>
                  <a:pt x="0" y="1411224"/>
                </a:lnTo>
                <a:lnTo>
                  <a:pt x="3686555" y="1411224"/>
                </a:lnTo>
                <a:lnTo>
                  <a:pt x="368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91911" y="4483608"/>
            <a:ext cx="3686810" cy="141160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800" b="1">
                <a:latin typeface="맑은 고딕"/>
                <a:cs typeface="맑은 고딕"/>
              </a:rPr>
              <a:t>⑧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파일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첨부</a:t>
            </a:r>
            <a:r>
              <a:rPr sz="800" b="1" spc="-6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or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직접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 spc="-25">
                <a:latin typeface="맑은 고딕"/>
                <a:cs typeface="맑은 고딕"/>
              </a:rPr>
              <a:t>입력</a:t>
            </a:r>
            <a:endParaRPr sz="800" dirty="0">
              <a:latin typeface="맑은 고딕"/>
              <a:cs typeface="맑은 고딕"/>
            </a:endParaRPr>
          </a:p>
          <a:p>
            <a:pPr marL="269875" indent="-90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70510" algn="l"/>
              </a:tabLst>
            </a:pPr>
            <a:r>
              <a:rPr sz="800" spc="-20">
                <a:latin typeface="맑은 고딕"/>
                <a:cs typeface="맑은 고딕"/>
              </a:rPr>
              <a:t>파일첨부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하고자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하는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문서를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파일로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업로드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합니다</a:t>
            </a:r>
            <a:r>
              <a:rPr sz="800" spc="-2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269875" indent="-9080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70510" algn="l"/>
              </a:tabLst>
            </a:pPr>
            <a:r>
              <a:rPr sz="800">
                <a:latin typeface="맑은 고딕"/>
                <a:cs typeface="맑은 고딕"/>
              </a:rPr>
              <a:t>직접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입력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문서를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직접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작성합니다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 dirty="0">
              <a:latin typeface="맑은 고딕"/>
              <a:cs typeface="맑은 고딕"/>
            </a:endParaRPr>
          </a:p>
          <a:p>
            <a:pPr marL="91440">
              <a:lnSpc>
                <a:spcPct val="100000"/>
              </a:lnSpc>
            </a:pPr>
            <a:r>
              <a:rPr sz="700">
                <a:latin typeface="맑은 고딕"/>
                <a:cs typeface="맑은 고딕"/>
              </a:rPr>
              <a:t>*</a:t>
            </a:r>
            <a:r>
              <a:rPr sz="700" spc="-5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문서업로드</a:t>
            </a:r>
            <a:r>
              <a:rPr sz="700" spc="-1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시</a:t>
            </a:r>
            <a:r>
              <a:rPr sz="700" spc="-4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제한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 spc="-25">
                <a:latin typeface="맑은 고딕"/>
                <a:cs typeface="맑은 고딕"/>
              </a:rPr>
              <a:t>범위</a:t>
            </a:r>
            <a:endParaRPr sz="700" dirty="0">
              <a:latin typeface="맑은 고딕"/>
              <a:cs typeface="맑은 고딕"/>
            </a:endParaRPr>
          </a:p>
          <a:p>
            <a:pPr marL="179705">
              <a:lnSpc>
                <a:spcPct val="100000"/>
              </a:lnSpc>
              <a:spcBef>
                <a:spcPts val="250"/>
              </a:spcBef>
            </a:pPr>
            <a:r>
              <a:rPr sz="700">
                <a:latin typeface="맑은 고딕"/>
                <a:cs typeface="맑은 고딕"/>
              </a:rPr>
              <a:t>-</a:t>
            </a:r>
            <a:r>
              <a:rPr sz="700" spc="13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개당</a:t>
            </a:r>
            <a:r>
              <a:rPr sz="700" spc="-4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최대</a:t>
            </a:r>
            <a:r>
              <a:rPr sz="700" spc="-3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100MB</a:t>
            </a:r>
            <a:r>
              <a:rPr sz="700" spc="-2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/</a:t>
            </a:r>
            <a:r>
              <a:rPr sz="700" spc="-50">
                <a:latin typeface="맑은 고딕"/>
                <a:cs typeface="맑은 고딕"/>
              </a:rPr>
              <a:t> </a:t>
            </a:r>
            <a:r>
              <a:rPr sz="700" spc="-10">
                <a:latin typeface="맑은 고딕"/>
                <a:cs typeface="맑은 고딕"/>
              </a:rPr>
              <a:t>직접</a:t>
            </a:r>
            <a:r>
              <a:rPr sz="700" spc="-4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입력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시</a:t>
            </a:r>
            <a:r>
              <a:rPr sz="700" spc="-6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최대</a:t>
            </a:r>
            <a:r>
              <a:rPr sz="700" spc="-35">
                <a:latin typeface="맑은 고딕"/>
                <a:cs typeface="맑은 고딕"/>
              </a:rPr>
              <a:t> </a:t>
            </a:r>
            <a:r>
              <a:rPr sz="700" spc="-10">
                <a:latin typeface="맑은 고딕"/>
                <a:cs typeface="맑은 고딕"/>
              </a:rPr>
              <a:t>30,000</a:t>
            </a:r>
            <a:r>
              <a:rPr sz="700" spc="-10" dirty="0">
                <a:latin typeface="맑은 고딕"/>
                <a:cs typeface="맑은 고딕"/>
              </a:rPr>
              <a:t>자</a:t>
            </a:r>
            <a:endParaRPr sz="700" dirty="0">
              <a:latin typeface="맑은 고딕"/>
              <a:cs typeface="맑은 고딕"/>
            </a:endParaRPr>
          </a:p>
          <a:p>
            <a:pPr marL="179705">
              <a:lnSpc>
                <a:spcPct val="100000"/>
              </a:lnSpc>
              <a:spcBef>
                <a:spcPts val="254"/>
              </a:spcBef>
            </a:pPr>
            <a:r>
              <a:rPr sz="700">
                <a:latin typeface="맑은 고딕"/>
                <a:cs typeface="맑은 고딕"/>
              </a:rPr>
              <a:t>-</a:t>
            </a:r>
            <a:r>
              <a:rPr sz="700" spc="14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한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번에</a:t>
            </a:r>
            <a:r>
              <a:rPr sz="700" spc="-4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업로드</a:t>
            </a:r>
            <a:r>
              <a:rPr sz="700" spc="-30">
                <a:latin typeface="맑은 고딕"/>
                <a:cs typeface="맑은 고딕"/>
              </a:rPr>
              <a:t> </a:t>
            </a:r>
            <a:r>
              <a:rPr sz="700" spc="-10">
                <a:latin typeface="맑은 고딕"/>
                <a:cs typeface="맑은 고딕"/>
              </a:rPr>
              <a:t>가능한</a:t>
            </a:r>
            <a:r>
              <a:rPr sz="700" spc="-1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전체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파일용량 </a:t>
            </a:r>
            <a:r>
              <a:rPr sz="700">
                <a:latin typeface="맑은 고딕"/>
                <a:cs typeface="맑은 고딕"/>
              </a:rPr>
              <a:t>및</a:t>
            </a:r>
            <a:r>
              <a:rPr sz="700" spc="-4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개수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:</a:t>
            </a:r>
            <a:r>
              <a:rPr sz="700" spc="-5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200MB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/</a:t>
            </a:r>
            <a:r>
              <a:rPr sz="700" spc="-5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300</a:t>
            </a:r>
            <a:r>
              <a:rPr sz="700" spc="-20" dirty="0">
                <a:latin typeface="맑은 고딕"/>
                <a:cs typeface="맑은 고딕"/>
              </a:rPr>
              <a:t>개</a:t>
            </a:r>
            <a:endParaRPr sz="700" dirty="0">
              <a:latin typeface="맑은 고딕"/>
              <a:cs typeface="맑은 고딕"/>
            </a:endParaRPr>
          </a:p>
          <a:p>
            <a:pPr marL="179705">
              <a:lnSpc>
                <a:spcPct val="100000"/>
              </a:lnSpc>
              <a:spcBef>
                <a:spcPts val="250"/>
              </a:spcBef>
            </a:pPr>
            <a:r>
              <a:rPr sz="700">
                <a:latin typeface="맑은 고딕"/>
                <a:cs typeface="맑은 고딕"/>
              </a:rPr>
              <a:t>-</a:t>
            </a:r>
            <a:r>
              <a:rPr sz="700" spc="16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검사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가능</a:t>
            </a:r>
            <a:r>
              <a:rPr sz="700" spc="-2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파일: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hwp,</a:t>
            </a:r>
            <a:r>
              <a:rPr sz="700" spc="-3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doc, </a:t>
            </a:r>
            <a:r>
              <a:rPr sz="700" spc="-25">
                <a:latin typeface="맑은 고딕"/>
                <a:cs typeface="맑은 고딕"/>
              </a:rPr>
              <a:t>docx, </a:t>
            </a:r>
            <a:r>
              <a:rPr sz="700" spc="-20">
                <a:latin typeface="맑은 고딕"/>
                <a:cs typeface="맑은 고딕"/>
              </a:rPr>
              <a:t>ppt, pptx, </a:t>
            </a:r>
            <a:r>
              <a:rPr sz="700" spc="-25">
                <a:latin typeface="맑은 고딕"/>
                <a:cs typeface="맑은 고딕"/>
              </a:rPr>
              <a:t>xls,</a:t>
            </a:r>
            <a:r>
              <a:rPr sz="700" spc="-35">
                <a:latin typeface="맑은 고딕"/>
                <a:cs typeface="맑은 고딕"/>
              </a:rPr>
              <a:t> </a:t>
            </a:r>
            <a:r>
              <a:rPr sz="700" spc="-25">
                <a:latin typeface="맑은 고딕"/>
                <a:cs typeface="맑은 고딕"/>
              </a:rPr>
              <a:t>xlsx, pdf</a:t>
            </a:r>
            <a:endParaRPr sz="700" dirty="0">
              <a:latin typeface="맑은 고딕"/>
              <a:cs typeface="맑은 고딕"/>
            </a:endParaRPr>
          </a:p>
          <a:p>
            <a:pPr marL="179705">
              <a:lnSpc>
                <a:spcPct val="100000"/>
              </a:lnSpc>
              <a:spcBef>
                <a:spcPts val="254"/>
              </a:spcBef>
            </a:pP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※</a:t>
            </a:r>
            <a:r>
              <a:rPr sz="700" spc="-5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제한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범위는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기관별로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상이할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수</a:t>
            </a:r>
            <a:r>
              <a:rPr sz="7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10">
                <a:solidFill>
                  <a:srgbClr val="FF0000"/>
                </a:solidFill>
                <a:latin typeface="맑은 고딕"/>
                <a:cs typeface="맑은 고딕"/>
              </a:rPr>
              <a:t>있습니다</a:t>
            </a:r>
            <a:r>
              <a:rPr sz="700" spc="-10" dirty="0">
                <a:solidFill>
                  <a:srgbClr val="FF0000"/>
                </a:solidFill>
                <a:latin typeface="맑은 고딕"/>
                <a:cs typeface="맑은 고딕"/>
              </a:rPr>
              <a:t>.</a:t>
            </a:r>
            <a:endParaRPr sz="7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84291" y="5977128"/>
            <a:ext cx="3691254" cy="251460"/>
          </a:xfrm>
          <a:custGeom>
            <a:avLst/>
            <a:gdLst/>
            <a:ahLst/>
            <a:cxnLst/>
            <a:rect l="l" t="t" r="r" b="b"/>
            <a:pathLst>
              <a:path w="3691254" h="251460">
                <a:moveTo>
                  <a:pt x="3691127" y="0"/>
                </a:moveTo>
                <a:lnTo>
                  <a:pt x="0" y="0"/>
                </a:lnTo>
                <a:lnTo>
                  <a:pt x="0" y="251460"/>
                </a:lnTo>
                <a:lnTo>
                  <a:pt x="3691127" y="251460"/>
                </a:lnTo>
                <a:lnTo>
                  <a:pt x="3691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84291" y="5977128"/>
            <a:ext cx="3691254" cy="25146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sz="800" b="1">
                <a:latin typeface="맑은 고딕"/>
                <a:cs typeface="맑은 고딕"/>
              </a:rPr>
              <a:t>⑨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표절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검사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모든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설정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완료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진행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84291" y="1933955"/>
            <a:ext cx="3702050" cy="1693545"/>
          </a:xfrm>
          <a:custGeom>
            <a:avLst/>
            <a:gdLst/>
            <a:ahLst/>
            <a:cxnLst/>
            <a:rect l="l" t="t" r="r" b="b"/>
            <a:pathLst>
              <a:path w="3702050" h="1693545">
                <a:moveTo>
                  <a:pt x="3701796" y="0"/>
                </a:moveTo>
                <a:lnTo>
                  <a:pt x="0" y="0"/>
                </a:lnTo>
                <a:lnTo>
                  <a:pt x="0" y="1693164"/>
                </a:lnTo>
                <a:lnTo>
                  <a:pt x="3701796" y="1693164"/>
                </a:lnTo>
                <a:lnTo>
                  <a:pt x="3701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84291" y="1933955"/>
            <a:ext cx="3702050" cy="169354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05"/>
              </a:spcBef>
            </a:pPr>
            <a:r>
              <a:rPr sz="800" b="1">
                <a:latin typeface="맑은 고딕"/>
                <a:cs typeface="맑은 고딕"/>
              </a:rPr>
              <a:t>⑥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검사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 spc="-25">
                <a:latin typeface="맑은 고딕"/>
                <a:cs typeface="맑은 고딕"/>
              </a:rPr>
              <a:t>설정</a:t>
            </a:r>
            <a:endParaRPr sz="800" dirty="0">
              <a:latin typeface="맑은 고딕"/>
              <a:cs typeface="맑은 고딕"/>
            </a:endParaRPr>
          </a:p>
          <a:p>
            <a:pPr marL="271145" marR="121285" indent="-90170">
              <a:lnSpc>
                <a:spcPct val="130000"/>
              </a:lnSpc>
              <a:buFont typeface="Arial"/>
              <a:buChar char="•"/>
              <a:tabLst>
                <a:tab pos="271780" algn="l"/>
              </a:tabLst>
            </a:pPr>
            <a:r>
              <a:rPr sz="800" spc="-30" dirty="0">
                <a:latin typeface="맑은 고딕"/>
                <a:cs typeface="맑은 고딕"/>
              </a:rPr>
              <a:t>인용문장</a:t>
            </a:r>
            <a:r>
              <a:rPr sz="800" spc="-30">
                <a:latin typeface="맑은 고딕"/>
                <a:cs typeface="맑은 고딕"/>
              </a:rPr>
              <a:t>/출처표시문장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제외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표절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직접인용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표시를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하거나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내주, </a:t>
            </a:r>
            <a:r>
              <a:rPr sz="800" spc="-10">
                <a:latin typeface="맑은 고딕"/>
                <a:cs typeface="맑은 고딕"/>
              </a:rPr>
              <a:t>미주,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각주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형식으로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출처를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표시한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내용에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대하여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검사대상에서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제외를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50">
                <a:latin typeface="맑은 고딕"/>
                <a:cs typeface="맑은 고딕"/>
              </a:rPr>
              <a:t>할 </a:t>
            </a:r>
            <a:r>
              <a:rPr sz="800" spc="-20">
                <a:latin typeface="맑은 고딕"/>
                <a:cs typeface="맑은 고딕"/>
              </a:rPr>
              <a:t>것인지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선택할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있습니다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271145" marR="139065" indent="-90170">
              <a:lnSpc>
                <a:spcPct val="130000"/>
              </a:lnSpc>
              <a:buFont typeface="Arial"/>
              <a:buChar char="•"/>
              <a:tabLst>
                <a:tab pos="271780" algn="l"/>
              </a:tabLst>
            </a:pPr>
            <a:r>
              <a:rPr sz="800" spc="-20" dirty="0">
                <a:latin typeface="맑은 고딕"/>
                <a:cs typeface="맑은 고딕"/>
              </a:rPr>
              <a:t>법령</a:t>
            </a:r>
            <a:r>
              <a:rPr sz="800" spc="-20">
                <a:latin typeface="맑은 고딕"/>
                <a:cs typeface="맑은 고딕"/>
              </a:rPr>
              <a:t>/성경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포함문장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제외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표절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‘법령과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성경</a:t>
            </a:r>
            <a:r>
              <a:rPr sz="800" spc="-20" err="1">
                <a:latin typeface="맑은 고딕"/>
                <a:cs typeface="맑은 고딕"/>
              </a:rPr>
              <a:t>’</a:t>
            </a:r>
            <a:r>
              <a:rPr sz="800" spc="-20">
                <a:latin typeface="맑은 고딕"/>
                <a:cs typeface="맑은 고딕"/>
              </a:rPr>
              <a:t>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포함된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50">
                <a:latin typeface="맑은 고딕"/>
                <a:cs typeface="맑은 고딕"/>
              </a:rPr>
              <a:t>문 </a:t>
            </a:r>
            <a:r>
              <a:rPr sz="800">
                <a:latin typeface="맑은 고딕"/>
                <a:cs typeface="맑은 고딕"/>
              </a:rPr>
              <a:t>장은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검사대상에서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제외할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있습니다</a:t>
            </a:r>
            <a:r>
              <a:rPr sz="800" spc="-2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283210">
              <a:lnSpc>
                <a:spcPct val="100000"/>
              </a:lnSpc>
              <a:spcBef>
                <a:spcPts val="290"/>
              </a:spcBef>
            </a:pPr>
            <a:r>
              <a:rPr sz="800" spc="-20">
                <a:latin typeface="맑은 고딕"/>
                <a:cs typeface="맑은 고딕"/>
              </a:rPr>
              <a:t>(법령과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성경은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원문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그대로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기재하셔야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합니다</a:t>
            </a:r>
            <a:r>
              <a:rPr sz="800" spc="-10" dirty="0">
                <a:latin typeface="맑은 고딕"/>
                <a:cs typeface="맑은 고딕"/>
              </a:rPr>
              <a:t>.)</a:t>
            </a:r>
            <a:endParaRPr sz="800" dirty="0">
              <a:latin typeface="맑은 고딕"/>
              <a:cs typeface="맑은 고딕"/>
            </a:endParaRPr>
          </a:p>
          <a:p>
            <a:pPr marL="271145" marR="154305" indent="-90170">
              <a:lnSpc>
                <a:spcPct val="130000"/>
              </a:lnSpc>
              <a:buFont typeface="Arial"/>
              <a:buChar char="•"/>
              <a:tabLst>
                <a:tab pos="271780" algn="l"/>
              </a:tabLst>
            </a:pPr>
            <a:r>
              <a:rPr sz="800" spc="-25" dirty="0">
                <a:latin typeface="맑은 고딕"/>
                <a:cs typeface="맑은 고딕"/>
              </a:rPr>
              <a:t>목차</a:t>
            </a:r>
            <a:r>
              <a:rPr sz="800" spc="-25">
                <a:latin typeface="맑은 고딕"/>
                <a:cs typeface="맑은 고딕"/>
              </a:rPr>
              <a:t>/참고문헌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제외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표절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논문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양식이나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참고문헌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등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서지정보에 </a:t>
            </a:r>
            <a:r>
              <a:rPr sz="800">
                <a:latin typeface="맑은 고딕"/>
                <a:cs typeface="맑은 고딕"/>
              </a:rPr>
              <a:t>대하여</a:t>
            </a:r>
            <a:r>
              <a:rPr sz="800" spc="22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검사대상에서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제외를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할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것인지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선택할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있습니다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180975">
              <a:lnSpc>
                <a:spcPct val="100000"/>
              </a:lnSpc>
              <a:spcBef>
                <a:spcPts val="290"/>
              </a:spcBef>
            </a:pPr>
            <a:r>
              <a:rPr sz="800" spc="-10">
                <a:solidFill>
                  <a:srgbClr val="FF0000"/>
                </a:solidFill>
                <a:latin typeface="맑은 고딕"/>
                <a:cs typeface="맑은 고딕"/>
              </a:rPr>
              <a:t>※검사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설정에</a:t>
            </a:r>
            <a:r>
              <a:rPr sz="800" spc="-4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따라</a:t>
            </a:r>
            <a:r>
              <a:rPr sz="800" spc="-4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산출되는</a:t>
            </a:r>
            <a:r>
              <a:rPr sz="8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표절률이</a:t>
            </a:r>
            <a:r>
              <a:rPr sz="8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변동될</a:t>
            </a:r>
            <a:r>
              <a:rPr sz="800" spc="-4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수</a:t>
            </a:r>
            <a:r>
              <a:rPr sz="800" spc="-3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10">
                <a:solidFill>
                  <a:srgbClr val="FF0000"/>
                </a:solidFill>
                <a:latin typeface="맑은 고딕"/>
                <a:cs typeface="맑은 고딕"/>
              </a:rPr>
              <a:t>있습니다</a:t>
            </a:r>
            <a:r>
              <a:rPr sz="800" spc="-10" dirty="0">
                <a:solidFill>
                  <a:srgbClr val="FF0000"/>
                </a:solidFill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91911" y="1068324"/>
            <a:ext cx="3671570" cy="616194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10160" rIns="0" bIns="0" rtlCol="0">
            <a:spAutoFit/>
          </a:bodyPr>
          <a:lstStyle/>
          <a:p>
            <a:pPr marL="186055" marR="556895" indent="-94615">
              <a:lnSpc>
                <a:spcPct val="136000"/>
              </a:lnSpc>
              <a:spcBef>
                <a:spcPts val="80"/>
              </a:spcBef>
            </a:pP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※특별한</a:t>
            </a:r>
            <a:r>
              <a:rPr sz="1050" b="1" spc="-1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검사기준이</a:t>
            </a:r>
            <a:r>
              <a:rPr sz="1050" b="1" spc="-3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없을 경우</a:t>
            </a:r>
            <a:r>
              <a:rPr sz="1050" b="1" spc="-1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접속하신</a:t>
            </a:r>
            <a:r>
              <a:rPr sz="1050" b="1" spc="-2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 spc="-20">
                <a:solidFill>
                  <a:srgbClr val="17375E"/>
                </a:solidFill>
                <a:latin typeface="맑은 고딕"/>
                <a:cs typeface="맑은 고딕"/>
              </a:rPr>
              <a:t>사이트의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검사설정</a:t>
            </a:r>
            <a:r>
              <a:rPr sz="1050" b="1" spc="-1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그대로</a:t>
            </a:r>
            <a:r>
              <a:rPr sz="1050" b="1" spc="-2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유지한</a:t>
            </a:r>
            <a:r>
              <a:rPr sz="1050" b="1" spc="-1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후 검사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하시면</a:t>
            </a:r>
            <a:r>
              <a:rPr sz="1050" b="1" spc="-2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 spc="-20">
                <a:solidFill>
                  <a:srgbClr val="17375E"/>
                </a:solidFill>
                <a:latin typeface="맑은 고딕"/>
                <a:cs typeface="맑은 고딕"/>
              </a:rPr>
              <a:t>됩니다. </a:t>
            </a:r>
            <a:br>
              <a:rPr lang="en-US" sz="1050" b="1" spc="-20" dirty="0">
                <a:solidFill>
                  <a:srgbClr val="17375E"/>
                </a:solidFill>
                <a:latin typeface="맑은 고딕"/>
                <a:cs typeface="맑은 고딕"/>
              </a:rPr>
            </a:b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(다른</a:t>
            </a:r>
            <a:r>
              <a:rPr sz="900" b="1" spc="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설정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변경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필요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없이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검사명만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입력하시면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 spc="-10">
                <a:solidFill>
                  <a:srgbClr val="17375E"/>
                </a:solidFill>
                <a:latin typeface="맑은 고딕"/>
                <a:cs typeface="맑은 고딕"/>
              </a:rPr>
              <a:t>됩니다</a:t>
            </a:r>
            <a:r>
              <a:rPr sz="900" b="1" spc="-10" dirty="0">
                <a:solidFill>
                  <a:srgbClr val="17375E"/>
                </a:solidFill>
                <a:latin typeface="맑은 고딕"/>
                <a:cs typeface="맑은 고딕"/>
              </a:rPr>
              <a:t>.)</a:t>
            </a:r>
            <a:endParaRPr sz="900" dirty="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3004" y="1575816"/>
            <a:ext cx="4749165" cy="4482465"/>
            <a:chOff x="413004" y="1575816"/>
            <a:chExt cx="4749165" cy="4482465"/>
          </a:xfrm>
        </p:grpSpPr>
        <p:sp>
          <p:nvSpPr>
            <p:cNvPr id="22" name="object 22"/>
            <p:cNvSpPr/>
            <p:nvPr/>
          </p:nvSpPr>
          <p:spPr>
            <a:xfrm>
              <a:off x="922020" y="1575815"/>
              <a:ext cx="4239895" cy="4063365"/>
            </a:xfrm>
            <a:custGeom>
              <a:avLst/>
              <a:gdLst/>
              <a:ahLst/>
              <a:cxnLst/>
              <a:rect l="l" t="t" r="r" b="b"/>
              <a:pathLst>
                <a:path w="4239895" h="4063365">
                  <a:moveTo>
                    <a:pt x="1508747" y="3945636"/>
                  </a:moveTo>
                  <a:lnTo>
                    <a:pt x="0" y="3945636"/>
                  </a:lnTo>
                  <a:lnTo>
                    <a:pt x="0" y="4062984"/>
                  </a:lnTo>
                  <a:lnTo>
                    <a:pt x="1508747" y="4062984"/>
                  </a:lnTo>
                  <a:lnTo>
                    <a:pt x="1508747" y="3945636"/>
                  </a:lnTo>
                  <a:close/>
                </a:path>
                <a:path w="4239895" h="4063365">
                  <a:moveTo>
                    <a:pt x="4239768" y="0"/>
                  </a:moveTo>
                  <a:lnTo>
                    <a:pt x="2729484" y="0"/>
                  </a:lnTo>
                  <a:lnTo>
                    <a:pt x="2729484" y="769620"/>
                  </a:lnTo>
                  <a:lnTo>
                    <a:pt x="4239768" y="769620"/>
                  </a:lnTo>
                  <a:lnTo>
                    <a:pt x="4239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004" y="4041635"/>
              <a:ext cx="2336292" cy="15514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028" y="4233672"/>
              <a:ext cx="1965960" cy="11810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29968" y="4506455"/>
              <a:ext cx="2125980" cy="15514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21992" y="4698492"/>
              <a:ext cx="1755648" cy="11811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427" y="5473064"/>
              <a:ext cx="138912" cy="20901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99540" y="5447664"/>
              <a:ext cx="792480" cy="234315"/>
            </a:xfrm>
            <a:custGeom>
              <a:avLst/>
              <a:gdLst/>
              <a:ahLst/>
              <a:cxnLst/>
              <a:rect l="l" t="t" r="r" b="b"/>
              <a:pathLst>
                <a:path w="792480" h="234314">
                  <a:moveTo>
                    <a:pt x="715511" y="31781"/>
                  </a:moveTo>
                  <a:lnTo>
                    <a:pt x="637793" y="36068"/>
                  </a:lnTo>
                  <a:lnTo>
                    <a:pt x="492505" y="45974"/>
                  </a:lnTo>
                  <a:lnTo>
                    <a:pt x="392048" y="54483"/>
                  </a:lnTo>
                  <a:lnTo>
                    <a:pt x="321309" y="61722"/>
                  </a:lnTo>
                  <a:lnTo>
                    <a:pt x="278384" y="67056"/>
                  </a:lnTo>
                  <a:lnTo>
                    <a:pt x="240410" y="72644"/>
                  </a:lnTo>
                  <a:lnTo>
                    <a:pt x="194818" y="81661"/>
                  </a:lnTo>
                  <a:lnTo>
                    <a:pt x="149606" y="95250"/>
                  </a:lnTo>
                  <a:lnTo>
                    <a:pt x="112648" y="110617"/>
                  </a:lnTo>
                  <a:lnTo>
                    <a:pt x="69976" y="136906"/>
                  </a:lnTo>
                  <a:lnTo>
                    <a:pt x="39623" y="166027"/>
                  </a:lnTo>
                  <a:lnTo>
                    <a:pt x="11429" y="207098"/>
                  </a:lnTo>
                  <a:lnTo>
                    <a:pt x="0" y="227672"/>
                  </a:lnTo>
                  <a:lnTo>
                    <a:pt x="11175" y="233845"/>
                  </a:lnTo>
                  <a:lnTo>
                    <a:pt x="22606" y="213271"/>
                  </a:lnTo>
                  <a:lnTo>
                    <a:pt x="28575" y="203136"/>
                  </a:lnTo>
                  <a:lnTo>
                    <a:pt x="58038" y="164642"/>
                  </a:lnTo>
                  <a:lnTo>
                    <a:pt x="90043" y="138049"/>
                  </a:lnTo>
                  <a:lnTo>
                    <a:pt x="135381" y="114300"/>
                  </a:lnTo>
                  <a:lnTo>
                    <a:pt x="175006" y="100203"/>
                  </a:lnTo>
                  <a:lnTo>
                    <a:pt x="225932" y="88011"/>
                  </a:lnTo>
                  <a:lnTo>
                    <a:pt x="300862" y="76962"/>
                  </a:lnTo>
                  <a:lnTo>
                    <a:pt x="345440" y="71882"/>
                  </a:lnTo>
                  <a:lnTo>
                    <a:pt x="443103" y="62738"/>
                  </a:lnTo>
                  <a:lnTo>
                    <a:pt x="615949" y="50165"/>
                  </a:lnTo>
                  <a:lnTo>
                    <a:pt x="716162" y="44353"/>
                  </a:lnTo>
                  <a:lnTo>
                    <a:pt x="715511" y="31781"/>
                  </a:lnTo>
                  <a:close/>
                </a:path>
                <a:path w="792480" h="234314">
                  <a:moveTo>
                    <a:pt x="785003" y="31115"/>
                  </a:moveTo>
                  <a:lnTo>
                    <a:pt x="728217" y="31115"/>
                  </a:lnTo>
                  <a:lnTo>
                    <a:pt x="728853" y="43688"/>
                  </a:lnTo>
                  <a:lnTo>
                    <a:pt x="716162" y="44353"/>
                  </a:lnTo>
                  <a:lnTo>
                    <a:pt x="717804" y="76073"/>
                  </a:lnTo>
                  <a:lnTo>
                    <a:pt x="791972" y="34163"/>
                  </a:lnTo>
                  <a:lnTo>
                    <a:pt x="785003" y="31115"/>
                  </a:lnTo>
                  <a:close/>
                </a:path>
                <a:path w="792480" h="234314">
                  <a:moveTo>
                    <a:pt x="728217" y="31115"/>
                  </a:moveTo>
                  <a:lnTo>
                    <a:pt x="715511" y="31781"/>
                  </a:lnTo>
                  <a:lnTo>
                    <a:pt x="716162" y="44353"/>
                  </a:lnTo>
                  <a:lnTo>
                    <a:pt x="728853" y="43688"/>
                  </a:lnTo>
                  <a:lnTo>
                    <a:pt x="728217" y="31115"/>
                  </a:lnTo>
                  <a:close/>
                </a:path>
                <a:path w="792480" h="234314">
                  <a:moveTo>
                    <a:pt x="713866" y="0"/>
                  </a:moveTo>
                  <a:lnTo>
                    <a:pt x="715511" y="31781"/>
                  </a:lnTo>
                  <a:lnTo>
                    <a:pt x="728217" y="31115"/>
                  </a:lnTo>
                  <a:lnTo>
                    <a:pt x="785003" y="31115"/>
                  </a:lnTo>
                  <a:lnTo>
                    <a:pt x="713866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2020" y="3310127"/>
              <a:ext cx="2906395" cy="149860"/>
            </a:xfrm>
            <a:custGeom>
              <a:avLst/>
              <a:gdLst/>
              <a:ahLst/>
              <a:cxnLst/>
              <a:rect l="l" t="t" r="r" b="b"/>
              <a:pathLst>
                <a:path w="2906395" h="149860">
                  <a:moveTo>
                    <a:pt x="2881376" y="0"/>
                  </a:moveTo>
                  <a:lnTo>
                    <a:pt x="24892" y="0"/>
                  </a:lnTo>
                  <a:lnTo>
                    <a:pt x="15205" y="1960"/>
                  </a:lnTo>
                  <a:lnTo>
                    <a:pt x="7292" y="7302"/>
                  </a:lnTo>
                  <a:lnTo>
                    <a:pt x="1956" y="15216"/>
                  </a:lnTo>
                  <a:lnTo>
                    <a:pt x="0" y="24892"/>
                  </a:lnTo>
                  <a:lnTo>
                    <a:pt x="0" y="124460"/>
                  </a:lnTo>
                  <a:lnTo>
                    <a:pt x="1956" y="134135"/>
                  </a:lnTo>
                  <a:lnTo>
                    <a:pt x="7292" y="142049"/>
                  </a:lnTo>
                  <a:lnTo>
                    <a:pt x="15205" y="147391"/>
                  </a:lnTo>
                  <a:lnTo>
                    <a:pt x="24892" y="149351"/>
                  </a:lnTo>
                  <a:lnTo>
                    <a:pt x="2881376" y="149351"/>
                  </a:lnTo>
                  <a:lnTo>
                    <a:pt x="2891051" y="147391"/>
                  </a:lnTo>
                  <a:lnTo>
                    <a:pt x="2898965" y="142049"/>
                  </a:lnTo>
                  <a:lnTo>
                    <a:pt x="2904307" y="134135"/>
                  </a:lnTo>
                  <a:lnTo>
                    <a:pt x="2906268" y="124460"/>
                  </a:lnTo>
                  <a:lnTo>
                    <a:pt x="2906268" y="24892"/>
                  </a:lnTo>
                  <a:lnTo>
                    <a:pt x="2904307" y="15216"/>
                  </a:lnTo>
                  <a:lnTo>
                    <a:pt x="2898965" y="7302"/>
                  </a:lnTo>
                  <a:lnTo>
                    <a:pt x="2891051" y="1960"/>
                  </a:lnTo>
                  <a:lnTo>
                    <a:pt x="2881376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4224" y="3476370"/>
              <a:ext cx="1079500" cy="196215"/>
            </a:xfrm>
            <a:custGeom>
              <a:avLst/>
              <a:gdLst/>
              <a:ahLst/>
              <a:cxnLst/>
              <a:rect l="l" t="t" r="r" b="b"/>
              <a:pathLst>
                <a:path w="1079500" h="196214">
                  <a:moveTo>
                    <a:pt x="1003935" y="119633"/>
                  </a:moveTo>
                  <a:lnTo>
                    <a:pt x="1003035" y="151367"/>
                  </a:lnTo>
                  <a:lnTo>
                    <a:pt x="1015746" y="151764"/>
                  </a:lnTo>
                  <a:lnTo>
                    <a:pt x="1015364" y="164464"/>
                  </a:lnTo>
                  <a:lnTo>
                    <a:pt x="1002664" y="164464"/>
                  </a:lnTo>
                  <a:lnTo>
                    <a:pt x="1001776" y="195833"/>
                  </a:lnTo>
                  <a:lnTo>
                    <a:pt x="1069169" y="164464"/>
                  </a:lnTo>
                  <a:lnTo>
                    <a:pt x="1015364" y="164464"/>
                  </a:lnTo>
                  <a:lnTo>
                    <a:pt x="1002675" y="164071"/>
                  </a:lnTo>
                  <a:lnTo>
                    <a:pt x="1070014" y="164071"/>
                  </a:lnTo>
                  <a:lnTo>
                    <a:pt x="1078991" y="159892"/>
                  </a:lnTo>
                  <a:lnTo>
                    <a:pt x="1003935" y="119633"/>
                  </a:lnTo>
                  <a:close/>
                </a:path>
                <a:path w="1079500" h="196214">
                  <a:moveTo>
                    <a:pt x="1003035" y="151367"/>
                  </a:moveTo>
                  <a:lnTo>
                    <a:pt x="1002675" y="164071"/>
                  </a:lnTo>
                  <a:lnTo>
                    <a:pt x="1015364" y="164464"/>
                  </a:lnTo>
                  <a:lnTo>
                    <a:pt x="1015746" y="151764"/>
                  </a:lnTo>
                  <a:lnTo>
                    <a:pt x="1003035" y="151367"/>
                  </a:lnTo>
                  <a:close/>
                </a:path>
                <a:path w="1079500" h="196214">
                  <a:moveTo>
                    <a:pt x="9143" y="0"/>
                  </a:moveTo>
                  <a:lnTo>
                    <a:pt x="33019" y="41528"/>
                  </a:lnTo>
                  <a:lnTo>
                    <a:pt x="66420" y="65531"/>
                  </a:lnTo>
                  <a:lnTo>
                    <a:pt x="112521" y="87756"/>
                  </a:lnTo>
                  <a:lnTo>
                    <a:pt x="153034" y="101091"/>
                  </a:lnTo>
                  <a:lnTo>
                    <a:pt x="203073" y="113283"/>
                  </a:lnTo>
                  <a:lnTo>
                    <a:pt x="264413" y="123825"/>
                  </a:lnTo>
                  <a:lnTo>
                    <a:pt x="326136" y="130936"/>
                  </a:lnTo>
                  <a:lnTo>
                    <a:pt x="436371" y="139445"/>
                  </a:lnTo>
                  <a:lnTo>
                    <a:pt x="670306" y="151891"/>
                  </a:lnTo>
                  <a:lnTo>
                    <a:pt x="1002675" y="164071"/>
                  </a:lnTo>
                  <a:lnTo>
                    <a:pt x="1003035" y="151367"/>
                  </a:lnTo>
                  <a:lnTo>
                    <a:pt x="670940" y="139191"/>
                  </a:lnTo>
                  <a:lnTo>
                    <a:pt x="437261" y="126745"/>
                  </a:lnTo>
                  <a:lnTo>
                    <a:pt x="352298" y="120395"/>
                  </a:lnTo>
                  <a:lnTo>
                    <a:pt x="294258" y="114807"/>
                  </a:lnTo>
                  <a:lnTo>
                    <a:pt x="234442" y="106171"/>
                  </a:lnTo>
                  <a:lnTo>
                    <a:pt x="192405" y="98043"/>
                  </a:lnTo>
                  <a:lnTo>
                    <a:pt x="145923" y="85851"/>
                  </a:lnTo>
                  <a:lnTo>
                    <a:pt x="100837" y="69087"/>
                  </a:lnTo>
                  <a:lnTo>
                    <a:pt x="61594" y="47370"/>
                  </a:lnTo>
                  <a:lnTo>
                    <a:pt x="24764" y="1638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24377" y="1131773"/>
            <a:ext cx="178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3954" y="2542794"/>
            <a:ext cx="18859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  <a:p>
            <a:pPr marL="16510">
              <a:lnSpc>
                <a:spcPts val="1420"/>
              </a:lnSpc>
              <a:spcBef>
                <a:spcPts val="35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  <a:p>
            <a:pPr marL="19685">
              <a:lnSpc>
                <a:spcPts val="1420"/>
              </a:lnSpc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④</a:t>
            </a:r>
            <a:endParaRPr sz="1200">
              <a:latin typeface="맑은 고딕"/>
              <a:cs typeface="맑은 고딕"/>
            </a:endParaRPr>
          </a:p>
          <a:p>
            <a:pPr marL="22860">
              <a:lnSpc>
                <a:spcPct val="100000"/>
              </a:lnSpc>
              <a:spcBef>
                <a:spcPts val="9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⑤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7060" y="3613784"/>
            <a:ext cx="178435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⑥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ts val="1390"/>
              </a:lnSpc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⑦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4799" y="564987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⑧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68546" y="6330492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⑨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48202" y="3528186"/>
            <a:ext cx="156019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사용기관의</a:t>
            </a:r>
            <a:r>
              <a:rPr sz="800" b="1" spc="-2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설정에</a:t>
            </a:r>
            <a:r>
              <a:rPr sz="800" b="1" spc="-1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따라</a:t>
            </a:r>
            <a:r>
              <a:rPr sz="800" b="1" spc="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800" b="1" spc="-20">
                <a:solidFill>
                  <a:srgbClr val="17375E"/>
                </a:solidFill>
                <a:latin typeface="맑은 고딕"/>
                <a:cs typeface="맑은 고딕"/>
              </a:rPr>
              <a:t>나타나는 </a:t>
            </a: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비교범위가</a:t>
            </a:r>
            <a:r>
              <a:rPr sz="800" b="1" spc="-2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다를</a:t>
            </a:r>
            <a:r>
              <a:rPr sz="800" b="1" spc="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수</a:t>
            </a:r>
            <a:r>
              <a:rPr sz="800" b="1" spc="-10">
                <a:solidFill>
                  <a:srgbClr val="17375E"/>
                </a:solidFill>
                <a:latin typeface="맑은 고딕"/>
                <a:cs typeface="맑은 고딕"/>
              </a:rPr>
              <a:t> 있습니다</a:t>
            </a:r>
            <a:r>
              <a:rPr sz="800" b="1" spc="-10" dirty="0">
                <a:solidFill>
                  <a:srgbClr val="17375E"/>
                </a:solidFill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40" name="슬라이드 번호 개체 틀 39">
            <a:extLst>
              <a:ext uri="{FF2B5EF4-FFF2-40B4-BE49-F238E27FC236}">
                <a16:creationId xmlns:a16="http://schemas.microsoft.com/office/drawing/2014/main" id="{26726772-E093-75DB-5627-356F45E489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9</a:t>
            </a:fld>
            <a:endParaRPr lang="en-US" altLang="ko-KR" spc="-25" dirty="0"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E484DB21-01FE-7786-792E-9224F656BE6D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Deep 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FC1"/>
      </a:accent1>
      <a:accent2>
        <a:srgbClr val="3975C0"/>
      </a:accent2>
      <a:accent3>
        <a:srgbClr val="ABC7D7"/>
      </a:accent3>
      <a:accent4>
        <a:srgbClr val="DFDFDF"/>
      </a:accent4>
      <a:accent5>
        <a:srgbClr val="DADFF2"/>
      </a:accent5>
      <a:accent6>
        <a:srgbClr val="D2A5EA"/>
      </a:accent6>
      <a:hlink>
        <a:srgbClr val="262626"/>
      </a:hlink>
      <a:folHlink>
        <a:srgbClr val="262626"/>
      </a:folHlink>
    </a:clrScheme>
    <a:fontScheme name="Pretendard Black_">
      <a:majorFont>
        <a:latin typeface="Pretendard Black"/>
        <a:ea typeface="Pretendard Black"/>
        <a:cs typeface=""/>
      </a:majorFont>
      <a:minorFont>
        <a:latin typeface="Pretendard"/>
        <a:ea typeface="Pretendar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1945</Words>
  <Application>Microsoft Office PowerPoint</Application>
  <PresentationFormat>화면 슬라이드 쇼(4:3)</PresentationFormat>
  <Paragraphs>277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HY견고딕</vt:lpstr>
      <vt:lpstr>KoPub돋움체 Medium</vt:lpstr>
      <vt:lpstr>Pretendard</vt:lpstr>
      <vt:lpstr>Pretendard Black</vt:lpstr>
      <vt:lpstr>나눔바른펜OTF</vt:lpstr>
      <vt:lpstr>맑은 고딕</vt:lpstr>
      <vt:lpstr>Arial</vt:lpstr>
      <vt:lpstr>Calibri</vt:lpstr>
      <vt:lpstr>Wingdings</vt:lpstr>
      <vt:lpstr>Office Theme</vt:lpstr>
      <vt:lpstr>1_Office 테마</vt:lpstr>
      <vt:lpstr>표절방지시스템(카피킬러캠퍼스)  사용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서비스 문의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카피킬러캠퍼스 사용 매뉴얼</dc:title>
  <cp:lastModifiedBy>이세정</cp:lastModifiedBy>
  <cp:revision>12</cp:revision>
  <dcterms:created xsi:type="dcterms:W3CDTF">2023-07-10T00:24:00Z</dcterms:created>
  <dcterms:modified xsi:type="dcterms:W3CDTF">2023-07-17T04:29:23Z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2023-07-07T00:00:00Z</vt:filetime>
  </property>
  <property fmtid="{D5CDD505-2E9C-101B-9397-08002B2CF9AE}" pid="3" name="LastSaved">
    <vt:filetime>2023-07-10T00:00:00Z</vt:filetime>
  </property>
  <property fmtid="{D5CDD505-2E9C-101B-9397-08002B2CF9AE}" pid="4" name="Producer">
    <vt:lpwstr>iLovePDF</vt:lpwstr>
  </property>
</Properties>
</file>