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256" r:id="rId2"/>
    <p:sldId id="1234" r:id="rId3"/>
    <p:sldId id="1236" r:id="rId4"/>
    <p:sldId id="1237" r:id="rId5"/>
    <p:sldId id="1238" r:id="rId6"/>
    <p:sldId id="1239" r:id="rId7"/>
    <p:sldId id="1240" r:id="rId8"/>
    <p:sldId id="1241" r:id="rId9"/>
    <p:sldId id="1242" r:id="rId10"/>
    <p:sldId id="1243" r:id="rId11"/>
    <p:sldId id="1244" r:id="rId12"/>
    <p:sldId id="1245" r:id="rId13"/>
    <p:sldId id="1246" r:id="rId14"/>
    <p:sldId id="1247" r:id="rId15"/>
    <p:sldId id="1248" r:id="rId16"/>
    <p:sldId id="1249" r:id="rId17"/>
    <p:sldId id="1250" r:id="rId18"/>
    <p:sldId id="1251" r:id="rId19"/>
    <p:sldId id="1254" r:id="rId20"/>
    <p:sldId id="1252" r:id="rId21"/>
    <p:sldId id="1235" r:id="rId22"/>
  </p:sldIdLst>
  <p:sldSz cx="9144000" cy="6858000" type="screen4x3"/>
  <p:notesSz cx="6870700" cy="970756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80000"/>
      </a:lnSpc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lnSpc>
        <a:spcPct val="80000"/>
      </a:lnSpc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lnSpc>
        <a:spcPct val="80000"/>
      </a:lnSpc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lnSpc>
        <a:spcPct val="80000"/>
      </a:lnSpc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lnSpc>
        <a:spcPct val="80000"/>
      </a:lnSpc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1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1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1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1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FF"/>
    <a:srgbClr val="9999FF"/>
    <a:srgbClr val="9966FF"/>
    <a:srgbClr val="FF66CC"/>
    <a:srgbClr val="FF9933"/>
    <a:srgbClr val="FFCC00"/>
    <a:srgbClr val="FF9900"/>
    <a:srgbClr val="66FF66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2" autoAdjust="0"/>
    <p:restoredTop sz="99868" autoAdjust="0"/>
  </p:normalViewPr>
  <p:slideViewPr>
    <p:cSldViewPr>
      <p:cViewPr varScale="1">
        <p:scale>
          <a:sx n="116" d="100"/>
          <a:sy n="116" d="100"/>
        </p:scale>
        <p:origin x="-1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720" y="-96"/>
      </p:cViewPr>
      <p:guideLst>
        <p:guide orient="horz" pos="3058"/>
        <p:guide pos="216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51188" y="9231313"/>
            <a:ext cx="569912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54" tIns="46965" rIns="92254" bIns="46965">
            <a:spAutoFit/>
          </a:bodyPr>
          <a:lstStyle/>
          <a:p>
            <a:pPr defTabSz="917575">
              <a:lnSpc>
                <a:spcPct val="90000"/>
              </a:lnSpc>
              <a:spcBef>
                <a:spcPct val="0"/>
              </a:spcBef>
              <a:buSzTx/>
              <a:defRPr/>
            </a:pPr>
            <a:r>
              <a:rPr lang="en-US" altLang="ko-KR" sz="1200" b="0">
                <a:ea typeface="굴림" pitchFamily="50" charset="-127"/>
              </a:rPr>
              <a:t>Page </a:t>
            </a:r>
            <a:fld id="{99C4B17A-A70D-43CA-BC67-BB9C8AB0B67D}" type="slidenum">
              <a:rPr lang="en-US" altLang="ko-KR" sz="1200" b="0">
                <a:ea typeface="굴림" pitchFamily="50" charset="-127"/>
              </a:rPr>
              <a:pPr defTabSz="917575">
                <a:lnSpc>
                  <a:spcPct val="90000"/>
                </a:lnSpc>
                <a:spcBef>
                  <a:spcPct val="0"/>
                </a:spcBef>
                <a:buSzTx/>
                <a:defRPr/>
              </a:pPr>
              <a:t>‹#›</a:t>
            </a:fld>
            <a:endParaRPr lang="en-US" altLang="ko-KR" sz="1200" b="0"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151188" y="9231313"/>
            <a:ext cx="569912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54" tIns="46965" rIns="92254" bIns="46965">
            <a:spAutoFit/>
          </a:bodyPr>
          <a:lstStyle/>
          <a:p>
            <a:pPr defTabSz="917575">
              <a:lnSpc>
                <a:spcPct val="90000"/>
              </a:lnSpc>
              <a:spcBef>
                <a:spcPct val="0"/>
              </a:spcBef>
              <a:buSzTx/>
              <a:defRPr/>
            </a:pPr>
            <a:r>
              <a:rPr lang="en-US" altLang="ko-KR" sz="1200" b="0">
                <a:ea typeface="굴림" pitchFamily="50" charset="-127"/>
              </a:rPr>
              <a:t>Page </a:t>
            </a:r>
            <a:fld id="{B87449C1-EB81-41C2-B295-BB6BBF3F5204}" type="slidenum">
              <a:rPr lang="en-US" altLang="ko-KR" sz="1200" b="0">
                <a:ea typeface="굴림" pitchFamily="50" charset="-127"/>
              </a:rPr>
              <a:pPr defTabSz="917575">
                <a:lnSpc>
                  <a:spcPct val="90000"/>
                </a:lnSpc>
                <a:spcBef>
                  <a:spcPct val="0"/>
                </a:spcBef>
                <a:buSzTx/>
                <a:defRPr/>
              </a:pPr>
              <a:t>‹#›</a:t>
            </a:fld>
            <a:endParaRPr lang="en-US" altLang="ko-KR" sz="1200" b="0">
              <a:ea typeface="굴림" pitchFamily="50" charset="-127"/>
            </a:endParaRP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9650" y="727075"/>
            <a:ext cx="4856163" cy="3641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11688"/>
            <a:ext cx="503555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609" tIns="46965" rIns="95609" bIns="46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Body Text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1807" y="9220500"/>
            <a:ext cx="2977303" cy="485378"/>
          </a:xfrm>
          <a:prstGeom prst="rect">
            <a:avLst/>
          </a:prstGeom>
          <a:noFill/>
        </p:spPr>
        <p:txBody>
          <a:bodyPr lIns="94732" tIns="47366" rIns="94732" bIns="47366"/>
          <a:lstStyle/>
          <a:p>
            <a:fld id="{E9562F0E-21DB-426D-BFFE-2EAAED3CDCB5}" type="slidenum">
              <a:rPr lang="en-US" altLang="ko-KR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en-US" altLang="ko-K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1807" y="9220500"/>
            <a:ext cx="2977303" cy="485378"/>
          </a:xfrm>
          <a:prstGeom prst="rect">
            <a:avLst/>
          </a:prstGeom>
          <a:noFill/>
        </p:spPr>
        <p:txBody>
          <a:bodyPr lIns="94732" tIns="47366" rIns="94732" bIns="47366"/>
          <a:lstStyle/>
          <a:p>
            <a:fld id="{4A4551CB-C335-4B2C-8399-96FF60962B13}" type="slidenum">
              <a:rPr lang="en-US" altLang="ko-KR"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en-US" altLang="ko-K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1807" y="9220500"/>
            <a:ext cx="2977303" cy="485378"/>
          </a:xfrm>
          <a:prstGeom prst="rect">
            <a:avLst/>
          </a:prstGeom>
          <a:noFill/>
        </p:spPr>
        <p:txBody>
          <a:bodyPr lIns="94732" tIns="47366" rIns="94732" bIns="47366"/>
          <a:lstStyle/>
          <a:p>
            <a:fld id="{27D76087-9D68-4713-BA78-E9D615B42714}" type="slidenum">
              <a:rPr lang="en-US" altLang="ko-KR"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en-US" altLang="ko-K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1807" y="9220500"/>
            <a:ext cx="2977303" cy="485378"/>
          </a:xfrm>
          <a:prstGeom prst="rect">
            <a:avLst/>
          </a:prstGeom>
          <a:noFill/>
        </p:spPr>
        <p:txBody>
          <a:bodyPr lIns="94732" tIns="47366" rIns="94732" bIns="47366"/>
          <a:lstStyle/>
          <a:p>
            <a:fld id="{591F3E56-ECE3-4D27-A5F9-0AD8172F8277}" type="slidenum">
              <a:rPr lang="en-US" altLang="ko-KR"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en-US" altLang="ko-K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1807" y="9220500"/>
            <a:ext cx="2977303" cy="485378"/>
          </a:xfrm>
          <a:prstGeom prst="rect">
            <a:avLst/>
          </a:prstGeom>
          <a:noFill/>
        </p:spPr>
        <p:txBody>
          <a:bodyPr lIns="94732" tIns="47366" rIns="94732" bIns="47366"/>
          <a:lstStyle/>
          <a:p>
            <a:fld id="{51372A8F-EE43-460F-BF27-85BB1FB47B8F}" type="slidenum">
              <a:rPr lang="en-US" altLang="ko-KR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 altLang="ko-K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1807" y="9220500"/>
            <a:ext cx="2977303" cy="4853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732" tIns="47366" rIns="94732" bIns="47366"/>
          <a:lstStyle/>
          <a:p>
            <a:fld id="{CF0485BF-E0B0-4569-B98C-066D422F1E8A}" type="slidenum">
              <a:rPr lang="en-US" altLang="ko-KR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en-US" altLang="ko-KR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ko-KR" altLang="ko-K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1807" y="9220500"/>
            <a:ext cx="2977303" cy="485378"/>
          </a:xfrm>
          <a:prstGeom prst="rect">
            <a:avLst/>
          </a:prstGeom>
          <a:noFill/>
        </p:spPr>
        <p:txBody>
          <a:bodyPr lIns="94732" tIns="47366" rIns="94732" bIns="47366"/>
          <a:lstStyle/>
          <a:p>
            <a:fld id="{F655ED44-506E-4C42-80CB-2047A044BD8B}" type="slidenum">
              <a:rPr lang="en-US" altLang="ko-KR">
                <a:latin typeface="Arial" pitchFamily="34" charset="0"/>
                <a:ea typeface="ＭＳ Ｐゴシック" pitchFamily="34" charset="-128"/>
              </a:rPr>
              <a:pPr/>
              <a:t>20</a:t>
            </a:fld>
            <a:endParaRPr lang="en-US" altLang="ko-K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07432-C6ED-47B8-8B51-3BC54D33411A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seungwon lee @ SAIT</a:t>
            </a:r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53785-EAF3-4410-BA01-44BE8D2F6069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seungwon lee @ SAIT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460944-F178-434F-88D4-DF2EB06FAFCB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seungwon lee @ SAIT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BEEFBA-66B3-4A9F-B925-8EF8A4084A3C}" type="datetime1">
              <a:rPr lang="en-US" altLang="ko-KR" smtClean="0"/>
              <a:t>10/9/2010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seungwon lee @ SAIT</a:t>
            </a:r>
            <a:endParaRPr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hf hdr="0"/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  <a:noFill/>
        </p:spPr>
        <p:txBody>
          <a:bodyPr/>
          <a:lstStyle/>
          <a:p>
            <a:r>
              <a:rPr lang="en-US" altLang="ko-KR" sz="3000" dirty="0" smtClean="0">
                <a:ea typeface="굴림" charset="-127"/>
              </a:rPr>
              <a:t/>
            </a:r>
            <a:br>
              <a:rPr lang="en-US" altLang="ko-KR" sz="3000" dirty="0" smtClean="0">
                <a:ea typeface="굴림" charset="-127"/>
              </a:rPr>
            </a:br>
            <a:r>
              <a:rPr lang="en-US" altLang="ko-KR" dirty="0" err="1" smtClean="0">
                <a:ea typeface="굴림" charset="-127"/>
              </a:rPr>
              <a:t>ManyCore</a:t>
            </a:r>
            <a:r>
              <a:rPr lang="en-US" altLang="ko-KR" dirty="0" smtClean="0">
                <a:ea typeface="굴림" charset="-127"/>
              </a:rPr>
              <a:t> on handhelds</a:t>
            </a:r>
            <a:endParaRPr lang="en-US" altLang="ko-KR" sz="2400" dirty="0" smtClean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ko-KR" dirty="0" smtClean="0">
                <a:ea typeface="굴림" charset="-127"/>
              </a:rPr>
              <a:t>September 9, 2010</a:t>
            </a:r>
          </a:p>
          <a:p>
            <a:pPr marL="285750" indent="-285750"/>
            <a:r>
              <a:rPr lang="en-US" altLang="ko-KR" dirty="0" err="1" smtClean="0">
                <a:ea typeface="굴림" charset="-127"/>
              </a:rPr>
              <a:t>Seungwon</a:t>
            </a:r>
            <a:r>
              <a:rPr lang="en-US" altLang="ko-KR" dirty="0" smtClean="0">
                <a:ea typeface="굴림" charset="-127"/>
              </a:rPr>
              <a:t> </a:t>
            </a:r>
            <a:r>
              <a:rPr lang="en-US" altLang="ko-KR" dirty="0" err="1" smtClean="0">
                <a:ea typeface="굴림" charset="-127"/>
              </a:rPr>
              <a:t>Lee@SAIT</a:t>
            </a:r>
            <a:endParaRPr lang="ko-KR" altLang="en-US" dirty="0" smtClean="0"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Have we got all enabling tech?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Display: many alternatives</a:t>
            </a:r>
          </a:p>
          <a:p>
            <a:r>
              <a:rPr lang="en-US" altLang="ko-KR" dirty="0" smtClean="0"/>
              <a:t>Input: half as many</a:t>
            </a:r>
          </a:p>
          <a:p>
            <a:r>
              <a:rPr lang="en-US" altLang="ko-KR" dirty="0" smtClean="0"/>
              <a:t>Network: plenty fast soon (if we get better provides)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How about computing power?</a:t>
            </a:r>
          </a:p>
          <a:p>
            <a:pPr lvl="1"/>
            <a:r>
              <a:rPr lang="en-US" altLang="ko-KR" dirty="0" smtClean="0"/>
              <a:t>CPU speed no longer considered a reason to upgrade your PC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327E-0037-436D-B0D2-A7115D9EFDF9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1524000"/>
            <a:ext cx="46609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ea typeface="ＭＳ Ｐゴシック" pitchFamily="34" charset="-128"/>
              </a:rPr>
              <a:t>Increasing Performance of Microprocessors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 rot="-5400000">
            <a:off x="-306659" y="3440699"/>
            <a:ext cx="2137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Times New Roman" pitchFamily="18" charset="0"/>
              </a:rPr>
              <a:t>Frequency (MHz)</a:t>
            </a: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5715000" y="1752600"/>
            <a:ext cx="3124200" cy="277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800" dirty="0">
                <a:latin typeface="+mn-lt"/>
              </a:rPr>
              <a:t>“In the past, performance scaling in conventional single-core processors has been accomplished largely through increases in clock frequency (</a:t>
            </a:r>
            <a:r>
              <a:rPr lang="en-US" altLang="ko-KR" sz="1800" i="1" dirty="0">
                <a:latin typeface="+mn-lt"/>
              </a:rPr>
              <a:t>accounting for</a:t>
            </a:r>
            <a:r>
              <a:rPr lang="en-US" altLang="ko-KR" sz="1800" dirty="0">
                <a:latin typeface="+mn-lt"/>
              </a:rPr>
              <a:t> </a:t>
            </a:r>
            <a:r>
              <a:rPr lang="en-US" altLang="ko-KR" sz="1800" i="1" dirty="0">
                <a:latin typeface="+mn-lt"/>
              </a:rPr>
              <a:t>roughly 80 percent of the performance gains to date</a:t>
            </a:r>
            <a:r>
              <a:rPr lang="en-US" altLang="ko-KR" sz="1800" dirty="0">
                <a:latin typeface="+mn-lt"/>
              </a:rPr>
              <a:t>).”</a:t>
            </a:r>
          </a:p>
          <a:p>
            <a:pPr algn="r">
              <a:spcBef>
                <a:spcPct val="50000"/>
              </a:spcBef>
            </a:pPr>
            <a:r>
              <a:rPr lang="en-US" altLang="ko-KR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Platform 2015</a:t>
            </a:r>
            <a:endParaRPr lang="en-US" altLang="ko-KR" sz="18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algn="r"/>
            <a:r>
              <a:rPr lang="en-US" altLang="ko-KR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S. Y. </a:t>
            </a:r>
            <a:r>
              <a:rPr lang="en-US" altLang="ko-KR" sz="1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Borkar</a:t>
            </a:r>
            <a:r>
              <a:rPr lang="en-US" altLang="ko-KR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altLang="ko-KR" sz="18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et al</a:t>
            </a:r>
            <a:r>
              <a:rPr lang="en-US" altLang="ko-KR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., 2006</a:t>
            </a:r>
          </a:p>
          <a:p>
            <a:pPr algn="r"/>
            <a:r>
              <a:rPr lang="en-US" altLang="ko-KR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Intel Corporation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3733800" y="5029200"/>
            <a:ext cx="154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  <a:latin typeface="ZapfHumnst BT" charset="0"/>
              </a:rPr>
              <a:t>Intel Pentium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8E30-4D87-4F0F-B8CE-4F94D88D4202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dirty="0" err="1" smtClean="0"/>
              <a:t>seungwon</a:t>
            </a:r>
            <a:r>
              <a:rPr kumimoji="0" lang="en-US" dirty="0" smtClean="0"/>
              <a:t> lee @ SAIT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smtClean="0">
                <a:ea typeface="ＭＳ Ｐゴシック" pitchFamily="34" charset="-128"/>
              </a:rPr>
              <a:t>Problem with </a:t>
            </a:r>
            <a:r>
              <a:rPr lang="en-US" altLang="ko-KR" sz="3200" dirty="0" err="1" smtClean="0">
                <a:ea typeface="ＭＳ Ｐゴシック" pitchFamily="34" charset="-128"/>
              </a:rPr>
              <a:t>Uni</a:t>
            </a:r>
            <a:r>
              <a:rPr lang="en-US" altLang="ko-KR" sz="3200" dirty="0" smtClean="0">
                <a:ea typeface="ＭＳ Ｐゴシック" pitchFamily="34" charset="-128"/>
              </a:rPr>
              <a:t>-core Microprocessors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070100" y="1890712"/>
            <a:ext cx="5105400" cy="3276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340893" y="5716587"/>
            <a:ext cx="354622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400" b="1" i="1">
                <a:latin typeface="+mn-lt"/>
              </a:rPr>
              <a:t>Decreasing Feature Size</a:t>
            </a:r>
          </a:p>
          <a:p>
            <a:pPr eaLnBrk="0" hangingPunct="0"/>
            <a:r>
              <a:rPr lang="en-US" altLang="ko-KR" sz="2400" b="1" i="1">
                <a:latin typeface="+mn-lt"/>
              </a:rPr>
              <a:t>Increasing Chip Frequency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2319338" y="2227262"/>
            <a:ext cx="4826000" cy="2806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078038" y="1884362"/>
            <a:ext cx="5105400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078038" y="2989262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2078038" y="4056062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2255838" y="491966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2763838" y="479266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3271838" y="428466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3779838" y="409416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4287838" y="371316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4795838" y="357346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5303838" y="319881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84" name="Oval 17"/>
          <p:cNvSpPr>
            <a:spLocks noChangeAspect="1" noChangeArrowheads="1"/>
          </p:cNvSpPr>
          <p:nvPr/>
        </p:nvSpPr>
        <p:spPr bwMode="auto">
          <a:xfrm>
            <a:off x="3919538" y="3979862"/>
            <a:ext cx="182562" cy="182563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85" name="Oval 18"/>
          <p:cNvSpPr>
            <a:spLocks noChangeAspect="1" noChangeArrowheads="1"/>
          </p:cNvSpPr>
          <p:nvPr/>
        </p:nvSpPr>
        <p:spPr bwMode="auto">
          <a:xfrm>
            <a:off x="6251575" y="2654300"/>
            <a:ext cx="182563" cy="182562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186" name="Oval 19"/>
          <p:cNvSpPr>
            <a:spLocks noChangeAspect="1" noChangeArrowheads="1"/>
          </p:cNvSpPr>
          <p:nvPr/>
        </p:nvSpPr>
        <p:spPr bwMode="auto">
          <a:xfrm>
            <a:off x="7589838" y="1905000"/>
            <a:ext cx="182562" cy="182562"/>
          </a:xfrm>
          <a:prstGeom prst="ellipse">
            <a:avLst/>
          </a:prstGeom>
          <a:solidFill>
            <a:srgbClr val="FF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06638" y="5084762"/>
            <a:ext cx="4648200" cy="76200"/>
            <a:chOff x="1056" y="3024"/>
            <a:chExt cx="2928" cy="48"/>
          </a:xfrm>
        </p:grpSpPr>
        <p:sp>
          <p:nvSpPr>
            <p:cNvPr id="7220" name="Line 21"/>
            <p:cNvSpPr>
              <a:spLocks noChangeShapeType="1"/>
            </p:cNvSpPr>
            <p:nvPr/>
          </p:nvSpPr>
          <p:spPr bwMode="auto">
            <a:xfrm flipV="1">
              <a:off x="1056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1" name="Line 22"/>
            <p:cNvSpPr>
              <a:spLocks noChangeShapeType="1"/>
            </p:cNvSpPr>
            <p:nvPr/>
          </p:nvSpPr>
          <p:spPr bwMode="auto">
            <a:xfrm flipV="1">
              <a:off x="1392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2" name="Line 23"/>
            <p:cNvSpPr>
              <a:spLocks noChangeShapeType="1"/>
            </p:cNvSpPr>
            <p:nvPr/>
          </p:nvSpPr>
          <p:spPr bwMode="auto">
            <a:xfrm flipV="1">
              <a:off x="1716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3" name="Line 24"/>
            <p:cNvSpPr>
              <a:spLocks noChangeShapeType="1"/>
            </p:cNvSpPr>
            <p:nvPr/>
          </p:nvSpPr>
          <p:spPr bwMode="auto">
            <a:xfrm flipV="1">
              <a:off x="2040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4" name="Line 25"/>
            <p:cNvSpPr>
              <a:spLocks noChangeShapeType="1"/>
            </p:cNvSpPr>
            <p:nvPr/>
          </p:nvSpPr>
          <p:spPr bwMode="auto">
            <a:xfrm flipV="1">
              <a:off x="2364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5" name="Line 26"/>
            <p:cNvSpPr>
              <a:spLocks noChangeShapeType="1"/>
            </p:cNvSpPr>
            <p:nvPr/>
          </p:nvSpPr>
          <p:spPr bwMode="auto">
            <a:xfrm flipV="1">
              <a:off x="2688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6" name="Line 27"/>
            <p:cNvSpPr>
              <a:spLocks noChangeShapeType="1"/>
            </p:cNvSpPr>
            <p:nvPr/>
          </p:nvSpPr>
          <p:spPr bwMode="auto">
            <a:xfrm flipV="1">
              <a:off x="3012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7" name="Line 28"/>
            <p:cNvSpPr>
              <a:spLocks noChangeShapeType="1"/>
            </p:cNvSpPr>
            <p:nvPr/>
          </p:nvSpPr>
          <p:spPr bwMode="auto">
            <a:xfrm flipV="1">
              <a:off x="3336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8" name="Line 29"/>
            <p:cNvSpPr>
              <a:spLocks noChangeShapeType="1"/>
            </p:cNvSpPr>
            <p:nvPr/>
          </p:nvSpPr>
          <p:spPr bwMode="auto">
            <a:xfrm flipV="1">
              <a:off x="3660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  <p:sp>
          <p:nvSpPr>
            <p:cNvPr id="7229" name="Line 30"/>
            <p:cNvSpPr>
              <a:spLocks noChangeShapeType="1"/>
            </p:cNvSpPr>
            <p:nvPr/>
          </p:nvSpPr>
          <p:spPr bwMode="auto">
            <a:xfrm flipV="1">
              <a:off x="3984" y="3024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n-lt"/>
              </a:endParaRPr>
            </a:p>
          </p:txBody>
        </p:sp>
      </p:grpSp>
      <p:sp>
        <p:nvSpPr>
          <p:cNvPr id="7188" name="Text Box 31"/>
          <p:cNvSpPr txBox="1">
            <a:spLocks noChangeArrowheads="1"/>
          </p:cNvSpPr>
          <p:nvPr/>
        </p:nvSpPr>
        <p:spPr bwMode="auto">
          <a:xfrm rot="-5400000">
            <a:off x="220797" y="3270820"/>
            <a:ext cx="158088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 b="1">
                <a:latin typeface="+mn-lt"/>
              </a:rPr>
              <a:t>Watts/cm</a:t>
            </a:r>
            <a:r>
              <a:rPr lang="en-US" altLang="ko-KR" sz="2400" b="1" baseline="30000">
                <a:latin typeface="+mn-lt"/>
              </a:rPr>
              <a:t>2</a:t>
            </a:r>
            <a:endParaRPr lang="en-US" altLang="ko-KR" sz="2400" b="1">
              <a:latin typeface="+mn-lt"/>
            </a:endParaRPr>
          </a:p>
        </p:txBody>
      </p:sp>
      <p:sp>
        <p:nvSpPr>
          <p:cNvPr id="7189" name="Text Box 32"/>
          <p:cNvSpPr txBox="1">
            <a:spLocks noChangeArrowheads="1"/>
          </p:cNvSpPr>
          <p:nvPr/>
        </p:nvSpPr>
        <p:spPr bwMode="auto">
          <a:xfrm>
            <a:off x="1771497" y="4945062"/>
            <a:ext cx="3113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b="1">
                <a:latin typeface="+mn-lt"/>
              </a:rPr>
              <a:t>1</a:t>
            </a:r>
          </a:p>
        </p:txBody>
      </p:sp>
      <p:sp>
        <p:nvSpPr>
          <p:cNvPr id="7190" name="Text Box 33"/>
          <p:cNvSpPr txBox="1">
            <a:spLocks noChangeArrowheads="1"/>
          </p:cNvSpPr>
          <p:nvPr/>
        </p:nvSpPr>
        <p:spPr bwMode="auto">
          <a:xfrm>
            <a:off x="1633700" y="3852862"/>
            <a:ext cx="442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b="1" dirty="0">
                <a:latin typeface="+mn-lt"/>
              </a:rPr>
              <a:t>10</a:t>
            </a:r>
          </a:p>
        </p:txBody>
      </p:sp>
      <p:sp>
        <p:nvSpPr>
          <p:cNvPr id="7191" name="Text Box 34"/>
          <p:cNvSpPr txBox="1">
            <a:spLocks noChangeArrowheads="1"/>
          </p:cNvSpPr>
          <p:nvPr/>
        </p:nvSpPr>
        <p:spPr bwMode="auto">
          <a:xfrm>
            <a:off x="1495904" y="2786062"/>
            <a:ext cx="574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b="1">
                <a:latin typeface="+mn-lt"/>
              </a:rPr>
              <a:t>100</a:t>
            </a:r>
          </a:p>
        </p:txBody>
      </p:sp>
      <p:sp>
        <p:nvSpPr>
          <p:cNvPr id="7192" name="Text Box 35"/>
          <p:cNvSpPr txBox="1">
            <a:spLocks noChangeArrowheads="1"/>
          </p:cNvSpPr>
          <p:nvPr/>
        </p:nvSpPr>
        <p:spPr bwMode="auto">
          <a:xfrm>
            <a:off x="1358108" y="1693862"/>
            <a:ext cx="705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b="1">
                <a:latin typeface="+mn-lt"/>
              </a:rPr>
              <a:t>1000</a:t>
            </a:r>
          </a:p>
        </p:txBody>
      </p:sp>
      <p:sp>
        <p:nvSpPr>
          <p:cNvPr id="7193" name="Text Box 36"/>
          <p:cNvSpPr txBox="1">
            <a:spLocks noChangeArrowheads="1"/>
          </p:cNvSpPr>
          <p:nvPr/>
        </p:nvSpPr>
        <p:spPr bwMode="auto">
          <a:xfrm>
            <a:off x="2021166" y="5256212"/>
            <a:ext cx="56618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1.5m</a:t>
            </a:r>
          </a:p>
        </p:txBody>
      </p:sp>
      <p:sp>
        <p:nvSpPr>
          <p:cNvPr id="7194" name="Text Box 37"/>
          <p:cNvSpPr txBox="1">
            <a:spLocks noChangeArrowheads="1"/>
          </p:cNvSpPr>
          <p:nvPr/>
        </p:nvSpPr>
        <p:spPr bwMode="auto">
          <a:xfrm>
            <a:off x="2560099" y="5256212"/>
            <a:ext cx="57099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1.0m</a:t>
            </a:r>
          </a:p>
        </p:txBody>
      </p:sp>
      <p:sp>
        <p:nvSpPr>
          <p:cNvPr id="7195" name="Text Box 38"/>
          <p:cNvSpPr txBox="1">
            <a:spLocks noChangeArrowheads="1"/>
          </p:cNvSpPr>
          <p:nvPr/>
        </p:nvSpPr>
        <p:spPr bwMode="auto">
          <a:xfrm>
            <a:off x="3076037" y="5256212"/>
            <a:ext cx="57099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0.7m</a:t>
            </a:r>
          </a:p>
        </p:txBody>
      </p:sp>
      <p:sp>
        <p:nvSpPr>
          <p:cNvPr id="7196" name="Text Box 39"/>
          <p:cNvSpPr txBox="1">
            <a:spLocks noChangeArrowheads="1"/>
          </p:cNvSpPr>
          <p:nvPr/>
        </p:nvSpPr>
        <p:spPr bwMode="auto">
          <a:xfrm>
            <a:off x="3591974" y="5256212"/>
            <a:ext cx="57099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0.5m</a:t>
            </a:r>
          </a:p>
        </p:txBody>
      </p:sp>
      <p:sp>
        <p:nvSpPr>
          <p:cNvPr id="7197" name="Text Box 40"/>
          <p:cNvSpPr txBox="1">
            <a:spLocks noChangeArrowheads="1"/>
          </p:cNvSpPr>
          <p:nvPr/>
        </p:nvSpPr>
        <p:spPr bwMode="auto">
          <a:xfrm>
            <a:off x="4063829" y="5256212"/>
            <a:ext cx="659156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0.35m</a:t>
            </a:r>
          </a:p>
        </p:txBody>
      </p:sp>
      <p:sp>
        <p:nvSpPr>
          <p:cNvPr id="7198" name="Text Box 41"/>
          <p:cNvSpPr txBox="1">
            <a:spLocks noChangeArrowheads="1"/>
          </p:cNvSpPr>
          <p:nvPr/>
        </p:nvSpPr>
        <p:spPr bwMode="auto">
          <a:xfrm>
            <a:off x="4581594" y="5256212"/>
            <a:ext cx="6555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0.25m</a:t>
            </a:r>
          </a:p>
        </p:txBody>
      </p:sp>
      <p:sp>
        <p:nvSpPr>
          <p:cNvPr id="7199" name="Text Box 42"/>
          <p:cNvSpPr txBox="1">
            <a:spLocks noChangeArrowheads="1"/>
          </p:cNvSpPr>
          <p:nvPr/>
        </p:nvSpPr>
        <p:spPr bwMode="auto">
          <a:xfrm>
            <a:off x="5090094" y="5256212"/>
            <a:ext cx="670376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0.18m</a:t>
            </a:r>
          </a:p>
        </p:txBody>
      </p:sp>
      <p:sp>
        <p:nvSpPr>
          <p:cNvPr id="7200" name="Text Box 43"/>
          <p:cNvSpPr txBox="1">
            <a:spLocks noChangeArrowheads="1"/>
          </p:cNvSpPr>
          <p:nvPr/>
        </p:nvSpPr>
        <p:spPr bwMode="auto">
          <a:xfrm>
            <a:off x="5601121" y="5256212"/>
            <a:ext cx="654796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0.13m</a:t>
            </a:r>
          </a:p>
        </p:txBody>
      </p:sp>
      <p:sp>
        <p:nvSpPr>
          <p:cNvPr id="7201" name="Text Box 44"/>
          <p:cNvSpPr txBox="1">
            <a:spLocks noChangeArrowheads="1"/>
          </p:cNvSpPr>
          <p:nvPr/>
        </p:nvSpPr>
        <p:spPr bwMode="auto">
          <a:xfrm>
            <a:off x="6158962" y="5256212"/>
            <a:ext cx="57099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0.1m</a:t>
            </a:r>
          </a:p>
        </p:txBody>
      </p:sp>
      <p:sp>
        <p:nvSpPr>
          <p:cNvPr id="7202" name="Text Box 45"/>
          <p:cNvSpPr txBox="1">
            <a:spLocks noChangeArrowheads="1"/>
          </p:cNvSpPr>
          <p:nvPr/>
        </p:nvSpPr>
        <p:spPr bwMode="auto">
          <a:xfrm>
            <a:off x="6628412" y="5256212"/>
            <a:ext cx="66396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latin typeface="+mn-lt"/>
              </a:rPr>
              <a:t>0.07m</a:t>
            </a:r>
          </a:p>
        </p:txBody>
      </p:sp>
      <p:sp>
        <p:nvSpPr>
          <p:cNvPr id="7203" name="AutoShape 46"/>
          <p:cNvSpPr>
            <a:spLocks noChangeArrowheads="1"/>
          </p:cNvSpPr>
          <p:nvPr/>
        </p:nvSpPr>
        <p:spPr bwMode="auto">
          <a:xfrm>
            <a:off x="3276600" y="3948112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204" name="AutoShape 47"/>
          <p:cNvSpPr>
            <a:spLocks noChangeArrowheads="1"/>
          </p:cNvSpPr>
          <p:nvPr/>
        </p:nvSpPr>
        <p:spPr bwMode="auto">
          <a:xfrm>
            <a:off x="5524500" y="2627312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205" name="Text Box 48"/>
          <p:cNvSpPr txBox="1">
            <a:spLocks noChangeArrowheads="1"/>
          </p:cNvSpPr>
          <p:nvPr/>
        </p:nvSpPr>
        <p:spPr bwMode="auto">
          <a:xfrm>
            <a:off x="1981200" y="4494212"/>
            <a:ext cx="7620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ko-KR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i386</a:t>
            </a:r>
          </a:p>
        </p:txBody>
      </p:sp>
      <p:sp>
        <p:nvSpPr>
          <p:cNvPr id="7206" name="Text Box 49"/>
          <p:cNvSpPr txBox="1">
            <a:spLocks noChangeArrowheads="1"/>
          </p:cNvSpPr>
          <p:nvPr/>
        </p:nvSpPr>
        <p:spPr bwMode="auto">
          <a:xfrm>
            <a:off x="2971800" y="4699000"/>
            <a:ext cx="7620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ko-KR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i486</a:t>
            </a:r>
          </a:p>
        </p:txBody>
      </p:sp>
      <p:sp>
        <p:nvSpPr>
          <p:cNvPr id="7207" name="Text Box 50"/>
          <p:cNvSpPr txBox="1">
            <a:spLocks noChangeArrowheads="1"/>
          </p:cNvSpPr>
          <p:nvPr/>
        </p:nvSpPr>
        <p:spPr bwMode="auto">
          <a:xfrm>
            <a:off x="3429000" y="4379912"/>
            <a:ext cx="12192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Pentium</a:t>
            </a:r>
          </a:p>
        </p:txBody>
      </p:sp>
      <p:sp>
        <p:nvSpPr>
          <p:cNvPr id="7208" name="Text Box 51"/>
          <p:cNvSpPr txBox="1">
            <a:spLocks noChangeArrowheads="1"/>
          </p:cNvSpPr>
          <p:nvPr/>
        </p:nvSpPr>
        <p:spPr bwMode="auto">
          <a:xfrm>
            <a:off x="3911600" y="4138612"/>
            <a:ext cx="15748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Pentium Pro</a:t>
            </a:r>
          </a:p>
        </p:txBody>
      </p:sp>
      <p:sp>
        <p:nvSpPr>
          <p:cNvPr id="7209" name="Text Box 52"/>
          <p:cNvSpPr txBox="1">
            <a:spLocks noChangeArrowheads="1"/>
          </p:cNvSpPr>
          <p:nvPr/>
        </p:nvSpPr>
        <p:spPr bwMode="auto">
          <a:xfrm>
            <a:off x="4432300" y="3783012"/>
            <a:ext cx="15748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Pentium II</a:t>
            </a:r>
          </a:p>
        </p:txBody>
      </p:sp>
      <p:sp>
        <p:nvSpPr>
          <p:cNvPr id="7210" name="Text Box 53"/>
          <p:cNvSpPr txBox="1">
            <a:spLocks noChangeArrowheads="1"/>
          </p:cNvSpPr>
          <p:nvPr/>
        </p:nvSpPr>
        <p:spPr bwMode="auto">
          <a:xfrm>
            <a:off x="4965700" y="3541712"/>
            <a:ext cx="13589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Pentium III</a:t>
            </a:r>
          </a:p>
        </p:txBody>
      </p:sp>
      <p:sp>
        <p:nvSpPr>
          <p:cNvPr id="7211" name="Text Box 54"/>
          <p:cNvSpPr txBox="1">
            <a:spLocks noChangeArrowheads="1"/>
          </p:cNvSpPr>
          <p:nvPr/>
        </p:nvSpPr>
        <p:spPr bwMode="auto">
          <a:xfrm>
            <a:off x="2284054" y="3673475"/>
            <a:ext cx="102624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b="1">
                <a:solidFill>
                  <a:srgbClr val="FF0033"/>
                </a:solidFill>
                <a:latin typeface="+mn-lt"/>
              </a:rPr>
              <a:t>Hot Plate</a:t>
            </a:r>
          </a:p>
        </p:txBody>
      </p:sp>
      <p:sp>
        <p:nvSpPr>
          <p:cNvPr id="7212" name="Text Box 55"/>
          <p:cNvSpPr txBox="1">
            <a:spLocks noChangeArrowheads="1"/>
          </p:cNvSpPr>
          <p:nvPr/>
        </p:nvSpPr>
        <p:spPr bwMode="auto">
          <a:xfrm>
            <a:off x="4176010" y="2301875"/>
            <a:ext cx="160249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b="1">
                <a:solidFill>
                  <a:srgbClr val="FF0033"/>
                </a:solidFill>
                <a:latin typeface="+mn-lt"/>
              </a:rPr>
              <a:t>Nuclear Reactor</a:t>
            </a:r>
          </a:p>
        </p:txBody>
      </p:sp>
      <p:sp>
        <p:nvSpPr>
          <p:cNvPr id="7213" name="Text Box 56"/>
          <p:cNvSpPr txBox="1">
            <a:spLocks noChangeArrowheads="1"/>
          </p:cNvSpPr>
          <p:nvPr/>
        </p:nvSpPr>
        <p:spPr bwMode="auto">
          <a:xfrm>
            <a:off x="6502386" y="1447800"/>
            <a:ext cx="1452577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b="1">
                <a:solidFill>
                  <a:srgbClr val="FF0033"/>
                </a:solidFill>
                <a:latin typeface="+mn-lt"/>
              </a:rPr>
              <a:t>Rocket Nozzle</a:t>
            </a:r>
          </a:p>
        </p:txBody>
      </p:sp>
      <p:sp>
        <p:nvSpPr>
          <p:cNvPr id="7214" name="Rectangle 57"/>
          <p:cNvSpPr>
            <a:spLocks noChangeArrowheads="1"/>
          </p:cNvSpPr>
          <p:nvPr/>
        </p:nvSpPr>
        <p:spPr bwMode="auto">
          <a:xfrm>
            <a:off x="6553200" y="2360612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7215" name="Text Box 58"/>
          <p:cNvSpPr txBox="1">
            <a:spLocks noChangeArrowheads="1"/>
          </p:cNvSpPr>
          <p:nvPr/>
        </p:nvSpPr>
        <p:spPr bwMode="auto">
          <a:xfrm>
            <a:off x="6642100" y="2436812"/>
            <a:ext cx="1358900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Pentium 4</a:t>
            </a:r>
          </a:p>
          <a:p>
            <a:pPr eaLnBrk="0" hangingPunct="0"/>
            <a:r>
              <a:rPr lang="en-US" altLang="ko-KR" sz="1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(Prescott)</a:t>
            </a:r>
            <a:endParaRPr lang="en-US" altLang="ko-KR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216" name="Text Box 59"/>
          <p:cNvSpPr txBox="1">
            <a:spLocks noChangeArrowheads="1"/>
          </p:cNvSpPr>
          <p:nvPr/>
        </p:nvSpPr>
        <p:spPr bwMode="auto">
          <a:xfrm>
            <a:off x="5689600" y="2995612"/>
            <a:ext cx="1358900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Pentium 4</a:t>
            </a:r>
          </a:p>
          <a:p>
            <a:pPr eaLnBrk="0" hangingPunct="0"/>
            <a:r>
              <a:rPr lang="en-US" altLang="ko-KR" sz="1200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(Willamette)</a:t>
            </a:r>
            <a:endParaRPr lang="en-US" altLang="ko-KR" b="1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217" name="Line 61"/>
          <p:cNvSpPr>
            <a:spLocks noChangeShapeType="1"/>
          </p:cNvSpPr>
          <p:nvPr/>
        </p:nvSpPr>
        <p:spPr bwMode="auto">
          <a:xfrm>
            <a:off x="5943600" y="5929312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7218" name="Line 62"/>
          <p:cNvSpPr>
            <a:spLocks noChangeShapeType="1"/>
          </p:cNvSpPr>
          <p:nvPr/>
        </p:nvSpPr>
        <p:spPr bwMode="auto">
          <a:xfrm>
            <a:off x="5943600" y="6310312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61" name="날짜 개체 틀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C57-E98F-4934-BBEC-5EA8B6ABC37A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62" name="슬라이드 번호 개체 틀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3" name="바닥글 개체 틀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smtClean="0">
                <a:ea typeface="ＭＳ Ｐゴシック" pitchFamily="34" charset="-128"/>
              </a:rPr>
              <a:t>From </a:t>
            </a:r>
            <a:r>
              <a:rPr lang="en-US" altLang="ko-KR" sz="3200" dirty="0" err="1" smtClean="0">
                <a:ea typeface="ＭＳ Ｐゴシック" pitchFamily="34" charset="-128"/>
              </a:rPr>
              <a:t>Uni</a:t>
            </a:r>
            <a:r>
              <a:rPr lang="en-US" altLang="ko-KR" sz="3200" dirty="0" smtClean="0">
                <a:ea typeface="ＭＳ Ｐゴシック" pitchFamily="34" charset="-128"/>
              </a:rPr>
              <a:t>-core to Multi-core Processors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2438400" cy="4419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2400" dirty="0" smtClean="0">
                <a:ea typeface="ＭＳ Ｐゴシック" pitchFamily="34" charset="-128"/>
              </a:rPr>
              <a:t>Intel’s Nehalem</a:t>
            </a:r>
          </a:p>
          <a:p>
            <a:pPr eaLnBrk="1" hangingPunct="1">
              <a:spcBef>
                <a:spcPct val="50000"/>
              </a:spcBef>
              <a:buClrTx/>
              <a:buFont typeface="Times" pitchFamily="-111" charset="0"/>
              <a:buChar char="•"/>
            </a:pPr>
            <a:r>
              <a:rPr lang="en-US" altLang="ko-KR" sz="2000" b="0" dirty="0" smtClean="0">
                <a:ea typeface="ＭＳ Ｐゴシック" pitchFamily="34" charset="-128"/>
              </a:rPr>
              <a:t>Modular</a:t>
            </a:r>
          </a:p>
          <a:p>
            <a:pPr eaLnBrk="1" hangingPunct="1">
              <a:spcBef>
                <a:spcPct val="50000"/>
              </a:spcBef>
              <a:buClrTx/>
              <a:buFont typeface="Times" pitchFamily="-111" charset="0"/>
              <a:buChar char="•"/>
            </a:pPr>
            <a:r>
              <a:rPr lang="en-US" altLang="ko-KR" sz="2000" b="0" dirty="0" smtClean="0">
                <a:ea typeface="ＭＳ Ｐゴシック" pitchFamily="34" charset="-128"/>
              </a:rPr>
              <a:t>Up to 8 cores</a:t>
            </a:r>
          </a:p>
          <a:p>
            <a:pPr eaLnBrk="1" hangingPunct="1">
              <a:spcBef>
                <a:spcPct val="50000"/>
              </a:spcBef>
              <a:buClrTx/>
              <a:buFont typeface="Times" pitchFamily="-111" charset="0"/>
              <a:buChar char="•"/>
            </a:pPr>
            <a:r>
              <a:rPr lang="en-US" altLang="ko-KR" sz="2000" b="0" dirty="0" smtClean="0">
                <a:ea typeface="ＭＳ Ｐゴシック" pitchFamily="34" charset="-128"/>
              </a:rPr>
              <a:t>3 levels of cache</a:t>
            </a:r>
          </a:p>
          <a:p>
            <a:pPr eaLnBrk="1" hangingPunct="1">
              <a:spcBef>
                <a:spcPct val="50000"/>
              </a:spcBef>
              <a:buClrTx/>
              <a:buFont typeface="Times" pitchFamily="-111" charset="0"/>
              <a:buChar char="•"/>
            </a:pPr>
            <a:r>
              <a:rPr lang="en-US" altLang="ko-KR" sz="2000" b="0" dirty="0" smtClean="0">
                <a:ea typeface="ＭＳ Ｐゴシック" pitchFamily="34" charset="-128"/>
              </a:rPr>
              <a:t>Integrated memory controller</a:t>
            </a:r>
          </a:p>
          <a:p>
            <a:pPr eaLnBrk="1" hangingPunct="1">
              <a:spcBef>
                <a:spcPct val="50000"/>
              </a:spcBef>
              <a:buClrTx/>
              <a:buFont typeface="Times" pitchFamily="-111" charset="0"/>
              <a:buChar char="•"/>
            </a:pPr>
            <a:r>
              <a:rPr lang="en-US" altLang="ko-KR" sz="2000" b="0" dirty="0" smtClean="0">
                <a:ea typeface="ＭＳ Ｐゴシック" pitchFamily="34" charset="-128"/>
              </a:rPr>
              <a:t>Multiple </a:t>
            </a:r>
            <a:r>
              <a:rPr lang="en-US" altLang="ko-KR" sz="2000" b="0" dirty="0" err="1" smtClean="0">
                <a:ea typeface="ＭＳ Ｐゴシック" pitchFamily="34" charset="-128"/>
              </a:rPr>
              <a:t>QuickPath</a:t>
            </a:r>
            <a:r>
              <a:rPr lang="en-US" altLang="ko-KR" sz="2000" b="0" dirty="0" smtClean="0">
                <a:ea typeface="ＭＳ Ｐゴシック" pitchFamily="34" charset="-128"/>
              </a:rPr>
              <a:t> Interconnects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57400"/>
            <a:ext cx="57150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1217-EAE2-45A1-9FF7-7E2F1B1133E7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1524000"/>
            <a:ext cx="46609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ea typeface="ＭＳ Ｐゴシック" pitchFamily="34" charset="-128"/>
              </a:rPr>
              <a:t>Switch to </a:t>
            </a:r>
            <a:r>
              <a:rPr lang="en-US" altLang="ko-KR" sz="3600" dirty="0" err="1" smtClean="0">
                <a:ea typeface="ＭＳ Ｐゴシック" pitchFamily="34" charset="-128"/>
              </a:rPr>
              <a:t>Multicore</a:t>
            </a:r>
            <a:r>
              <a:rPr lang="en-US" altLang="ko-KR" sz="3600" dirty="0" smtClean="0">
                <a:ea typeface="ＭＳ Ｐゴシック" pitchFamily="34" charset="-128"/>
              </a:rPr>
              <a:t> Chips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5400000">
            <a:off x="-533445" y="3506564"/>
            <a:ext cx="243848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>
                <a:solidFill>
                  <a:schemeClr val="tx2"/>
                </a:solidFill>
                <a:latin typeface="+mn-lt"/>
              </a:rPr>
              <a:t>Frequency (MHz)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4686300" y="25146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 rot="-5400000">
            <a:off x="4297358" y="3125610"/>
            <a:ext cx="78899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solidFill>
                  <a:srgbClr val="000000"/>
                </a:solidFill>
                <a:latin typeface="+mn-lt"/>
              </a:rPr>
              <a:t>dual core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4876800" y="25146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 rot="-5400000">
            <a:off x="4467789" y="3147835"/>
            <a:ext cx="835485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 b="1">
                <a:solidFill>
                  <a:srgbClr val="000000"/>
                </a:solidFill>
                <a:latin typeface="+mn-lt"/>
              </a:rPr>
              <a:t>quad core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5715000" y="1752600"/>
            <a:ext cx="3048000" cy="22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800" dirty="0">
                <a:latin typeface="+mn-lt"/>
              </a:rPr>
              <a:t>“For the next several years the only way to obtain significant increases in microprocessor performance will be through increasing use of parallelism:</a:t>
            </a:r>
          </a:p>
          <a:p>
            <a:pPr algn="just">
              <a:spcBef>
                <a:spcPts val="600"/>
              </a:spcBef>
            </a:pPr>
            <a:r>
              <a:rPr lang="en-US" altLang="ko-KR" sz="1800" dirty="0">
                <a:latin typeface="+mn-lt"/>
              </a:rPr>
              <a:t>–	8× in 2009-10,</a:t>
            </a:r>
          </a:p>
          <a:p>
            <a:pPr algn="just"/>
            <a:r>
              <a:rPr lang="en-US" altLang="ko-KR" sz="1800" dirty="0">
                <a:latin typeface="+mn-lt"/>
              </a:rPr>
              <a:t>–	16× in 2011-12,</a:t>
            </a:r>
          </a:p>
          <a:p>
            <a:pPr algn="just"/>
            <a:r>
              <a:rPr lang="en-US" altLang="ko-KR" sz="1800" dirty="0">
                <a:latin typeface="+mn-lt"/>
              </a:rPr>
              <a:t>–	and so on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5608-FC38-42CD-9C1E-14DBB27FAF85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dirty="0" err="1" smtClean="0"/>
              <a:t>seungwon</a:t>
            </a:r>
            <a:r>
              <a:rPr kumimoji="0" lang="en-US" dirty="0" smtClean="0"/>
              <a:t> lee @ SAIT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ea typeface="ＭＳ Ｐゴシック" pitchFamily="34" charset="-128"/>
              </a:rPr>
              <a:t>On to Many-core Chips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945168" y="6099175"/>
            <a:ext cx="186961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solidFill>
                  <a:schemeClr val="tx2"/>
                </a:solidFill>
                <a:latin typeface="+mn-lt"/>
              </a:rPr>
              <a:t>Intel Teraflops Chip</a:t>
            </a:r>
          </a:p>
          <a:p>
            <a:pPr algn="ctr"/>
            <a:r>
              <a:rPr lang="en-US" altLang="ko-KR" b="1">
                <a:solidFill>
                  <a:schemeClr val="tx2"/>
                </a:solidFill>
                <a:latin typeface="+mn-lt"/>
              </a:rPr>
              <a:t>(80 cores)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005073" y="4951413"/>
            <a:ext cx="140615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solidFill>
                  <a:schemeClr val="tx2"/>
                </a:solidFill>
                <a:latin typeface="+mn-lt"/>
              </a:rPr>
              <a:t>NVIDIA Fermi</a:t>
            </a:r>
          </a:p>
          <a:p>
            <a:pPr algn="ctr"/>
            <a:r>
              <a:rPr lang="en-US" altLang="ko-KR" b="1">
                <a:solidFill>
                  <a:schemeClr val="tx2"/>
                </a:solidFill>
                <a:latin typeface="+mn-lt"/>
              </a:rPr>
              <a:t>(512 cores)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935406" y="4257675"/>
            <a:ext cx="1851789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solidFill>
                  <a:schemeClr val="tx2"/>
                </a:solidFill>
                <a:latin typeface="+mn-lt"/>
              </a:rPr>
              <a:t>AMD Llano</a:t>
            </a:r>
          </a:p>
          <a:p>
            <a:pPr algn="ctr"/>
            <a:r>
              <a:rPr lang="en-US" altLang="ko-KR" b="1">
                <a:solidFill>
                  <a:schemeClr val="tx2"/>
                </a:solidFill>
                <a:latin typeface="+mn-lt"/>
              </a:rPr>
              <a:t>(4 x86 cores + 480</a:t>
            </a:r>
          </a:p>
          <a:p>
            <a:pPr algn="ctr"/>
            <a:r>
              <a:rPr lang="en-US" altLang="ko-KR" b="1">
                <a:solidFill>
                  <a:schemeClr val="tx2"/>
                </a:solidFill>
                <a:latin typeface="+mn-lt"/>
              </a:rPr>
              <a:t>stream processors)</a:t>
            </a:r>
          </a:p>
        </p:txBody>
      </p:sp>
      <p:pic>
        <p:nvPicPr>
          <p:cNvPr id="12" name="Picture 11" descr="fus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32004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3" name="Picture 4" descr="Intel_TeraflopsResearch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0363" y="3732213"/>
            <a:ext cx="395763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1" name="Picture 10" descr="nvidia_fermi_di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14500"/>
            <a:ext cx="3200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495800" y="6019800"/>
            <a:ext cx="4273885" cy="685800"/>
            <a:chOff x="4343400" y="5791200"/>
            <a:chExt cx="4273337" cy="68580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343400" y="5791200"/>
              <a:ext cx="685800" cy="685800"/>
              <a:chOff x="7239000" y="5029200"/>
              <a:chExt cx="685800" cy="685800"/>
            </a:xfrm>
          </p:grpSpPr>
          <p:cxnSp>
            <p:nvCxnSpPr>
              <p:cNvPr id="16" name="Straight Connector 15"/>
              <p:cNvCxnSpPr>
                <a:cxnSpLocks noChangeShapeType="1"/>
                <a:stCxn id="14" idx="7"/>
                <a:endCxn id="14" idx="3"/>
              </p:cNvCxnSpPr>
              <p:nvPr/>
            </p:nvCxnSpPr>
            <p:spPr bwMode="auto">
              <a:xfrm rot="-5400000" flipH="1" flipV="1">
                <a:off x="7338969" y="5129244"/>
                <a:ext cx="485775" cy="48571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7239000" y="5029200"/>
                <a:ext cx="685712" cy="6858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ko-KR">
                  <a:solidFill>
                    <a:srgbClr val="FFFFFF"/>
                  </a:solidFill>
                  <a:latin typeface="+mn-lt"/>
                  <a:ea typeface="ＭＳ Ｐゴシック" charset="-128"/>
                </a:endParaRPr>
              </a:p>
            </p:txBody>
          </p:sp>
        </p:grpSp>
        <p:sp>
          <p:nvSpPr>
            <p:cNvPr id="10252" name="Text Box 6"/>
            <p:cNvSpPr txBox="1">
              <a:spLocks noChangeArrowheads="1"/>
            </p:cNvSpPr>
            <p:nvPr/>
          </p:nvSpPr>
          <p:spPr bwMode="auto">
            <a:xfrm>
              <a:off x="5973404" y="5794375"/>
              <a:ext cx="2643333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0000"/>
                  </a:solidFill>
                  <a:latin typeface="+mn-lt"/>
                </a:rPr>
                <a:t>Intel Many Integrated Cores</a:t>
              </a:r>
            </a:p>
            <a:p>
              <a:pPr algn="ctr"/>
              <a:r>
                <a:rPr lang="en-US" altLang="ko-KR" b="1">
                  <a:solidFill>
                    <a:srgbClr val="FF0000"/>
                  </a:solidFill>
                  <a:latin typeface="+mn-lt"/>
                </a:rPr>
                <a:t>(&gt;80 x86+ cores)</a:t>
              </a:r>
            </a:p>
          </p:txBody>
        </p:sp>
      </p:grp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752-BCED-4404-99EA-7DCD11469148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dirty="0" err="1" smtClean="0"/>
              <a:t>seungwon</a:t>
            </a:r>
            <a:r>
              <a:rPr kumimoji="0" lang="en-US" dirty="0" smtClean="0"/>
              <a:t> lee @ SAIT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ea typeface="ＭＳ Ｐゴシック" pitchFamily="34" charset="-128"/>
              </a:rPr>
              <a:t>Recent Evolution of NVIDIA GPUs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229600" cy="371475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GPU: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GT200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1,400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3,000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CUDA 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DP Floating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30 FMA/cycle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256 FMA/cycle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SP Floating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128 MAD/cycle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240 MAD/cycle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512 FMA/cycle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Shared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 KB/SM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 KB/SM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 or 48 KB/SM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L1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 or 48 KB/SM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L2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768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ECC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Address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32-bit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32-bit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5782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64-bit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8"/>
                    </a:solidFill>
                  </a:tcPr>
                </a:tc>
              </a:tr>
            </a:tbl>
          </a:graphicData>
        </a:graphic>
      </p:graphicFrame>
      <p:sp>
        <p:nvSpPr>
          <p:cNvPr id="11325" name="TextBox 4"/>
          <p:cNvSpPr txBox="1">
            <a:spLocks noChangeArrowheads="1"/>
          </p:cNvSpPr>
          <p:nvPr/>
        </p:nvSpPr>
        <p:spPr bwMode="auto">
          <a:xfrm>
            <a:off x="457200" y="5486400"/>
            <a:ext cx="85344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b="1" dirty="0">
                <a:latin typeface="+mn-lt"/>
              </a:rPr>
              <a:t>Peak DP performance = 256 FMA/cycle x 2 flops/FMA x 1.5 GHz = 768 GF</a:t>
            </a:r>
          </a:p>
          <a:p>
            <a:pPr algn="ctr">
              <a:spcBef>
                <a:spcPts val="600"/>
              </a:spcBef>
            </a:pPr>
            <a:r>
              <a:rPr lang="en-US" altLang="ko-KR" sz="2000" b="1" dirty="0">
                <a:latin typeface="+mn-lt"/>
              </a:rPr>
              <a:t>Peak SP performance = 512 FMA/cycle x 2 flops/FMA x 1.5 GHz = 1,536 GF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A8EA-117C-43DC-A6F1-A76657E12479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ermi-arch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01800"/>
            <a:ext cx="4191000" cy="47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ea typeface="ＭＳ Ｐゴシック" pitchFamily="34" charset="-128"/>
              </a:rPr>
              <a:t>Fermi Streaming Multiprocessor Architecture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ea typeface="ＭＳ Ｐゴシック" pitchFamily="34" charset="-128"/>
              </a:rPr>
              <a:t>Streaming Multiprocessor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16 SMs per chip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Each SM has:</a:t>
            </a:r>
          </a:p>
          <a:p>
            <a:pPr lvl="2"/>
            <a:r>
              <a:rPr lang="en-US" altLang="ko-KR" dirty="0" smtClean="0">
                <a:ea typeface="ＭＳ Ｐゴシック" pitchFamily="34" charset="-128"/>
              </a:rPr>
              <a:t>32 CUDA cores</a:t>
            </a:r>
          </a:p>
          <a:p>
            <a:pPr lvl="2"/>
            <a:r>
              <a:rPr lang="en-US" altLang="ko-KR" dirty="0" smtClean="0">
                <a:ea typeface="ＭＳ Ｐゴシック" pitchFamily="34" charset="-128"/>
              </a:rPr>
              <a:t>Floating point and integer units for each core</a:t>
            </a:r>
          </a:p>
          <a:p>
            <a:pPr lvl="2"/>
            <a:r>
              <a:rPr lang="en-US" altLang="ko-KR" dirty="0" smtClean="0">
                <a:ea typeface="ＭＳ Ｐゴシック" pitchFamily="34" charset="-128"/>
              </a:rPr>
              <a:t>Fused multiply-add instruction</a:t>
            </a:r>
          </a:p>
          <a:p>
            <a:pPr lvl="2"/>
            <a:r>
              <a:rPr lang="en-US" altLang="ko-KR" dirty="0" smtClean="0">
                <a:ea typeface="ＭＳ Ｐゴシック" pitchFamily="34" charset="-128"/>
              </a:rPr>
              <a:t>16 load-store units</a:t>
            </a:r>
          </a:p>
          <a:p>
            <a:pPr lvl="2"/>
            <a:r>
              <a:rPr lang="en-US" altLang="ko-KR" dirty="0" smtClean="0">
                <a:ea typeface="ＭＳ Ｐゴシック" pitchFamily="34" charset="-128"/>
              </a:rPr>
              <a:t>4 special function units</a:t>
            </a:r>
          </a:p>
          <a:p>
            <a:pPr lvl="3"/>
            <a:r>
              <a:rPr lang="en-US" altLang="ko-KR" dirty="0" smtClean="0">
                <a:ea typeface="ＭＳ Ｐゴシック" pitchFamily="34" charset="-128"/>
              </a:rPr>
              <a:t>Transcendental functions (sin, </a:t>
            </a:r>
            <a:r>
              <a:rPr lang="en-US" altLang="ko-KR" dirty="0" err="1" smtClean="0">
                <a:ea typeface="ＭＳ Ｐゴシック" pitchFamily="34" charset="-128"/>
              </a:rPr>
              <a:t>cos</a:t>
            </a:r>
            <a:r>
              <a:rPr lang="en-US" altLang="ko-KR" dirty="0" smtClean="0">
                <a:ea typeface="ＭＳ Ｐゴシック" pitchFamily="34" charset="-128"/>
              </a:rPr>
              <a:t>, reciprocal, square root)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7A82-578C-48AF-88F3-D3D5FC331D6D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275" y="2057400"/>
            <a:ext cx="4632325" cy="41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ea typeface="ＭＳ Ｐゴシック" pitchFamily="34" charset="-128"/>
              </a:rPr>
              <a:t>AMD’s Fusion “Application Processing Unit”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3657600" cy="5029200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Heterogeneous Architecture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x86 cores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Streaming processors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High Performance Interconnect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High Performance Memory Controller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2337-ACF5-4673-90D6-6E70D5310F05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Collision or Convergence?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527175" y="2087563"/>
            <a:ext cx="5397500" cy="0"/>
          </a:xfrm>
          <a:prstGeom prst="line">
            <a:avLst/>
          </a:prstGeom>
          <a:noFill/>
          <a:ln w="76200">
            <a:solidFill>
              <a:srgbClr val="29CC2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4597" y="1838325"/>
            <a:ext cx="57259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29CC22"/>
                </a:solidFill>
                <a:latin typeface="+mn-lt"/>
              </a:rPr>
              <a:t>CPU</a:t>
            </a:r>
            <a:endParaRPr lang="en-US" altLang="ko-KR" b="1">
              <a:latin typeface="+mn-lt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rot="10800000">
            <a:off x="1527175" y="1447800"/>
            <a:ext cx="22225" cy="4492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501894" y="6122988"/>
            <a:ext cx="59022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1851CC"/>
                </a:solidFill>
                <a:latin typeface="+mn-lt"/>
              </a:rPr>
              <a:t>GPU</a:t>
            </a:r>
            <a:endParaRPr lang="en-US" altLang="ko-KR" b="1">
              <a:latin typeface="+mn-lt"/>
            </a:endParaRPr>
          </a:p>
        </p:txBody>
      </p:sp>
      <p:sp>
        <p:nvSpPr>
          <p:cNvPr id="18439" name="Oval 7"/>
          <p:cNvSpPr>
            <a:spLocks noChangeAspect="1" noChangeArrowheads="1"/>
          </p:cNvSpPr>
          <p:nvPr/>
        </p:nvSpPr>
        <p:spPr bwMode="auto">
          <a:xfrm>
            <a:off x="7094538" y="1470025"/>
            <a:ext cx="1363662" cy="1282700"/>
          </a:xfrm>
          <a:prstGeom prst="ellipse">
            <a:avLst/>
          </a:prstGeom>
          <a:gradFill rotWithShape="0">
            <a:gsLst>
              <a:gs pos="0">
                <a:srgbClr val="29CC22"/>
              </a:gs>
              <a:gs pos="50000">
                <a:srgbClr val="1851CC"/>
              </a:gs>
              <a:gs pos="100000">
                <a:srgbClr val="29CC22"/>
              </a:gs>
            </a:gsLst>
            <a:lin ang="27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>
              <a:latin typeface="+mn-lt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566950" y="2332038"/>
            <a:ext cx="1590499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29CC22"/>
                </a:solidFill>
                <a:latin typeface="+mn-lt"/>
              </a:rPr>
              <a:t>multi-threading</a:t>
            </a:r>
            <a:endParaRPr lang="en-US" altLang="ko-KR">
              <a:latin typeface="+mn-lt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483038" y="2336800"/>
            <a:ext cx="1103186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29CC22"/>
                </a:solidFill>
                <a:latin typeface="+mn-lt"/>
              </a:rPr>
              <a:t>multi-core</a:t>
            </a:r>
            <a:endParaRPr lang="en-US" altLang="ko-KR">
              <a:latin typeface="+mn-lt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119596" y="2341563"/>
            <a:ext cx="1135246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29CC22"/>
                </a:solidFill>
                <a:latin typeface="+mn-lt"/>
              </a:rPr>
              <a:t>many-core</a:t>
            </a:r>
            <a:endParaRPr lang="en-US" altLang="ko-KR">
              <a:latin typeface="+mn-lt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130205" y="5416550"/>
            <a:ext cx="140955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1851CC"/>
                </a:solidFill>
                <a:latin typeface="+mn-lt"/>
              </a:rPr>
              <a:t>fixed function</a:t>
            </a:r>
            <a:endParaRPr lang="en-US" altLang="ko-KR">
              <a:latin typeface="+mn-lt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80784" y="4473575"/>
            <a:ext cx="227498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1851CC"/>
                </a:solidFill>
                <a:latin typeface="+mn-lt"/>
              </a:rPr>
              <a:t>partially programmable</a:t>
            </a:r>
            <a:endParaRPr lang="en-US" altLang="ko-KR">
              <a:latin typeface="+mn-lt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701546" y="3495675"/>
            <a:ext cx="192873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1851CC"/>
                </a:solidFill>
                <a:latin typeface="+mn-lt"/>
              </a:rPr>
              <a:t>fully programmable</a:t>
            </a:r>
            <a:endParaRPr lang="en-US" altLang="ko-KR">
              <a:latin typeface="+mn-lt"/>
            </a:endParaRP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rot="10800000">
            <a:off x="7773988" y="2820988"/>
            <a:ext cx="12700" cy="3068637"/>
          </a:xfrm>
          <a:prstGeom prst="line">
            <a:avLst/>
          </a:prstGeom>
          <a:noFill/>
          <a:ln w="76200">
            <a:solidFill>
              <a:srgbClr val="1851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V="1">
            <a:off x="1582738" y="5889625"/>
            <a:ext cx="6799262" cy="11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+mn-lt"/>
            </a:endParaRP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7552745" y="1720850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000">
                <a:latin typeface="+mn-lt"/>
              </a:rPr>
              <a:t>?</a:t>
            </a:r>
            <a:endParaRPr lang="en-US" altLang="ko-KR">
              <a:latin typeface="+mn-lt"/>
            </a:endParaRP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1703041" y="3706813"/>
            <a:ext cx="1680267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latin typeface="+mn-lt"/>
              </a:rPr>
              <a:t>programmability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3755848" y="5451475"/>
            <a:ext cx="115288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latin typeface="+mn-lt"/>
              </a:rPr>
              <a:t>parallelism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5E9D-B953-484A-B8A4-3AF395E1D4D3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Prologue</a:t>
            </a:r>
            <a:endParaRPr lang="ko-KR" altLang="en-US" dirty="0"/>
          </a:p>
        </p:txBody>
      </p:sp>
      <p:pic>
        <p:nvPicPr>
          <p:cNvPr id="4" name="Picture 2" descr="s_blockdiagram.jpg"/>
          <p:cNvPicPr>
            <a:picLocks noChangeAspect="1" noChangeArrowheads="1"/>
          </p:cNvPicPr>
          <p:nvPr/>
        </p:nvPicPr>
        <p:blipFill>
          <a:blip r:embed="rId2" cstate="print"/>
          <a:srcRect l="19907" t="9086" r="22861" b="18223"/>
          <a:stretch>
            <a:fillRect/>
          </a:stretch>
        </p:blipFill>
        <p:spPr bwMode="auto">
          <a:xfrm>
            <a:off x="2209800" y="2590800"/>
            <a:ext cx="2209800" cy="192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1.bp.blogspot.com/_YPdevihvrww/TBELAEmtdiI/AAAAAAAAAPo/ZLtO82svjg8/s1600/Samsung-Galax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1524001"/>
            <a:ext cx="1142998" cy="1142999"/>
          </a:xfrm>
          <a:prstGeom prst="rect">
            <a:avLst/>
          </a:prstGeom>
          <a:noFill/>
        </p:spPr>
      </p:pic>
      <p:pic>
        <p:nvPicPr>
          <p:cNvPr id="2052" name="Picture 4" descr="http://chipdesignmag.com/images/articles/19/bormans_figur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0800"/>
            <a:ext cx="3733800" cy="3838035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3488724" y="3309552"/>
            <a:ext cx="457200" cy="152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굽은 화살표 9"/>
          <p:cNvSpPr/>
          <p:nvPr/>
        </p:nvSpPr>
        <p:spPr>
          <a:xfrm flipV="1">
            <a:off x="1295400" y="2895600"/>
            <a:ext cx="6858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굽은 화살표 10"/>
          <p:cNvSpPr/>
          <p:nvPr/>
        </p:nvSpPr>
        <p:spPr>
          <a:xfrm flipV="1">
            <a:off x="4038600" y="4724400"/>
            <a:ext cx="6858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D73-6EAC-4BFB-94F0-D22369E56174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ＭＳ Ｐゴシック" pitchFamily="34" charset="-128"/>
              </a:rPr>
              <a:t>Take Home Lessons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ko-KR" sz="2400" dirty="0" smtClean="0">
                <a:ea typeface="ＭＳ Ｐゴシック" pitchFamily="34" charset="-128"/>
              </a:rPr>
              <a:t>Examine New Computing Technologies</a:t>
            </a:r>
          </a:p>
          <a:p>
            <a:pPr lvl="1" eaLnBrk="1" hangingPunct="1"/>
            <a:r>
              <a:rPr lang="en-US" altLang="ko-KR" sz="2000" dirty="0" smtClean="0">
                <a:ea typeface="ＭＳ Ｐゴシック" pitchFamily="34" charset="-128"/>
              </a:rPr>
              <a:t>Computers of future will be based on many-core chips</a:t>
            </a:r>
          </a:p>
          <a:p>
            <a:pPr lvl="2" eaLnBrk="1" hangingPunct="1"/>
            <a:r>
              <a:rPr lang="en-US" altLang="ko-KR" sz="1800" dirty="0" smtClean="0">
                <a:ea typeface="ＭＳ Ｐゴシック" pitchFamily="34" charset="-128"/>
              </a:rPr>
              <a:t>Details TBD, but may be heterogeneous</a:t>
            </a:r>
          </a:p>
          <a:p>
            <a:pPr eaLnBrk="1" hangingPunct="1"/>
            <a:r>
              <a:rPr lang="en-US" altLang="ko-KR" sz="2400" dirty="0" smtClean="0">
                <a:ea typeface="ＭＳ Ｐゴシック" pitchFamily="34" charset="-128"/>
              </a:rPr>
              <a:t>Focus on Scalable Algorithms</a:t>
            </a:r>
          </a:p>
          <a:p>
            <a:pPr lvl="1" eaLnBrk="1" hangingPunct="1"/>
            <a:r>
              <a:rPr lang="en-US" altLang="ko-KR" sz="2200" dirty="0" smtClean="0">
                <a:ea typeface="ＭＳ Ｐゴシック" pitchFamily="34" charset="-128"/>
              </a:rPr>
              <a:t>Only significant speed gains in future will come through increased parallelization</a:t>
            </a:r>
          </a:p>
          <a:p>
            <a:pPr eaLnBrk="1" hangingPunct="1"/>
            <a:r>
              <a:rPr lang="en-US" altLang="ko-KR" sz="2400" dirty="0" smtClean="0">
                <a:ea typeface="ＭＳ Ｐゴシック" pitchFamily="34" charset="-128"/>
              </a:rPr>
              <a:t>Explore New Programming Models</a:t>
            </a:r>
          </a:p>
          <a:p>
            <a:pPr lvl="1" eaLnBrk="1" hangingPunct="1"/>
            <a:r>
              <a:rPr lang="en-US" altLang="ko-KR" sz="2000" dirty="0" smtClean="0">
                <a:ea typeface="ＭＳ Ｐゴシック" pitchFamily="34" charset="-128"/>
              </a:rPr>
              <a:t>Computing systems will be (are!) collections of SMPs</a:t>
            </a:r>
          </a:p>
          <a:p>
            <a:pPr lvl="1" eaLnBrk="1" hangingPunct="1"/>
            <a:r>
              <a:rPr lang="en-US" altLang="ko-KR" sz="2000" dirty="0" smtClean="0">
                <a:ea typeface="ＭＳ Ｐゴシック" pitchFamily="34" charset="-128"/>
              </a:rPr>
              <a:t>Need to assess and improve MPI/</a:t>
            </a:r>
            <a:r>
              <a:rPr lang="en-US" altLang="ko-KR" sz="2000" dirty="0" err="1" smtClean="0">
                <a:ea typeface="ＭＳ Ｐゴシック" pitchFamily="34" charset="-128"/>
              </a:rPr>
              <a:t>OpenMP</a:t>
            </a:r>
            <a:r>
              <a:rPr lang="en-US" altLang="ko-KR" sz="2000" dirty="0" smtClean="0">
                <a:ea typeface="ＭＳ Ｐゴシック" pitchFamily="34" charset="-128"/>
              </a:rPr>
              <a:t>, </a:t>
            </a:r>
            <a:r>
              <a:rPr lang="en-US" altLang="ko-KR" sz="2000" dirty="0" err="1" smtClean="0">
                <a:ea typeface="ＭＳ Ｐゴシック" pitchFamily="34" charset="-128"/>
              </a:rPr>
              <a:t>OpenCL</a:t>
            </a:r>
            <a:r>
              <a:rPr lang="en-US" altLang="ko-KR" sz="2000" dirty="0" smtClean="0">
                <a:ea typeface="ＭＳ Ｐゴシック" pitchFamily="34" charset="-128"/>
              </a:rPr>
              <a:t>, CUDA, GCD</a:t>
            </a:r>
            <a:endParaRPr lang="en-US" altLang="ko-K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ko-KR" sz="2400" dirty="0" smtClean="0">
                <a:ea typeface="ＭＳ Ｐゴシック" pitchFamily="34" charset="-128"/>
              </a:rPr>
              <a:t>Enhance Reliability</a:t>
            </a:r>
          </a:p>
          <a:p>
            <a:pPr lvl="1" eaLnBrk="1" hangingPunct="1"/>
            <a:r>
              <a:rPr lang="en-US" altLang="ko-KR" sz="2000" dirty="0" smtClean="0">
                <a:ea typeface="ＭＳ Ｐゴシック" pitchFamily="34" charset="-128"/>
              </a:rPr>
              <a:t>Systems level (e.g., virtualization)</a:t>
            </a:r>
          </a:p>
          <a:p>
            <a:pPr lvl="1" eaLnBrk="1" hangingPunct="1"/>
            <a:r>
              <a:rPr lang="en-US" altLang="ko-KR" sz="2000" dirty="0" smtClean="0">
                <a:ea typeface="ＭＳ Ｐゴシック" pitchFamily="34" charset="-128"/>
              </a:rPr>
              <a:t>Applications level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077-9DEC-47E7-95F0-633E1E99C97F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Epilogue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426721" y="1752600"/>
            <a:ext cx="4008119" cy="3810000"/>
            <a:chOff x="426721" y="1752600"/>
            <a:chExt cx="4008119" cy="3810000"/>
          </a:xfrm>
        </p:grpSpPr>
        <p:pic>
          <p:nvPicPr>
            <p:cNvPr id="4" name="Picture 4" descr="mobile_brows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1" y="2438044"/>
              <a:ext cx="4008119" cy="3124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1447800" y="1752600"/>
              <a:ext cx="1793696" cy="597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000" dirty="0" smtClean="0">
                  <a:latin typeface="+mn-lt"/>
                </a:rPr>
                <a:t>A joke?</a:t>
              </a:r>
              <a:endParaRPr lang="ko-KR" altLang="en-US" sz="4000" dirty="0">
                <a:latin typeface="+mn-lt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56371" y="1752600"/>
            <a:ext cx="4110087" cy="3810000"/>
            <a:chOff x="4656371" y="1752600"/>
            <a:chExt cx="4110087" cy="3810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393" r="12760"/>
            <a:stretch>
              <a:fillRect/>
            </a:stretch>
          </p:blipFill>
          <p:spPr bwMode="auto">
            <a:xfrm>
              <a:off x="4656371" y="2438044"/>
              <a:ext cx="4110087" cy="3124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4843917" y="1752600"/>
              <a:ext cx="33678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000" dirty="0" smtClean="0">
                  <a:latin typeface="+mn-lt"/>
                </a:rPr>
                <a:t>A near reality?</a:t>
              </a:r>
              <a:endParaRPr lang="ko-KR" altLang="en-US" sz="4000" dirty="0">
                <a:latin typeface="+mn-lt"/>
              </a:endParaRPr>
            </a:p>
          </p:txBody>
        </p:sp>
      </p:grp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75AA-FA0D-4AA6-8888-58027783CFF3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Can Handheld Offer Laptop Experience?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For a decent mobile device, we need</a:t>
            </a:r>
          </a:p>
          <a:p>
            <a:pPr lvl="1"/>
            <a:r>
              <a:rPr lang="en-US" altLang="ko-KR" dirty="0" smtClean="0"/>
              <a:t>Display: at least 1024X768</a:t>
            </a:r>
          </a:p>
          <a:p>
            <a:pPr lvl="1"/>
            <a:r>
              <a:rPr lang="en-US" altLang="ko-KR" dirty="0" smtClean="0"/>
              <a:t>Input: keyboard-like rate</a:t>
            </a:r>
          </a:p>
          <a:p>
            <a:pPr lvl="1"/>
            <a:r>
              <a:rPr lang="en-US" altLang="ko-KR" dirty="0" smtClean="0"/>
              <a:t>Network: 50Mbps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176B-4302-4539-899C-828817EA5FB2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joke or near reality?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man walks into a bar, asks for a cup and start his browser</a:t>
            </a:r>
            <a:endParaRPr lang="ko-KR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4552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04BF-FE22-4205-B14A-7C78E1B907B0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Display: </a:t>
            </a:r>
            <a:r>
              <a:rPr lang="en-US" altLang="ko-KR" dirty="0" err="1" smtClean="0"/>
              <a:t>Picoprojector</a:t>
            </a:r>
            <a:endParaRPr lang="ko-KR" altLang="en-US" dirty="0"/>
          </a:p>
        </p:txBody>
      </p:sp>
      <p:pic>
        <p:nvPicPr>
          <p:cNvPr id="34818" name="Picture 2" descr="Embedded Pico Projector Displ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84196"/>
            <a:ext cx="5029200" cy="3330596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446654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35525" y="5867400"/>
            <a:ext cx="2217275" cy="291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www.microvision.com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2A20-E062-423C-A02B-2F47934C5522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Input: Whiteboard recorder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4411" y="5867400"/>
            <a:ext cx="1699503" cy="291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www.mimio.com</a:t>
            </a:r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49755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1828800"/>
            <a:ext cx="1667444" cy="341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microphones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20440" y="1828800"/>
            <a:ext cx="1627369" cy="341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light sensor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5710" y="4876800"/>
            <a:ext cx="873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dirty="0" smtClean="0"/>
              <a:t>How it works:</a:t>
            </a:r>
          </a:p>
          <a:p>
            <a:pPr algn="l"/>
            <a:r>
              <a:rPr lang="en-US" altLang="ko-KR" sz="2000" dirty="0" smtClean="0"/>
              <a:t>Triangulates in the same way that scouts measure lightning distance</a:t>
            </a:r>
            <a:endParaRPr lang="ko-KR" altLang="en-US" sz="2000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21A2-A97C-486C-AE85-A2B349A77470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display alternatives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Foldable displays</a:t>
            </a:r>
          </a:p>
          <a:p>
            <a:pPr lvl="1"/>
            <a:r>
              <a:rPr lang="en-US" altLang="ko-KR" dirty="0" smtClean="0"/>
              <a:t>OLED based</a:t>
            </a:r>
          </a:p>
          <a:p>
            <a:r>
              <a:rPr lang="en-US" altLang="ko-KR" dirty="0" smtClean="0"/>
              <a:t>Wearable display: olympus.com, 22Moo.com</a:t>
            </a:r>
          </a:p>
          <a:p>
            <a:pPr lvl="1"/>
            <a:r>
              <a:rPr lang="en-US" altLang="ko-KR" dirty="0" smtClean="0"/>
              <a:t>Rapidly getting smaller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Classical display (or MS Surface) installed in offices, cafes</a:t>
            </a:r>
          </a:p>
          <a:p>
            <a:pPr lvl="1"/>
            <a:r>
              <a:rPr lang="en-US" altLang="ko-KR" dirty="0" smtClean="0"/>
              <a:t>Compared to public PCs, adds personalization</a:t>
            </a:r>
          </a:p>
          <a:p>
            <a:pPr lvl="1"/>
            <a:r>
              <a:rPr lang="en-US" altLang="ko-KR" dirty="0" smtClean="0"/>
              <a:t>They could acts as display to your handheld</a:t>
            </a:r>
            <a:endParaRPr lang="ko-KR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676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12D-7B84-458C-B66D-2B6255A3F933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input alternatives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r>
              <a:rPr lang="en-US" altLang="ko-KR" dirty="0" smtClean="0"/>
              <a:t>Speech recognition</a:t>
            </a:r>
          </a:p>
          <a:p>
            <a:pPr lvl="1"/>
            <a:r>
              <a:rPr lang="en-US" altLang="ko-KR" dirty="0" smtClean="0"/>
              <a:t>We’ll have enough MIPS for low-noise environment</a:t>
            </a:r>
          </a:p>
          <a:p>
            <a:pPr lvl="1"/>
            <a:r>
              <a:rPr lang="en-US" altLang="ko-KR" dirty="0" smtClean="0"/>
              <a:t>Google android  support speech recognition</a:t>
            </a:r>
          </a:p>
          <a:p>
            <a:r>
              <a:rPr lang="en-US" altLang="ko-KR" dirty="0" smtClean="0"/>
              <a:t>Sensors for gestures</a:t>
            </a:r>
          </a:p>
          <a:p>
            <a:pPr lvl="1"/>
            <a:r>
              <a:rPr lang="en-US" altLang="ko-KR" dirty="0" err="1" smtClean="0"/>
              <a:t>iPhone</a:t>
            </a:r>
            <a:r>
              <a:rPr lang="en-US" altLang="ko-KR" dirty="0" smtClean="0"/>
              <a:t> has sensors: ex, to zoom into a map</a:t>
            </a:r>
          </a:p>
          <a:p>
            <a:r>
              <a:rPr lang="en-US" altLang="ko-KR" dirty="0" smtClean="0"/>
              <a:t>Virtual laser keyboard</a:t>
            </a:r>
            <a:endParaRPr lang="ko-KR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826790"/>
            <a:ext cx="6076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4069-B96E-45DC-8F8A-1C7151EA105F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 finally the network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4G Cellular </a:t>
            </a:r>
            <a:r>
              <a:rPr lang="en-US" altLang="ko-KR" dirty="0" err="1" smtClean="0"/>
              <a:t>Netwokrs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4G CDMA</a:t>
            </a:r>
          </a:p>
          <a:p>
            <a:pPr lvl="2"/>
            <a:r>
              <a:rPr lang="en-US" altLang="ko-KR" dirty="0" smtClean="0"/>
              <a:t>Over 275 </a:t>
            </a:r>
            <a:r>
              <a:rPr lang="en-US" altLang="ko-KR" dirty="0" err="1" smtClean="0"/>
              <a:t>Mbit</a:t>
            </a:r>
            <a:r>
              <a:rPr lang="en-US" altLang="ko-KR" dirty="0" smtClean="0"/>
              <a:t>/s download and over 75 </a:t>
            </a:r>
            <a:r>
              <a:rPr lang="en-US" altLang="ko-KR" dirty="0" err="1" smtClean="0"/>
              <a:t>Mbit</a:t>
            </a:r>
            <a:r>
              <a:rPr lang="en-US" altLang="ko-KR" dirty="0" smtClean="0"/>
              <a:t>/s upstream</a:t>
            </a:r>
          </a:p>
          <a:p>
            <a:pPr lvl="1"/>
            <a:r>
              <a:rPr lang="en-US" altLang="ko-KR" dirty="0" smtClean="0"/>
              <a:t>4G GSM/UMTS</a:t>
            </a:r>
          </a:p>
          <a:p>
            <a:pPr lvl="2"/>
            <a:r>
              <a:rPr lang="en-US" altLang="ko-KR" dirty="0" smtClean="0"/>
              <a:t>Download rates of 100 </a:t>
            </a:r>
            <a:r>
              <a:rPr lang="en-US" altLang="ko-KR" dirty="0" err="1" smtClean="0"/>
              <a:t>Mbit</a:t>
            </a:r>
            <a:r>
              <a:rPr lang="en-US" altLang="ko-KR" dirty="0" smtClean="0"/>
              <a:t>/s, and upload rates of 50Mbit/s</a:t>
            </a:r>
          </a:p>
          <a:p>
            <a:r>
              <a:rPr lang="en-US" altLang="ko-KR" dirty="0" smtClean="0"/>
              <a:t>Last broadband</a:t>
            </a:r>
          </a:p>
          <a:p>
            <a:pPr lvl="1"/>
            <a:r>
              <a:rPr lang="en-US" altLang="ko-KR" dirty="0" err="1" smtClean="0"/>
              <a:t>WiMAX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70Mbit/s upstream and downstream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FB39-746A-4962-8FD9-F60F1CC46777}" type="datetime1">
              <a:rPr lang="en-US" altLang="ko-KR" smtClean="0"/>
              <a:t>10/9/2010</a:t>
            </a:fld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seungwon lee @ SAIT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102784</TotalTime>
  <Pages>60</Pages>
  <Words>843</Words>
  <Application>Microsoft Office PowerPoint</Application>
  <PresentationFormat>화면 슬라이드 쇼(4:3)</PresentationFormat>
  <Paragraphs>273</Paragraphs>
  <Slides>21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메트로</vt:lpstr>
      <vt:lpstr> ManyCore on handhelds</vt:lpstr>
      <vt:lpstr>Prologue</vt:lpstr>
      <vt:lpstr>Motivation</vt:lpstr>
      <vt:lpstr>A joke or near reality?</vt:lpstr>
      <vt:lpstr>Display: Picoprojector</vt:lpstr>
      <vt:lpstr>Input: Whiteboard recorder </vt:lpstr>
      <vt:lpstr>Other display alternatives</vt:lpstr>
      <vt:lpstr>Other input alternatives</vt:lpstr>
      <vt:lpstr>And finally the network</vt:lpstr>
      <vt:lpstr>Have we got all enabling tech?</vt:lpstr>
      <vt:lpstr>Increasing Performance of Microprocessors</vt:lpstr>
      <vt:lpstr>Problem with Uni-core Microprocessors</vt:lpstr>
      <vt:lpstr>From Uni-core to Multi-core Processors</vt:lpstr>
      <vt:lpstr>Switch to Multicore Chips</vt:lpstr>
      <vt:lpstr>On to Many-core Chips</vt:lpstr>
      <vt:lpstr>Recent Evolution of NVIDIA GPUs</vt:lpstr>
      <vt:lpstr>Fermi Streaming Multiprocessor Architecture</vt:lpstr>
      <vt:lpstr>AMD’s Fusion “Application Processing Unit”</vt:lpstr>
      <vt:lpstr> Collision or Convergence?</vt:lpstr>
      <vt:lpstr>Take Home Lessons</vt:lpstr>
      <vt:lpstr>Epilogue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27: Final</dc:title>
  <dc:creator>John Kubiatowicz</dc:creator>
  <dc:description>Imported some pictures from Silbershatz (c) 2005</dc:description>
  <cp:lastModifiedBy>S</cp:lastModifiedBy>
  <cp:revision>1299</cp:revision>
  <cp:lastPrinted>1999-08-24T22:15:38Z</cp:lastPrinted>
  <dcterms:created xsi:type="dcterms:W3CDTF">1995-08-12T11:37:26Z</dcterms:created>
  <dcterms:modified xsi:type="dcterms:W3CDTF">2010-10-08T20:49:54Z</dcterms:modified>
</cp:coreProperties>
</file>