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handoutMasterIdLst>
    <p:handoutMasterId r:id="rId67"/>
  </p:handoutMasterIdLst>
  <p:sldIdLst>
    <p:sldId id="259" r:id="rId3"/>
    <p:sldId id="258" r:id="rId4"/>
    <p:sldId id="344" r:id="rId5"/>
    <p:sldId id="260" r:id="rId6"/>
    <p:sldId id="261" r:id="rId7"/>
    <p:sldId id="262" r:id="rId8"/>
    <p:sldId id="263" r:id="rId9"/>
    <p:sldId id="264" r:id="rId10"/>
    <p:sldId id="345" r:id="rId11"/>
    <p:sldId id="346" r:id="rId12"/>
    <p:sldId id="265" r:id="rId13"/>
    <p:sldId id="266" r:id="rId14"/>
    <p:sldId id="267" r:id="rId15"/>
    <p:sldId id="269" r:id="rId16"/>
    <p:sldId id="270" r:id="rId17"/>
    <p:sldId id="347" r:id="rId18"/>
    <p:sldId id="271" r:id="rId19"/>
    <p:sldId id="272" r:id="rId20"/>
    <p:sldId id="273" r:id="rId21"/>
    <p:sldId id="274" r:id="rId22"/>
    <p:sldId id="275" r:id="rId23"/>
    <p:sldId id="348" r:id="rId24"/>
    <p:sldId id="31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15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49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50" r:id="rId50"/>
    <p:sldId id="317" r:id="rId51"/>
    <p:sldId id="330" r:id="rId52"/>
    <p:sldId id="331" r:id="rId53"/>
    <p:sldId id="332" r:id="rId54"/>
    <p:sldId id="333" r:id="rId55"/>
    <p:sldId id="334" r:id="rId56"/>
    <p:sldId id="339" r:id="rId57"/>
    <p:sldId id="340" r:id="rId58"/>
    <p:sldId id="341" r:id="rId59"/>
    <p:sldId id="351" r:id="rId60"/>
    <p:sldId id="342" r:id="rId61"/>
    <p:sldId id="335" r:id="rId62"/>
    <p:sldId id="338" r:id="rId63"/>
    <p:sldId id="343" r:id="rId64"/>
    <p:sldId id="337" r:id="rId6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FF"/>
    <a:srgbClr val="DDDDFF"/>
    <a:srgbClr val="CCCCFF"/>
    <a:srgbClr val="CCECFF"/>
    <a:srgbClr val="6BBCD5"/>
    <a:srgbClr val="E2EAE9"/>
    <a:srgbClr val="CCFFFF"/>
    <a:srgbClr val="66CCFF"/>
    <a:srgbClr val="B2B2B2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404" autoAdjust="0"/>
    <p:restoredTop sz="90929"/>
  </p:normalViewPr>
  <p:slideViewPr>
    <p:cSldViewPr>
      <p:cViewPr varScale="1">
        <p:scale>
          <a:sx n="78" d="100"/>
          <a:sy n="78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4"/>
    </p:cViewPr>
  </p:sorterViewPr>
  <p:notesViewPr>
    <p:cSldViewPr>
      <p:cViewPr>
        <p:scale>
          <a:sx n="200" d="100"/>
          <a:sy n="200" d="100"/>
        </p:scale>
        <p:origin x="-1392" y="285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EDB0-969E-4801-BAE6-93B79678D7D3}" type="datetimeFigureOut">
              <a:rPr lang="ko-KR" altLang="en-US" smtClean="0"/>
              <a:pPr/>
              <a:t>2009-03-11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5EB70-0747-4894-8BB6-29C3360DAD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E463-E23F-4A0C-ABE2-D6141502F238}" type="datetimeFigureOut">
              <a:rPr lang="ko-KR" altLang="en-US" smtClean="0"/>
              <a:pPr/>
              <a:t>2009-03-11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AA328-C4B1-40D3-BD6E-8BB773159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국내 </a:t>
            </a:r>
            <a:r>
              <a:rPr lang="en-US" altLang="ko-KR" dirty="0"/>
              <a:t>CG</a:t>
            </a:r>
            <a:r>
              <a:rPr lang="ko-KR" altLang="en-US" dirty="0"/>
              <a:t>산업은 규모 및 인력 측면에서 상당히 열악하며</a:t>
            </a:r>
            <a:r>
              <a:rPr lang="en-US" altLang="ko-KR" dirty="0"/>
              <a:t>, </a:t>
            </a:r>
            <a:r>
              <a:rPr lang="ko-KR" altLang="en-US" dirty="0"/>
              <a:t>여전히 소규모</a:t>
            </a:r>
            <a:r>
              <a:rPr lang="en-US" altLang="ko-KR" dirty="0"/>
              <a:t>, </a:t>
            </a:r>
            <a:r>
              <a:rPr lang="ko-KR" altLang="en-US" dirty="0"/>
              <a:t>노동집약적 특징을 보이고 있다</a:t>
            </a:r>
            <a:r>
              <a:rPr lang="en-US" altLang="ko-KR" dirty="0"/>
              <a:t>. </a:t>
            </a:r>
            <a:r>
              <a:rPr lang="ko-KR" altLang="en-US" dirty="0"/>
              <a:t>따라서 노동집약적인 </a:t>
            </a:r>
            <a:r>
              <a:rPr lang="en-US" altLang="ko-KR" dirty="0"/>
              <a:t>Post-Production</a:t>
            </a:r>
            <a:r>
              <a:rPr lang="ko-KR" altLang="en-US" dirty="0"/>
              <a:t>과 중</a:t>
            </a:r>
            <a:r>
              <a:rPr lang="en-US" altLang="ko-KR" dirty="0"/>
              <a:t>·</a:t>
            </a:r>
            <a:r>
              <a:rPr lang="ko-KR" altLang="en-US" dirty="0"/>
              <a:t>저가 애니메이션 </a:t>
            </a:r>
            <a:r>
              <a:rPr lang="ko-KR" altLang="en-US" dirty="0" err="1"/>
              <a:t>제작등</a:t>
            </a:r>
            <a:r>
              <a:rPr lang="ko-KR" altLang="en-US" dirty="0"/>
              <a:t> </a:t>
            </a:r>
            <a:r>
              <a:rPr lang="ko-KR" altLang="en-US" dirty="0" err="1"/>
              <a:t>저부가가치</a:t>
            </a:r>
            <a:r>
              <a:rPr lang="ko-KR" altLang="en-US" dirty="0"/>
              <a:t> 하청 위주로 산업 구조를 보이는 것이 사실이다</a:t>
            </a:r>
            <a:r>
              <a:rPr lang="en-US" altLang="ko-KR" dirty="0"/>
              <a:t>. </a:t>
            </a:r>
            <a:r>
              <a:rPr lang="ko-KR" altLang="en-US" dirty="0"/>
              <a:t>이러한 점은 미국 제작사의 애니메이션의 </a:t>
            </a:r>
            <a:r>
              <a:rPr lang="en-US" altLang="ko-KR" dirty="0"/>
              <a:t>40% </a:t>
            </a:r>
            <a:r>
              <a:rPr lang="ko-KR" altLang="en-US" dirty="0"/>
              <a:t>가량을 </a:t>
            </a:r>
            <a:r>
              <a:rPr lang="en-US" altLang="ko-KR" dirty="0"/>
              <a:t>OEM </a:t>
            </a:r>
            <a:r>
              <a:rPr lang="ko-KR" altLang="en-US" dirty="0"/>
              <a:t>방식으로 제작하는 것으로 드러난다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국내 </a:t>
            </a:r>
            <a:r>
              <a:rPr lang="en-US" altLang="ko-KR" dirty="0"/>
              <a:t>CG </a:t>
            </a:r>
            <a:r>
              <a:rPr lang="ko-KR" altLang="en-US" dirty="0"/>
              <a:t>시장이 해외 </a:t>
            </a:r>
            <a:r>
              <a:rPr lang="en-US" altLang="ko-KR" dirty="0"/>
              <a:t>CG</a:t>
            </a:r>
            <a:r>
              <a:rPr lang="ko-KR" altLang="en-US" dirty="0"/>
              <a:t>와 달리 소규모</a:t>
            </a:r>
            <a:r>
              <a:rPr lang="en-US" altLang="ko-KR" dirty="0"/>
              <a:t>, </a:t>
            </a:r>
            <a:r>
              <a:rPr lang="ko-KR" altLang="en-US" dirty="0"/>
              <a:t>노동집약적 특징을 보이는 이유는 영화 제작 규모와 그 시장 규모가 크지 않기 때문이다</a:t>
            </a:r>
            <a:r>
              <a:rPr lang="en-US" altLang="ko-KR" dirty="0"/>
              <a:t>. </a:t>
            </a:r>
            <a:r>
              <a:rPr lang="ko-KR" altLang="en-US" dirty="0"/>
              <a:t>한국의 </a:t>
            </a:r>
            <a:r>
              <a:rPr lang="en-US" altLang="ko-KR" dirty="0"/>
              <a:t>CG </a:t>
            </a:r>
            <a:r>
              <a:rPr lang="ko-KR" altLang="en-US" dirty="0"/>
              <a:t>시장은 미국의 </a:t>
            </a:r>
            <a:r>
              <a:rPr lang="en-US" altLang="ko-KR" dirty="0"/>
              <a:t>10% </a:t>
            </a:r>
            <a:r>
              <a:rPr lang="ko-KR" altLang="en-US" dirty="0"/>
              <a:t>수준인 </a:t>
            </a:r>
            <a:r>
              <a:rPr lang="en-US" altLang="ko-KR" dirty="0"/>
              <a:t>250</a:t>
            </a:r>
            <a:r>
              <a:rPr lang="ko-KR" altLang="en-US" dirty="0" err="1"/>
              <a:t>억원</a:t>
            </a:r>
            <a:r>
              <a:rPr lang="ko-KR" altLang="en-US" dirty="0"/>
              <a:t> 규모이며 </a:t>
            </a:r>
            <a:r>
              <a:rPr lang="en-US" altLang="ko-KR" dirty="0"/>
              <a:t>CG </a:t>
            </a:r>
            <a:r>
              <a:rPr lang="ko-KR" altLang="en-US" dirty="0"/>
              <a:t>종사자도 </a:t>
            </a:r>
            <a:r>
              <a:rPr lang="en-US" altLang="ko-KR" dirty="0"/>
              <a:t>1,500</a:t>
            </a:r>
            <a:r>
              <a:rPr lang="ko-KR" altLang="en-US" dirty="0"/>
              <a:t>여명에 그치는 것으로 파악되고 있으며</a:t>
            </a:r>
            <a:r>
              <a:rPr lang="en-US" altLang="ko-KR" dirty="0"/>
              <a:t>, </a:t>
            </a:r>
            <a:r>
              <a:rPr lang="ko-KR" altLang="en-US" dirty="0"/>
              <a:t>이러한 점은 영화 산업의 성장에 비해 </a:t>
            </a:r>
            <a:r>
              <a:rPr lang="en-US" altLang="ko-KR" dirty="0"/>
              <a:t>CG </a:t>
            </a:r>
            <a:r>
              <a:rPr lang="ko-KR" altLang="en-US" dirty="0"/>
              <a:t>분야의 성장을 더디게 하는 주요 문제점으로 작용하고 있다</a:t>
            </a:r>
            <a:r>
              <a:rPr lang="en-US" altLang="ko-KR" dirty="0"/>
              <a:t>. </a:t>
            </a:r>
            <a:r>
              <a:rPr lang="ko-KR" altLang="en-US" dirty="0"/>
              <a:t>특히 노동력이 풍부하고 인력이 풍부한 인도</a:t>
            </a:r>
            <a:r>
              <a:rPr lang="en-US" altLang="ko-KR" dirty="0"/>
              <a:t>, </a:t>
            </a:r>
            <a:r>
              <a:rPr lang="ko-KR" altLang="en-US" dirty="0"/>
              <a:t>중국 등이 </a:t>
            </a:r>
            <a:r>
              <a:rPr lang="en-US" altLang="ko-KR" dirty="0"/>
              <a:t>CG </a:t>
            </a:r>
            <a:r>
              <a:rPr lang="ko-KR" altLang="en-US" dirty="0"/>
              <a:t>시장 진출에 나서면서 품질 면에서는 선진국에 밀리고</a:t>
            </a:r>
            <a:r>
              <a:rPr lang="en-US" altLang="ko-KR" dirty="0"/>
              <a:t>, </a:t>
            </a:r>
            <a:r>
              <a:rPr lang="ko-KR" altLang="en-US" dirty="0"/>
              <a:t>임금 면에서 후발국에 밀리는 이중고에 시달리고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월트디즈니는</a:t>
            </a:r>
            <a:r>
              <a:rPr lang="ko-KR" altLang="en-US" dirty="0"/>
              <a:t> </a:t>
            </a:r>
            <a:r>
              <a:rPr lang="ko-KR" altLang="en-US" dirty="0" err="1"/>
              <a:t>지상파</a:t>
            </a:r>
            <a:r>
              <a:rPr lang="en-US" altLang="ko-KR" dirty="0"/>
              <a:t>(ABC), </a:t>
            </a:r>
            <a:r>
              <a:rPr lang="ko-KR" altLang="en-US" dirty="0"/>
              <a:t>라디오</a:t>
            </a:r>
            <a:r>
              <a:rPr lang="en-US" altLang="ko-KR" dirty="0"/>
              <a:t>, CATV </a:t>
            </a:r>
            <a:r>
              <a:rPr lang="ko-KR" altLang="en-US" dirty="0"/>
              <a:t>채널 등 </a:t>
            </a:r>
            <a:r>
              <a:rPr lang="en-US" altLang="ko-KR" dirty="0"/>
              <a:t>Media </a:t>
            </a:r>
            <a:r>
              <a:rPr lang="ko-KR" altLang="en-US" dirty="0"/>
              <a:t>네트워크 보유를 통한 </a:t>
            </a:r>
            <a:r>
              <a:rPr lang="ko-KR" altLang="en-US" dirty="0" err="1"/>
              <a:t>콘텐츠</a:t>
            </a:r>
            <a:r>
              <a:rPr lang="ko-KR" altLang="en-US" dirty="0"/>
              <a:t> 노출 극대화와 </a:t>
            </a:r>
            <a:r>
              <a:rPr lang="ko-KR" altLang="en-US" dirty="0" err="1"/>
              <a:t>테마파크</a:t>
            </a:r>
            <a:r>
              <a:rPr lang="en-US" altLang="ko-KR" dirty="0"/>
              <a:t>, </a:t>
            </a:r>
            <a:r>
              <a:rPr lang="ko-KR" altLang="en-US" dirty="0" err="1"/>
              <a:t>리조트</a:t>
            </a:r>
            <a:r>
              <a:rPr lang="ko-KR" altLang="en-US" dirty="0"/>
              <a:t> 사업</a:t>
            </a:r>
            <a:r>
              <a:rPr lang="en-US" altLang="ko-KR" dirty="0"/>
              <a:t>, </a:t>
            </a:r>
            <a:r>
              <a:rPr lang="ko-KR" altLang="en-US" dirty="0"/>
              <a:t>캐릭터 사업 등으로 연계하여 수익의 극대화를 이루는 것과 같이 영화</a:t>
            </a:r>
            <a:r>
              <a:rPr lang="en-US" altLang="ko-KR" dirty="0"/>
              <a:t>, </a:t>
            </a:r>
            <a:r>
              <a:rPr lang="ko-KR" altLang="en-US" dirty="0"/>
              <a:t>방송 부문은 수직적 통합을</a:t>
            </a:r>
            <a:r>
              <a:rPr lang="en-US" altLang="ko-KR" dirty="0"/>
              <a:t>, </a:t>
            </a:r>
            <a:r>
              <a:rPr lang="ko-KR" altLang="en-US" dirty="0"/>
              <a:t>타 사업 분야와의 연계를 통해 </a:t>
            </a:r>
            <a:r>
              <a:rPr lang="ko-KR" altLang="en-US" dirty="0" err="1"/>
              <a:t>콘텐츠</a:t>
            </a:r>
            <a:r>
              <a:rPr lang="ko-KR" altLang="en-US" dirty="0"/>
              <a:t> 자산을 </a:t>
            </a:r>
            <a:r>
              <a:rPr lang="ko-KR" altLang="en-US" dirty="0" err="1"/>
              <a:t>레버리징</a:t>
            </a:r>
            <a:r>
              <a:rPr lang="en-US" altLang="ko-KR" dirty="0"/>
              <a:t>(Leveraging)</a:t>
            </a:r>
            <a:r>
              <a:rPr lang="ko-KR" altLang="en-US" dirty="0"/>
              <a:t>하고 있다</a:t>
            </a:r>
            <a:r>
              <a:rPr lang="en-US" altLang="ko-KR" dirty="0"/>
              <a:t>. </a:t>
            </a:r>
            <a:r>
              <a:rPr lang="ko-KR" altLang="en-US" dirty="0" err="1"/>
              <a:t>월트디즈니는</a:t>
            </a:r>
            <a:r>
              <a:rPr lang="ko-KR" altLang="en-US" dirty="0"/>
              <a:t> </a:t>
            </a:r>
            <a:r>
              <a:rPr lang="ko-KR" altLang="en-US" dirty="0" err="1"/>
              <a:t>콘텐츠</a:t>
            </a:r>
            <a:r>
              <a:rPr lang="ko-KR" altLang="en-US" dirty="0"/>
              <a:t> 제작에 대한 경쟁 우위를 기반으로 신문과 영화</a:t>
            </a:r>
            <a:r>
              <a:rPr lang="en-US" altLang="ko-KR" dirty="0"/>
              <a:t>, TV</a:t>
            </a:r>
            <a:r>
              <a:rPr lang="ko-KR" altLang="en-US" dirty="0"/>
              <a:t>등 플랫폼 사업과의 이종매체간 수직적 통합을 통해 </a:t>
            </a:r>
            <a:r>
              <a:rPr lang="ko-KR" altLang="en-US" dirty="0" err="1"/>
              <a:t>콘텐츠</a:t>
            </a:r>
            <a:r>
              <a:rPr lang="ko-KR" altLang="en-US" dirty="0"/>
              <a:t> 유통경로를 확보하고 있으며 </a:t>
            </a:r>
            <a:r>
              <a:rPr lang="ko-KR" altLang="en-US" dirty="0" err="1"/>
              <a:t>지상파채널인</a:t>
            </a:r>
            <a:r>
              <a:rPr lang="ko-KR" altLang="en-US" dirty="0"/>
              <a:t> </a:t>
            </a:r>
            <a:r>
              <a:rPr lang="en-US" altLang="ko-KR" dirty="0"/>
              <a:t>ABC</a:t>
            </a:r>
            <a:r>
              <a:rPr lang="ko-KR" altLang="en-US" dirty="0"/>
              <a:t>의 경쟁력 향상</a:t>
            </a:r>
            <a:r>
              <a:rPr lang="en-US" altLang="ko-KR" dirty="0"/>
              <a:t>, </a:t>
            </a:r>
            <a:r>
              <a:rPr lang="ko-KR" altLang="en-US" dirty="0"/>
              <a:t>애니메이션 공동제작사인 </a:t>
            </a:r>
            <a:r>
              <a:rPr lang="en-US" altLang="ko-KR" dirty="0"/>
              <a:t>PIXAR</a:t>
            </a:r>
            <a:r>
              <a:rPr lang="ko-KR" altLang="en-US" dirty="0"/>
              <a:t>와의 관계 안정화</a:t>
            </a:r>
            <a:r>
              <a:rPr lang="en-US" altLang="ko-KR" dirty="0"/>
              <a:t>, </a:t>
            </a:r>
            <a:r>
              <a:rPr lang="ko-KR" altLang="en-US" dirty="0"/>
              <a:t>라이선스 방식으로 디즈니 상품판매 체인 매각 진행 등을 통한 수익구조의 균형화에 노력하고 있다</a:t>
            </a:r>
            <a:r>
              <a:rPr lang="en-US" altLang="ko-KR" dirty="0"/>
              <a:t>. </a:t>
            </a:r>
            <a:r>
              <a:rPr lang="ko-KR" altLang="en-US" dirty="0"/>
              <a:t>또한 영상 미디어 사업체로의 변화를 위해 </a:t>
            </a:r>
            <a:r>
              <a:rPr lang="ko-KR" altLang="en-US" dirty="0" err="1"/>
              <a:t>비주력</a:t>
            </a:r>
            <a:r>
              <a:rPr lang="ko-KR" altLang="en-US" dirty="0"/>
              <a:t> 사업은 매각하고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1982</a:t>
            </a:r>
            <a:r>
              <a:rPr lang="ko-KR" altLang="en-US" dirty="0"/>
              <a:t>년 </a:t>
            </a:r>
            <a:r>
              <a:rPr lang="en-US" altLang="ko-KR" dirty="0" err="1"/>
              <a:t>Amazin</a:t>
            </a:r>
            <a:r>
              <a:rPr lang="en-US" altLang="ko-KR" dirty="0"/>
              <a:t>’ Software</a:t>
            </a:r>
            <a:r>
              <a:rPr lang="ko-KR" altLang="en-US" dirty="0"/>
              <a:t>라는 사명의 소규모 게임 퍼블리셔로 출발한 </a:t>
            </a:r>
            <a:r>
              <a:rPr lang="en-US" altLang="ko-KR" dirty="0"/>
              <a:t>EA</a:t>
            </a:r>
            <a:r>
              <a:rPr lang="ko-KR" altLang="en-US" dirty="0"/>
              <a:t>는 설립 당시 게임 타이틀 개발 및 프로그래밍을 외부 게임 제작사에 의뢰하여 개발하는 </a:t>
            </a:r>
            <a:r>
              <a:rPr lang="en-US" altLang="ko-KR" dirty="0"/>
              <a:t>PC</a:t>
            </a:r>
            <a:r>
              <a:rPr lang="ko-KR" altLang="en-US" dirty="0"/>
              <a:t>게임 </a:t>
            </a:r>
            <a:r>
              <a:rPr lang="ko-KR" altLang="en-US" dirty="0" err="1"/>
              <a:t>퍼블리싱만</a:t>
            </a:r>
            <a:r>
              <a:rPr lang="ko-KR" altLang="en-US" dirty="0"/>
              <a:t> 담당했으나 제 </a:t>
            </a:r>
            <a:r>
              <a:rPr lang="en-US" altLang="ko-KR" dirty="0"/>
              <a:t>3</a:t>
            </a:r>
            <a:r>
              <a:rPr lang="ko-KR" altLang="en-US" dirty="0"/>
              <a:t>자 유통방식이 아닌 직접배급 방식을 도입하고</a:t>
            </a:r>
            <a:r>
              <a:rPr lang="en-US" altLang="ko-KR" dirty="0"/>
              <a:t>, </a:t>
            </a:r>
            <a:r>
              <a:rPr lang="ko-KR" altLang="en-US" dirty="0"/>
              <a:t>공격적인 마케팅 캠페인을 펼치는 등 사세를 확장하면서 사명을 </a:t>
            </a:r>
            <a:r>
              <a:rPr lang="en-US" altLang="ko-KR" dirty="0"/>
              <a:t>EA</a:t>
            </a:r>
            <a:r>
              <a:rPr lang="ko-KR" altLang="en-US" dirty="0"/>
              <a:t>로 변경했으며</a:t>
            </a:r>
            <a:r>
              <a:rPr lang="en-US" altLang="ko-KR" dirty="0"/>
              <a:t>, 1987</a:t>
            </a:r>
            <a:r>
              <a:rPr lang="ko-KR" altLang="en-US" dirty="0"/>
              <a:t>년부터 자사 스튜디오에서 직접 게임을 개발하기 시작하면서 메이저 게임 업체가 되었다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EA</a:t>
            </a:r>
            <a:r>
              <a:rPr lang="ko-KR" altLang="en-US" dirty="0"/>
              <a:t>는 설립 </a:t>
            </a:r>
            <a:r>
              <a:rPr lang="en-US" altLang="ko-KR" dirty="0"/>
              <a:t>12</a:t>
            </a:r>
            <a:r>
              <a:rPr lang="ko-KR" altLang="en-US" dirty="0"/>
              <a:t>년 만인 </a:t>
            </a:r>
            <a:r>
              <a:rPr lang="en-US" altLang="ko-KR" dirty="0"/>
              <a:t>1994</a:t>
            </a:r>
            <a:r>
              <a:rPr lang="ko-KR" altLang="en-US" dirty="0"/>
              <a:t>년 게임 </a:t>
            </a:r>
            <a:r>
              <a:rPr lang="ko-KR" altLang="en-US" dirty="0" err="1"/>
              <a:t>퍼블리셔로는</a:t>
            </a:r>
            <a:r>
              <a:rPr lang="ko-KR" altLang="en-US" dirty="0"/>
              <a:t> 최초로 시가총액이 </a:t>
            </a:r>
            <a:r>
              <a:rPr lang="en-US" altLang="ko-KR" dirty="0"/>
              <a:t>10</a:t>
            </a:r>
            <a:r>
              <a:rPr lang="ko-KR" altLang="en-US" dirty="0"/>
              <a:t>억 달러를 넘어섰으며</a:t>
            </a:r>
            <a:r>
              <a:rPr lang="en-US" altLang="ko-KR" dirty="0"/>
              <a:t>, 2006 </a:t>
            </a:r>
            <a:r>
              <a:rPr lang="ko-KR" altLang="en-US" dirty="0"/>
              <a:t>회계연도</a:t>
            </a:r>
            <a:r>
              <a:rPr lang="en-US" altLang="ko-KR" dirty="0"/>
              <a:t>(2006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기준</a:t>
            </a:r>
            <a:r>
              <a:rPr lang="en-US" altLang="ko-KR" dirty="0"/>
              <a:t>) </a:t>
            </a:r>
            <a:r>
              <a:rPr lang="ko-KR" altLang="en-US" dirty="0"/>
              <a:t>매출규모가 </a:t>
            </a:r>
            <a:r>
              <a:rPr lang="en-US" altLang="ko-KR" dirty="0"/>
              <a:t>29</a:t>
            </a:r>
            <a:r>
              <a:rPr lang="ko-KR" altLang="en-US" dirty="0"/>
              <a:t>억 </a:t>
            </a:r>
            <a:r>
              <a:rPr lang="en-US" altLang="ko-KR" dirty="0"/>
              <a:t>5,100</a:t>
            </a:r>
            <a:r>
              <a:rPr lang="ko-KR" altLang="en-US" dirty="0"/>
              <a:t>만 달러에 달하는 등 미국을 대표하는 </a:t>
            </a:r>
            <a:r>
              <a:rPr lang="en-US" altLang="ko-KR" dirty="0"/>
              <a:t>100</a:t>
            </a:r>
            <a:r>
              <a:rPr lang="ko-KR" altLang="en-US" dirty="0"/>
              <a:t>대 </a:t>
            </a:r>
            <a:r>
              <a:rPr lang="en-US" altLang="ko-KR" dirty="0"/>
              <a:t>IT </a:t>
            </a:r>
            <a:r>
              <a:rPr lang="ko-KR" altLang="en-US" dirty="0"/>
              <a:t>기업 중 하나로 성장했다</a:t>
            </a:r>
            <a:r>
              <a:rPr lang="en-US" altLang="ko-KR" dirty="0"/>
              <a:t>. </a:t>
            </a:r>
            <a:r>
              <a:rPr lang="ko-KR" altLang="en-US" dirty="0"/>
              <a:t>또한 해외진출도 활발해서 매출의 절반 가까이를 해외에서 벌어들이고 있으며</a:t>
            </a:r>
            <a:r>
              <a:rPr lang="en-US" altLang="ko-KR" dirty="0"/>
              <a:t>, </a:t>
            </a:r>
            <a:r>
              <a:rPr lang="ko-KR" altLang="en-US" dirty="0"/>
              <a:t>전체 직원 </a:t>
            </a:r>
            <a:r>
              <a:rPr lang="en-US" altLang="ko-KR" dirty="0"/>
              <a:t>7,000</a:t>
            </a:r>
            <a:r>
              <a:rPr lang="ko-KR" altLang="en-US" dirty="0"/>
              <a:t>여 명 중 해외 직원 수가 절반 이상인 </a:t>
            </a:r>
            <a:r>
              <a:rPr lang="en-US" altLang="ko-KR" dirty="0"/>
              <a:t>4,000</a:t>
            </a:r>
            <a:r>
              <a:rPr lang="ko-KR" altLang="en-US" dirty="0"/>
              <a:t>여 명을 넘는다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EA</a:t>
            </a:r>
            <a:r>
              <a:rPr lang="ko-KR" altLang="en-US" dirty="0"/>
              <a:t>는 북미 지역과 유럽을 중심으로 전세계에 걸쳐 글로벌 유통조직과 판매조직</a:t>
            </a:r>
            <a:r>
              <a:rPr lang="en-US" altLang="ko-KR" dirty="0"/>
              <a:t>, </a:t>
            </a:r>
            <a:r>
              <a:rPr lang="ko-KR" altLang="en-US" dirty="0"/>
              <a:t>개발 스튜디오 등을 보유하고 있으며 </a:t>
            </a:r>
            <a:r>
              <a:rPr lang="ko-KR" altLang="en-US" dirty="0" err="1"/>
              <a:t>내수시장격인</a:t>
            </a:r>
            <a:r>
              <a:rPr lang="ko-KR" altLang="en-US" dirty="0"/>
              <a:t> 북미 지역과 해외시장 중 서유럽 지역에서</a:t>
            </a:r>
            <a:r>
              <a:rPr lang="en-US" altLang="ko-KR" dirty="0"/>
              <a:t>1</a:t>
            </a:r>
            <a:r>
              <a:rPr lang="ko-KR" altLang="en-US" dirty="0"/>
              <a:t>위 자리를 확고히 지키고 있는 반면</a:t>
            </a:r>
            <a:r>
              <a:rPr lang="en-US" altLang="ko-KR" dirty="0"/>
              <a:t>, </a:t>
            </a:r>
            <a:r>
              <a:rPr lang="ko-KR" altLang="en-US" dirty="0"/>
              <a:t>아시아 지역에서는 로컬 업체들에 비해 상대적으로 입지가 미약한 편이다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EA</a:t>
            </a:r>
            <a:r>
              <a:rPr lang="ko-KR" altLang="en-US" dirty="0"/>
              <a:t>의 </a:t>
            </a:r>
            <a:r>
              <a:rPr lang="en-US" altLang="ko-KR" dirty="0"/>
              <a:t>2006 </a:t>
            </a:r>
            <a:r>
              <a:rPr lang="ko-KR" altLang="en-US" dirty="0"/>
              <a:t>회계연도 지역별 매출비중을 보면</a:t>
            </a:r>
            <a:r>
              <a:rPr lang="en-US" altLang="ko-KR" dirty="0"/>
              <a:t>, </a:t>
            </a:r>
            <a:r>
              <a:rPr lang="ko-KR" altLang="en-US" dirty="0"/>
              <a:t>미국을 포함한 북미지역이 </a:t>
            </a:r>
            <a:r>
              <a:rPr lang="en-US" altLang="ko-KR" dirty="0"/>
              <a:t>15</a:t>
            </a:r>
            <a:r>
              <a:rPr lang="ko-KR" altLang="en-US" dirty="0"/>
              <a:t>억 </a:t>
            </a:r>
            <a:r>
              <a:rPr lang="en-US" altLang="ko-KR" dirty="0"/>
              <a:t>8,400</a:t>
            </a:r>
            <a:r>
              <a:rPr lang="ko-KR" altLang="en-US" dirty="0"/>
              <a:t>만 달러로 전체 매출의 </a:t>
            </a:r>
            <a:r>
              <a:rPr lang="en-US" altLang="ko-KR" dirty="0"/>
              <a:t>53.7%, </a:t>
            </a:r>
            <a:r>
              <a:rPr lang="ko-KR" altLang="en-US" dirty="0"/>
              <a:t>해외지역이 </a:t>
            </a:r>
            <a:r>
              <a:rPr lang="en-US" altLang="ko-KR" dirty="0"/>
              <a:t>13</a:t>
            </a:r>
            <a:r>
              <a:rPr lang="ko-KR" altLang="en-US" dirty="0"/>
              <a:t>억 </a:t>
            </a:r>
            <a:r>
              <a:rPr lang="en-US" altLang="ko-KR" dirty="0"/>
              <a:t>6,700</a:t>
            </a:r>
            <a:r>
              <a:rPr lang="ko-KR" altLang="en-US" dirty="0"/>
              <a:t>만 달러로 전체 매출의 </a:t>
            </a:r>
            <a:r>
              <a:rPr lang="en-US" altLang="ko-KR" dirty="0"/>
              <a:t>46.3%</a:t>
            </a:r>
            <a:r>
              <a:rPr lang="ko-KR" altLang="en-US" dirty="0"/>
              <a:t>를 차지하고 있다</a:t>
            </a:r>
            <a:r>
              <a:rPr lang="en-US" altLang="ko-KR" dirty="0"/>
              <a:t>. </a:t>
            </a:r>
            <a:r>
              <a:rPr lang="ko-KR" altLang="en-US" dirty="0"/>
              <a:t>이 중 유럽지역이 </a:t>
            </a:r>
            <a:r>
              <a:rPr lang="en-US" altLang="ko-KR" dirty="0"/>
              <a:t>11</a:t>
            </a:r>
            <a:r>
              <a:rPr lang="ko-KR" altLang="en-US" dirty="0"/>
              <a:t>억 </a:t>
            </a:r>
            <a:r>
              <a:rPr lang="en-US" altLang="ko-KR" dirty="0"/>
              <a:t>7,400</a:t>
            </a:r>
            <a:r>
              <a:rPr lang="ko-KR" altLang="en-US" dirty="0"/>
              <a:t>만 달러로 전체매출의 </a:t>
            </a:r>
            <a:r>
              <a:rPr lang="en-US" altLang="ko-KR" dirty="0"/>
              <a:t>39.8%, </a:t>
            </a:r>
            <a:r>
              <a:rPr lang="ko-KR" altLang="en-US" dirty="0"/>
              <a:t>아시아 지역이 </a:t>
            </a:r>
            <a:r>
              <a:rPr lang="en-US" altLang="ko-KR" dirty="0"/>
              <a:t>1</a:t>
            </a:r>
            <a:r>
              <a:rPr lang="ko-KR" altLang="en-US" dirty="0"/>
              <a:t>억 </a:t>
            </a:r>
            <a:r>
              <a:rPr lang="en-US" altLang="ko-KR" dirty="0"/>
              <a:t>9,300</a:t>
            </a:r>
            <a:r>
              <a:rPr lang="ko-KR" altLang="en-US" dirty="0"/>
              <a:t>만 달러로 </a:t>
            </a:r>
            <a:r>
              <a:rPr lang="en-US" altLang="ko-KR" dirty="0"/>
              <a:t>6.5%</a:t>
            </a:r>
            <a:r>
              <a:rPr lang="ko-KR" altLang="en-US" dirty="0"/>
              <a:t>를 차지하고 있어 해외 매출의 대부분이 유럽에서 발생하고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가전제품에서 성공을 거둔 </a:t>
            </a:r>
            <a:r>
              <a:rPr lang="ko-KR" altLang="en-US" dirty="0" err="1"/>
              <a:t>소니가</a:t>
            </a:r>
            <a:r>
              <a:rPr lang="ko-KR" altLang="en-US" dirty="0"/>
              <a:t> 엔터테인먼트 산업에 본격적으로 진출하기 시작한 것은 </a:t>
            </a:r>
            <a:r>
              <a:rPr lang="en-US" altLang="ko-KR" dirty="0"/>
              <a:t>1987</a:t>
            </a:r>
            <a:r>
              <a:rPr lang="ko-KR" altLang="en-US" dirty="0"/>
              <a:t>년 음반회사인 </a:t>
            </a:r>
            <a:r>
              <a:rPr lang="en-US" altLang="ko-KR" dirty="0"/>
              <a:t>CBS </a:t>
            </a:r>
            <a:r>
              <a:rPr lang="ko-KR" altLang="en-US" dirty="0"/>
              <a:t>레코드를 인수하면서 </a:t>
            </a:r>
            <a:r>
              <a:rPr lang="ko-KR" altLang="en-US" dirty="0" err="1"/>
              <a:t>부터</a:t>
            </a:r>
            <a:r>
              <a:rPr lang="ko-KR" altLang="en-US" dirty="0"/>
              <a:t> 주력사업인 가전제품과의 연관산업 진출을 통해 주력사업의 안정성을 추구하는 전략을 취해 왔다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ko-KR" altLang="en-US" dirty="0" err="1"/>
              <a:t>소니는</a:t>
            </a:r>
            <a:r>
              <a:rPr lang="ko-KR" altLang="en-US" dirty="0"/>
              <a:t> </a:t>
            </a:r>
            <a:r>
              <a:rPr lang="en-US" altLang="ko-KR" dirty="0"/>
              <a:t>1989</a:t>
            </a:r>
            <a:r>
              <a:rPr lang="ko-KR" altLang="en-US" dirty="0"/>
              <a:t>년 </a:t>
            </a:r>
            <a:r>
              <a:rPr lang="en-US" altLang="ko-KR" dirty="0"/>
              <a:t>Coca-Cola</a:t>
            </a:r>
            <a:r>
              <a:rPr lang="ko-KR" altLang="en-US" dirty="0"/>
              <a:t>로부터 </a:t>
            </a:r>
            <a:r>
              <a:rPr lang="en-US" altLang="ko-KR" dirty="0"/>
              <a:t>34</a:t>
            </a:r>
            <a:r>
              <a:rPr lang="ko-KR" altLang="en-US" dirty="0"/>
              <a:t>억 달러에 </a:t>
            </a:r>
            <a:r>
              <a:rPr lang="en-US" altLang="ko-KR" dirty="0"/>
              <a:t>Columbia Pictures</a:t>
            </a:r>
            <a:r>
              <a:rPr lang="ko-KR" altLang="en-US" dirty="0"/>
              <a:t>를 인수하여 미국 시장에서의 영상 미디어 배급 시스템과 다양한 판권을 확보하는 계기를 제공해 주었다</a:t>
            </a:r>
            <a:r>
              <a:rPr lang="en-US" altLang="ko-KR" dirty="0"/>
              <a:t>. Sony</a:t>
            </a:r>
            <a:r>
              <a:rPr lang="ko-KR" altLang="en-US" dirty="0"/>
              <a:t>는 </a:t>
            </a:r>
            <a:r>
              <a:rPr lang="en-US" altLang="ko-KR" dirty="0"/>
              <a:t>Columbia Pictures </a:t>
            </a:r>
            <a:r>
              <a:rPr lang="ko-KR" altLang="en-US" dirty="0"/>
              <a:t>인수로 과도한 부채를 지게 되었지만</a:t>
            </a:r>
            <a:r>
              <a:rPr lang="en-US" altLang="ko-KR" dirty="0"/>
              <a:t>, </a:t>
            </a:r>
            <a:r>
              <a:rPr lang="ko-KR" altLang="en-US" dirty="0"/>
              <a:t>향후 미국 영화시장의 </a:t>
            </a:r>
            <a:r>
              <a:rPr lang="en-US" altLang="ko-KR" dirty="0"/>
              <a:t>20%</a:t>
            </a:r>
            <a:r>
              <a:rPr lang="ko-KR" altLang="en-US" dirty="0"/>
              <a:t>를 점유하게 됨으로써 강력한 엔터테인먼트 업체로 부상했다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가전 사업에서 출발한 </a:t>
            </a:r>
            <a:r>
              <a:rPr lang="ko-KR" altLang="en-US" dirty="0" err="1"/>
              <a:t>소니는</a:t>
            </a:r>
            <a:r>
              <a:rPr lang="ko-KR" altLang="en-US" dirty="0"/>
              <a:t> 전통적으로 엔터테인먼트 </a:t>
            </a:r>
            <a:r>
              <a:rPr lang="ko-KR" altLang="en-US" dirty="0" err="1"/>
              <a:t>콘텐츠와</a:t>
            </a:r>
            <a:r>
              <a:rPr lang="ko-KR" altLang="en-US" dirty="0"/>
              <a:t> 터미널 영역에서 강세를 보였지만</a:t>
            </a:r>
            <a:r>
              <a:rPr lang="en-US" altLang="ko-KR" dirty="0"/>
              <a:t>, </a:t>
            </a:r>
            <a:r>
              <a:rPr lang="ko-KR" altLang="en-US" dirty="0" err="1"/>
              <a:t>콘텐츠</a:t>
            </a:r>
            <a:r>
              <a:rPr lang="ko-KR" altLang="en-US" dirty="0"/>
              <a:t> 분야에서 거대기업으로 부상하기 위해 다양한 터미널 기기와 연동시키는 작업을 진행 중이다</a:t>
            </a:r>
            <a:r>
              <a:rPr lang="en-US" altLang="ko-KR" dirty="0"/>
              <a:t>. </a:t>
            </a:r>
            <a:r>
              <a:rPr lang="ko-KR" altLang="en-US" dirty="0" err="1"/>
              <a:t>소니의</a:t>
            </a:r>
            <a:r>
              <a:rPr lang="ko-KR" altLang="en-US" dirty="0"/>
              <a:t> 전체 비즈니스 영역은 </a:t>
            </a:r>
            <a:r>
              <a:rPr lang="ko-KR" altLang="en-US" dirty="0" err="1"/>
              <a:t>콘텐츠</a:t>
            </a:r>
            <a:r>
              <a:rPr lang="en-US" altLang="ko-KR" dirty="0"/>
              <a:t>, </a:t>
            </a:r>
            <a:r>
              <a:rPr lang="ko-KR" altLang="en-US" dirty="0"/>
              <a:t>플랫폼</a:t>
            </a:r>
            <a:r>
              <a:rPr lang="en-US" altLang="ko-KR" dirty="0"/>
              <a:t>, </a:t>
            </a:r>
            <a:r>
              <a:rPr lang="ko-KR" altLang="en-US" dirty="0"/>
              <a:t>네트워크</a:t>
            </a:r>
            <a:r>
              <a:rPr lang="en-US" altLang="ko-KR" dirty="0"/>
              <a:t>, </a:t>
            </a:r>
            <a:r>
              <a:rPr lang="ko-KR" altLang="en-US" dirty="0"/>
              <a:t>터미널 분야로 구분되어져 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소니는</a:t>
            </a:r>
            <a:r>
              <a:rPr lang="ko-KR" altLang="en-US" dirty="0"/>
              <a:t> 오랜 기간 축적된 전자기술을 바탕으로 전자 업계를 선도하며 </a:t>
            </a:r>
            <a:r>
              <a:rPr lang="en-US" altLang="ko-KR" dirty="0"/>
              <a:t>HW, SW</a:t>
            </a:r>
            <a:r>
              <a:rPr lang="ko-KR" altLang="en-US" dirty="0"/>
              <a:t>의 결합과</a:t>
            </a:r>
            <a:r>
              <a:rPr lang="en-US" altLang="ko-KR" dirty="0"/>
              <a:t>, </a:t>
            </a:r>
            <a:r>
              <a:rPr lang="ko-KR" altLang="en-US" dirty="0"/>
              <a:t>디지털화에 맞춰 네트워크 부문까지 진출하고 있으며</a:t>
            </a:r>
            <a:r>
              <a:rPr lang="en-US" altLang="ko-KR" dirty="0"/>
              <a:t>, </a:t>
            </a:r>
            <a:r>
              <a:rPr lang="ko-KR" altLang="en-US" dirty="0"/>
              <a:t>방송기기</a:t>
            </a:r>
            <a:r>
              <a:rPr lang="en-US" altLang="ko-KR" dirty="0"/>
              <a:t>-</a:t>
            </a:r>
            <a:r>
              <a:rPr lang="ko-KR" altLang="en-US" dirty="0" err="1"/>
              <a:t>콘텐츠</a:t>
            </a:r>
            <a:r>
              <a:rPr lang="en-US" altLang="ko-KR" dirty="0"/>
              <a:t>-</a:t>
            </a:r>
            <a:r>
              <a:rPr lang="ko-KR" altLang="en-US" dirty="0"/>
              <a:t>네트워크</a:t>
            </a:r>
            <a:r>
              <a:rPr lang="en-US" altLang="ko-KR" dirty="0"/>
              <a:t>-</a:t>
            </a:r>
            <a:r>
              <a:rPr lang="ko-KR" altLang="en-US" dirty="0"/>
              <a:t>고객관리에 이르는 전 영역의 사업 진출을 위해 방송사업의 수직적 통합을 추구하고 있다</a:t>
            </a:r>
            <a:r>
              <a:rPr lang="en-US" altLang="ko-KR" dirty="0"/>
              <a:t>. </a:t>
            </a:r>
            <a:r>
              <a:rPr lang="ko-KR" altLang="en-US" dirty="0"/>
              <a:t>또한 유무선 인터넷 사업 확보를 통해 </a:t>
            </a:r>
            <a:r>
              <a:rPr lang="en-US" altLang="ko-KR" dirty="0"/>
              <a:t>Home Entertainment Network </a:t>
            </a:r>
            <a:r>
              <a:rPr lang="ko-KR" altLang="en-US" dirty="0"/>
              <a:t>기반 마련을 위해 네트워크 사업을 강화하고 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소니는</a:t>
            </a:r>
            <a:r>
              <a:rPr lang="ko-KR" altLang="en-US" dirty="0"/>
              <a:t> 전자제품 기술력을 바탕으로 </a:t>
            </a:r>
            <a:r>
              <a:rPr lang="en-US" altLang="ko-KR" dirty="0"/>
              <a:t>HW</a:t>
            </a:r>
            <a:r>
              <a:rPr lang="ko-KR" altLang="en-US" dirty="0"/>
              <a:t>와 </a:t>
            </a:r>
            <a:r>
              <a:rPr lang="en-US" altLang="ko-KR" dirty="0"/>
              <a:t>SW</a:t>
            </a:r>
            <a:r>
              <a:rPr lang="ko-KR" altLang="en-US" dirty="0"/>
              <a:t>사업을 결합해서 </a:t>
            </a:r>
            <a:r>
              <a:rPr lang="ko-KR" altLang="en-US" dirty="0" err="1"/>
              <a:t>콘텐츠</a:t>
            </a:r>
            <a:r>
              <a:rPr lang="ko-KR" altLang="en-US" dirty="0"/>
              <a:t> 및 관련 서비스 유통을 통합하는 특징을 나타내고 있지만 영화 사업 호전 이외에 </a:t>
            </a:r>
            <a:r>
              <a:rPr lang="en-US" altLang="ko-KR" dirty="0"/>
              <a:t>BGM</a:t>
            </a:r>
            <a:r>
              <a:rPr lang="ko-KR" altLang="en-US" dirty="0"/>
              <a:t>와 공동으로 수익성 하락인 음악 사업을 통해 비용 절감을 추진하고 있으며</a:t>
            </a:r>
            <a:r>
              <a:rPr lang="en-US" altLang="ko-KR" dirty="0"/>
              <a:t>, </a:t>
            </a:r>
            <a:r>
              <a:rPr lang="ko-KR" altLang="en-US" dirty="0"/>
              <a:t>플레이스테이션</a:t>
            </a:r>
            <a:r>
              <a:rPr lang="en-US" altLang="ko-KR" dirty="0"/>
              <a:t>2 </a:t>
            </a:r>
            <a:r>
              <a:rPr lang="ko-KR" altLang="en-US" dirty="0"/>
              <a:t>게임 콘솔 사업의 하락으로 </a:t>
            </a:r>
            <a:r>
              <a:rPr lang="ko-KR" altLang="en-US" dirty="0" err="1"/>
              <a:t>모바일</a:t>
            </a:r>
            <a:r>
              <a:rPr lang="ko-KR" altLang="en-US" dirty="0"/>
              <a:t> 게임 사업으로 사업 전략을 변경하였다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/>
              <a:t>SOE</a:t>
            </a:r>
            <a:r>
              <a:rPr lang="ko-KR" altLang="en-US" dirty="0"/>
              <a:t>는 온라인 게임을 운영하고 있으며 </a:t>
            </a:r>
            <a:r>
              <a:rPr lang="en-US" altLang="ko-KR" dirty="0"/>
              <a:t>SCE</a:t>
            </a:r>
            <a:r>
              <a:rPr lang="ko-KR" altLang="en-US" dirty="0"/>
              <a:t>에서는 게임 콘솔</a:t>
            </a:r>
            <a:r>
              <a:rPr lang="en-US" altLang="ko-KR" dirty="0"/>
              <a:t>, </a:t>
            </a:r>
            <a:r>
              <a:rPr lang="ko-KR" altLang="en-US" dirty="0"/>
              <a:t>관련 게임 개발과 판매 사업을 전개하고 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SCE</a:t>
            </a:r>
            <a:r>
              <a:rPr lang="ko-KR" altLang="en-US" dirty="0"/>
              <a:t>는 </a:t>
            </a:r>
            <a:r>
              <a:rPr lang="en-US" altLang="ko-KR" dirty="0"/>
              <a:t>PlayStation, PlayStation 2, PlayStation 3, PlayStation Portable(PSP) </a:t>
            </a:r>
            <a:r>
              <a:rPr lang="ko-KR" altLang="en-US" dirty="0"/>
              <a:t>게임 콘솔과 관련 소프트웨어의 디자인</a:t>
            </a:r>
            <a:r>
              <a:rPr lang="en-US" altLang="ko-KR" dirty="0"/>
              <a:t>, </a:t>
            </a:r>
            <a:r>
              <a:rPr lang="ko-KR" altLang="en-US" dirty="0"/>
              <a:t>개발 및 판매도 담당하고 있다</a:t>
            </a:r>
            <a:r>
              <a:rPr lang="en-US" altLang="ko-KR" dirty="0"/>
              <a:t>. Sony</a:t>
            </a:r>
            <a:r>
              <a:rPr lang="ko-KR" altLang="en-US" dirty="0"/>
              <a:t>의 가정용 게임 콘솔 </a:t>
            </a:r>
            <a:r>
              <a:rPr lang="en-US" altLang="ko-KR" dirty="0"/>
              <a:t>Play Station(PS)</a:t>
            </a:r>
            <a:r>
              <a:rPr lang="ko-KR" altLang="en-US" dirty="0"/>
              <a:t>시리즈의 경우</a:t>
            </a:r>
            <a:r>
              <a:rPr lang="en-US" altLang="ko-KR" dirty="0"/>
              <a:t>, </a:t>
            </a:r>
            <a:r>
              <a:rPr lang="ko-KR" altLang="en-US" dirty="0"/>
              <a:t>게임기 생산과 판매뿐 아니라 게임 </a:t>
            </a:r>
            <a:r>
              <a:rPr lang="ko-KR" altLang="en-US" dirty="0" err="1"/>
              <a:t>콘텐츠</a:t>
            </a:r>
            <a:r>
              <a:rPr lang="ko-KR" altLang="en-US" dirty="0"/>
              <a:t> 시장에서도 큰 영향력을 행사하면서 세계적인 표준 플랫폼으로 평가되고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수입 면에서 보면</a:t>
            </a:r>
            <a:r>
              <a:rPr lang="en-US" altLang="ko-KR" dirty="0"/>
              <a:t>, Play Station</a:t>
            </a:r>
            <a:r>
              <a:rPr lang="ko-KR" altLang="en-US" dirty="0"/>
              <a:t>은 단일 상품으로서는 최고의 매출과 순이익을 올리고 있으며 써드 파티 소프트웨어 개발사로부터 얻는 라이선스 허가를 통해서도 수입을 올리고 있다</a:t>
            </a:r>
            <a:r>
              <a:rPr lang="en-US" altLang="ko-KR" dirty="0"/>
              <a:t>. </a:t>
            </a:r>
            <a:r>
              <a:rPr lang="ko-KR" altLang="en-US" dirty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유럽</a:t>
            </a:r>
            <a:r>
              <a:rPr lang="en-US" altLang="ko-KR" dirty="0"/>
              <a:t>, </a:t>
            </a:r>
            <a:r>
              <a:rPr lang="ko-KR" altLang="en-US" dirty="0"/>
              <a:t>일본 지역이 주요 시장을 형성하고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SOE</a:t>
            </a:r>
            <a:r>
              <a:rPr lang="ko-KR" altLang="en-US" dirty="0"/>
              <a:t>는 </a:t>
            </a:r>
            <a:r>
              <a:rPr lang="en-US" altLang="ko-KR" dirty="0"/>
              <a:t>MMOG </a:t>
            </a:r>
            <a:r>
              <a:rPr lang="ko-KR" altLang="en-US" dirty="0"/>
              <a:t>시장에서 전 세계적으로 수십만 명의 가입자를 확보하고 있으며 ‘</a:t>
            </a:r>
            <a:r>
              <a:rPr lang="en-US" altLang="ko-KR" dirty="0"/>
              <a:t>PSP’</a:t>
            </a:r>
            <a:r>
              <a:rPr lang="ko-KR" altLang="en-US" dirty="0"/>
              <a:t>전용 웹사이트도 제공하고 있다</a:t>
            </a:r>
            <a:r>
              <a:rPr lang="en-US" altLang="ko-KR" dirty="0"/>
              <a:t>. </a:t>
            </a:r>
            <a:r>
              <a:rPr lang="ko-KR" altLang="en-US" dirty="0"/>
              <a:t>미국 </a:t>
            </a:r>
            <a:r>
              <a:rPr lang="ko-KR" altLang="en-US" dirty="0" err="1"/>
              <a:t>샌디에이고</a:t>
            </a:r>
            <a:r>
              <a:rPr lang="ko-KR" altLang="en-US" dirty="0"/>
              <a:t> 본사 외에 오스틴</a:t>
            </a:r>
            <a:r>
              <a:rPr lang="en-US" altLang="ko-KR" dirty="0"/>
              <a:t>, </a:t>
            </a:r>
            <a:r>
              <a:rPr lang="ko-KR" altLang="en-US" dirty="0"/>
              <a:t>시애틀</a:t>
            </a:r>
            <a:r>
              <a:rPr lang="en-US" altLang="ko-KR" dirty="0"/>
              <a:t>, </a:t>
            </a:r>
            <a:r>
              <a:rPr lang="ko-KR" altLang="en-US" dirty="0" err="1"/>
              <a:t>덴버와</a:t>
            </a:r>
            <a:r>
              <a:rPr lang="ko-KR" altLang="en-US" dirty="0"/>
              <a:t> 대만에 개발 스튜디오가 있다</a:t>
            </a:r>
            <a:r>
              <a:rPr lang="en-US" altLang="ko-KR" dirty="0"/>
              <a:t>. </a:t>
            </a:r>
            <a:r>
              <a:rPr lang="ko-KR" altLang="en-US" dirty="0" err="1"/>
              <a:t>소니는</a:t>
            </a:r>
            <a:r>
              <a:rPr lang="ko-KR" altLang="en-US" dirty="0"/>
              <a:t> 자사가 추진하는 ‘</a:t>
            </a:r>
            <a:r>
              <a:rPr lang="en-US" altLang="ko-KR" dirty="0"/>
              <a:t>Sony United’</a:t>
            </a:r>
            <a:r>
              <a:rPr lang="ko-KR" altLang="en-US" dirty="0"/>
              <a:t>라는 관점에서 </a:t>
            </a:r>
            <a:r>
              <a:rPr lang="en-US" altLang="ko-KR" dirty="0"/>
              <a:t>PS3</a:t>
            </a:r>
            <a:r>
              <a:rPr lang="ko-KR" altLang="en-US" dirty="0"/>
              <a:t>를 ‘</a:t>
            </a:r>
            <a:r>
              <a:rPr lang="en-US" altLang="ko-KR" dirty="0"/>
              <a:t>Sony United’</a:t>
            </a:r>
            <a:r>
              <a:rPr lang="ko-KR" altLang="en-US" dirty="0"/>
              <a:t>의 상징 그 자체로 보고 있으며 </a:t>
            </a:r>
            <a:r>
              <a:rPr lang="en-US" altLang="ko-KR" dirty="0"/>
              <a:t>PS3</a:t>
            </a:r>
            <a:r>
              <a:rPr lang="ko-KR" altLang="en-US" dirty="0"/>
              <a:t>는 소니의 </a:t>
            </a:r>
            <a:r>
              <a:rPr lang="en-US" altLang="ko-KR" dirty="0"/>
              <a:t>50</a:t>
            </a:r>
            <a:r>
              <a:rPr lang="ko-KR" altLang="en-US" dirty="0"/>
              <a:t>개 이상의 부서가 서로 협력하여 최고의 기술과 노하우가 집결된 산물이다</a:t>
            </a:r>
            <a:r>
              <a:rPr lang="en-US" altLang="ko-KR" dirty="0"/>
              <a:t>. PS3</a:t>
            </a:r>
            <a:r>
              <a:rPr lang="ko-KR" altLang="en-US" dirty="0"/>
              <a:t>는 </a:t>
            </a:r>
            <a:r>
              <a:rPr lang="en-US" altLang="ko-KR" dirty="0"/>
              <a:t>Sony Electronics</a:t>
            </a:r>
            <a:r>
              <a:rPr lang="ko-KR" altLang="en-US" dirty="0"/>
              <a:t>로부터 </a:t>
            </a:r>
            <a:r>
              <a:rPr lang="en-US" altLang="ko-KR" dirty="0" err="1"/>
              <a:t>Blu</a:t>
            </a:r>
            <a:r>
              <a:rPr lang="en-US" altLang="ko-KR" dirty="0"/>
              <a:t>-ray Disk(BD)</a:t>
            </a:r>
            <a:r>
              <a:rPr lang="ko-KR" altLang="en-US" dirty="0"/>
              <a:t>등 </a:t>
            </a:r>
            <a:r>
              <a:rPr lang="en-US" altLang="ko-KR" dirty="0"/>
              <a:t>20</a:t>
            </a:r>
            <a:r>
              <a:rPr lang="ko-KR" altLang="en-US" dirty="0"/>
              <a:t>여종 이상의 부품을 공급받았으며</a:t>
            </a:r>
            <a:r>
              <a:rPr lang="en-US" altLang="ko-KR" dirty="0"/>
              <a:t>, </a:t>
            </a:r>
            <a:r>
              <a:rPr lang="ko-KR" altLang="en-US" dirty="0"/>
              <a:t>판매처에서는 ‘</a:t>
            </a:r>
            <a:r>
              <a:rPr lang="en-US" altLang="ko-KR" dirty="0"/>
              <a:t>Sony HD World’</a:t>
            </a:r>
            <a:r>
              <a:rPr lang="ko-KR" altLang="en-US" dirty="0"/>
              <a:t>를 구성하는 제품으로 </a:t>
            </a:r>
            <a:r>
              <a:rPr lang="en-US" altLang="ko-KR" dirty="0"/>
              <a:t>PS3</a:t>
            </a:r>
            <a:r>
              <a:rPr lang="ko-KR" altLang="en-US" dirty="0"/>
              <a:t>를 게임 코너가 아니라 액정 </a:t>
            </a:r>
            <a:r>
              <a:rPr lang="en-US" altLang="ko-KR" dirty="0"/>
              <a:t>TV ‘</a:t>
            </a:r>
            <a:r>
              <a:rPr lang="en-US" altLang="ko-KR" dirty="0" err="1"/>
              <a:t>Bravia</a:t>
            </a:r>
            <a:r>
              <a:rPr lang="en-US" altLang="ko-KR" dirty="0"/>
              <a:t>’ </a:t>
            </a:r>
            <a:r>
              <a:rPr lang="ko-KR" altLang="en-US" dirty="0"/>
              <a:t>전시 코너에 디지털 카메라 ‘</a:t>
            </a:r>
            <a:r>
              <a:rPr lang="en-US" altLang="ko-KR" dirty="0"/>
              <a:t>cyber Shot’ </a:t>
            </a:r>
            <a:r>
              <a:rPr lang="ko-KR" altLang="en-US" dirty="0"/>
              <a:t>등과 함께 전시했다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BD </a:t>
            </a:r>
            <a:r>
              <a:rPr lang="ko-KR" altLang="en-US" dirty="0"/>
              <a:t>포맷 보급을 </a:t>
            </a:r>
            <a:r>
              <a:rPr lang="en-US" altLang="ko-KR" dirty="0"/>
              <a:t>Sony </a:t>
            </a:r>
            <a:r>
              <a:rPr lang="ko-KR" altLang="en-US" dirty="0"/>
              <a:t>그룹 전체적으로 추진하기 위해 </a:t>
            </a:r>
            <a:r>
              <a:rPr lang="en-US" altLang="ko-KR" dirty="0"/>
              <a:t>Sony Pictures Entertainment(SPE)</a:t>
            </a:r>
            <a:r>
              <a:rPr lang="ko-KR" altLang="en-US" dirty="0"/>
              <a:t>등과 협력</a:t>
            </a:r>
            <a:r>
              <a:rPr lang="en-US" altLang="ko-KR" dirty="0"/>
              <a:t>, </a:t>
            </a:r>
            <a:r>
              <a:rPr lang="ko-KR" altLang="en-US" dirty="0"/>
              <a:t>크로스 프로모션을 실시했다</a:t>
            </a:r>
            <a:r>
              <a:rPr lang="en-US" altLang="ko-KR" dirty="0"/>
              <a:t>. </a:t>
            </a:r>
            <a:r>
              <a:rPr lang="ko-KR" altLang="en-US" dirty="0"/>
              <a:t>북미 및 유럽지역 출시 당시 </a:t>
            </a:r>
            <a:r>
              <a:rPr lang="en-US" altLang="ko-KR" dirty="0"/>
              <a:t>PS3</a:t>
            </a:r>
            <a:r>
              <a:rPr lang="ko-KR" altLang="en-US" dirty="0"/>
              <a:t>를 구입한 고객에게 </a:t>
            </a:r>
            <a:r>
              <a:rPr lang="en-US" altLang="ko-KR" dirty="0"/>
              <a:t>BD</a:t>
            </a:r>
            <a:r>
              <a:rPr lang="ko-KR" altLang="en-US" dirty="0"/>
              <a:t>판 영화를 제공하는 등의 프로모션을 진행하였다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PS3</a:t>
            </a:r>
            <a:r>
              <a:rPr lang="ko-KR" altLang="en-US" dirty="0"/>
              <a:t>의 성장 전략적인 면에서는 </a:t>
            </a:r>
            <a:r>
              <a:rPr lang="en-US" altLang="ko-KR" dirty="0"/>
              <a:t>PS3</a:t>
            </a:r>
            <a:r>
              <a:rPr lang="ko-KR" altLang="en-US" dirty="0"/>
              <a:t>의 보급을 가속화시키기 위해 매력적인게임 타이틀 라인업을 충분히 갖추는 전략을 세우고 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PSP </a:t>
            </a:r>
            <a:r>
              <a:rPr lang="ko-KR" altLang="en-US" dirty="0"/>
              <a:t>및 </a:t>
            </a:r>
            <a:r>
              <a:rPr lang="en-US" altLang="ko-KR" dirty="0"/>
              <a:t>PS3</a:t>
            </a:r>
            <a:r>
              <a:rPr lang="ko-KR" altLang="en-US" dirty="0"/>
              <a:t>로 즐길 수 있는 ‘게임 </a:t>
            </a:r>
            <a:r>
              <a:rPr lang="ko-KR" altLang="en-US" dirty="0" err="1"/>
              <a:t>아케이브</a:t>
            </a:r>
            <a:r>
              <a:rPr lang="ko-KR" altLang="en-US" dirty="0"/>
              <a:t>’에서는 네트워크를 경유하여 약 </a:t>
            </a:r>
            <a:r>
              <a:rPr lang="en-US" altLang="ko-KR" dirty="0"/>
              <a:t>250</a:t>
            </a:r>
            <a:r>
              <a:rPr lang="ko-KR" altLang="en-US" dirty="0"/>
              <a:t>개 신 타이틀을 </a:t>
            </a:r>
            <a:r>
              <a:rPr lang="ko-KR" altLang="en-US" dirty="0" err="1"/>
              <a:t>다운로드할</a:t>
            </a:r>
            <a:r>
              <a:rPr lang="ko-KR" altLang="en-US" dirty="0"/>
              <a:t> 수 있게 할 계획이다</a:t>
            </a:r>
            <a:r>
              <a:rPr lang="en-US" altLang="ko-KR" dirty="0"/>
              <a:t>. </a:t>
            </a:r>
            <a:r>
              <a:rPr lang="ko-KR" altLang="en-US" dirty="0"/>
              <a:t>게임 타이틀의 라인업을 원활히 진행하기 위해 개발자 및 프로그래머에 대한 기술적 지원을 한층 강화해 나가고 있다</a:t>
            </a:r>
            <a:r>
              <a:rPr lang="en-US" altLang="ko-KR" dirty="0"/>
              <a:t>. </a:t>
            </a:r>
            <a:r>
              <a:rPr lang="ko-KR" altLang="en-US" dirty="0"/>
              <a:t>이미 미국</a:t>
            </a:r>
            <a:r>
              <a:rPr lang="en-US" altLang="ko-KR" dirty="0"/>
              <a:t>, </a:t>
            </a:r>
            <a:r>
              <a:rPr lang="ko-KR" altLang="en-US" dirty="0"/>
              <a:t>유럽</a:t>
            </a:r>
            <a:r>
              <a:rPr lang="en-US" altLang="ko-KR" dirty="0"/>
              <a:t>, </a:t>
            </a:r>
            <a:r>
              <a:rPr lang="ko-KR" altLang="en-US" dirty="0"/>
              <a:t>일본에서는 </a:t>
            </a:r>
            <a:r>
              <a:rPr lang="ko-KR" altLang="en-US" dirty="0" err="1"/>
              <a:t>전문팀을</a:t>
            </a:r>
            <a:r>
              <a:rPr lang="ko-KR" altLang="en-US" dirty="0"/>
              <a:t> 구축하여 자문을 구하고 있으며</a:t>
            </a:r>
            <a:r>
              <a:rPr lang="en-US" altLang="ko-KR" dirty="0"/>
              <a:t>, </a:t>
            </a:r>
            <a:r>
              <a:rPr lang="ko-KR" altLang="en-US" dirty="0"/>
              <a:t>게임 개발이 순조롭게 진행되도록 지원 체제를 더욱 확충할 방침이다</a:t>
            </a:r>
            <a:r>
              <a:rPr lang="en-US" altLang="ko-KR" dirty="0"/>
              <a:t>. </a:t>
            </a:r>
            <a:r>
              <a:rPr lang="ko-KR" altLang="en-US" dirty="0"/>
              <a:t>독자적인 프로모션과 그룹 </a:t>
            </a:r>
            <a:r>
              <a:rPr lang="ko-KR" altLang="en-US" dirty="0" err="1"/>
              <a:t>각사와의</a:t>
            </a:r>
            <a:r>
              <a:rPr lang="ko-KR" altLang="en-US" dirty="0"/>
              <a:t> 마케팅 부문에서의 협력을 통해 </a:t>
            </a:r>
            <a:r>
              <a:rPr lang="en-US" altLang="ko-KR" dirty="0"/>
              <a:t>PS3 </a:t>
            </a:r>
            <a:r>
              <a:rPr lang="ko-KR" altLang="en-US" dirty="0"/>
              <a:t>보급을 가속화시킬 방침이다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PS3</a:t>
            </a:r>
            <a:r>
              <a:rPr lang="ko-KR" altLang="en-US" dirty="0"/>
              <a:t>는 최고성능의 컴퓨터</a:t>
            </a:r>
            <a:r>
              <a:rPr lang="en-US" altLang="ko-KR" dirty="0"/>
              <a:t>, </a:t>
            </a:r>
            <a:r>
              <a:rPr lang="ko-KR" altLang="en-US" dirty="0" err="1"/>
              <a:t>최과</a:t>
            </a:r>
            <a:r>
              <a:rPr lang="ko-KR" altLang="en-US" dirty="0"/>
              <a:t> 화질의 </a:t>
            </a:r>
            <a:r>
              <a:rPr lang="en-US" altLang="ko-KR" dirty="0"/>
              <a:t>AV </a:t>
            </a:r>
            <a:r>
              <a:rPr lang="ko-KR" altLang="en-US" dirty="0"/>
              <a:t>시스템으로서의 기능도 갖추고 있으며</a:t>
            </a:r>
            <a:r>
              <a:rPr lang="en-US" altLang="ko-KR" dirty="0"/>
              <a:t>, </a:t>
            </a:r>
            <a:r>
              <a:rPr lang="ko-KR" altLang="en-US" dirty="0"/>
              <a:t>게임 외 </a:t>
            </a:r>
            <a:r>
              <a:rPr lang="en-US" altLang="ko-KR" dirty="0"/>
              <a:t>HD </a:t>
            </a:r>
            <a:r>
              <a:rPr lang="ko-KR" altLang="en-US" dirty="0" err="1"/>
              <a:t>디지털콘텐츠도</a:t>
            </a:r>
            <a:r>
              <a:rPr lang="ko-KR" altLang="en-US" dirty="0"/>
              <a:t> 즐길 수 있다</a:t>
            </a:r>
            <a:r>
              <a:rPr lang="en-US" altLang="ko-KR" dirty="0"/>
              <a:t>. PS3</a:t>
            </a:r>
            <a:r>
              <a:rPr lang="ko-KR" altLang="en-US" dirty="0"/>
              <a:t>의 최대 특징은 콘텐츠를 즐길 뿐 아니라 네트워크 기능으로 온라인 상 커뮤니티에서 유저 간 교류 등 쌍방향 엔터테인먼트가 가능하며</a:t>
            </a:r>
            <a:r>
              <a:rPr lang="en-US" altLang="ko-KR" dirty="0"/>
              <a:t>, </a:t>
            </a:r>
            <a:r>
              <a:rPr lang="ko-KR" altLang="en-US" dirty="0"/>
              <a:t>네트워크 상에서 전 세계 유저들이 모여 정보 교환 및 신작 게임 </a:t>
            </a:r>
            <a:r>
              <a:rPr lang="ko-KR" altLang="en-US" dirty="0" err="1"/>
              <a:t>체험판을</a:t>
            </a:r>
            <a:r>
              <a:rPr lang="ko-KR" altLang="en-US" dirty="0"/>
              <a:t> 작동</a:t>
            </a:r>
            <a:r>
              <a:rPr lang="en-US" altLang="ko-KR" dirty="0"/>
              <a:t>, </a:t>
            </a:r>
            <a:r>
              <a:rPr lang="ko-KR" altLang="en-US" dirty="0"/>
              <a:t>유저의 리뷰를 볼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소니 그룹 차원에서도 </a:t>
            </a:r>
            <a:r>
              <a:rPr lang="ko-KR" altLang="en-US" dirty="0" err="1"/>
              <a:t>소니의</a:t>
            </a:r>
            <a:r>
              <a:rPr lang="ko-KR" altLang="en-US" dirty="0"/>
              <a:t> 게임 사업은 기업 실적 및 향후 비즈니스의 성장 역할을 담당하고 있다</a:t>
            </a:r>
            <a:r>
              <a:rPr lang="en-US" altLang="ko-KR" dirty="0"/>
              <a:t>. </a:t>
            </a:r>
            <a:r>
              <a:rPr lang="ko-KR" altLang="en-US" dirty="0"/>
              <a:t>네트워크 시대에는 실시간으로 다양한 디지털 </a:t>
            </a:r>
            <a:r>
              <a:rPr lang="ko-KR" altLang="en-US" dirty="0" err="1"/>
              <a:t>콘텐츠를</a:t>
            </a:r>
            <a:r>
              <a:rPr lang="ko-KR" altLang="en-US" dirty="0"/>
              <a:t> 향유하는 시대인 만큼</a:t>
            </a:r>
            <a:r>
              <a:rPr lang="en-US" altLang="ko-KR" dirty="0"/>
              <a:t>, </a:t>
            </a:r>
            <a:r>
              <a:rPr lang="ko-KR" altLang="en-US" dirty="0"/>
              <a:t>가능성을 추구하는 비즈니스 모델을 구축하여 </a:t>
            </a:r>
            <a:r>
              <a:rPr lang="en-US" altLang="ko-KR" dirty="0"/>
              <a:t>Play Station</a:t>
            </a:r>
            <a:r>
              <a:rPr lang="ko-KR" altLang="en-US" dirty="0"/>
              <a:t>을 통해 소니 그룹 차원에 공헌한다는 목표를 갖고 무한한 가능성을 지닌 게임 산업의 수익을 높여 장기적인 비전을 창출한다는 전략을 구축하고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NHK</a:t>
            </a:r>
            <a:r>
              <a:rPr lang="ko-KR" altLang="en-US" dirty="0"/>
              <a:t>의 텔레비전 방송 채널은 크게 지상파 아날로그 및 디지털 채널</a:t>
            </a:r>
            <a:r>
              <a:rPr lang="en-US" altLang="ko-KR" dirty="0"/>
              <a:t>, </a:t>
            </a:r>
            <a:r>
              <a:rPr lang="ko-KR" altLang="en-US" dirty="0"/>
              <a:t>그리고 위성 아날로그 및 디지털채널의 </a:t>
            </a:r>
            <a:r>
              <a:rPr lang="en-US" altLang="ko-KR" dirty="0"/>
              <a:t>4</a:t>
            </a:r>
            <a:r>
              <a:rPr lang="ko-KR" altLang="en-US" dirty="0"/>
              <a:t>종류로 분류할 수 있다</a:t>
            </a:r>
            <a:r>
              <a:rPr lang="en-US" altLang="ko-KR" dirty="0"/>
              <a:t>. </a:t>
            </a:r>
            <a:r>
              <a:rPr lang="ko-KR" altLang="en-US" dirty="0" err="1"/>
              <a:t>지상파</a:t>
            </a:r>
            <a:r>
              <a:rPr lang="ko-KR" altLang="en-US" dirty="0"/>
              <a:t> 방송의 경우</a:t>
            </a:r>
            <a:r>
              <a:rPr lang="en-US" altLang="ko-KR" dirty="0"/>
              <a:t>, </a:t>
            </a:r>
            <a:r>
              <a:rPr lang="ko-KR" altLang="en-US" dirty="0"/>
              <a:t>아날로그 방식의 종합 및 교육방송 </a:t>
            </a:r>
            <a:r>
              <a:rPr lang="en-US" altLang="ko-KR" dirty="0"/>
              <a:t>2</a:t>
            </a:r>
            <a:r>
              <a:rPr lang="ko-KR" altLang="en-US" dirty="0"/>
              <a:t>개 채널을 송출함과 동시에 동일한 내용을 ‘디지털종합방송’ 및 ‘디지털교육방송’을 통해 송출하고 있으며</a:t>
            </a:r>
            <a:r>
              <a:rPr lang="en-US" altLang="ko-KR" dirty="0"/>
              <a:t>, </a:t>
            </a:r>
            <a:r>
              <a:rPr lang="ko-KR" altLang="en-US" dirty="0"/>
              <a:t>위성방송의 경우에는 디지털 방식을 통해 </a:t>
            </a:r>
            <a:r>
              <a:rPr lang="en-US" altLang="ko-KR" dirty="0"/>
              <a:t>HD</a:t>
            </a:r>
            <a:r>
              <a:rPr lang="ko-KR" altLang="en-US" dirty="0"/>
              <a:t>방송 및 위성 제</a:t>
            </a:r>
            <a:r>
              <a:rPr lang="en-US" altLang="ko-KR" dirty="0"/>
              <a:t>1</a:t>
            </a:r>
            <a:r>
              <a:rPr lang="ko-KR" altLang="en-US" dirty="0"/>
              <a:t>방송</a:t>
            </a:r>
            <a:r>
              <a:rPr lang="en-US" altLang="ko-KR" dirty="0"/>
              <a:t>(BS1), </a:t>
            </a:r>
            <a:r>
              <a:rPr lang="ko-KR" altLang="en-US" dirty="0"/>
              <a:t>위성 제</a:t>
            </a:r>
            <a:r>
              <a:rPr lang="en-US" altLang="ko-KR" dirty="0"/>
              <a:t>2</a:t>
            </a:r>
            <a:r>
              <a:rPr lang="ko-KR" altLang="en-US" dirty="0"/>
              <a:t>방송</a:t>
            </a:r>
            <a:r>
              <a:rPr lang="en-US" altLang="ko-KR" dirty="0"/>
              <a:t>(BS2)</a:t>
            </a:r>
            <a:r>
              <a:rPr lang="ko-KR" altLang="en-US" dirty="0"/>
              <a:t>의 </a:t>
            </a:r>
            <a:r>
              <a:rPr lang="en-US" altLang="ko-KR" dirty="0"/>
              <a:t>3</a:t>
            </a:r>
            <a:r>
              <a:rPr lang="ko-KR" altLang="en-US" dirty="0"/>
              <a:t>개 채널을 송출하고</a:t>
            </a:r>
            <a:r>
              <a:rPr lang="en-US" altLang="ko-KR" dirty="0"/>
              <a:t>, </a:t>
            </a:r>
            <a:r>
              <a:rPr lang="ko-KR" altLang="en-US" dirty="0"/>
              <a:t>같은 내용의 아날로그 방식의 방송을 동시에 송출하고 있다</a:t>
            </a:r>
            <a:r>
              <a:rPr lang="en-US" altLang="ko-KR" dirty="0"/>
              <a:t>. </a:t>
            </a:r>
            <a:r>
              <a:rPr lang="ko-KR" altLang="en-US" dirty="0"/>
              <a:t>또한 라디오 방송으로는 </a:t>
            </a:r>
            <a:r>
              <a:rPr lang="ko-KR" altLang="en-US" dirty="0" err="1"/>
              <a:t>지상파</a:t>
            </a:r>
            <a:r>
              <a:rPr lang="ko-KR" altLang="en-US" dirty="0"/>
              <a:t> 아날로그 방식을 통해 </a:t>
            </a:r>
            <a:r>
              <a:rPr lang="en-US" altLang="ko-KR" dirty="0"/>
              <a:t>3</a:t>
            </a:r>
            <a:r>
              <a:rPr lang="ko-KR" altLang="en-US" dirty="0"/>
              <a:t>개 채널을 송출하고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국제 방송의 경우에는 현재 위성을 통해 전세계로 영어 및 일어방송을 하루 </a:t>
            </a:r>
            <a:r>
              <a:rPr lang="en-US" altLang="ko-KR" dirty="0"/>
              <a:t>23</a:t>
            </a:r>
            <a:r>
              <a:rPr lang="ko-KR" altLang="en-US" dirty="0"/>
              <a:t>시간 </a:t>
            </a:r>
            <a:r>
              <a:rPr lang="en-US" altLang="ko-KR" dirty="0"/>
              <a:t>58</a:t>
            </a:r>
            <a:r>
              <a:rPr lang="ko-KR" altLang="en-US" dirty="0"/>
              <a:t>분 간 송출하고 있으며 프로그램 편성은 국내 방송 프로그램 중 국제 방송에 적합한 프로그램을 편집</a:t>
            </a:r>
            <a:r>
              <a:rPr lang="en-US" altLang="ko-KR" dirty="0"/>
              <a:t>․</a:t>
            </a:r>
            <a:r>
              <a:rPr lang="ko-KR" altLang="en-US" dirty="0"/>
              <a:t>발췌함과 동시에 국제 방송용 독자 프로그램 또한 제작 편성하고 있다</a:t>
            </a:r>
            <a:r>
              <a:rPr lang="en-US" altLang="ko-KR" dirty="0"/>
              <a:t>. </a:t>
            </a:r>
            <a:r>
              <a:rPr lang="ko-KR" altLang="en-US" dirty="0"/>
              <a:t>방송 프로그램의 국제 교류를 적극적으로 전개하여 자사의 프로그램을 해외에 제공함은 물론</a:t>
            </a:r>
            <a:r>
              <a:rPr lang="en-US" altLang="ko-KR" dirty="0"/>
              <a:t>, </a:t>
            </a:r>
            <a:r>
              <a:rPr lang="ko-KR" altLang="en-US" dirty="0"/>
              <a:t>해외 사업자와 방송 프로그램을 공동 제작하는 등 각종 협력</a:t>
            </a:r>
            <a:r>
              <a:rPr lang="en-US" altLang="ko-KR" dirty="0"/>
              <a:t>․</a:t>
            </a:r>
            <a:r>
              <a:rPr lang="ko-KR" altLang="en-US" dirty="0"/>
              <a:t>교환 활동을 추진하고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Sec. 181</a:t>
            </a:r>
            <a:r>
              <a:rPr lang="ko-KR" altLang="en-US" dirty="0"/>
              <a:t>의 제정으로 투자자들은 투자 원금의 </a:t>
            </a:r>
            <a:r>
              <a:rPr lang="en-US" altLang="ko-KR" dirty="0"/>
              <a:t>100% </a:t>
            </a:r>
            <a:r>
              <a:rPr lang="ko-KR" altLang="en-US" dirty="0"/>
              <a:t>세금을 돌려받을 수 있게 됨으로써 투자를 활성화 또한 즉시투자의 경우 감면 폭이 증가한다</a:t>
            </a:r>
            <a:r>
              <a:rPr lang="en-US" altLang="ko-KR" dirty="0"/>
              <a:t>. </a:t>
            </a:r>
            <a:r>
              <a:rPr lang="ko-KR" altLang="en-US" dirty="0"/>
              <a:t>특히 </a:t>
            </a:r>
            <a:r>
              <a:rPr lang="en-US" altLang="ko-KR" dirty="0"/>
              <a:t>2-4</a:t>
            </a:r>
            <a:r>
              <a:rPr lang="ko-KR" altLang="en-US" dirty="0"/>
              <a:t>백만 달러를 전부 혹은 </a:t>
            </a:r>
            <a:r>
              <a:rPr lang="en-US" altLang="ko-KR" dirty="0"/>
              <a:t>6</a:t>
            </a:r>
            <a:r>
              <a:rPr lang="ko-KR" altLang="en-US" dirty="0"/>
              <a:t>개월 전에 투자하면 </a:t>
            </a:r>
            <a:r>
              <a:rPr lang="en-US" altLang="ko-KR" dirty="0"/>
              <a:t>30%</a:t>
            </a:r>
            <a:r>
              <a:rPr lang="ko-KR" altLang="en-US" dirty="0"/>
              <a:t>의 감면 혜택이 추가로 주어지고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최근에는 연방정부뿐만 아니라</a:t>
            </a:r>
            <a:r>
              <a:rPr lang="en-US" altLang="ko-KR" dirty="0"/>
              <a:t>, </a:t>
            </a:r>
            <a:r>
              <a:rPr lang="ko-KR" altLang="en-US" dirty="0"/>
              <a:t>주정부가 영화</a:t>
            </a:r>
            <a:r>
              <a:rPr lang="en-US" altLang="ko-KR" dirty="0"/>
              <a:t>/</a:t>
            </a:r>
            <a:r>
              <a:rPr lang="ko-KR" altLang="en-US" dirty="0"/>
              <a:t>영상산업의 활성화를 위해 대형영화에 대해서도 감면 정책을 시행하고 있으며 뉴욕 정부의 경우</a:t>
            </a:r>
            <a:r>
              <a:rPr lang="en-US" altLang="ko-KR" dirty="0"/>
              <a:t>, </a:t>
            </a:r>
            <a:r>
              <a:rPr lang="ko-KR" altLang="en-US" dirty="0"/>
              <a:t>대규모 영화에 대해서도 뉴욕에서 촬영하는 작품에 대해서는 </a:t>
            </a:r>
            <a:r>
              <a:rPr lang="en-US" altLang="ko-KR" dirty="0"/>
              <a:t>30 - 35%</a:t>
            </a:r>
            <a:r>
              <a:rPr lang="ko-KR" altLang="en-US" dirty="0"/>
              <a:t>의 세금을 면제 정책을 시행하고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캐나다는 미국과 같이 연방 정부에서 지원하는 세제와 지원정책과 주정부에서 지원하는 지원정책으로 구분된다</a:t>
            </a:r>
            <a:r>
              <a:rPr lang="en-US" altLang="ko-KR" dirty="0"/>
              <a:t>. </a:t>
            </a:r>
            <a:r>
              <a:rPr lang="ko-KR" altLang="en-US" dirty="0"/>
              <a:t>연방정부에서 영화 또는 비디오 제작 세금 공제하는 방안은 캐나다 주재 제작회사의 경우 수혜자격이 있는 제작에 대해 해당 인건비의 </a:t>
            </a:r>
            <a:r>
              <a:rPr lang="en-US" altLang="ko-KR" dirty="0"/>
              <a:t>25%</a:t>
            </a:r>
            <a:r>
              <a:rPr lang="ko-KR" altLang="en-US" dirty="0"/>
              <a:t>를 공제해주는 것과 캐나다 주제 제작회사 이외의 회사에게 주어지는 방안으로 수혜자격이 있는 제작에 대해 해당 인건비의 </a:t>
            </a:r>
            <a:r>
              <a:rPr lang="en-US" altLang="ko-KR" dirty="0"/>
              <a:t>11%</a:t>
            </a:r>
            <a:r>
              <a:rPr lang="ko-KR" altLang="en-US" dirty="0"/>
              <a:t>를 공제해 주는 방안이 존재 하며 해외 공동 작업의 경우 투자 활성화를 위한 제작비 환불 제도인 </a:t>
            </a:r>
            <a:r>
              <a:rPr lang="en-US" altLang="ko-KR" dirty="0"/>
              <a:t>Cash Back </a:t>
            </a:r>
            <a:r>
              <a:rPr lang="ko-KR" altLang="en-US" dirty="0"/>
              <a:t>등 다양한 프로그램이 존재한다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주정부의 지원정책의 경우</a:t>
            </a:r>
            <a:r>
              <a:rPr lang="en-US" altLang="ko-KR" dirty="0"/>
              <a:t>, </a:t>
            </a:r>
            <a:r>
              <a:rPr lang="ko-KR" altLang="en-US" dirty="0"/>
              <a:t>영화 및 텔레비전 프로그램의 세금 공제와 제작 서비스 제공 공제 프로그램으로 크게 분류된다</a:t>
            </a:r>
            <a:r>
              <a:rPr lang="en-US" altLang="ko-KR" dirty="0"/>
              <a:t>. </a:t>
            </a:r>
            <a:r>
              <a:rPr lang="ko-KR" altLang="en-US" dirty="0"/>
              <a:t>또한 신규 미디어에 대한 세금 공제 또한 존재한다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특히 채널</a:t>
            </a:r>
            <a:r>
              <a:rPr lang="en-US" altLang="ko-KR" dirty="0"/>
              <a:t>4 </a:t>
            </a:r>
            <a:r>
              <a:rPr lang="ko-KR" altLang="en-US" dirty="0"/>
              <a:t>방송사는 정부와 함께 방송사가 주도적으로 지원 사업을 수행하는 것이 영국의 지원제도의 특징으로 영화와 신인감독을 </a:t>
            </a:r>
            <a:r>
              <a:rPr lang="ko-KR" altLang="en-US" dirty="0" err="1"/>
              <a:t>발국하는데</a:t>
            </a:r>
            <a:r>
              <a:rPr lang="ko-KR" altLang="en-US" dirty="0"/>
              <a:t> 큰 역할을 수행하였으며</a:t>
            </a:r>
            <a:r>
              <a:rPr lang="en-US" altLang="ko-KR" dirty="0"/>
              <a:t>, </a:t>
            </a:r>
            <a:r>
              <a:rPr lang="ko-KR" altLang="en-US" dirty="0"/>
              <a:t>극장 상영과 방송 채널에서의 방송을 목표로 한다는 점에서 큰 의의를 가진다고 하겠다</a:t>
            </a:r>
            <a:r>
              <a:rPr lang="en-US" altLang="ko-KR" dirty="0"/>
              <a:t>. </a:t>
            </a:r>
            <a:r>
              <a:rPr lang="ko-KR" altLang="en-US" dirty="0"/>
              <a:t>또한 채널</a:t>
            </a:r>
            <a:r>
              <a:rPr lang="en-US" altLang="ko-KR" dirty="0"/>
              <a:t>4 </a:t>
            </a:r>
            <a:r>
              <a:rPr lang="ko-KR" altLang="en-US" dirty="0"/>
              <a:t>방송사의 성공은 다른 방송사들을 자극하는 계기가 되어 타 방송사의 영화</a:t>
            </a:r>
            <a:r>
              <a:rPr lang="en-US" altLang="ko-KR" dirty="0"/>
              <a:t>, </a:t>
            </a:r>
            <a:r>
              <a:rPr lang="ko-KR" altLang="en-US" dirty="0"/>
              <a:t>영상제작에 지원을 확대하게 하는데 큰 역할을 담당했다고 평가할 수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EU</a:t>
            </a:r>
            <a:r>
              <a:rPr lang="ko-KR" altLang="en-US" dirty="0"/>
              <a:t>의 지원 정책은 미디어 프로그램</a:t>
            </a:r>
            <a:r>
              <a:rPr lang="en-US" altLang="ko-KR" dirty="0"/>
              <a:t>(Media </a:t>
            </a:r>
            <a:r>
              <a:rPr lang="en-US" altLang="ko-KR" dirty="0" err="1"/>
              <a:t>Programme</a:t>
            </a:r>
            <a:r>
              <a:rPr lang="en-US" altLang="ko-KR" dirty="0"/>
              <a:t>)</a:t>
            </a:r>
            <a:r>
              <a:rPr lang="ko-KR" altLang="en-US" dirty="0"/>
              <a:t>으로 대표되는데 미디어 프로그램은 </a:t>
            </a:r>
            <a:r>
              <a:rPr lang="en-US" altLang="ko-KR" dirty="0"/>
              <a:t>1990</a:t>
            </a:r>
            <a:r>
              <a:rPr lang="ko-KR" altLang="en-US" dirty="0"/>
              <a:t>년 시작된 정책으로 영화뿐만 아니라 </a:t>
            </a:r>
            <a:r>
              <a:rPr lang="en-US" altLang="ko-KR" dirty="0"/>
              <a:t>TV</a:t>
            </a:r>
            <a:r>
              <a:rPr lang="ko-KR" altLang="en-US" dirty="0"/>
              <a:t>산업육성을 포함하는 통합 시청각 정책으로 </a:t>
            </a:r>
            <a:r>
              <a:rPr lang="en-US" altLang="ko-KR" dirty="0"/>
              <a:t>'</a:t>
            </a:r>
            <a:r>
              <a:rPr lang="ko-KR" altLang="en-US" dirty="0"/>
              <a:t>유럽적인 문화</a:t>
            </a:r>
            <a:r>
              <a:rPr lang="en-US" altLang="ko-KR" dirty="0"/>
              <a:t>'</a:t>
            </a:r>
            <a:r>
              <a:rPr lang="ko-KR" altLang="en-US" dirty="0"/>
              <a:t>를 보호하는 것을 목적으로 하고 있다</a:t>
            </a:r>
            <a:r>
              <a:rPr lang="en-US" altLang="ko-KR" dirty="0"/>
              <a:t>. 1991</a:t>
            </a:r>
            <a:r>
              <a:rPr lang="ko-KR" altLang="en-US" dirty="0"/>
              <a:t>년부터 </a:t>
            </a:r>
            <a:r>
              <a:rPr lang="en-US" altLang="ko-KR" dirty="0"/>
              <a:t>1995</a:t>
            </a:r>
            <a:r>
              <a:rPr lang="ko-KR" altLang="en-US" dirty="0"/>
              <a:t>년 에 시작된 미디어</a:t>
            </a:r>
            <a:r>
              <a:rPr lang="en-US" altLang="ko-KR" dirty="0"/>
              <a:t>Ⅰ</a:t>
            </a:r>
            <a:r>
              <a:rPr lang="ko-KR" altLang="en-US" dirty="0"/>
              <a:t>프로그램 </a:t>
            </a:r>
            <a:r>
              <a:rPr lang="en-US" altLang="ko-KR" dirty="0"/>
              <a:t>(Media </a:t>
            </a:r>
            <a:r>
              <a:rPr lang="en-US" altLang="ko-KR" dirty="0" err="1"/>
              <a:t>ⅠProgramme</a:t>
            </a:r>
            <a:r>
              <a:rPr lang="en-US" altLang="ko-KR" dirty="0"/>
              <a:t>, 1991 ∼ 1995)</a:t>
            </a:r>
            <a:r>
              <a:rPr lang="ko-KR" altLang="en-US" dirty="0"/>
              <a:t>은 시장 확대를 촉진하기 위해 미디어 각국 영상 산업 운영자들의 국경을 초월한 협력을 명기하였으며</a:t>
            </a:r>
            <a:r>
              <a:rPr lang="en-US" altLang="ko-KR" dirty="0"/>
              <a:t>, </a:t>
            </a:r>
            <a:r>
              <a:rPr lang="ko-KR" altLang="en-US" dirty="0"/>
              <a:t>대규모 기업 보다는 소규모 기업들을 우선적으로 지원하는 것을 목표로 정책을 수행하였다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미디어</a:t>
            </a:r>
            <a:r>
              <a:rPr lang="en-US" altLang="ko-KR" dirty="0"/>
              <a:t>Ⅱ</a:t>
            </a:r>
            <a:r>
              <a:rPr lang="ko-KR" altLang="en-US" dirty="0"/>
              <a:t>프로그램 </a:t>
            </a:r>
            <a:r>
              <a:rPr lang="en-US" altLang="ko-KR" dirty="0"/>
              <a:t>(Media Ⅱ </a:t>
            </a:r>
            <a:r>
              <a:rPr lang="en-US" altLang="ko-KR" dirty="0" err="1"/>
              <a:t>Programme</a:t>
            </a:r>
            <a:r>
              <a:rPr lang="en-US" altLang="ko-KR" dirty="0"/>
              <a:t>, 1996 ∼ 2000)</a:t>
            </a:r>
            <a:r>
              <a:rPr lang="ko-KR" altLang="en-US" dirty="0"/>
              <a:t>는 미디어</a:t>
            </a:r>
            <a:r>
              <a:rPr lang="en-US" altLang="ko-KR" dirty="0"/>
              <a:t>Ⅰ</a:t>
            </a:r>
            <a:r>
              <a:rPr lang="ko-KR" altLang="en-US" dirty="0"/>
              <a:t>프로그램과 유사한 목표 </a:t>
            </a:r>
            <a:r>
              <a:rPr lang="en-US" altLang="ko-KR" dirty="0"/>
              <a:t>(</a:t>
            </a:r>
            <a:r>
              <a:rPr lang="ko-KR" altLang="en-US" dirty="0"/>
              <a:t>예산 증가 </a:t>
            </a:r>
            <a:r>
              <a:rPr lang="en-US" altLang="ko-KR" dirty="0"/>
              <a:t>55%)</a:t>
            </a:r>
            <a:r>
              <a:rPr lang="ko-KR" altLang="en-US" dirty="0"/>
              <a:t>하여 수행하였으며</a:t>
            </a:r>
            <a:r>
              <a:rPr lang="en-US" altLang="ko-KR" dirty="0"/>
              <a:t>, </a:t>
            </a:r>
            <a:r>
              <a:rPr lang="ko-KR" altLang="en-US" dirty="0"/>
              <a:t>미디어</a:t>
            </a:r>
            <a:r>
              <a:rPr lang="en-US" altLang="ko-KR" dirty="0"/>
              <a:t>Ⅲ</a:t>
            </a:r>
            <a:r>
              <a:rPr lang="ko-KR" altLang="en-US" dirty="0"/>
              <a:t>프로그램 </a:t>
            </a:r>
            <a:r>
              <a:rPr lang="en-US" altLang="ko-KR" dirty="0"/>
              <a:t>(Media Ⅲ </a:t>
            </a:r>
            <a:r>
              <a:rPr lang="en-US" altLang="ko-KR" dirty="0" err="1"/>
              <a:t>Programme</a:t>
            </a:r>
            <a:r>
              <a:rPr lang="en-US" altLang="ko-KR" dirty="0"/>
              <a:t>, 2001 ∼ 2006)</a:t>
            </a:r>
            <a:r>
              <a:rPr lang="ko-KR" altLang="en-US" dirty="0"/>
              <a:t>은 유통부분에 초점을 맞추어 유럽과 전 세계 시장에서 이용 가능한 모든 매체를 통해 영상물을 전파 수익률 향상을 목표로 하였다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CG </a:t>
            </a:r>
            <a:r>
              <a:rPr lang="ko-KR" altLang="en-US" dirty="0"/>
              <a:t>기술력에 대한 산업적 기대감은 해외 </a:t>
            </a:r>
            <a:r>
              <a:rPr lang="ko-KR" altLang="en-US" dirty="0" err="1"/>
              <a:t>디지털콘텐츠</a:t>
            </a:r>
            <a:r>
              <a:rPr lang="ko-KR" altLang="en-US" dirty="0"/>
              <a:t> 시장의 진출 가능성 때문이다</a:t>
            </a:r>
            <a:r>
              <a:rPr lang="en-US" altLang="ko-KR" dirty="0"/>
              <a:t>. </a:t>
            </a:r>
            <a:r>
              <a:rPr lang="ko-KR" altLang="en-US" dirty="0"/>
              <a:t>국내 </a:t>
            </a:r>
            <a:r>
              <a:rPr lang="en-US" altLang="ko-KR" dirty="0"/>
              <a:t>CG</a:t>
            </a:r>
            <a:r>
              <a:rPr lang="ko-KR" altLang="en-US" dirty="0"/>
              <a:t>의 산업규모는 연간 </a:t>
            </a:r>
            <a:r>
              <a:rPr lang="en-US" altLang="ko-KR" dirty="0"/>
              <a:t>200~400</a:t>
            </a:r>
            <a:r>
              <a:rPr lang="ko-KR" altLang="en-US" dirty="0"/>
              <a:t>억 원에 불과하지만 할리우드 영화시장에서의 </a:t>
            </a:r>
            <a:r>
              <a:rPr lang="en-US" altLang="ko-KR" dirty="0"/>
              <a:t>CG </a:t>
            </a:r>
            <a:r>
              <a:rPr lang="ko-KR" altLang="en-US" dirty="0"/>
              <a:t>분야만 최소 </a:t>
            </a:r>
            <a:r>
              <a:rPr lang="en-US" altLang="ko-KR" dirty="0"/>
              <a:t>2</a:t>
            </a:r>
            <a:r>
              <a:rPr lang="ko-KR" altLang="en-US" dirty="0"/>
              <a:t>조원으로 추산된다</a:t>
            </a:r>
            <a:r>
              <a:rPr lang="en-US" altLang="ko-KR" dirty="0"/>
              <a:t>. </a:t>
            </a:r>
            <a:r>
              <a:rPr lang="ko-KR" altLang="en-US" dirty="0"/>
              <a:t>할리우드 영화는 한 편당 </a:t>
            </a:r>
            <a:r>
              <a:rPr lang="en-US" altLang="ko-KR" dirty="0"/>
              <a:t>CG </a:t>
            </a:r>
            <a:r>
              <a:rPr lang="ko-KR" altLang="en-US" dirty="0"/>
              <a:t>관련 투자비만 </a:t>
            </a:r>
            <a:r>
              <a:rPr lang="en-US" altLang="ko-KR" dirty="0"/>
              <a:t>1000</a:t>
            </a:r>
            <a:r>
              <a:rPr lang="ko-KR" altLang="en-US" dirty="0"/>
              <a:t>억에 이르기 때문에 해외 영화 한 편의 </a:t>
            </a:r>
            <a:r>
              <a:rPr lang="en-US" altLang="ko-KR" dirty="0"/>
              <a:t>CG</a:t>
            </a:r>
            <a:r>
              <a:rPr lang="ko-KR" altLang="en-US" dirty="0"/>
              <a:t>를 맡는 것이 국내 전체 시장을 차지하는 것보다 더 크다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국내 </a:t>
            </a:r>
            <a:r>
              <a:rPr lang="en-US" altLang="ko-KR" dirty="0"/>
              <a:t>CG</a:t>
            </a:r>
            <a:r>
              <a:rPr lang="ko-KR" altLang="en-US" dirty="0"/>
              <a:t>의 기술력은 일정 궤도에 올랐으나 여전히 할리우드의 </a:t>
            </a:r>
            <a:r>
              <a:rPr lang="en-US" altLang="ko-KR" dirty="0"/>
              <a:t>CG </a:t>
            </a:r>
            <a:r>
              <a:rPr lang="ko-KR" altLang="en-US" dirty="0"/>
              <a:t>기술을 뒤쫓고 있는 실정이다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en-US" altLang="ko-KR" dirty="0"/>
              <a:t>CG </a:t>
            </a:r>
            <a:r>
              <a:rPr lang="ko-KR" altLang="en-US" dirty="0"/>
              <a:t>관련 국산 소프트웨어가 없다는 점도 극복해야 할 문제점이다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영화에서 특수효과를 의미하는 </a:t>
            </a:r>
            <a:r>
              <a:rPr lang="en-US" altLang="ko-KR" dirty="0"/>
              <a:t>SFX</a:t>
            </a:r>
            <a:r>
              <a:rPr lang="ko-KR" altLang="en-US" dirty="0"/>
              <a:t>나 시각효과 측면에서 말하는 </a:t>
            </a:r>
            <a:r>
              <a:rPr lang="en-US" altLang="ko-KR" dirty="0"/>
              <a:t>VFX </a:t>
            </a:r>
            <a:r>
              <a:rPr lang="ko-KR" altLang="en-US" dirty="0"/>
              <a:t>등을 포함하는 컴퓨터그래픽</a:t>
            </a:r>
            <a:r>
              <a:rPr lang="en-US" altLang="ko-KR" dirty="0"/>
              <a:t>(CG)</a:t>
            </a:r>
            <a:r>
              <a:rPr lang="ko-KR" altLang="en-US" dirty="0"/>
              <a:t>은 영화든 게임이든 방송이든 </a:t>
            </a:r>
            <a:r>
              <a:rPr lang="en-US" altLang="ko-KR" dirty="0"/>
              <a:t>SF</a:t>
            </a:r>
            <a:r>
              <a:rPr lang="ko-KR" altLang="en-US" dirty="0"/>
              <a:t>산업에서 뗄 수 없는 필요조건이 된지 오래다</a:t>
            </a:r>
            <a:r>
              <a:rPr lang="en-US" altLang="ko-KR" dirty="0"/>
              <a:t>. </a:t>
            </a:r>
            <a:r>
              <a:rPr lang="ko-KR" altLang="en-US" dirty="0"/>
              <a:t>전문가들은 “</a:t>
            </a:r>
            <a:r>
              <a:rPr lang="ko-KR" altLang="en-US" dirty="0" err="1"/>
              <a:t>디</a:t>
            </a:r>
            <a:r>
              <a:rPr lang="ko-KR" altLang="en-US" dirty="0"/>
              <a:t> 워”</a:t>
            </a:r>
            <a:r>
              <a:rPr lang="ko-KR" altLang="en-US" dirty="0" err="1"/>
              <a:t>를</a:t>
            </a:r>
            <a:r>
              <a:rPr lang="ko-KR" altLang="en-US" dirty="0"/>
              <a:t> </a:t>
            </a:r>
            <a:r>
              <a:rPr lang="en-US" altLang="ko-KR" dirty="0"/>
              <a:t>SF </a:t>
            </a:r>
            <a:r>
              <a:rPr lang="ko-KR" altLang="en-US" dirty="0"/>
              <a:t>장르로 보지 않으나</a:t>
            </a:r>
            <a:r>
              <a:rPr lang="en-US" altLang="ko-KR" dirty="0"/>
              <a:t>, </a:t>
            </a:r>
            <a:r>
              <a:rPr lang="ko-KR" altLang="en-US" dirty="0"/>
              <a:t>일반 관객들은 </a:t>
            </a:r>
            <a:r>
              <a:rPr lang="en-US" altLang="ko-KR" dirty="0"/>
              <a:t>SF</a:t>
            </a:r>
            <a:r>
              <a:rPr lang="ko-KR" altLang="en-US" dirty="0"/>
              <a:t>물로 받아들이고 있다</a:t>
            </a:r>
            <a:r>
              <a:rPr lang="en-US" altLang="ko-KR" dirty="0"/>
              <a:t>. </a:t>
            </a:r>
            <a:r>
              <a:rPr lang="ko-KR" altLang="en-US" dirty="0"/>
              <a:t>디 </a:t>
            </a:r>
            <a:r>
              <a:rPr lang="ko-KR" altLang="en-US" dirty="0" err="1"/>
              <a:t>워에서</a:t>
            </a:r>
            <a:r>
              <a:rPr lang="ko-KR" altLang="en-US" dirty="0"/>
              <a:t> 구현한 </a:t>
            </a:r>
            <a:r>
              <a:rPr lang="en-US" altLang="ko-KR" dirty="0"/>
              <a:t>CG </a:t>
            </a:r>
            <a:r>
              <a:rPr lang="ko-KR" altLang="en-US" dirty="0"/>
              <a:t>기술이 주는 효과 때문이다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영화에서 </a:t>
            </a:r>
            <a:r>
              <a:rPr lang="en-US" altLang="ko-KR" dirty="0"/>
              <a:t>SF </a:t>
            </a:r>
            <a:r>
              <a:rPr lang="ko-KR" altLang="en-US" dirty="0"/>
              <a:t>장르로 불리는 “괴물”이나 애니메이션 영화 “원더풀 </a:t>
            </a:r>
            <a:r>
              <a:rPr lang="ko-KR" altLang="en-US" dirty="0" err="1"/>
              <a:t>데이즈</a:t>
            </a:r>
            <a:r>
              <a:rPr lang="ko-KR" altLang="en-US" dirty="0"/>
              <a:t>” 등을 볼 때 국내 </a:t>
            </a:r>
            <a:r>
              <a:rPr lang="en-US" altLang="ko-KR" dirty="0"/>
              <a:t>CG </a:t>
            </a:r>
            <a:r>
              <a:rPr lang="ko-KR" altLang="en-US" dirty="0"/>
              <a:t>기술은 괄목할만한 성장을 했다는 평가다</a:t>
            </a:r>
            <a:r>
              <a:rPr lang="en-US" altLang="ko-KR" dirty="0"/>
              <a:t>. </a:t>
            </a:r>
            <a:r>
              <a:rPr lang="ko-KR" altLang="en-US" dirty="0"/>
              <a:t>국내 실사영화에서 </a:t>
            </a:r>
            <a:r>
              <a:rPr lang="en-US" altLang="ko-KR" dirty="0"/>
              <a:t>CG </a:t>
            </a:r>
            <a:r>
              <a:rPr lang="ko-KR" altLang="en-US" dirty="0"/>
              <a:t>기술이 제대로 적용된 사례는 지난 </a:t>
            </a:r>
            <a:r>
              <a:rPr lang="en-US" altLang="ko-KR" dirty="0"/>
              <a:t>1994</a:t>
            </a:r>
            <a:r>
              <a:rPr lang="ko-KR" altLang="en-US" dirty="0"/>
              <a:t>년 ‘구미호’</a:t>
            </a:r>
            <a:r>
              <a:rPr lang="ko-KR" altLang="en-US" dirty="0" err="1"/>
              <a:t>였으며</a:t>
            </a:r>
            <a:r>
              <a:rPr lang="en-US" altLang="ko-KR" dirty="0"/>
              <a:t>, </a:t>
            </a:r>
            <a:r>
              <a:rPr lang="ko-KR" altLang="en-US" dirty="0"/>
              <a:t>국내 영화의 </a:t>
            </a:r>
            <a:r>
              <a:rPr lang="en-US" altLang="ko-KR" dirty="0"/>
              <a:t>CG </a:t>
            </a:r>
            <a:r>
              <a:rPr lang="ko-KR" altLang="en-US" dirty="0"/>
              <a:t>역사는 이제 </a:t>
            </a:r>
            <a:r>
              <a:rPr lang="en-US" altLang="ko-KR" dirty="0"/>
              <a:t>10</a:t>
            </a:r>
            <a:r>
              <a:rPr lang="ko-KR" altLang="en-US" dirty="0"/>
              <a:t>년이 지났을 뿐이다</a:t>
            </a:r>
            <a:r>
              <a:rPr lang="en-US" altLang="ko-KR" dirty="0"/>
              <a:t>. </a:t>
            </a:r>
            <a:r>
              <a:rPr lang="ko-KR" altLang="en-US" dirty="0"/>
              <a:t>그럼에도 지난 </a:t>
            </a:r>
            <a:r>
              <a:rPr lang="en-US" altLang="ko-KR" dirty="0"/>
              <a:t>2007</a:t>
            </a:r>
            <a:r>
              <a:rPr lang="ko-KR" altLang="en-US" dirty="0"/>
              <a:t>년 세계 최대 컴퓨터그래픽 전시회인 시</a:t>
            </a:r>
            <a:r>
              <a:rPr lang="en-US" altLang="ko-KR" dirty="0"/>
              <a:t>-</a:t>
            </a:r>
            <a:r>
              <a:rPr lang="ko-KR" altLang="en-US" dirty="0" err="1"/>
              <a:t>그라프에서</a:t>
            </a:r>
            <a:r>
              <a:rPr lang="ko-KR" altLang="en-US" dirty="0"/>
              <a:t> 국내 기술은 극찬을 받았다</a:t>
            </a:r>
            <a:r>
              <a:rPr lang="en-US" altLang="ko-KR" dirty="0"/>
              <a:t>. </a:t>
            </a:r>
            <a:r>
              <a:rPr lang="ko-KR" altLang="en-US" dirty="0"/>
              <a:t>당시 </a:t>
            </a:r>
            <a:r>
              <a:rPr lang="en-US" altLang="ko-KR" dirty="0"/>
              <a:t>ETRI</a:t>
            </a:r>
            <a:r>
              <a:rPr lang="ko-KR" altLang="en-US" dirty="0"/>
              <a:t>팀이 개발한 </a:t>
            </a:r>
            <a:r>
              <a:rPr lang="en-US" altLang="ko-KR" dirty="0"/>
              <a:t>CG </a:t>
            </a:r>
            <a:r>
              <a:rPr lang="ko-KR" altLang="en-US" dirty="0"/>
              <a:t>기술에 대한 평가는 할리우드의 </a:t>
            </a:r>
            <a:r>
              <a:rPr lang="en-US" altLang="ko-KR" dirty="0"/>
              <a:t>90%</a:t>
            </a:r>
            <a:r>
              <a:rPr lang="ko-KR" altLang="en-US" dirty="0"/>
              <a:t>에 육박한다는 평가가 나왔다</a:t>
            </a:r>
            <a:r>
              <a:rPr lang="en-US" altLang="ko-KR" dirty="0"/>
              <a:t>. ETRI</a:t>
            </a:r>
            <a:r>
              <a:rPr lang="ko-KR" altLang="en-US" dirty="0"/>
              <a:t>가 개발한 </a:t>
            </a:r>
            <a:r>
              <a:rPr lang="en-US" altLang="ko-KR" dirty="0"/>
              <a:t>CG </a:t>
            </a:r>
            <a:r>
              <a:rPr lang="ko-KR" altLang="en-US" dirty="0"/>
              <a:t>기술이 적용된 영화 ‘중천’도 흥행과 무관하게 </a:t>
            </a:r>
            <a:r>
              <a:rPr lang="en-US" altLang="ko-KR" dirty="0"/>
              <a:t>CG</a:t>
            </a:r>
            <a:r>
              <a:rPr lang="ko-KR" altLang="en-US" dirty="0"/>
              <a:t>에 대한 평가는 매우 높았다</a:t>
            </a:r>
            <a:r>
              <a:rPr lang="en-US" altLang="ko-KR" dirty="0"/>
              <a:t>. </a:t>
            </a:r>
            <a:r>
              <a:rPr lang="ko-KR" altLang="en-US" dirty="0"/>
              <a:t>그럼에도 </a:t>
            </a:r>
            <a:r>
              <a:rPr lang="en-US" altLang="ko-KR" dirty="0"/>
              <a:t>CG</a:t>
            </a:r>
            <a:r>
              <a:rPr lang="ko-KR" altLang="en-US" dirty="0"/>
              <a:t>업계 종사자들은 이러한 현실에 다소 냉정하다</a:t>
            </a:r>
            <a:r>
              <a:rPr lang="en-US" altLang="ko-KR" dirty="0"/>
              <a:t>. </a:t>
            </a:r>
            <a:r>
              <a:rPr lang="ko-KR" altLang="en-US" dirty="0"/>
              <a:t>업계 종사자들은 국내 </a:t>
            </a:r>
            <a:r>
              <a:rPr lang="en-US" altLang="ko-KR" dirty="0"/>
              <a:t>CG </a:t>
            </a:r>
            <a:r>
              <a:rPr lang="ko-KR" altLang="en-US" dirty="0"/>
              <a:t>기술이 여전히 할리우드의 </a:t>
            </a:r>
            <a:r>
              <a:rPr lang="en-US" altLang="ko-KR" dirty="0"/>
              <a:t>2~3</a:t>
            </a:r>
            <a:r>
              <a:rPr lang="ko-KR" altLang="en-US" dirty="0"/>
              <a:t>년 전 기술을 뒤쫓고 있으며</a:t>
            </a:r>
            <a:r>
              <a:rPr lang="en-US" altLang="ko-KR" dirty="0"/>
              <a:t>, </a:t>
            </a:r>
            <a:r>
              <a:rPr lang="ko-KR" altLang="en-US" dirty="0"/>
              <a:t>독창성이 부족하다고 평가한다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전문가나 </a:t>
            </a:r>
            <a:r>
              <a:rPr lang="en-US" altLang="ko-KR" dirty="0"/>
              <a:t>CG </a:t>
            </a:r>
            <a:r>
              <a:rPr lang="ko-KR" altLang="en-US" dirty="0"/>
              <a:t>관련 종사자들이 말하는 한계는 </a:t>
            </a:r>
            <a:r>
              <a:rPr lang="en-US" altLang="ko-KR" dirty="0"/>
              <a:t>R&amp;D</a:t>
            </a:r>
            <a:r>
              <a:rPr lang="ko-KR" altLang="en-US" dirty="0"/>
              <a:t>의 한계다</a:t>
            </a:r>
            <a:r>
              <a:rPr lang="en-US" altLang="ko-KR" dirty="0"/>
              <a:t>. </a:t>
            </a:r>
            <a:r>
              <a:rPr lang="ko-KR" altLang="en-US" dirty="0"/>
              <a:t>이는 곧 영세 자본과 노동집약적인 형태의 산업 구조로 이어진다</a:t>
            </a:r>
            <a:r>
              <a:rPr lang="en-US" altLang="ko-KR" dirty="0"/>
              <a:t>. </a:t>
            </a:r>
            <a:r>
              <a:rPr lang="ko-KR" altLang="en-US" dirty="0"/>
              <a:t>국내 </a:t>
            </a:r>
            <a:r>
              <a:rPr lang="en-US" altLang="ko-KR" dirty="0"/>
              <a:t>CG </a:t>
            </a:r>
            <a:r>
              <a:rPr lang="ko-KR" altLang="en-US" dirty="0"/>
              <a:t>관련 기업은 수십 여 개에 달하지만</a:t>
            </a:r>
            <a:r>
              <a:rPr lang="en-US" altLang="ko-KR" dirty="0"/>
              <a:t>, </a:t>
            </a:r>
            <a:r>
              <a:rPr lang="ko-KR" altLang="en-US" dirty="0"/>
              <a:t>이중 </a:t>
            </a:r>
            <a:r>
              <a:rPr lang="en-US" altLang="ko-KR" dirty="0"/>
              <a:t>30~50</a:t>
            </a:r>
            <a:r>
              <a:rPr lang="ko-KR" altLang="en-US" dirty="0"/>
              <a:t>명 정도의 인력을 보유한 기업은 다섯 손가락 안에 꼽힐 정도다</a:t>
            </a:r>
            <a:r>
              <a:rPr lang="en-US" altLang="ko-KR" dirty="0"/>
              <a:t>. </a:t>
            </a:r>
            <a:r>
              <a:rPr lang="ko-KR" altLang="en-US" dirty="0"/>
              <a:t>기업 자체적으로 연구 인력을 확보하지 못하고 있다</a:t>
            </a:r>
            <a:r>
              <a:rPr lang="en-US" altLang="ko-KR" dirty="0"/>
              <a:t>. CG </a:t>
            </a:r>
            <a:r>
              <a:rPr lang="ko-KR" altLang="en-US" dirty="0"/>
              <a:t>기술력은 산업 성장을 읽을 수 있는 중요 척도이기 때문에 이는 양적인 성장에서 질적인 성장으로 전환할 시점에 달했다는 의미로도 볼 수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애니메이션뿐만 아니라 실사 영화에도 </a:t>
            </a:r>
            <a:r>
              <a:rPr lang="en-US" altLang="ko-KR" dirty="0"/>
              <a:t>CG</a:t>
            </a:r>
            <a:r>
              <a:rPr lang="ko-KR" altLang="en-US" dirty="0"/>
              <a:t>가 중심이 되고 있어 최근 흥행에 성공한 할리우드 영화 대부분이 제작공정의 반 이상에 </a:t>
            </a:r>
            <a:r>
              <a:rPr lang="en-US" altLang="ko-KR" dirty="0"/>
              <a:t>CG </a:t>
            </a:r>
            <a:r>
              <a:rPr lang="ko-KR" altLang="en-US" dirty="0"/>
              <a:t>기술을 사용하고 있다</a:t>
            </a:r>
            <a:r>
              <a:rPr lang="en-US" altLang="ko-KR" dirty="0"/>
              <a:t>. CG </a:t>
            </a:r>
            <a:r>
              <a:rPr lang="ko-KR" altLang="en-US" dirty="0"/>
              <a:t>시장은 영화 뿐 아니라 게임･캐릭터･</a:t>
            </a:r>
            <a:r>
              <a:rPr lang="en-US" altLang="ko-KR" dirty="0"/>
              <a:t>CF</a:t>
            </a:r>
            <a:r>
              <a:rPr lang="ko-KR" altLang="en-US" dirty="0"/>
              <a:t>･음반 등 다양한 분야로까지 확대되고 있으며 해외 </a:t>
            </a:r>
            <a:r>
              <a:rPr lang="en-US" altLang="ko-KR" dirty="0"/>
              <a:t>CG</a:t>
            </a:r>
            <a:r>
              <a:rPr lang="ko-KR" altLang="en-US" dirty="0"/>
              <a:t>기업의 경우 기획 및 창작력을 비롯해 마케팅</a:t>
            </a:r>
            <a:r>
              <a:rPr lang="en-US" altLang="ko-KR" dirty="0"/>
              <a:t>, </a:t>
            </a:r>
            <a:r>
              <a:rPr lang="ko-KR" altLang="en-US" dirty="0"/>
              <a:t>경영능력까지 탄탄히 갖추고 있어 관련 분야로의 시장 확대가 용이하다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CG</a:t>
            </a:r>
            <a:r>
              <a:rPr lang="ko-KR" altLang="en-US" dirty="0"/>
              <a:t>기반 영화의 부상으로 지난 </a:t>
            </a:r>
            <a:r>
              <a:rPr lang="en-US" altLang="ko-KR" dirty="0"/>
              <a:t>10</a:t>
            </a:r>
            <a:r>
              <a:rPr lang="ko-KR" altLang="en-US" dirty="0"/>
              <a:t>년간 영화제작에서 </a:t>
            </a:r>
            <a:r>
              <a:rPr lang="en-US" altLang="ko-KR" dirty="0"/>
              <a:t>VFX</a:t>
            </a:r>
            <a:r>
              <a:rPr lang="ko-KR" altLang="en-US" dirty="0"/>
              <a:t>장면이 차지하는 비중이 현격히 증가하였다</a:t>
            </a:r>
            <a:r>
              <a:rPr lang="en-US" altLang="ko-KR" dirty="0"/>
              <a:t>. 1997</a:t>
            </a:r>
            <a:r>
              <a:rPr lang="ko-KR" altLang="en-US" dirty="0"/>
              <a:t>년 영화들이 </a:t>
            </a:r>
            <a:r>
              <a:rPr lang="en-US" altLang="ko-KR" dirty="0"/>
              <a:t>300-400</a:t>
            </a:r>
            <a:r>
              <a:rPr lang="ko-KR" altLang="en-US" dirty="0"/>
              <a:t>개의 </a:t>
            </a:r>
            <a:r>
              <a:rPr lang="en-US" altLang="ko-KR" dirty="0"/>
              <a:t>VFX </a:t>
            </a:r>
            <a:r>
              <a:rPr lang="ko-KR" altLang="en-US" dirty="0"/>
              <a:t>화면</a:t>
            </a:r>
            <a:r>
              <a:rPr lang="en-US" altLang="ko-KR" dirty="0"/>
              <a:t>(shot)</a:t>
            </a:r>
            <a:r>
              <a:rPr lang="ko-KR" altLang="en-US" dirty="0"/>
              <a:t>을 사용한 반면</a:t>
            </a:r>
            <a:r>
              <a:rPr lang="en-US" altLang="ko-KR" dirty="0"/>
              <a:t>, </a:t>
            </a:r>
            <a:r>
              <a:rPr lang="ko-KR" altLang="en-US" dirty="0"/>
              <a:t>오늘날의 대작 영화에는 평균 </a:t>
            </a:r>
            <a:r>
              <a:rPr lang="en-US" altLang="ko-KR" dirty="0"/>
              <a:t>800-1,200</a:t>
            </a:r>
            <a:r>
              <a:rPr lang="ko-KR" altLang="en-US" dirty="0"/>
              <a:t>개의 화면이 사용된다</a:t>
            </a:r>
            <a:r>
              <a:rPr lang="en-US" altLang="ko-KR" dirty="0"/>
              <a:t>. VFX extravaganza </a:t>
            </a:r>
            <a:r>
              <a:rPr lang="ko-KR" altLang="en-US" dirty="0"/>
              <a:t>라고 불리는 </a:t>
            </a:r>
            <a:r>
              <a:rPr lang="en-US" altLang="ko-KR" dirty="0"/>
              <a:t>VFX </a:t>
            </a:r>
            <a:r>
              <a:rPr lang="ko-KR" altLang="en-US" dirty="0"/>
              <a:t>의존도가 높은 </a:t>
            </a:r>
            <a:r>
              <a:rPr lang="en-US" altLang="ko-KR" dirty="0"/>
              <a:t>(high effects) </a:t>
            </a:r>
            <a:r>
              <a:rPr lang="ko-KR" altLang="en-US" dirty="0"/>
              <a:t>영화들은 보통 </a:t>
            </a:r>
            <a:r>
              <a:rPr lang="en-US" altLang="ko-KR" dirty="0"/>
              <a:t>1,800- 2,000 </a:t>
            </a:r>
            <a:r>
              <a:rPr lang="ko-KR" altLang="en-US" dirty="0"/>
              <a:t>개의 화면을 사용하고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들어</a:t>
            </a:r>
            <a:r>
              <a:rPr lang="en-US" altLang="ko-KR" dirty="0"/>
              <a:t>, "Pirates of the Caribbean: the World’s End" (</a:t>
            </a:r>
            <a:r>
              <a:rPr lang="ko-KR" altLang="en-US" dirty="0"/>
              <a:t>디즈니</a:t>
            </a:r>
            <a:r>
              <a:rPr lang="en-US" altLang="ko-KR" dirty="0"/>
              <a:t>, 2007)</a:t>
            </a:r>
            <a:r>
              <a:rPr lang="ko-KR" altLang="en-US" dirty="0"/>
              <a:t>의 경우 영화 전체 </a:t>
            </a:r>
            <a:r>
              <a:rPr lang="en-US" altLang="ko-KR" dirty="0"/>
              <a:t>3,000 cut </a:t>
            </a:r>
            <a:r>
              <a:rPr lang="ko-KR" altLang="en-US" dirty="0"/>
              <a:t>에서 약 </a:t>
            </a:r>
            <a:r>
              <a:rPr lang="en-US" altLang="ko-KR" dirty="0"/>
              <a:t>2,000</a:t>
            </a:r>
            <a:r>
              <a:rPr lang="ko-KR" altLang="en-US" dirty="0"/>
              <a:t>개 </a:t>
            </a:r>
            <a:r>
              <a:rPr lang="en-US" altLang="ko-KR" dirty="0"/>
              <a:t>VFX shot</a:t>
            </a:r>
            <a:r>
              <a:rPr lang="ko-KR" altLang="en-US" dirty="0"/>
              <a:t>을 사용했다</a:t>
            </a:r>
            <a:r>
              <a:rPr lang="en-US" altLang="ko-KR" dirty="0"/>
              <a:t>. </a:t>
            </a:r>
            <a:r>
              <a:rPr lang="ko-KR" altLang="en-US" dirty="0"/>
              <a:t>당연히 제작비에서 차지하는 예산도 크게 증가하여 </a:t>
            </a:r>
            <a:r>
              <a:rPr lang="en-US" altLang="ko-KR" dirty="0"/>
              <a:t>VFX </a:t>
            </a:r>
            <a:r>
              <a:rPr lang="ko-KR" altLang="en-US" dirty="0"/>
              <a:t>업계의 유일한 산업협회인 </a:t>
            </a:r>
            <a:r>
              <a:rPr lang="en-US" altLang="ko-KR" dirty="0"/>
              <a:t>Visual Effects Society </a:t>
            </a:r>
            <a:r>
              <a:rPr lang="ko-KR" altLang="en-US" dirty="0"/>
              <a:t>가 </a:t>
            </a:r>
            <a:r>
              <a:rPr lang="en-US" altLang="ko-KR" dirty="0"/>
              <a:t>2008</a:t>
            </a:r>
            <a:r>
              <a:rPr lang="ko-KR" altLang="en-US" dirty="0"/>
              <a:t>년도에 출간한 백서에 따르면 현재 할리우드 영화예산에서 전체의 </a:t>
            </a:r>
            <a:r>
              <a:rPr lang="en-US" altLang="ko-KR" dirty="0"/>
              <a:t>25%</a:t>
            </a:r>
            <a:r>
              <a:rPr lang="ko-KR" altLang="en-US" dirty="0"/>
              <a:t>에서 많게는 </a:t>
            </a:r>
            <a:r>
              <a:rPr lang="en-US" altLang="ko-KR" dirty="0"/>
              <a:t>50%</a:t>
            </a:r>
            <a:r>
              <a:rPr lang="ko-KR" altLang="en-US" dirty="0"/>
              <a:t>에 이르는 제작비가 </a:t>
            </a:r>
            <a:r>
              <a:rPr lang="en-US" altLang="ko-KR" dirty="0"/>
              <a:t>VFX</a:t>
            </a:r>
            <a:r>
              <a:rPr lang="ko-KR" altLang="en-US" dirty="0"/>
              <a:t>에 할당되고 있다</a:t>
            </a:r>
            <a:r>
              <a:rPr lang="en-US" altLang="ko-KR" dirty="0"/>
              <a:t>. </a:t>
            </a:r>
            <a:r>
              <a:rPr lang="ko-KR" altLang="en-US" dirty="0"/>
              <a:t>영화제작자들은 </a:t>
            </a:r>
            <a:r>
              <a:rPr lang="en-US" altLang="ko-KR" dirty="0"/>
              <a:t>VFX </a:t>
            </a:r>
            <a:r>
              <a:rPr lang="ko-KR" altLang="en-US" dirty="0"/>
              <a:t>활용도를 높임으로써 실사 촬영이 불가능한 이미지 표현은 물론 영화 제작 예산을 줄이고 제작기간을 단축하기 원하기 때문에 </a:t>
            </a:r>
            <a:r>
              <a:rPr lang="en-US" altLang="ko-KR" dirty="0"/>
              <a:t>VFX</a:t>
            </a:r>
            <a:r>
              <a:rPr lang="ko-KR" altLang="en-US" dirty="0"/>
              <a:t>가 영화제작에서 차지하는 비중과 중요도는 앞으로도 계속 높아질 것이다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/>
              <a:t>VFX/CG </a:t>
            </a:r>
            <a:r>
              <a:rPr lang="ko-KR" altLang="en-US" dirty="0"/>
              <a:t>분야는 엔터테인먼트의 독자적인 분야가 아니라 영화 및 광고 제작</a:t>
            </a:r>
            <a:r>
              <a:rPr lang="en-US" altLang="ko-KR" dirty="0"/>
              <a:t>, </a:t>
            </a:r>
            <a:r>
              <a:rPr lang="ko-KR" altLang="en-US" dirty="0"/>
              <a:t>뮤직 비디오</a:t>
            </a:r>
            <a:r>
              <a:rPr lang="en-US" altLang="ko-KR" dirty="0"/>
              <a:t>, </a:t>
            </a:r>
            <a:r>
              <a:rPr lang="ko-KR" altLang="en-US" dirty="0"/>
              <a:t>게임 등 다양한 분야에 걸쳐 서비스를 제공하는 사업이기 때문에 업체들을 망라하는 공식적인 통계자료가 존재하지 않는다</a:t>
            </a:r>
            <a:r>
              <a:rPr lang="en-US" altLang="ko-KR" dirty="0"/>
              <a:t>. 2005</a:t>
            </a:r>
            <a:r>
              <a:rPr lang="ko-KR" altLang="en-US" dirty="0"/>
              <a:t>년 출간된 </a:t>
            </a:r>
            <a:r>
              <a:rPr lang="en-US" altLang="ko-KR" dirty="0"/>
              <a:t>"Hollywood: The Growth and Development of the Motion Picture Industry" </a:t>
            </a:r>
            <a:r>
              <a:rPr lang="ko-KR" altLang="en-US" dirty="0"/>
              <a:t>의 저자 </a:t>
            </a:r>
            <a:r>
              <a:rPr lang="en-US" altLang="ko-KR" dirty="0"/>
              <a:t>Allen Scott </a:t>
            </a:r>
            <a:r>
              <a:rPr lang="ko-KR" altLang="en-US" dirty="0"/>
              <a:t>에 의하면 </a:t>
            </a:r>
            <a:r>
              <a:rPr lang="en-US" altLang="ko-KR" dirty="0"/>
              <a:t>VFX </a:t>
            </a:r>
            <a:r>
              <a:rPr lang="ko-KR" altLang="en-US" dirty="0"/>
              <a:t>업체 현황을 파악하는데 통계자료가 없어 객관적인 자료 확보에 많은 어려움이 겪었다고 한다</a:t>
            </a:r>
            <a:r>
              <a:rPr lang="en-US" altLang="ko-KR" dirty="0"/>
              <a:t>. </a:t>
            </a:r>
            <a:r>
              <a:rPr lang="ko-KR" altLang="en-US" dirty="0"/>
              <a:t>추정한 바에 따르면 미 전국에는 </a:t>
            </a:r>
            <a:r>
              <a:rPr lang="en-US" altLang="ko-KR" dirty="0"/>
              <a:t>750 – 850 </a:t>
            </a:r>
            <a:r>
              <a:rPr lang="ko-KR" altLang="en-US" dirty="0"/>
              <a:t>개의 </a:t>
            </a:r>
            <a:r>
              <a:rPr lang="en-US" altLang="ko-KR" dirty="0"/>
              <a:t>Visual Effects </a:t>
            </a:r>
            <a:r>
              <a:rPr lang="ko-KR" altLang="en-US" dirty="0"/>
              <a:t>회사들이 있고</a:t>
            </a:r>
            <a:r>
              <a:rPr lang="en-US" altLang="ko-KR" dirty="0"/>
              <a:t>, </a:t>
            </a:r>
            <a:r>
              <a:rPr lang="ko-KR" altLang="en-US" dirty="0"/>
              <a:t>이중 압도적인 비율인 </a:t>
            </a:r>
            <a:r>
              <a:rPr lang="en-US" altLang="ko-KR" dirty="0"/>
              <a:t>69%</a:t>
            </a:r>
            <a:r>
              <a:rPr lang="ko-KR" altLang="en-US" dirty="0"/>
              <a:t>의 회사들이 남가주에 소재하고 있다</a:t>
            </a:r>
            <a:r>
              <a:rPr lang="en-US" altLang="ko-KR" dirty="0"/>
              <a:t>. </a:t>
            </a:r>
            <a:r>
              <a:rPr lang="ko-KR" altLang="en-US" dirty="0"/>
              <a:t>회사들의 프로파일을 살펴보면 </a:t>
            </a:r>
            <a:r>
              <a:rPr lang="en-US" altLang="ko-KR" dirty="0"/>
              <a:t>VFX/CG </a:t>
            </a:r>
            <a:r>
              <a:rPr lang="ko-KR" altLang="en-US" dirty="0"/>
              <a:t>업체들은 주로 </a:t>
            </a:r>
            <a:r>
              <a:rPr lang="en-US" altLang="ko-KR" dirty="0"/>
              <a:t>5</a:t>
            </a:r>
            <a:r>
              <a:rPr lang="ko-KR" altLang="en-US" dirty="0"/>
              <a:t>개 분야</a:t>
            </a:r>
            <a:r>
              <a:rPr lang="en-US" altLang="ko-KR" dirty="0"/>
              <a:t>—</a:t>
            </a:r>
            <a:r>
              <a:rPr lang="ko-KR" altLang="en-US" dirty="0"/>
              <a:t>광고</a:t>
            </a:r>
            <a:r>
              <a:rPr lang="en-US" altLang="ko-KR" dirty="0"/>
              <a:t>, TV </a:t>
            </a:r>
            <a:r>
              <a:rPr lang="ko-KR" altLang="en-US" dirty="0"/>
              <a:t>방송물</a:t>
            </a:r>
            <a:r>
              <a:rPr lang="en-US" altLang="ko-KR" dirty="0"/>
              <a:t>, </a:t>
            </a:r>
            <a:r>
              <a:rPr lang="ko-KR" altLang="en-US" dirty="0"/>
              <a:t>영화</a:t>
            </a:r>
            <a:r>
              <a:rPr lang="en-US" altLang="ko-KR" dirty="0"/>
              <a:t>, </a:t>
            </a:r>
            <a:r>
              <a:rPr lang="ko-KR" altLang="en-US" dirty="0"/>
              <a:t>컴퓨터 게임</a:t>
            </a:r>
            <a:r>
              <a:rPr lang="en-US" altLang="ko-KR" dirty="0"/>
              <a:t>, </a:t>
            </a:r>
            <a:r>
              <a:rPr lang="ko-KR" altLang="en-US" dirty="0"/>
              <a:t>뮤직 비디오 </a:t>
            </a:r>
            <a:r>
              <a:rPr lang="en-US" altLang="ko-KR" dirty="0"/>
              <a:t>– </a:t>
            </a:r>
            <a:r>
              <a:rPr lang="ko-KR" altLang="en-US" dirty="0"/>
              <a:t>에 관련 서비스에 종사하고 있는데 영화</a:t>
            </a:r>
            <a:r>
              <a:rPr lang="en-US" altLang="ko-KR" dirty="0"/>
              <a:t>, TV </a:t>
            </a:r>
            <a:r>
              <a:rPr lang="ko-KR" altLang="en-US" dirty="0"/>
              <a:t>방송물 분야 매출이 </a:t>
            </a:r>
            <a:r>
              <a:rPr lang="en-US" altLang="ko-KR" dirty="0"/>
              <a:t>60% </a:t>
            </a:r>
            <a:r>
              <a:rPr lang="ko-KR" altLang="en-US" dirty="0"/>
              <a:t>에 이른다</a:t>
            </a:r>
            <a:r>
              <a:rPr lang="en-US" altLang="ko-KR" dirty="0"/>
              <a:t>. VFX/CG </a:t>
            </a:r>
            <a:r>
              <a:rPr lang="ko-KR" altLang="en-US" dirty="0"/>
              <a:t>업체의 규모를 직원 수로 분류할 때 정규직원 </a:t>
            </a:r>
            <a:r>
              <a:rPr lang="en-US" altLang="ko-KR" dirty="0"/>
              <a:t>50</a:t>
            </a:r>
            <a:r>
              <a:rPr lang="ko-KR" altLang="en-US" dirty="0"/>
              <a:t>명 이상의 업체가 전체의 </a:t>
            </a:r>
            <a:r>
              <a:rPr lang="en-US" altLang="ko-KR" dirty="0"/>
              <a:t>22% </a:t>
            </a:r>
            <a:r>
              <a:rPr lang="ko-KR" altLang="en-US" dirty="0"/>
              <a:t>정도로 대부분이 직원 </a:t>
            </a:r>
            <a:r>
              <a:rPr lang="en-US" altLang="ko-KR" dirty="0"/>
              <a:t>50</a:t>
            </a:r>
            <a:r>
              <a:rPr lang="ko-KR" altLang="en-US" dirty="0"/>
              <a:t>명 미만의 소규모 업체이다</a:t>
            </a:r>
            <a:r>
              <a:rPr lang="en-US" altLang="ko-KR" dirty="0"/>
              <a:t>. </a:t>
            </a:r>
            <a:r>
              <a:rPr lang="ko-KR" altLang="en-US" dirty="0"/>
              <a:t>직원 </a:t>
            </a:r>
            <a:r>
              <a:rPr lang="en-US" altLang="ko-KR" dirty="0"/>
              <a:t>100</a:t>
            </a:r>
            <a:r>
              <a:rPr lang="ko-KR" altLang="en-US" dirty="0"/>
              <a:t>명 이상의 업체는 전체의 </a:t>
            </a:r>
            <a:r>
              <a:rPr lang="en-US" altLang="ko-KR" dirty="0"/>
              <a:t>3.2 %</a:t>
            </a:r>
            <a:r>
              <a:rPr lang="ko-KR" altLang="en-US" dirty="0"/>
              <a:t>에 불과하다</a:t>
            </a:r>
            <a:r>
              <a:rPr lang="en-US" altLang="ko-KR" dirty="0"/>
              <a:t>. VFX</a:t>
            </a:r>
            <a:r>
              <a:rPr lang="ko-KR" altLang="en-US" dirty="0"/>
              <a:t>업계는 대체로 </a:t>
            </a:r>
            <a:r>
              <a:rPr lang="en-US" altLang="ko-KR" dirty="0"/>
              <a:t>work-for-hire</a:t>
            </a:r>
            <a:r>
              <a:rPr lang="ko-KR" altLang="en-US" dirty="0"/>
              <a:t>를 기본으로 하고 장면 당</a:t>
            </a:r>
            <a:r>
              <a:rPr lang="en-US" altLang="ko-KR" dirty="0"/>
              <a:t>(per shot) </a:t>
            </a:r>
            <a:r>
              <a:rPr lang="ko-KR" altLang="en-US" dirty="0"/>
              <a:t>계산을 해서 지급을 받는다</a:t>
            </a:r>
            <a:r>
              <a:rPr lang="en-US" altLang="ko-KR" dirty="0"/>
              <a:t>. </a:t>
            </a:r>
            <a:r>
              <a:rPr lang="ko-KR" altLang="en-US" dirty="0"/>
              <a:t>영화제작비에서 </a:t>
            </a:r>
            <a:r>
              <a:rPr lang="en-US" altLang="ko-KR" dirty="0"/>
              <a:t>VFX </a:t>
            </a:r>
            <a:r>
              <a:rPr lang="ko-KR" altLang="en-US" dirty="0"/>
              <a:t>가 차지하는 비중은 계속 높아지고 있으나</a:t>
            </a:r>
            <a:r>
              <a:rPr lang="en-US" altLang="ko-KR" dirty="0"/>
              <a:t>, VFX </a:t>
            </a:r>
            <a:r>
              <a:rPr lang="ko-KR" altLang="en-US" dirty="0"/>
              <a:t>장면의 제작단가는 계속해서 낮아지고 있다</a:t>
            </a:r>
            <a:r>
              <a:rPr lang="en-US" altLang="ko-KR" dirty="0"/>
              <a:t>. 1 VFX </a:t>
            </a:r>
            <a:r>
              <a:rPr lang="ko-KR" altLang="en-US" dirty="0"/>
              <a:t>기업당 평균 지급 비용은 </a:t>
            </a:r>
            <a:r>
              <a:rPr lang="en-US" altLang="ko-KR" dirty="0"/>
              <a:t>2007</a:t>
            </a:r>
            <a:r>
              <a:rPr lang="ko-KR" altLang="en-US" dirty="0"/>
              <a:t>년을 기준으로 할 때</a:t>
            </a:r>
            <a:r>
              <a:rPr lang="en-US" altLang="ko-KR" dirty="0"/>
              <a:t>, 2</a:t>
            </a:r>
            <a:r>
              <a:rPr lang="ko-KR" altLang="en-US" dirty="0"/>
              <a:t>년 전과 비교해서 </a:t>
            </a:r>
            <a:r>
              <a:rPr lang="en-US" altLang="ko-KR" dirty="0"/>
              <a:t>30%-40%</a:t>
            </a:r>
            <a:r>
              <a:rPr lang="ko-KR" altLang="en-US" dirty="0"/>
              <a:t>가 떨어졌다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특히 할리우드 제작사들은 </a:t>
            </a:r>
            <a:r>
              <a:rPr lang="en-US" altLang="ko-KR" dirty="0"/>
              <a:t>VFX</a:t>
            </a:r>
            <a:r>
              <a:rPr lang="ko-KR" altLang="en-US" dirty="0"/>
              <a:t>업체들에게 점점 </a:t>
            </a:r>
            <a:r>
              <a:rPr lang="ko-KR" altLang="en-US" dirty="0" err="1"/>
              <a:t>고난이도의</a:t>
            </a:r>
            <a:r>
              <a:rPr lang="ko-KR" altLang="en-US" dirty="0"/>
              <a:t> 작업을 더 짧은 기간 안에</a:t>
            </a:r>
            <a:r>
              <a:rPr lang="en-US" altLang="ko-KR" dirty="0"/>
              <a:t>, </a:t>
            </a:r>
            <a:r>
              <a:rPr lang="ko-KR" altLang="en-US" dirty="0"/>
              <a:t>감소된 예산으로 완성할 것을 요구하고 있는데다가 </a:t>
            </a:r>
            <a:r>
              <a:rPr lang="en-US" altLang="ko-KR" dirty="0"/>
              <a:t>VFX</a:t>
            </a:r>
            <a:r>
              <a:rPr lang="ko-KR" altLang="en-US" dirty="0"/>
              <a:t>업체들의 소요비용은 매년 증가하는 추세이다</a:t>
            </a:r>
            <a:r>
              <a:rPr lang="en-US" altLang="ko-KR" dirty="0"/>
              <a:t>. </a:t>
            </a:r>
            <a:r>
              <a:rPr lang="ko-KR" altLang="en-US" dirty="0"/>
              <a:t>결국 </a:t>
            </a:r>
            <a:r>
              <a:rPr lang="en-US" altLang="ko-KR" dirty="0"/>
              <a:t>VFX</a:t>
            </a:r>
            <a:r>
              <a:rPr lang="ko-KR" altLang="en-US" dirty="0"/>
              <a:t>업체들의 수익률은 크게 낮아지고 직원들은 주어진 시간과 예산 안에서 작업을 마쳐야 하는 어려운 처지에 놓이면서 정규직원 고용으로 인한 고정비용 부담을 낮추기 위해 계약직 아티스트에 의존도가 높아지고 있다</a:t>
            </a:r>
            <a:r>
              <a:rPr lang="en-US" altLang="ko-KR" dirty="0"/>
              <a:t>. </a:t>
            </a:r>
            <a:r>
              <a:rPr lang="ko-KR" altLang="en-US" dirty="0"/>
              <a:t>이는 현재 미국 </a:t>
            </a:r>
            <a:r>
              <a:rPr lang="en-US" altLang="ko-KR" dirty="0"/>
              <a:t>VFX</a:t>
            </a:r>
            <a:r>
              <a:rPr lang="ko-KR" altLang="en-US" dirty="0"/>
              <a:t>업계의 일반적인 추세다</a:t>
            </a:r>
            <a:r>
              <a:rPr lang="en-US" altLang="ko-KR" dirty="0"/>
              <a:t>. </a:t>
            </a:r>
            <a:r>
              <a:rPr lang="ko-KR" altLang="en-US" dirty="0"/>
              <a:t>지난 </a:t>
            </a:r>
            <a:r>
              <a:rPr lang="en-US" altLang="ko-KR" dirty="0"/>
              <a:t>2005</a:t>
            </a:r>
            <a:r>
              <a:rPr lang="ko-KR" altLang="en-US" dirty="0"/>
              <a:t>년 개봉한 </a:t>
            </a:r>
            <a:r>
              <a:rPr lang="ko-KR" altLang="en-US" dirty="0" err="1"/>
              <a:t>스티븐</a:t>
            </a:r>
            <a:r>
              <a:rPr lang="ko-KR" altLang="en-US" dirty="0"/>
              <a:t> </a:t>
            </a:r>
            <a:r>
              <a:rPr lang="ko-KR" altLang="en-US" dirty="0" err="1"/>
              <a:t>스필버그</a:t>
            </a:r>
            <a:r>
              <a:rPr lang="ko-KR" altLang="en-US" dirty="0"/>
              <a:t> 감독의 </a:t>
            </a:r>
            <a:r>
              <a:rPr lang="en-US" altLang="ko-KR" dirty="0"/>
              <a:t>"War of the World"</a:t>
            </a:r>
            <a:r>
              <a:rPr lang="ko-KR" altLang="en-US" dirty="0"/>
              <a:t>의 경우 엄청난 양의 </a:t>
            </a:r>
            <a:r>
              <a:rPr lang="en-US" altLang="ko-KR" dirty="0"/>
              <a:t>VFX </a:t>
            </a:r>
            <a:r>
              <a:rPr lang="ko-KR" altLang="en-US" dirty="0"/>
              <a:t>장면에 비해 </a:t>
            </a:r>
            <a:r>
              <a:rPr lang="en-US" altLang="ko-KR" dirty="0"/>
              <a:t>ILM</a:t>
            </a:r>
            <a:r>
              <a:rPr lang="ko-KR" altLang="en-US" dirty="0"/>
              <a:t>에 주어진 후반작업 기간은 단 </a:t>
            </a:r>
            <a:r>
              <a:rPr lang="en-US" altLang="ko-KR" dirty="0"/>
              <a:t>3</a:t>
            </a:r>
            <a:r>
              <a:rPr lang="ko-KR" altLang="en-US" dirty="0"/>
              <a:t>개월에 불과했다</a:t>
            </a:r>
            <a:r>
              <a:rPr lang="en-US" altLang="ko-KR" dirty="0"/>
              <a:t>. </a:t>
            </a:r>
            <a:r>
              <a:rPr lang="ko-KR" altLang="en-US" dirty="0"/>
              <a:t>이후 이 영화는 제작사들이 소요기간 단축을 위해 </a:t>
            </a:r>
            <a:r>
              <a:rPr lang="en-US" altLang="ko-KR" dirty="0"/>
              <a:t>VFX </a:t>
            </a:r>
            <a:r>
              <a:rPr lang="ko-KR" altLang="en-US" dirty="0"/>
              <a:t>업체를 압박하는 좋은 예가 되었다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Rhythm &amp; Hues </a:t>
            </a:r>
            <a:r>
              <a:rPr lang="ko-KR" altLang="en-US" dirty="0"/>
              <a:t>의 경우 정규직원의 수를 </a:t>
            </a:r>
            <a:r>
              <a:rPr lang="en-US" altLang="ko-KR" dirty="0"/>
              <a:t>350</a:t>
            </a:r>
            <a:r>
              <a:rPr lang="ko-KR" altLang="en-US" dirty="0"/>
              <a:t>명으로 유지하면서 </a:t>
            </a:r>
            <a:r>
              <a:rPr lang="en-US" altLang="ko-KR" dirty="0"/>
              <a:t>(</a:t>
            </a:r>
            <a:r>
              <a:rPr lang="ko-KR" altLang="en-US" dirty="0"/>
              <a:t>이중 반은 관리직</a:t>
            </a:r>
            <a:r>
              <a:rPr lang="en-US" altLang="ko-KR" dirty="0"/>
              <a:t>, </a:t>
            </a:r>
            <a:r>
              <a:rPr lang="ko-KR" altLang="en-US" dirty="0"/>
              <a:t>반은 아티스트</a:t>
            </a:r>
            <a:r>
              <a:rPr lang="en-US" altLang="ko-KR" dirty="0"/>
              <a:t>) </a:t>
            </a:r>
            <a:r>
              <a:rPr lang="ko-KR" altLang="en-US" dirty="0"/>
              <a:t>프로젝트에 따라 </a:t>
            </a:r>
            <a:r>
              <a:rPr lang="en-US" altLang="ko-KR" dirty="0"/>
              <a:t>300~400</a:t>
            </a:r>
            <a:r>
              <a:rPr lang="ko-KR" altLang="en-US" dirty="0"/>
              <a:t>명 정도의 </a:t>
            </a:r>
            <a:r>
              <a:rPr lang="ko-KR" altLang="en-US" dirty="0" err="1"/>
              <a:t>프리랜스</a:t>
            </a:r>
            <a:r>
              <a:rPr lang="ko-KR" altLang="en-US" dirty="0"/>
              <a:t> 아티스트들을 계약직으로 고용해 운영하고 있다</a:t>
            </a:r>
            <a:r>
              <a:rPr lang="en-US" altLang="ko-KR" dirty="0"/>
              <a:t>. </a:t>
            </a:r>
            <a:r>
              <a:rPr lang="ko-KR" altLang="en-US" dirty="0"/>
              <a:t>이러한 상황에서 중형 업체들이 운영이 어려워 대형업체와 특수 기술을 지닌 소형업체들만이 살아남고 있는 실정이다</a:t>
            </a:r>
            <a:r>
              <a:rPr lang="en-US" altLang="ko-KR" dirty="0"/>
              <a:t>. </a:t>
            </a:r>
            <a:r>
              <a:rPr lang="ko-KR" altLang="en-US" dirty="0"/>
              <a:t>앞으로도 이와 같은 현상은 더 심화될 전망이다</a:t>
            </a:r>
            <a:r>
              <a:rPr lang="en-US" altLang="ko-KR" dirty="0"/>
              <a:t>. </a:t>
            </a:r>
            <a:r>
              <a:rPr lang="ko-KR" altLang="en-US" dirty="0"/>
              <a:t>직원 </a:t>
            </a:r>
            <a:r>
              <a:rPr lang="en-US" altLang="ko-KR" dirty="0"/>
              <a:t>50</a:t>
            </a:r>
            <a:r>
              <a:rPr lang="ko-KR" altLang="en-US" dirty="0"/>
              <a:t>명 규모의 샌프란시스코 소재 </a:t>
            </a:r>
            <a:r>
              <a:rPr lang="en-US" altLang="ko-KR" dirty="0"/>
              <a:t>VFX </a:t>
            </a:r>
            <a:r>
              <a:rPr lang="ko-KR" altLang="en-US" dirty="0"/>
              <a:t>업체</a:t>
            </a:r>
            <a:r>
              <a:rPr lang="en-US" altLang="ko-KR" dirty="0"/>
              <a:t>, Giant Killer Robots</a:t>
            </a:r>
            <a:r>
              <a:rPr lang="ko-KR" altLang="en-US" dirty="0"/>
              <a:t>의 공동 창업자인 </a:t>
            </a:r>
            <a:r>
              <a:rPr lang="en-US" altLang="ko-KR" dirty="0"/>
              <a:t>John </a:t>
            </a:r>
            <a:r>
              <a:rPr lang="en-US" altLang="ko-KR" dirty="0" err="1"/>
              <a:t>Vegher</a:t>
            </a:r>
            <a:r>
              <a:rPr lang="ko-KR" altLang="en-US" dirty="0"/>
              <a:t>는 지난 해 </a:t>
            </a:r>
            <a:r>
              <a:rPr lang="en-US" altLang="ko-KR" dirty="0"/>
              <a:t>Variety</a:t>
            </a:r>
            <a:r>
              <a:rPr lang="ko-KR" altLang="en-US" dirty="0"/>
              <a:t>지와의 인터뷰에서 작업기간이 종전 </a:t>
            </a:r>
            <a:r>
              <a:rPr lang="en-US" altLang="ko-KR" dirty="0"/>
              <a:t>8~12</a:t>
            </a:r>
            <a:r>
              <a:rPr lang="ko-KR" altLang="en-US" dirty="0"/>
              <a:t>개월에서 </a:t>
            </a:r>
            <a:r>
              <a:rPr lang="en-US" altLang="ko-KR" dirty="0"/>
              <a:t>3~5</a:t>
            </a:r>
            <a:r>
              <a:rPr lang="ko-KR" altLang="en-US" dirty="0"/>
              <a:t>개월로 줄어들고 가격단가는 계속 낮아지고 있는 상황이라며 “캐나다와 아시아 그리고 캘리포니아의 차고에서까지도 새로운 </a:t>
            </a:r>
            <a:r>
              <a:rPr lang="en-US" altLang="ko-KR" dirty="0"/>
              <a:t>VFX </a:t>
            </a:r>
            <a:r>
              <a:rPr lang="ko-KR" altLang="en-US" dirty="0"/>
              <a:t>기업이 생겨나고 있다</a:t>
            </a:r>
            <a:r>
              <a:rPr lang="en-US" altLang="ko-KR" dirty="0"/>
              <a:t>,”</a:t>
            </a:r>
            <a:r>
              <a:rPr lang="ko-KR" altLang="en-US" dirty="0"/>
              <a:t>고 현재의 심화된 경쟁상황에 </a:t>
            </a:r>
            <a:r>
              <a:rPr lang="en-US" altLang="ko-KR" dirty="0"/>
              <a:t>(hyper competitive market) </a:t>
            </a:r>
            <a:r>
              <a:rPr lang="ko-KR" altLang="en-US" dirty="0"/>
              <a:t>대해 언급한 바 있다</a:t>
            </a:r>
            <a:r>
              <a:rPr lang="en-US" altLang="ko-KR" dirty="0"/>
              <a:t>. </a:t>
            </a:r>
            <a:r>
              <a:rPr lang="ko-KR" altLang="en-US" dirty="0"/>
              <a:t>이후 </a:t>
            </a:r>
            <a:r>
              <a:rPr lang="en-US" altLang="ko-KR" dirty="0"/>
              <a:t>Giant Killer Robot</a:t>
            </a:r>
            <a:r>
              <a:rPr lang="ko-KR" altLang="en-US" dirty="0"/>
              <a:t>은 </a:t>
            </a:r>
            <a:r>
              <a:rPr lang="en-US" altLang="ko-KR" dirty="0"/>
              <a:t>VFX</a:t>
            </a:r>
            <a:r>
              <a:rPr lang="ko-KR" altLang="en-US" dirty="0"/>
              <a:t>사업을 접고 폐업하고 말았다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 년 전까지는 하나의 </a:t>
            </a:r>
            <a:r>
              <a:rPr lang="en-US" altLang="ko-KR" dirty="0"/>
              <a:t>VFX</a:t>
            </a:r>
            <a:r>
              <a:rPr lang="ko-KR" altLang="en-US" dirty="0"/>
              <a:t>업체가 영화나 </a:t>
            </a:r>
            <a:r>
              <a:rPr lang="en-US" altLang="ko-KR" dirty="0"/>
              <a:t>TV </a:t>
            </a:r>
            <a:r>
              <a:rPr lang="ko-KR" altLang="en-US" dirty="0" err="1"/>
              <a:t>시리즈물을</a:t>
            </a:r>
            <a:r>
              <a:rPr lang="ko-KR" altLang="en-US" dirty="0"/>
              <a:t> 모두 처리했지만 최근에는 </a:t>
            </a:r>
            <a:r>
              <a:rPr lang="en-US" altLang="ko-KR" dirty="0"/>
              <a:t>studio</a:t>
            </a:r>
            <a:r>
              <a:rPr lang="ko-KR" altLang="en-US" dirty="0"/>
              <a:t>들이 예산과 제작 기간 단축을 위해 미국의 업체들과 해외 업체들에게 나눠주고 있는 게 일반적인 실정이다</a:t>
            </a:r>
            <a:r>
              <a:rPr lang="en-US" altLang="ko-KR" dirty="0"/>
              <a:t>. VFX </a:t>
            </a:r>
            <a:r>
              <a:rPr lang="ko-KR" altLang="en-US" dirty="0"/>
              <a:t>제작 컴퓨터 등 하드웨어와 소프트웨어의 가격은 비싸고 실력 있는 </a:t>
            </a:r>
            <a:r>
              <a:rPr lang="en-US" altLang="ko-KR" dirty="0"/>
              <a:t>VFX artist</a:t>
            </a:r>
            <a:r>
              <a:rPr lang="ko-KR" altLang="en-US" dirty="0"/>
              <a:t>들의 인건비는 높아지는 반면 영화 제작사들의 제작비 절감 압력이 가장 큰 원인이다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MTV Networks</a:t>
            </a:r>
            <a:r>
              <a:rPr lang="ko-KR" altLang="en-US" dirty="0"/>
              <a:t>는 방송 시작당시 가수들이 자신의 앨범을 홍보하기 위해 제작한 뮤직비디오 클립</a:t>
            </a:r>
            <a:r>
              <a:rPr lang="en-US" altLang="ko-KR" dirty="0"/>
              <a:t>(Music Video Clip)</a:t>
            </a:r>
            <a:r>
              <a:rPr lang="ko-KR" altLang="en-US" dirty="0"/>
              <a:t>의 모음들로 채널을 편성하였다</a:t>
            </a:r>
            <a:r>
              <a:rPr lang="en-US" altLang="ko-KR" dirty="0"/>
              <a:t>. </a:t>
            </a:r>
            <a:r>
              <a:rPr lang="ko-KR" altLang="en-US" dirty="0"/>
              <a:t>프로그램 자체가 광고인 전대미문의 방송 편성 전략을 구사하였으며 </a:t>
            </a:r>
            <a:r>
              <a:rPr lang="en-US" altLang="ko-KR" dirty="0"/>
              <a:t>MTV Networks</a:t>
            </a:r>
            <a:r>
              <a:rPr lang="ko-KR" altLang="en-US" dirty="0"/>
              <a:t>는 </a:t>
            </a:r>
            <a:r>
              <a:rPr lang="en-US" altLang="ko-KR" dirty="0"/>
              <a:t>1984</a:t>
            </a:r>
            <a:r>
              <a:rPr lang="ko-KR" altLang="en-US" dirty="0"/>
              <a:t>년 전 세계 음악시장을 장악하고 있는 </a:t>
            </a:r>
            <a:r>
              <a:rPr lang="en-US" altLang="ko-KR" dirty="0"/>
              <a:t>4</a:t>
            </a:r>
            <a:r>
              <a:rPr lang="ko-KR" altLang="en-US" dirty="0"/>
              <a:t>개의 메이저 음반사들과 뮤직비디오 공급에 대한 독점계약을 체결하여 후발 채널들로부터 우위를 점령하였다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MTV Networks</a:t>
            </a:r>
            <a:r>
              <a:rPr lang="ko-KR" altLang="en-US" dirty="0"/>
              <a:t>는 또한 </a:t>
            </a:r>
            <a:r>
              <a:rPr lang="en-US" altLang="ko-KR" dirty="0"/>
              <a:t>10</a:t>
            </a:r>
            <a:r>
              <a:rPr lang="ko-KR" altLang="en-US" dirty="0"/>
              <a:t>대와 </a:t>
            </a:r>
            <a:r>
              <a:rPr lang="en-US" altLang="ko-KR" dirty="0"/>
              <a:t>20</a:t>
            </a:r>
            <a:r>
              <a:rPr lang="ko-KR" altLang="en-US" dirty="0"/>
              <a:t>대 초반의 젊은 층을 겨냥한 채널답게 뉴욕 본사 직원의 평균연령을 </a:t>
            </a:r>
            <a:r>
              <a:rPr lang="en-US" altLang="ko-KR" dirty="0"/>
              <a:t>27</a:t>
            </a:r>
            <a:r>
              <a:rPr lang="ko-KR" altLang="en-US" dirty="0"/>
              <a:t>세 안팎으로 설정하는 등 방송채널 사업자로써 획기적이고 참신한 전략들을 구사해 왔으며 미디어 사업자인 모기업 </a:t>
            </a:r>
            <a:r>
              <a:rPr lang="en-US" altLang="ko-KR" dirty="0"/>
              <a:t>Viacom</a:t>
            </a:r>
            <a:r>
              <a:rPr lang="ko-KR" altLang="en-US" dirty="0"/>
              <a:t>의 시청자의 인구학적 특성을 고려한 세분화된 콘텐츠를 제공하는 전략을 통해 각 지역 시장의 특성에 맞는 </a:t>
            </a:r>
            <a:r>
              <a:rPr lang="ko-KR" altLang="en-US" dirty="0" err="1"/>
              <a:t>콘텐츠를</a:t>
            </a:r>
            <a:r>
              <a:rPr lang="ko-KR" altLang="en-US" dirty="0"/>
              <a:t> 제공 하여 </a:t>
            </a:r>
            <a:r>
              <a:rPr lang="en-US" altLang="ko-KR" dirty="0"/>
              <a:t>MTV Networks</a:t>
            </a:r>
            <a:r>
              <a:rPr lang="ko-KR" altLang="en-US" dirty="0"/>
              <a:t>는 현재 전세계 </a:t>
            </a:r>
            <a:r>
              <a:rPr lang="en-US" altLang="ko-KR" dirty="0"/>
              <a:t>175</a:t>
            </a:r>
            <a:r>
              <a:rPr lang="ko-KR" altLang="en-US" dirty="0"/>
              <a:t>개국에서 </a:t>
            </a:r>
            <a:r>
              <a:rPr lang="en-US" altLang="ko-KR" dirty="0"/>
              <a:t>4</a:t>
            </a:r>
            <a:r>
              <a:rPr lang="ko-KR" altLang="en-US" dirty="0"/>
              <a:t>억 </a:t>
            </a:r>
            <a:r>
              <a:rPr lang="en-US" altLang="ko-KR" dirty="0"/>
              <a:t>8,000</a:t>
            </a:r>
            <a:r>
              <a:rPr lang="ko-KR" altLang="en-US" dirty="0"/>
              <a:t>만 명의 시청자를 확보하고 있으며</a:t>
            </a:r>
            <a:r>
              <a:rPr lang="en-US" altLang="ko-KR" dirty="0"/>
              <a:t>, 25</a:t>
            </a:r>
            <a:r>
              <a:rPr lang="ko-KR" altLang="en-US" dirty="0"/>
              <a:t>개 언어로 된 </a:t>
            </a:r>
            <a:r>
              <a:rPr lang="en-US" altLang="ko-KR" dirty="0"/>
              <a:t>130</a:t>
            </a:r>
            <a:r>
              <a:rPr lang="ko-KR" altLang="en-US" dirty="0"/>
              <a:t>여 개 지역에서 방송을 하고 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‘MTV: Music Television’</a:t>
            </a:r>
            <a:r>
              <a:rPr lang="ko-KR" altLang="en-US" dirty="0"/>
              <a:t>의 스핀오프 채널인 ‘</a:t>
            </a:r>
            <a:r>
              <a:rPr lang="en-US" altLang="ko-KR" dirty="0"/>
              <a:t>MTV 2’</a:t>
            </a:r>
            <a:r>
              <a:rPr lang="ko-KR" altLang="en-US" dirty="0"/>
              <a:t>는 시청자들을 프로그램에 직접 참여시키는 음악전문 채널로</a:t>
            </a:r>
            <a:r>
              <a:rPr lang="en-US" altLang="ko-KR" dirty="0"/>
              <a:t>, Rock </a:t>
            </a:r>
            <a:r>
              <a:rPr lang="ko-KR" altLang="en-US" dirty="0"/>
              <a:t>음악에서부터 힙합 등 다양한 장르의 음악 프로그램들을 편성하고 있으며 아동전문 채널인 ‘</a:t>
            </a:r>
            <a:r>
              <a:rPr lang="en-US" altLang="ko-KR" dirty="0"/>
              <a:t>Nickelodeon’</a:t>
            </a:r>
            <a:r>
              <a:rPr lang="ko-KR" altLang="en-US" dirty="0"/>
              <a:t>은 전 세계 약 </a:t>
            </a:r>
            <a:r>
              <a:rPr lang="en-US" altLang="ko-KR" dirty="0"/>
              <a:t>1</a:t>
            </a:r>
            <a:r>
              <a:rPr lang="ko-KR" altLang="en-US" dirty="0"/>
              <a:t>억 </a:t>
            </a:r>
            <a:r>
              <a:rPr lang="en-US" altLang="ko-KR" dirty="0"/>
              <a:t>7,000</a:t>
            </a:r>
            <a:r>
              <a:rPr lang="ko-KR" altLang="en-US" dirty="0"/>
              <a:t>만 명의 시청자를 보유하고 있으며</a:t>
            </a:r>
            <a:r>
              <a:rPr lang="en-US" altLang="ko-KR" dirty="0"/>
              <a:t>, </a:t>
            </a:r>
            <a:r>
              <a:rPr lang="ko-KR" altLang="en-US" dirty="0"/>
              <a:t>유료 음악 채널인 ‘</a:t>
            </a:r>
            <a:r>
              <a:rPr lang="en-US" altLang="ko-KR" dirty="0"/>
              <a:t>VH1’</a:t>
            </a:r>
            <a:r>
              <a:rPr lang="ko-KR" altLang="en-US" dirty="0"/>
              <a:t>도 세계적으로 약 </a:t>
            </a:r>
            <a:r>
              <a:rPr lang="en-US" altLang="ko-KR" dirty="0"/>
              <a:t>1</a:t>
            </a:r>
            <a:r>
              <a:rPr lang="ko-KR" altLang="en-US" dirty="0"/>
              <a:t>억 명의 시청자를 확보하고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Direc</a:t>
            </a:r>
            <a:r>
              <a:rPr lang="en-US" altLang="ko-KR" dirty="0"/>
              <a:t> TV</a:t>
            </a:r>
            <a:r>
              <a:rPr lang="ko-KR" altLang="en-US" dirty="0"/>
              <a:t>는 가입자들에게 </a:t>
            </a:r>
            <a:r>
              <a:rPr lang="en-US" altLang="ko-KR" dirty="0"/>
              <a:t>1,500</a:t>
            </a:r>
            <a:r>
              <a:rPr lang="ko-KR" altLang="en-US" dirty="0" err="1"/>
              <a:t>여개의</a:t>
            </a:r>
            <a:r>
              <a:rPr lang="ko-KR" altLang="en-US" dirty="0"/>
              <a:t> 디지털 비디오 및 오디오 채널을 공급하고 있으며 채널 구성은 </a:t>
            </a:r>
            <a:r>
              <a:rPr lang="en-US" altLang="ko-KR" dirty="0"/>
              <a:t>130</a:t>
            </a:r>
            <a:r>
              <a:rPr lang="ko-KR" altLang="en-US" dirty="0" err="1"/>
              <a:t>여개의</a:t>
            </a:r>
            <a:r>
              <a:rPr lang="ko-KR" altLang="en-US" dirty="0"/>
              <a:t> 기본 채널</a:t>
            </a:r>
            <a:r>
              <a:rPr lang="en-US" altLang="ko-KR" dirty="0"/>
              <a:t>, 31</a:t>
            </a:r>
            <a:r>
              <a:rPr lang="ko-KR" altLang="en-US" dirty="0"/>
              <a:t>개의 프리미엄 영화 채널</a:t>
            </a:r>
            <a:r>
              <a:rPr lang="en-US" altLang="ko-KR" dirty="0"/>
              <a:t>, 33</a:t>
            </a:r>
            <a:r>
              <a:rPr lang="ko-KR" altLang="en-US" dirty="0"/>
              <a:t>개의 지역 기반 스포츠 네트워크</a:t>
            </a:r>
            <a:r>
              <a:rPr lang="en-US" altLang="ko-KR" dirty="0"/>
              <a:t>, 1,100</a:t>
            </a:r>
            <a:r>
              <a:rPr lang="ko-KR" altLang="en-US" dirty="0" err="1"/>
              <a:t>여개의</a:t>
            </a:r>
            <a:r>
              <a:rPr lang="ko-KR" altLang="en-US" dirty="0"/>
              <a:t> 지역 채널 모음</a:t>
            </a:r>
            <a:r>
              <a:rPr lang="en-US" altLang="ko-KR" dirty="0"/>
              <a:t>, 70</a:t>
            </a:r>
            <a:r>
              <a:rPr lang="ko-KR" altLang="en-US" dirty="0"/>
              <a:t>개의 스페인어 및 다국어 채널</a:t>
            </a:r>
            <a:r>
              <a:rPr lang="en-US" altLang="ko-KR" dirty="0"/>
              <a:t>, 50</a:t>
            </a:r>
            <a:r>
              <a:rPr lang="ko-KR" altLang="en-US" dirty="0"/>
              <a:t>개의 </a:t>
            </a:r>
            <a:r>
              <a:rPr lang="en-US" altLang="ko-KR" dirty="0"/>
              <a:t>Pay-per-view </a:t>
            </a:r>
            <a:r>
              <a:rPr lang="ko-KR" altLang="en-US" dirty="0"/>
              <a:t>서비스 채널로 이루어져 있다</a:t>
            </a:r>
            <a:r>
              <a:rPr lang="en-US" altLang="ko-KR" dirty="0"/>
              <a:t>. </a:t>
            </a:r>
            <a:r>
              <a:rPr lang="en-US" altLang="ko-KR" dirty="0" err="1"/>
              <a:t>Direc</a:t>
            </a:r>
            <a:r>
              <a:rPr lang="en-US" altLang="ko-KR" dirty="0"/>
              <a:t> TV</a:t>
            </a:r>
            <a:r>
              <a:rPr lang="ko-KR" altLang="en-US" dirty="0"/>
              <a:t>의 사업 활동은 지역에 따라 크게 </a:t>
            </a:r>
            <a:r>
              <a:rPr lang="en-US" altLang="ko-KR" dirty="0" err="1"/>
              <a:t>Direc</a:t>
            </a:r>
            <a:r>
              <a:rPr lang="en-US" altLang="ko-KR" dirty="0"/>
              <a:t> TV U.S.</a:t>
            </a:r>
            <a:r>
              <a:rPr lang="ko-KR" altLang="en-US" dirty="0"/>
              <a:t>와 </a:t>
            </a:r>
            <a:r>
              <a:rPr lang="en-US" altLang="ko-KR" dirty="0" err="1"/>
              <a:t>Direc</a:t>
            </a:r>
            <a:r>
              <a:rPr lang="en-US" altLang="ko-KR" dirty="0"/>
              <a:t> TV Latin America</a:t>
            </a:r>
            <a:r>
              <a:rPr lang="ko-KR" altLang="en-US" dirty="0"/>
              <a:t>로 구분되며 위성을 이용해 디지털 엔터테인먼트 방송 프로그램을 사업 지역의 가입자를 대상으로 홍보</a:t>
            </a:r>
            <a:r>
              <a:rPr lang="en-US" altLang="ko-KR" dirty="0"/>
              <a:t>, </a:t>
            </a:r>
            <a:r>
              <a:rPr lang="ko-KR" altLang="en-US" dirty="0"/>
              <a:t>판매</a:t>
            </a:r>
            <a:r>
              <a:rPr lang="en-US" altLang="ko-KR" dirty="0"/>
              <a:t>, </a:t>
            </a:r>
            <a:r>
              <a:rPr lang="ko-KR" altLang="en-US" dirty="0"/>
              <a:t>유통한다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DirecTV U.S</a:t>
            </a:r>
            <a:r>
              <a:rPr lang="ko-KR" altLang="en-US" dirty="0"/>
              <a:t>는 </a:t>
            </a:r>
            <a:r>
              <a:rPr lang="en-US" altLang="ko-KR" dirty="0"/>
              <a:t>DirecTV Holding LLC </a:t>
            </a:r>
            <a:r>
              <a:rPr lang="ko-KR" altLang="en-US" dirty="0"/>
              <a:t>및 산하 관계사들로 구성된 미국 최대의 </a:t>
            </a:r>
            <a:r>
              <a:rPr lang="en-US" altLang="ko-KR" dirty="0"/>
              <a:t>Direct-to-Home(DTH) </a:t>
            </a:r>
            <a:r>
              <a:rPr lang="ko-KR" altLang="en-US" dirty="0"/>
              <a:t>서비스 기반 디지털 위성방송 서비스 사업자이며</a:t>
            </a:r>
            <a:r>
              <a:rPr lang="en-US" altLang="ko-KR" dirty="0"/>
              <a:t>, </a:t>
            </a:r>
            <a:r>
              <a:rPr lang="ko-KR" altLang="en-US" dirty="0"/>
              <a:t>다채널 비디오 유통 시장 </a:t>
            </a:r>
            <a:r>
              <a:rPr lang="en-US" altLang="ko-KR" dirty="0"/>
              <a:t>2</a:t>
            </a:r>
            <a:r>
              <a:rPr lang="ko-KR" altLang="en-US" dirty="0"/>
              <a:t>위 사업자이다</a:t>
            </a:r>
            <a:r>
              <a:rPr lang="en-US" altLang="ko-KR" dirty="0"/>
              <a:t>. </a:t>
            </a:r>
            <a:r>
              <a:rPr lang="ko-KR" altLang="en-US" dirty="0"/>
              <a:t>가입자 규모는 </a:t>
            </a:r>
            <a:r>
              <a:rPr lang="en-US" altLang="ko-KR" dirty="0"/>
              <a:t>2006</a:t>
            </a:r>
            <a:r>
              <a:rPr lang="ko-KR" altLang="en-US" dirty="0"/>
              <a:t>년 </a:t>
            </a:r>
            <a:r>
              <a:rPr lang="en-US" altLang="ko-KR" dirty="0"/>
              <a:t>1,595</a:t>
            </a:r>
            <a:r>
              <a:rPr lang="ko-KR" altLang="en-US" dirty="0"/>
              <a:t>만 명 정도이다</a:t>
            </a:r>
            <a:r>
              <a:rPr lang="en-US" altLang="ko-KR" dirty="0"/>
              <a:t>. DirecTV Latin America</a:t>
            </a:r>
            <a:r>
              <a:rPr lang="ko-KR" altLang="en-US" dirty="0"/>
              <a:t>는 계열사인 </a:t>
            </a:r>
            <a:r>
              <a:rPr lang="en-US" altLang="ko-KR" dirty="0"/>
              <a:t>DirecTV Latin America, LLC </a:t>
            </a:r>
            <a:r>
              <a:rPr lang="ko-KR" altLang="en-US" dirty="0"/>
              <a:t>및 로컬 사업자들로 구성되어 있다</a:t>
            </a:r>
            <a:r>
              <a:rPr lang="en-US" altLang="ko-KR" dirty="0"/>
              <a:t>. </a:t>
            </a:r>
            <a:r>
              <a:rPr lang="ko-KR" altLang="en-US" dirty="0"/>
              <a:t>남미지역의 </a:t>
            </a:r>
            <a:r>
              <a:rPr lang="en-US" altLang="ko-KR" dirty="0"/>
              <a:t>DTH </a:t>
            </a:r>
            <a:r>
              <a:rPr lang="ko-KR" altLang="en-US" dirty="0"/>
              <a:t>기반 디지털방송 부문 주요 사업자이며 </a:t>
            </a:r>
            <a:r>
              <a:rPr lang="ko-KR" altLang="en-US" dirty="0" err="1"/>
              <a:t>지역내</a:t>
            </a:r>
            <a:r>
              <a:rPr lang="ko-KR" altLang="en-US" dirty="0"/>
              <a:t> 가입자 규모는 </a:t>
            </a:r>
            <a:r>
              <a:rPr lang="en-US" altLang="ko-KR" dirty="0"/>
              <a:t>160</a:t>
            </a:r>
            <a:r>
              <a:rPr lang="ko-KR" altLang="en-US" dirty="0"/>
              <a:t>만 명 정도로 남미지역 </a:t>
            </a:r>
            <a:r>
              <a:rPr lang="en-US" altLang="ko-KR" dirty="0"/>
              <a:t>27</a:t>
            </a:r>
            <a:r>
              <a:rPr lang="ko-KR" altLang="en-US" dirty="0"/>
              <a:t>개 국가에 서비스를 제공하고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타임워너는</a:t>
            </a:r>
            <a:r>
              <a:rPr lang="ko-KR" altLang="en-US" dirty="0"/>
              <a:t> 네트워크사업을 중심으로 기존의 유통망을 활용한 </a:t>
            </a:r>
            <a:r>
              <a:rPr lang="ko-KR" altLang="en-US" dirty="0" err="1"/>
              <a:t>콘텐츠</a:t>
            </a:r>
            <a:r>
              <a:rPr lang="ko-KR" altLang="en-US" dirty="0"/>
              <a:t> 공급의 확대를 통해 네트워크의 효율적인 수익 창출을 시도 하였지만 </a:t>
            </a:r>
            <a:r>
              <a:rPr lang="ko-KR" altLang="en-US" dirty="0" err="1"/>
              <a:t>타임워너는</a:t>
            </a:r>
            <a:r>
              <a:rPr lang="ko-KR" altLang="en-US" dirty="0"/>
              <a:t> 통합 후 각 </a:t>
            </a:r>
            <a:r>
              <a:rPr lang="ko-KR" altLang="en-US" dirty="0" err="1"/>
              <a:t>사들의</a:t>
            </a:r>
            <a:r>
              <a:rPr lang="ko-KR" altLang="en-US" dirty="0"/>
              <a:t> 시너지 효과는 크지 않았으며</a:t>
            </a:r>
            <a:r>
              <a:rPr lang="en-US" altLang="ko-KR" dirty="0"/>
              <a:t>, </a:t>
            </a:r>
            <a:r>
              <a:rPr lang="ko-KR" altLang="en-US" dirty="0"/>
              <a:t>인터넷 사업 부문의 실패로 </a:t>
            </a:r>
            <a:r>
              <a:rPr lang="en-US" altLang="ko-KR" dirty="0"/>
              <a:t>AOL</a:t>
            </a:r>
            <a:r>
              <a:rPr lang="ko-KR" altLang="en-US" dirty="0"/>
              <a:t>이라는 브랜드를 떼어내었다</a:t>
            </a:r>
            <a:r>
              <a:rPr lang="en-US" altLang="ko-KR" dirty="0"/>
              <a:t>. </a:t>
            </a:r>
            <a:r>
              <a:rPr lang="ko-KR" altLang="en-US" dirty="0"/>
              <a:t>또한 비 전략적인 자산인 코미디 </a:t>
            </a:r>
            <a:r>
              <a:rPr lang="ko-KR" altLang="en-US" dirty="0" err="1"/>
              <a:t>센트럴</a:t>
            </a:r>
            <a:r>
              <a:rPr lang="en-US" altLang="ko-KR" dirty="0"/>
              <a:t>, </a:t>
            </a:r>
            <a:r>
              <a:rPr lang="ko-KR" altLang="en-US" dirty="0" err="1"/>
              <a:t>워너뮤직</a:t>
            </a:r>
            <a:r>
              <a:rPr lang="ko-KR" altLang="en-US" dirty="0"/>
              <a:t> 매각 및 지속적인 구조 조정</a:t>
            </a:r>
            <a:r>
              <a:rPr lang="en-US" altLang="ko-KR" dirty="0"/>
              <a:t>, AOL</a:t>
            </a:r>
            <a:r>
              <a:rPr lang="ko-KR" altLang="en-US" dirty="0"/>
              <a:t>자산의 건전성 확보와 신규 전략 수립을 위해 노력하고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세계 </a:t>
            </a:r>
            <a:r>
              <a:rPr lang="en-US" altLang="ko-KR" dirty="0"/>
              <a:t>2</a:t>
            </a:r>
            <a:r>
              <a:rPr lang="ko-KR" altLang="en-US" dirty="0"/>
              <a:t>위의 미디어 그룹으로 </a:t>
            </a:r>
            <a:r>
              <a:rPr lang="en-US" altLang="ko-KR" dirty="0"/>
              <a:t>2004</a:t>
            </a:r>
            <a:r>
              <a:rPr lang="ko-KR" altLang="en-US" dirty="0"/>
              <a:t>년 매출액이 </a:t>
            </a:r>
            <a:r>
              <a:rPr lang="en-US" altLang="ko-KR" dirty="0"/>
              <a:t>308</a:t>
            </a:r>
            <a:r>
              <a:rPr lang="ko-KR" altLang="en-US" dirty="0"/>
              <a:t>억불에 달하며</a:t>
            </a:r>
            <a:r>
              <a:rPr lang="en-US" altLang="ko-KR" dirty="0"/>
              <a:t>, </a:t>
            </a:r>
            <a:r>
              <a:rPr lang="ko-KR" altLang="en-US" dirty="0"/>
              <a:t>시장가치 평가가 약 </a:t>
            </a:r>
            <a:r>
              <a:rPr lang="en-US" altLang="ko-KR" dirty="0"/>
              <a:t>600</a:t>
            </a:r>
            <a:r>
              <a:rPr lang="ko-KR" altLang="en-US" dirty="0"/>
              <a:t>억불에 달하는 거대 복합 미디어 그룹인 </a:t>
            </a:r>
            <a:r>
              <a:rPr lang="ko-KR" altLang="en-US" dirty="0" err="1"/>
              <a:t>월트디즈니는</a:t>
            </a:r>
            <a:r>
              <a:rPr lang="ko-KR" altLang="en-US" dirty="0"/>
              <a:t> </a:t>
            </a:r>
            <a:r>
              <a:rPr lang="en-US" altLang="ko-KR" dirty="0"/>
              <a:t>ABC</a:t>
            </a:r>
            <a:r>
              <a:rPr lang="ko-KR" altLang="en-US" dirty="0"/>
              <a:t>방송을 중심으로 한 방송부문과 디즈니 스튜디오를 통한 </a:t>
            </a:r>
            <a:r>
              <a:rPr lang="ko-KR" altLang="en-US" dirty="0" err="1"/>
              <a:t>콘텐츠</a:t>
            </a:r>
            <a:r>
              <a:rPr lang="ko-KR" altLang="en-US" dirty="0"/>
              <a:t> 제작부문 등 </a:t>
            </a:r>
            <a:r>
              <a:rPr lang="ko-KR" altLang="en-US" dirty="0" err="1"/>
              <a:t>콘텐츠</a:t>
            </a:r>
            <a:r>
              <a:rPr lang="ko-KR" altLang="en-US" dirty="0"/>
              <a:t> 투자</a:t>
            </a:r>
            <a:r>
              <a:rPr lang="en-US" altLang="ko-KR" dirty="0"/>
              <a:t>, </a:t>
            </a:r>
            <a:r>
              <a:rPr lang="ko-KR" altLang="en-US" dirty="0"/>
              <a:t>기획 및 제작</a:t>
            </a:r>
            <a:r>
              <a:rPr lang="en-US" altLang="ko-KR" dirty="0"/>
              <a:t>, </a:t>
            </a:r>
            <a:r>
              <a:rPr lang="ko-KR" altLang="en-US" dirty="0"/>
              <a:t>배급</a:t>
            </a:r>
            <a:r>
              <a:rPr lang="en-US" altLang="ko-KR" dirty="0"/>
              <a:t>, </a:t>
            </a:r>
            <a:r>
              <a:rPr lang="ko-KR" altLang="en-US" dirty="0"/>
              <a:t>상영 등 통합적 사업을 추진하고 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AA328-C4B1-40D3-BD6E-8BB7731594D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"/>
          <p:cNvGrpSpPr>
            <a:grpSpLocks/>
          </p:cNvGrpSpPr>
          <p:nvPr userDrawn="1"/>
        </p:nvGrpSpPr>
        <p:grpSpPr bwMode="auto">
          <a:xfrm>
            <a:off x="0" y="0"/>
            <a:ext cx="9159875" cy="6867525"/>
            <a:chOff x="0" y="0"/>
            <a:chExt cx="5770" cy="4326"/>
          </a:xfrm>
        </p:grpSpPr>
        <p:pic>
          <p:nvPicPr>
            <p:cNvPr id="1032" name="Picture 8" descr="\\Filesvr\펀공유\파워포인트(지니)\J17\4.jpg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5770" cy="4326"/>
            </a:xfrm>
            <a:prstGeom prst="rect">
              <a:avLst/>
            </a:prstGeom>
            <a:noFill/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720"/>
              <a:ext cx="5770" cy="33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\\Filesvr\펀공유\파워포인트(지니)\J17\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9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89141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CG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기업의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글로벌 경쟁력 강화 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방안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연구</a:t>
            </a:r>
            <a:endParaRPr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0755" y="441699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발표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김재하 교수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서울예대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7501" y="4786322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2009.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en-US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57356" y="2357430"/>
            <a:ext cx="513255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AutoNum type="arabicPeriod"/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국내 산업 현황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/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국내 디지털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시장 현황</a:t>
            </a:r>
          </a:p>
          <a:p>
            <a:pPr marL="457200" indent="-45720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국내 디지털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산업의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SWOT</a:t>
            </a:r>
          </a:p>
          <a:p>
            <a:pPr marL="457200" indent="-45720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국내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사장 및 산업 현황</a:t>
            </a:r>
          </a:p>
          <a:p>
            <a:pPr marL="457200" indent="-45720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기술 현황</a:t>
            </a:r>
          </a:p>
          <a:p>
            <a:pPr marL="457200" indent="-457200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문화관광부 지정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CT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기술 연구소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0034" y="1071546"/>
            <a:ext cx="431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디지털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시장 현황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98190" y="2111209"/>
          <a:ext cx="8001056" cy="2643208"/>
        </p:xfrm>
        <a:graphic>
          <a:graphicData uri="http://schemas.openxmlformats.org/drawingml/2006/table">
            <a:tbl>
              <a:tblPr/>
              <a:tblGrid>
                <a:gridCol w="1089116"/>
                <a:gridCol w="2303980"/>
                <a:gridCol w="2303980"/>
                <a:gridCol w="2303980"/>
              </a:tblGrid>
              <a:tr h="660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 성장률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54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20.8%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억불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억불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19.1%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고용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만명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46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만명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929454" y="4897291"/>
            <a:ext cx="1733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산업 현황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71472" y="1794679"/>
          <a:ext cx="8143932" cy="3929090"/>
        </p:xfrm>
        <a:graphic>
          <a:graphicData uri="http://schemas.openxmlformats.org/drawingml/2006/table">
            <a:tbl>
              <a:tblPr/>
              <a:tblGrid>
                <a:gridCol w="4071966"/>
                <a:gridCol w="4071966"/>
              </a:tblGrid>
              <a:tr h="4872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Strength)</a:t>
                      </a:r>
                      <a:endParaRPr 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약점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Weakness)</a:t>
                      </a:r>
                      <a:endParaRPr 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4772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최고 수준의 정보통신 인프라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최고 수준의 정보 단말기 제조 능력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다수의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Early-Adopter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지속적 신규 서비스 창출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협소한 국내시장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원천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콘텐츠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기획력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부족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글로벌 수준 기업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인력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 부족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신규 서비스의 글로벌화 미약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기회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Opportunity)</a:t>
                      </a:r>
                      <a:endParaRPr lang="en-US" sz="14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위기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Threat)</a:t>
                      </a:r>
                      <a:endParaRPr 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4772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신규 서비스 등장 환경 확산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세계 각국의 브로드밴드 확대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디지털콘텐츠 소비지출 확대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동양 문화 확산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선진 해외기업의 국내 침투 강화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후발 경쟁국의 추격 가속화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불법 복제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유통 지속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▶ 사회적 역기능 발생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6572264" y="5795207"/>
            <a:ext cx="2214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산업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SWOT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분석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0034" y="1071546"/>
            <a:ext cx="489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국내 디지털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산업의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SWOT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2910" y="171448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업체는 영화 특수 효과를 전담하는 제작사와 애니메이션 제작사로 분류되며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대부분 직원이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명 이내의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작은 규모의 업체가 대부분이다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미국 할리우드 주요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업체의 경우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300 ~ 1800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명 정도의 규모인 것에 비하면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규모면에서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큰 차이가 난다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2910" y="3071810"/>
          <a:ext cx="8143932" cy="3000396"/>
        </p:xfrm>
        <a:graphic>
          <a:graphicData uri="http://schemas.openxmlformats.org/drawingml/2006/table">
            <a:tbl>
              <a:tblPr/>
              <a:tblGrid>
                <a:gridCol w="2025716"/>
                <a:gridCol w="6118216"/>
              </a:tblGrid>
              <a:tr h="603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주요 업체 및 인력규모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987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 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특수효과 제작사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인디펜던스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(20), DTI(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)(20),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인사이트비주얼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(15),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모펙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(15), EON(10),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주작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매크로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그래프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(30),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풋티지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Full 3D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애니메이션 제작사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디지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아트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(70),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(40),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레인버스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), 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세모로직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(30),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선우디지털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20)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DTI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애니메이션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)(15),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에펙스디지탈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(10),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씨네픽스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34" y="1071546"/>
            <a:ext cx="3909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시장 및 산업 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8596" y="1986685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국내의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기술은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 동안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기술에 대한 투자의 부족으로 선진국에 비해 낮은 기술수준을 보여 진 것이 사실이다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이는 하청위주의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산업구조로 인해 부가가치를 제대로 만들어 내지 못한 것이 큰 원인으로 보여 진다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또한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기술 자체에 대한 투자 마인드가 적었던 점도 기술 향상의 저해 요인으로 작용 하였다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이러한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기술의 낙후는 소프트웨어와 그에 따른 인력 양성에도 큰 영향을 미쳤으며 미국 등의 기술 수준에 비해 최소 몇 년 이상 뒤쳐져 있는 것으로 판단된다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276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기술 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28596" y="2000240"/>
          <a:ext cx="8286808" cy="2857520"/>
        </p:xfrm>
        <a:graphic>
          <a:graphicData uri="http://schemas.openxmlformats.org/drawingml/2006/table">
            <a:tbl>
              <a:tblPr/>
              <a:tblGrid>
                <a:gridCol w="2260038"/>
                <a:gridCol w="6026770"/>
              </a:tblGrid>
              <a:tr h="575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연구소명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 내용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342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감성기반 스토리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보딩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및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렌더링엔진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기술연구소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중앙대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영화의 기획단계인 스토리보드작성을 실제 영화의 장면과 흡사하게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감독의 의도에 맞게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차원 가상모의영상으로 기획해볼 수 있도록 하는 기술 연구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디지털 특수효과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기술연구소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서강대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영화에 사용되는 실사 동영상 분석 및 실사 후처리 특수효과 처리에 관한 기술을 개발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28596" y="1000108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문화관광부 지정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CT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기술 연구소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846" y="2071678"/>
            <a:ext cx="43428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해외 산업 현황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ko-KR" altLang="en-US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업체 현황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시장 및 산업 현황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기술현황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산업동향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- 2006-2008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년까지 최고흥행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- 5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위 영화의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VFX/CG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의존도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71472" y="1571612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전 세계 영화의 중심지 미국 할리우드를 기점으로 컴퓨터그래픽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(CG)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대형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제작사가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전세계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CG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시장을 점유하여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70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여개의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업체 중 상위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개 업체가 전체시장의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70%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를 점유하고 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71473" y="2469109"/>
          <a:ext cx="8143931" cy="3888849"/>
        </p:xfrm>
        <a:graphic>
          <a:graphicData uri="http://schemas.openxmlformats.org/drawingml/2006/table">
            <a:tbl>
              <a:tblPr/>
              <a:tblGrid>
                <a:gridCol w="2080283"/>
                <a:gridCol w="1065689"/>
                <a:gridCol w="1065689"/>
                <a:gridCol w="3932270"/>
              </a:tblGrid>
              <a:tr h="26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업체명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직원수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소재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대표작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478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Industrial Light &amp; Magic(ILM)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1,800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스타워즈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쥬라기공원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인디아나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존스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시리즈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포레스트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검프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트위스터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터미네이터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스몰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솔져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미이라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Sony Pictures Imageworks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1,600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폴라익스프레스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스파이더맨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나니아 연대기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슈퍼맨 리턴즈 등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Framestore CFC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해리포터와 불의 잔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나니아연대기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썬더버드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블레이드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미션임파서블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레지던스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이블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엑스맨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수퍼팬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리턴즈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Digital Domain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트루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라이즈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아폴로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타이타닉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Rhythm &amp; Hues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나니아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연대기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해피피트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박물관이 살아있다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패스트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앤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퓨리어스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도코드리프트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Weta Digital &amp; Workshop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뉴질랜드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1993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킹콩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아이로봇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콘텍트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반지의 제왕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왕의귀환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Cinesite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오멘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브이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포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벤티타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엑스맨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해리포터와 불의 잔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트로이 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Digital Dimension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500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다이하드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파이널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데스티네이션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2,3,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마스크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스쿠비두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라스트사무라이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할로윈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위대한 유산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스크림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57347" marR="57347" marT="28674" marB="28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276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업체 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71472" y="1605495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할리우드를 중심으로 발전된 해외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시장은 영화의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기술사용 증가 및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관련 예산 투입 증대로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산업 규모가 점차 확대되고 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미국영화협회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(MPAA)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에 따르면 미국의 영화제작비 중 약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30%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관련 예산으로 책정되고 있어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는 제작비 대비 수익 비율이 매우 큰 고부가가치 산업으로 인식되고 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2910" y="3000372"/>
          <a:ext cx="8072494" cy="3214710"/>
        </p:xfrm>
        <a:graphic>
          <a:graphicData uri="http://schemas.openxmlformats.org/drawingml/2006/table">
            <a:tbl>
              <a:tblPr/>
              <a:tblGrid>
                <a:gridCol w="3389608"/>
                <a:gridCol w="2690831"/>
                <a:gridCol w="1992055"/>
              </a:tblGrid>
              <a:tr h="485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영화명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 흥행수입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454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타이타닉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1,835,400,000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반지의 제왕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3-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왕의 귀환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1,129,027,325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캐리비안의 해적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2-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망자의 함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1,065,659,812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해리포터와 마법사의 돌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974,557,891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반지의 제왕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2-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두 개의 탑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926,284,377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스타워즈 에피소드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924,288,297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3909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시장 및 산업 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2910" y="1906494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선진국을 중심으로 발전된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기술은 인 하우스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(In-House)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형태로 독점되어 핵심기술은 미국을 중심으로 한 소수의 대형 스튜디오가 자체 개발한 뒤 외부로의 기술이전 없이 인 하우스 소프트웨어 형태로 독점되고 있다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14348" y="292893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ILM(Industrial Light &amp; Magic)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등에서 제작한 소프트웨어를 막대한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라이선스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비를 포함해 상품화하여 출시하고 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2659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기술현황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571604" y="3929065"/>
          <a:ext cx="6072230" cy="192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3286148"/>
              </a:tblGrid>
              <a:tr h="49934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CG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소프트웨어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76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오토데스크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(Autodesk)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마야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(Maya), </a:t>
                      </a:r>
                      <a:r>
                        <a:rPr lang="ko-KR" altLang="en-US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맥스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(3ds Max)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476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픽사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(Pixar)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렌더맨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RenderMan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4764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NewTek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라이트웨이브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8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LightWave</a:t>
                      </a:r>
                      <a:r>
                        <a:rPr lang="en-US" altLang="ko-KR" sz="18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857232"/>
            <a:ext cx="40030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목 차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Ⅰ.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개 요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연구 개발의 필요성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연구 목표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연구 내용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추진체계 및 전략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기대성과 및 활용방안</a:t>
            </a:r>
          </a:p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론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국내 산업 현황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해외 산업 현황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해외 주요국 기업의 서비스 동향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해외 영상 산업 지원 정책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국내 기업의 해외 진출을 위한 분석</a:t>
            </a:r>
          </a:p>
          <a:p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Ⅲ.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결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론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71472" y="2031864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미국의 영화 제작 시스템에 있어서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시각효과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(VFX : Visual Effects)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분야는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촬영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편집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음향 등의 타 분야 비해 큰 변화를 겪어왔다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년이 넘는 영화 역사상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기술이 실질적으로 사용되기 시작한지는 불과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년도 채 안되지만 컴퓨터와 디지털 기술의 발전과 다양한 영화 장르의 부상 등으로 주목할 만한 발전이 이루어졌다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2659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산업동향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57158" y="1571606"/>
          <a:ext cx="8429685" cy="4788381"/>
        </p:xfrm>
        <a:graphic>
          <a:graphicData uri="http://schemas.openxmlformats.org/drawingml/2006/table">
            <a:tbl>
              <a:tblPr/>
              <a:tblGrid>
                <a:gridCol w="2127888"/>
                <a:gridCol w="2127888"/>
                <a:gridCol w="1484191"/>
                <a:gridCol w="1484191"/>
                <a:gridCol w="1205527"/>
              </a:tblGrid>
              <a:tr h="299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 제목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 류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Studio</a:t>
                      </a:r>
                      <a:endParaRPr 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 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익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전세계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29914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2008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월말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현재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나이트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WB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$996,900,728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아이언 맨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파라마운트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$581,931,630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인디아나 존스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파라마운트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$786,558,759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핸콕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$624,386,746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 Wall-E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3D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디즈니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$507,262,762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2007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스파이더맨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편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$890,871,626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슈렉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3D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파라마운트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드림웍스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$798,958,165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트랜스포머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파라마운트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드림웍스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$708,272,581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캐리비안의 해적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세상의 끝에서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디즈니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$960,996,492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해리포터와 불사조 기사단 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WB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$938,468,864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2006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캐리비안의 해적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망자의 함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디즈니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브에나비스타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$1,066,179,725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박물관의 밤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$574,478,951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 Cars 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3D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픽사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$461,983,149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 Xman –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최후의 전쟁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$459,256,008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다빈치 코드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소니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$758,239,851</a:t>
                      </a:r>
                    </a:p>
                  </a:txBody>
                  <a:tcPr marL="32951" marR="32951" marT="16476" marB="1647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788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2006-2008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년까지 최고흥행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위 영화의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VFX/CG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의존도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000240"/>
            <a:ext cx="584487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해외 주요국 기업의 서비스 동향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Direc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TV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Time Warner(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타임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워너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Walt Disney(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월트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디즈니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Electronic Arts(EA)</a:t>
            </a:r>
            <a:endParaRPr lang="en-US" altLang="ko-KR" sz="3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Nintendo(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닌텐도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Sony(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NHK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4348" y="2214554"/>
          <a:ext cx="7715304" cy="3429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5203"/>
                <a:gridCol w="3368333"/>
                <a:gridCol w="2571768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 가</a:t>
                      </a:r>
                      <a:endParaRPr lang="ko-KR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 업</a:t>
                      </a:r>
                      <a:endParaRPr lang="ko-KR" altLang="en-US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서비스 품목</a:t>
                      </a:r>
                      <a:endParaRPr lang="ko-KR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57150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미 국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MTV Networks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디지털방송</a:t>
                      </a: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571504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Direc</a:t>
                      </a:r>
                      <a:r>
                        <a:rPr 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TV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위성방송</a:t>
                      </a: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571504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Time Warner(</a:t>
                      </a:r>
                      <a:r>
                        <a:rPr lang="ko-KR" alt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타임 </a:t>
                      </a:r>
                      <a:r>
                        <a:rPr lang="ko-KR" altLang="en-US" sz="1800" kern="1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워너</a:t>
                      </a:r>
                      <a:r>
                        <a:rPr lang="en-US" altLang="ko-KR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영화</a:t>
                      </a: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571504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Walt Disney(</a:t>
                      </a:r>
                      <a:r>
                        <a:rPr lang="ko-KR" altLang="en-US" sz="1800" kern="1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월트</a:t>
                      </a:r>
                      <a:r>
                        <a:rPr lang="ko-KR" alt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디즈니</a:t>
                      </a:r>
                      <a:r>
                        <a:rPr lang="en-US" altLang="ko-KR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영화</a:t>
                      </a: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571504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Electronic Arts(EA)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게임</a:t>
                      </a: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00034" y="1071546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 주요국 기업의 서비스 동향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00034" y="1941506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미국에서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1981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로버트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피트만이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시간 뮤직 비디오 방영을 위해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시작한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MTV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Networks </a:t>
            </a: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서비스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개시 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개월 만에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700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만 달러의 광고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수입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인기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케이블 채널로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급부상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전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세계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175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개국에서 약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억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8,000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만 명의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시청자 보유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음악전용케이블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채널 네트워크로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성장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MTV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MUSIC TELEVISION(MTV), MTV2, Nickelodeon, TV LAND, VH1, SPIKE TV, Country Music Television(CMT), Comedy Central, MTV UTM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등 미국 내에만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여 개의 채널을 거느리고 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00034" y="1071546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MTV Networks 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디지털방송사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8596" y="2145092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err="1">
                <a:latin typeface="맑은 고딕" pitchFamily="50" charset="-127"/>
                <a:ea typeface="맑은 고딕" pitchFamily="50" charset="-127"/>
              </a:rPr>
              <a:t>Direc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 TV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1977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설립되어 방송 위성을 이용해 미국 및 남미지역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멕시코 제외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중심으로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서비스를 제공하는 미국 최대의 위성방송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사업자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- 2003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거대 미디어 기업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News Corporation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800" dirty="0" err="1">
                <a:latin typeface="맑은 고딕" pitchFamily="50" charset="-127"/>
                <a:ea typeface="맑은 고딕" pitchFamily="50" charset="-127"/>
              </a:rPr>
              <a:t>Direc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 TV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 지분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34%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인수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2004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월 사명을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Hughes Electronics Corporation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The </a:t>
            </a:r>
            <a:r>
              <a:rPr lang="en-US" altLang="ko-KR" sz="1800" dirty="0" err="1">
                <a:latin typeface="맑은 고딕" pitchFamily="50" charset="-127"/>
                <a:ea typeface="맑은 고딕" pitchFamily="50" charset="-127"/>
              </a:rPr>
              <a:t>Direc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 TV Group,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Inc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변경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300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맑은 고딕" pitchFamily="50" charset="-127"/>
                <a:ea typeface="맑은 고딕" pitchFamily="50" charset="-127"/>
              </a:rPr>
              <a:t>Direc</a:t>
            </a:r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 TV 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위성방송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7158" y="206687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타임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워너는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2001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월에 인터넷 서비스를 제공하는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AOL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과 미디어 기업인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타임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워너의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합병을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통해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탄생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생산과 유통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판매망까지 두루 소유하고 있는 전형적인 글로벌 미디어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커뮤니케이션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복합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타임워너는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출판업에서 출발하여 방송 및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게임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음반 등의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제작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사업까지 진출하여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다중 플랫폼을 확보하는 등 관련 업계와 수평적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다각화함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각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영역에서 수직적 통합을 실행해 풍부한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생산 능력을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보유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출판은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제작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영화는 제작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극장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음악은 제작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배급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방송의 전 영역에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진출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4585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Time Warner(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타임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워너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 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529" name="_x119762432" descr="EMB000023a42b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72494" cy="492922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500034" y="1071546"/>
            <a:ext cx="4585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Time Warner(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타임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워너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 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7158" y="2214554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Walt Disney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1923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년에 단편 만화영화를 제작하기 위해 설립한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Studio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시작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Media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Networks, Studio Entertainment, Parks and Resorts, Consumer Products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개의 사업으로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구성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Disney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영화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TV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프로그램 등의 영상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제작 및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유통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- 2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차 부가가치 창출에 유리한 캐릭터 상품 및 테마공원 등의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사업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4647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Walt Disney(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월트디즈니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 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_x119760432" descr="EMB000023a42bd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715304" cy="4786346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500034" y="1071546"/>
            <a:ext cx="4647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Walt Disney(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월트디즈니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 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071678"/>
            <a:ext cx="35397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Ⅰ.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개 요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연구 개발의 필요성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연구 목표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연구 내용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추진체계 및 전략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기대성과 및 활용방안</a:t>
            </a:r>
          </a:p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0034" y="1603236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미국의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Electronic Arts(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EA)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세계 최대 게임 퍼블리셔이며 게임 타이틀 개발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마케팅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퍼블리싱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유통 등 게임과 관련된 모든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Value Chain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상에서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활동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EA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Sony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PlayStation, Microsoft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X-Box360,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Nintendo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800" dirty="0" err="1" smtClean="0">
                <a:latin typeface="맑은 고딕" pitchFamily="50" charset="-127"/>
                <a:ea typeface="맑은 고딕" pitchFamily="50" charset="-127"/>
              </a:rPr>
              <a:t>Wii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등과 같은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콘솔용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PC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용 게임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휴대 게임기용 게임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휴대폰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용 게임 등 모든 게임을 취급하고 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4348" y="3571876"/>
          <a:ext cx="7715300" cy="2500332"/>
        </p:xfrm>
        <a:graphic>
          <a:graphicData uri="http://schemas.openxmlformats.org/drawingml/2006/table">
            <a:tbl>
              <a:tblPr/>
              <a:tblGrid>
                <a:gridCol w="1543060"/>
                <a:gridCol w="1543060"/>
                <a:gridCol w="1543060"/>
                <a:gridCol w="1543060"/>
                <a:gridCol w="1543060"/>
              </a:tblGrid>
              <a:tr h="4344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2006</a:t>
                      </a:r>
                      <a:endParaRPr 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44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백만달러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매출비중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백만달러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매출비중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407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북미지역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1,584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53.7%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1,665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53.2%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1,174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39.8%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1,284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41.0%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아시아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6.5%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5.8%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2,951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3,129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00034" y="1071546"/>
            <a:ext cx="3879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EA(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Electronic Arts)</a:t>
            </a:r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게임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642910" y="2500302"/>
          <a:ext cx="7858180" cy="22860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25"/>
                <a:gridCol w="2714644"/>
                <a:gridCol w="3214711"/>
              </a:tblGrid>
              <a:tr h="4812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 가</a:t>
                      </a:r>
                      <a:endParaRPr lang="ko-KR" alt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 업</a:t>
                      </a:r>
                      <a:endParaRPr lang="ko-KR" alt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서비스 품목</a:t>
                      </a:r>
                      <a:endParaRPr lang="ko-KR" alt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5118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 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닌텐도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게임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451189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소니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영화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451189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게임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451189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NHK</a:t>
                      </a:r>
                      <a:endParaRPr lang="en-US" altLang="ko-KR" sz="1800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지상파방송</a:t>
                      </a: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500034" y="1071546"/>
            <a:ext cx="473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 주요국 기업의 서비스 동향 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28596" y="1819809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닌텐도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(Nintendo)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1980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년도 초반부터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1990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년대 중반까지 가정용 게임시장을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석권한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일본의 대표적인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게임회사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1980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년대 들어 본격적으로 가정용 게임기가 보급된 가운데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닌텐도는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비교적 늦은 시기인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1983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월 ‘패밀리컴퓨터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패미컴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)’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이라는 이름으로 시장에 참여한 후 게임기가 아닌 소프트웨어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즉 게임타이틀로 수익을 올린다는 새로운 비즈니스 모델을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구축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닌텐도는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2006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말 차세대 게임기 </a:t>
            </a:r>
            <a:r>
              <a:rPr lang="en-US" altLang="ko-KR" sz="1800" dirty="0" err="1" smtClean="0">
                <a:latin typeface="맑은 고딕" pitchFamily="50" charset="-127"/>
                <a:ea typeface="맑은 고딕" pitchFamily="50" charset="-127"/>
              </a:rPr>
              <a:t>Wii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출시하여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Sony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의 차세대 콘솔인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PlayStation3(PS3)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MS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XBox360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을 판매량 면에서 앞섰다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닌텐도의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다양한 휴대용 게임기 라인업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(NDS)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은 높은 시장점유율을 보이며 미국과 일본 콘솔 및 휴대용 게임기 시장을 장악해 나가고 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3541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닌텐도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(Nintendo)(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게임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28596" y="848548"/>
          <a:ext cx="8358246" cy="5509410"/>
        </p:xfrm>
        <a:graphic>
          <a:graphicData uri="http://schemas.openxmlformats.org/drawingml/2006/table">
            <a:tbl>
              <a:tblPr/>
              <a:tblGrid>
                <a:gridCol w="2786082"/>
                <a:gridCol w="2786082"/>
                <a:gridCol w="2786082"/>
              </a:tblGrid>
              <a:tr h="229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회사명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229277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해외자회사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of America Inc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캐나다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of Canada Ltd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호주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of Australia Pty. Ltd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네덜란드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Benelux B. V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독일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of Europe GmbH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프랑스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France.S.A.R.L</a:t>
                      </a:r>
                      <a:endParaRPr lang="en-US" sz="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스페인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Espana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S.A.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한국 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주식회사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해외</a:t>
                      </a:r>
                      <a:r>
                        <a:rPr lang="ko-KR" altLang="en-US" sz="12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지점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벨기에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Benelux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B.V.Belgium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Branch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of Europe GmbH, UK Branch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이탈리아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of Europe GmbH, Italia Branch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1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  <a:r>
                        <a:rPr lang="ko-KR" altLang="en-US" sz="12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lang="ko-KR" altLang="en-US" sz="12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자회사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ND CUBE Coddled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Brownie Brown Inc.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NES Merchandising Inc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NHR Inc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HFI Inc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Technology Development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Software Technology Corporation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Nintendo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Phuten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Co.Ltd</a:t>
                      </a:r>
                      <a:endParaRPr lang="en-US" sz="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Retro Studios, Inc</a:t>
                      </a:r>
                    </a:p>
                  </a:txBody>
                  <a:tcPr marL="49043" marR="49043" marT="24521" marB="245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571736" y="428604"/>
            <a:ext cx="434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Nintendo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의 주요 자회사 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5720" y="1857364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소니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(Sony)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1946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이부카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마사루와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모리타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아키오가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소니의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전신인 ‘동경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통신공업주식회사’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설립하여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시작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1979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출시된 ‘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Walkman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년에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2,000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만 개 이상의 판매 실적을 올리며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세계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굴지의 기업으로 성장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1987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음반회사인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CBS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레코드를 인수하면서부터 주력사업인 가전제품과의 연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관산업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진출을 통해 주력사업의 안정성을 추구하는 전략으로 엔터테인먼트 산업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 본격적으로 진출 성공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1989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Coca-Cola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로부터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34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억 달러에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Columbia Pictures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를 인수하여 미국 시장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에서의 영상 미디어 배급 시스템과 다양한 판권을 확보하는 계기 제공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Tx/>
              <a:buChar char="-"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소니는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Columbia Pictures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인수로 과도한 부채를 지게 되었지만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향후 미국 영화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시장의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20%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를 점유하게 됨으로써 강력한 엔터테인먼트 업체로 부상함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소니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(Sony)(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1" name="_x119762272" descr="EMB000023a42b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5"/>
            <a:ext cx="6929486" cy="485778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500034" y="1071546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소니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(Sony)(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71472" y="1803149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소니는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800" dirty="0">
                <a:latin typeface="맑은 고딕" pitchFamily="50" charset="-127"/>
                <a:ea typeface="맑은 고딕" pitchFamily="50" charset="-127"/>
              </a:rPr>
              <a:t>Sony Computer Entertainment Inc</a:t>
            </a:r>
            <a:r>
              <a:rPr lang="en-US" sz="1800" dirty="0" smtClean="0">
                <a:latin typeface="맑은 고딕" pitchFamily="50" charset="-127"/>
                <a:ea typeface="맑은 고딕" pitchFamily="50" charset="-127"/>
              </a:rPr>
              <a:t>.(</a:t>
            </a:r>
            <a:r>
              <a:rPr lang="en-US" sz="1800" dirty="0">
                <a:latin typeface="맑은 고딕" pitchFamily="50" charset="-127"/>
                <a:ea typeface="맑은 고딕" pitchFamily="50" charset="-127"/>
              </a:rPr>
              <a:t>SCE)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sz="1800" dirty="0">
                <a:latin typeface="맑은 고딕" pitchFamily="50" charset="-127"/>
                <a:ea typeface="맑은 고딕" pitchFamily="50" charset="-127"/>
              </a:rPr>
              <a:t>Sony Pictures Digital Inc.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sz="1800" dirty="0" smtClean="0">
                <a:latin typeface="맑은 고딕" pitchFamily="50" charset="-127"/>
                <a:ea typeface="맑은 고딕" pitchFamily="50" charset="-127"/>
              </a:rPr>
              <a:t>SCEA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소유하고 있는 </a:t>
            </a:r>
            <a:r>
              <a:rPr lang="en-US" sz="1800" dirty="0">
                <a:latin typeface="맑은 고딕" pitchFamily="50" charset="-127"/>
                <a:ea typeface="맑은 고딕" pitchFamily="50" charset="-127"/>
              </a:rPr>
              <a:t>Sony Online Entertainment Inc.(SOE)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를 통해 전세계 게임시장에 진출하였으며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경쟁사와의 차별화된 전략으로 창립 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만에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3,000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억 엔 규모의 성장을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기록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SOE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는 온라인 게임을 운영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SCE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에서는 게임 콘솔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관련 게임 개발과 판매 사업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SCE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PlayStation, PlayStation 2, PlayStation 3, PlayStation Portable(PSP) </a:t>
            </a: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게임 콘솔과 관련 소프트웨어의 디자인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개발 및 판매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Sony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의 가정용 게임 콘솔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Play Station(PS)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시리즈의 경우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게임기 생산과 판매뿐 아니라 게임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시장에서도 큰 영향력을 행사하면서 세계적인 표준 플랫폼으로 평가되고 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소니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(Sony)(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게임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0034" y="2071678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NHK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공영방송 제공을 목적으로 일본 방송법에 입각해 설립된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특수법인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일본 전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지역에서 텔레비전을 원활하게 수신할 수 있도록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조치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풍부하고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우수한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프로그램을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방송하며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시청자들의 방송을 접할 수 있도록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필요한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각종 업무를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지원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민영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방송사와는 달리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NHK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수입의 대부분을 시청자들로부터 납부되는 수신료에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의존하고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있으며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2006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수신료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매출은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6,328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억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600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만 엔으로 총 매출의 약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86%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차지했다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NHK 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지상파방송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89" name="_x119761312" descr="EMB000023a42b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786742" cy="3823847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929058" y="5786454"/>
            <a:ext cx="1988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NHK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국제방송 범위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NHK 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지상파방송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71604" y="1714488"/>
            <a:ext cx="62151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해외 영상 산업 지원 정책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미국의 영상산업 지원 정책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IRC Sec 181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IRC Sec 181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주요 내용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뉴질랜드의 지원정책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캐나다의 지원정책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영국의 지원정책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영국의 영상물제작자 지원 현황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영국의 영화지원 단체와 지원정책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EU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지원정책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0034" y="2112055"/>
            <a:ext cx="8215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분야는 영화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게임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애니메이션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방송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광고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의류 등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DC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뿐 아니라 일반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 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산업에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까지 폭넓게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활용되고 있음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융합형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콘텐츠의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핵심 요소로 비중도 점점 증가하고 있어 향후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산업을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통해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거대 시장이 창출될 것으로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예상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경쟁력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확보가 용이한 분야를 중심으로 글로벌화 전략이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필요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연구 개발의 필요성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0034" y="1526433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IRC(Internal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Revenue Code)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는 미국 연방 세금 법으로 수입과 지출시 소득세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고용세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증여상속세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등의 항목을 규정하고 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IRC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1861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년 제정되어 매년 약간씩 개정이 이루어지고 있으며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26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항목으로 이루어져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28662" y="2451520"/>
          <a:ext cx="7429552" cy="4120752"/>
        </p:xfrm>
        <a:graphic>
          <a:graphicData uri="http://schemas.openxmlformats.org/drawingml/2006/table">
            <a:tbl>
              <a:tblPr/>
              <a:tblGrid>
                <a:gridCol w="1819512"/>
                <a:gridCol w="5610040"/>
              </a:tblGrid>
              <a:tr h="366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A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Income Taxes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B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Estate and Gift Taxes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C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mployment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Taxes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D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Miscellaneous Excise Taxes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E</a:t>
                      </a:r>
                      <a:endParaRPr lang="en-US" sz="9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Alcohol, Tobacco, and Certain Other Excise Taxes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F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Procedure and Administration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G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The Joint Committee on Taxation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H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inancing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of Presidential Election Campaigns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I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Trust Fund Code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J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Coal Industry Health Benefits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Subtitle K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Group Health Plan Requirements</a:t>
                      </a:r>
                    </a:p>
                  </a:txBody>
                  <a:tcPr marL="85618" marR="85618" marT="42809" marB="428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5934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미국의 영상산업 지원 정책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: IRC Sec 181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71472" y="1643050"/>
          <a:ext cx="8001056" cy="4683504"/>
        </p:xfrm>
        <a:graphic>
          <a:graphicData uri="http://schemas.openxmlformats.org/drawingml/2006/table">
            <a:tbl>
              <a:tblPr/>
              <a:tblGrid>
                <a:gridCol w="1357183"/>
                <a:gridCol w="5072237"/>
                <a:gridCol w="1571636"/>
              </a:tblGrid>
              <a:tr h="404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 상세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789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대상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영화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텔레비전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DVD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 매체에 상관없으며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명백한 성인물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(Sexually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explicit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conduct)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경우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대상에서 제외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텔레비전의 경우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시리즈는 각기 다른 제작으로 인정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텔레비전 시리즈는 최초의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44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편까지만 인정</a:t>
                      </a: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사업금액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 불 이하</a:t>
                      </a: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특별한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경우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백만불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까지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허용</a:t>
                      </a: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회계 상의 다른 감세 요인과의 중복 배제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총제작비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중 일정 비율을 자국의 인력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감독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연출 등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사용해야 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투자로 인한 장기 수익에 대해서는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총수익의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15%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세금을 각기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붙일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 있도록 함</a:t>
                      </a: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콘텐츠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산업의 경우 재고율이 낮음</a:t>
                      </a:r>
                    </a:p>
                  </a:txBody>
                  <a:tcPr marL="84199" marR="84199" marT="42099" marB="420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337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IRC Sec 181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주요 내용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0034" y="1597871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2007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년 이후부터 대규모 영화 제작 지원 안을 마련하여 시행 중이며 그 주요 내용은 일정수준의 투자를 수행하여 그 금액 중 일정 비율을 자국에서 사용하는 경우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해당 지출액의 일부를 현금으로 지원하는 제도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(Cash Grand Scheme)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2911" y="2571745"/>
          <a:ext cx="8143931" cy="3643337"/>
        </p:xfrm>
        <a:graphic>
          <a:graphicData uri="http://schemas.openxmlformats.org/drawingml/2006/table">
            <a:tbl>
              <a:tblPr/>
              <a:tblGrid>
                <a:gridCol w="2000264"/>
                <a:gridCol w="5084052"/>
                <a:gridCol w="1059615"/>
              </a:tblGrid>
              <a:tr h="332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 상세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지원금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563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인정제작비기준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900" b="1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QNZPE :Qualifying </a:t>
                      </a:r>
                      <a:r>
                        <a:rPr lang="en-US" sz="900" b="1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New Zealand </a:t>
                      </a:r>
                      <a:r>
                        <a:rPr lang="en-US" sz="900" b="1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Production Expenditure)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뉴질랜드에서 지출한 제작비의 총액이 최소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1500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 뉴질랜드 달러가 되는 사업의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인정제작비의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15%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후반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디지털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시각효과 제작의 경우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뉴질랜드에서 지출한 인정 제작비가 총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~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1500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뉴질랜드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달러인 경우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인정제작비의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15%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 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9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영화제작 인센티브 기금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SPIF : Screen Production </a:t>
                      </a:r>
                      <a:endParaRPr lang="en-US" sz="9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Investiment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Fund)</a:t>
                      </a:r>
                      <a:endParaRPr 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적용대상이 되는 장편 영화 제작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인정제작비의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40%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뉴질랜드에 대한 내용이 상당 부분을 차지하는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TV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 다큐멘터리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애니메이션 제작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인정제작비의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20%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▪ 한 편당 총 지원할 수 있는 금액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뉴질랜드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달러</a:t>
                      </a:r>
                    </a:p>
                  </a:txBody>
                  <a:tcPr marL="75981" marR="75981" marT="37991" marB="3799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뉴질랜드의 지원정책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85786" y="2071678"/>
            <a:ext cx="78581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○ 영화 및 텔레비전 세금 공제 프로그램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주정부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밴쿠버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※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기본 공제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해당 인건비의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30%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공제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※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디지털 애니메이션 또는 시각효과 공제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해당 인건비의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15%)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제작서비스 제공 공제 프로그램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주정부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밴쿠버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수혜 자격이 있는 제작에 대한 해당 인건비의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11%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공제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○ 신규미디어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세금공제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신규 미디어 사업에 투자하는 벤처자본 기업에 대한 환불 불가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주정부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소득세 공제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30%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캐나다의 지원정책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2910" y="164305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영국은 영화 및 영상의 진흥을 위해 독립 지원기관을 설립하여 제작 및 투자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서비스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등에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지원 정책을 수행하고 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.0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2910" y="2361223"/>
          <a:ext cx="7858180" cy="3782421"/>
        </p:xfrm>
        <a:graphic>
          <a:graphicData uri="http://schemas.openxmlformats.org/drawingml/2006/table">
            <a:tbl>
              <a:tblPr/>
              <a:tblGrid>
                <a:gridCol w="1105462"/>
                <a:gridCol w="6752718"/>
              </a:tblGrid>
              <a:tr h="386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 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 원 기 관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63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1948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국립 영화 재정공사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(NFFC)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설립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백만 파운드의 운전자금으로 영국 영화 제작을 지원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1985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NFFC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는 영화금융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(BSFC)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개편영국영화연구소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(BFI)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설립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1991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영국영상위원회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(BFC)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발족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본격적인 영화지원정책은 채널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방송과 복권기금에 의해 추진되기 시작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1997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채널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방송사 발족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2002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새 방송법에 따라 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방송으로 재출발하여 영화의 위탁 제작과 구매활동을 확대 하면서 영화계의 가장 큰 재정 지원자로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부상함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- 1998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파운드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1999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파운드를 영상사업의 위탁제작 및 구매에 집행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00034" y="1071546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영국의 지원정책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928662" y="2071678"/>
          <a:ext cx="7358114" cy="3580829"/>
        </p:xfrm>
        <a:graphic>
          <a:graphicData uri="http://schemas.openxmlformats.org/drawingml/2006/table">
            <a:tbl>
              <a:tblPr/>
              <a:tblGrid>
                <a:gridCol w="651268"/>
                <a:gridCol w="1849062"/>
                <a:gridCol w="4857784"/>
              </a:tblGrid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 도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 원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 향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312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1995</a:t>
                      </a:r>
                      <a:endParaRPr 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164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편의 영국과 아일랜드 영화에 자금을 지원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극장상영과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자체 채널에서의 방송을 목표로 한다는 점에서 큰 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의의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80~90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년대 영국영화를 대표하는 영화들과 신인감독 발굴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1998</a:t>
                      </a:r>
                      <a:endParaRPr 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약 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2,800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파운드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다른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TV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방송사들을 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자극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이에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BBC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ITV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역시 영화제작에 대한 지원을 확대하게 됨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1998</a:t>
                      </a:r>
                      <a:endParaRPr 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약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3,200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파운드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500034" y="1071546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영국의 영상물제작자 지원 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0034" y="100010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영국의 영화지원 단체와 지원정책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34" y="1714488"/>
          <a:ext cx="8143932" cy="4286280"/>
        </p:xfrm>
        <a:graphic>
          <a:graphicData uri="http://schemas.openxmlformats.org/drawingml/2006/table">
            <a:tbl>
              <a:tblPr/>
              <a:tblGrid>
                <a:gridCol w="1628786"/>
                <a:gridCol w="6515146"/>
              </a:tblGrid>
              <a:tr h="344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 체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 정책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582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영화협의회 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FC)</a:t>
                      </a:r>
                      <a:endParaRPr 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신작개발 기금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주요영화제작 기금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뉴시네마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기금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영화훈련 기금</a:t>
                      </a: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영화연구소 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BFI)</a:t>
                      </a:r>
                      <a:endParaRPr 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BFI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프로덕션 기금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상업적인 견지에서 만들어 질 수 없는 장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단기 프로젝트를 지원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혁신적이며 재능이 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넘치는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저예산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영화에 지원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특정 지역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소수 민족출신에게 우선적으로 수여</a:t>
                      </a: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BFI /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채널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채널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4/MOMI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애니메이션 기숙사 계획이란 프로그램은 애니메이션 분야의 새로운 가능성을 위한 제도 매년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명의 젊은 감독을 선정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런던에 머물게 하면서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~5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 사이의 애니메이션을 만들 때까지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MOMI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에서 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학업을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마칠 수 있도록 최고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동안 지원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 예산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48,700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파운드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영화금융 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BSF)</a:t>
                      </a:r>
                      <a:endParaRPr 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BSF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는 채널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United Artists Screen Entertainment, Rank, Cannon, Granada Television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등의 민간기업이 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공동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주주로 참여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정부와 계약을 맺은 </a:t>
                      </a: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민간기업임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91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채널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는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파운드를 투자한 유일한 투자사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9778" marR="79778" marT="39889" marB="39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714348" y="1804855"/>
          <a:ext cx="7786742" cy="3950102"/>
        </p:xfrm>
        <a:graphic>
          <a:graphicData uri="http://schemas.openxmlformats.org/drawingml/2006/table">
            <a:tbl>
              <a:tblPr/>
              <a:tblGrid>
                <a:gridCol w="1677851"/>
                <a:gridCol w="4749390"/>
                <a:gridCol w="1359501"/>
              </a:tblGrid>
              <a:tr h="285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 야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 산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(2003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04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트레이닝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Training)</a:t>
                      </a:r>
                      <a:endParaRPr 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유럽의 영화인들을 대상으로 재정 경영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법적인 문제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신기술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시나리오에 대한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 이상의 트레이닝 프로그램 지원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800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유로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Development)</a:t>
                      </a:r>
                      <a:endParaRPr 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국제적인 전망을 보여주는 기업에서 유럽적인 특징을 나타내는 프로젝트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280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여개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지원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1,500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유로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유통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Distribution)</a:t>
                      </a:r>
                      <a:endParaRPr 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유럽 영화의 국가 간 유통 지원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60%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이상의 기금이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개의 다른 유통 계획에 사용됨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667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만 유로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프로모션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Promotion)</a:t>
                      </a:r>
                      <a:endParaRPr lang="en-US" sz="11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 이상의 유럽영화 페스티벌 지원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맑은 고딕" pitchFamily="50" charset="-127"/>
                <a:ea typeface="맑은 고딕" pitchFamily="50" charset="-127"/>
              </a:rPr>
              <a:t>EU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의 지원정책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1538" y="2000240"/>
            <a:ext cx="71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국내 기업의 해외 진출을 위한 분석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VFX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전문가 설문 조사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VFX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전문가 설문 조사 결과 분석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VFX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기업 선정 과정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해외 경쟁국 사례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싱가포르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말레이시아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한국 기업의 경쟁력 강화를 위한 제언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해외제작스튜디오 국내 설립을 위한 운영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71472" y="1655630"/>
          <a:ext cx="8143932" cy="914400"/>
        </p:xfrm>
        <a:graphic>
          <a:graphicData uri="http://schemas.openxmlformats.org/drawingml/2006/table">
            <a:tbl>
              <a:tblPr/>
              <a:tblGrid>
                <a:gridCol w="1338064"/>
                <a:gridCol w="6805868"/>
              </a:tblGrid>
              <a:tr h="470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대상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해외주요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업체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주요 기업 명단에서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 업체와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VES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회원사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 총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35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Survey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방법으로는 이메일로 요청하고 전화통화 및 인터뷰형태로 보충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71472" y="2857496"/>
          <a:ext cx="8143932" cy="3454814"/>
        </p:xfrm>
        <a:graphic>
          <a:graphicData uri="http://schemas.openxmlformats.org/drawingml/2006/table">
            <a:tbl>
              <a:tblPr/>
              <a:tblGrid>
                <a:gridCol w="1070034"/>
                <a:gridCol w="7073898"/>
              </a:tblGrid>
              <a:tr h="2012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순번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주요 내용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195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아시아지역에 직접 운영하고 있는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시설이 있는가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아시아지역에 직접 운영하고 있는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기업과 공동 작업의 경험이 있는가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아시아지역의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기업과 공동으로 작업을 하거나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아웃소싱을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하지 않고 직접 시설을 부설했거나 인수했다면 그 이유는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아시아지역의 독립적인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기업을 파트너로 선정할 때 고려해야 할 사항은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아시아지역의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기업에 투자 하거나 직접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기업을 부설할 때 고려해야 할 사항은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아시아지역의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파트너사나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아티스트를 선택하게 된다면 그 이유는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현재 아시아 지역에 투자나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파트너십을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고려하고 있다면 대상국과 이유는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앞으로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안에 아시아 지역의 애니메이션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업체들에게서 기대하고 있는 새로운 포맷의 창작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콘텐츠가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있다면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앞으로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안에 미국을 비롯한 타 지역 스튜디오들이 아시아지역의 업체들에게서 기대할 새로운 애니메이션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/VFX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기술이 있다면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049" marR="71049" marT="35524" marB="355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00034" y="1071546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전문가 설문 조사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2910" y="2071678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산업의 경쟁력을 분석하여 아시아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제작기지 건설을 위한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글로벌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경쟁력을 확보하기 위한 방안을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연구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해외 공동 제작 프로젝트 추진을 위한 기반조성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설명회 및 홍보 체계구축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국내외 전문가들의 인적 네트워크 구성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해외 제작 스튜디오 국내 유치를 위한 정부 정책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연구 목표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28596" y="1714488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한국과 같은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비영어권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국가들에게 언어가 가장 큰 장애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-Rhythm &amp; Hues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사의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PR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책임자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Scott Byrd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씨도 처음 지사를 개설할 때 주요 고려사항으로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AutoNum type="arabicParenR"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영어사용이 가능하여 의사소통에 문제가 없고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AutoNum type="arabicParenR"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미국과 같은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common law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시스템이어서 법체계가 유사하다는 장점 때문이었다고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/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    밝혔다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인도를 제외한 중국 등의 아시아 국가 업체들과의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파트너쉽이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언어적인 장애로 인해 크게 늘어나고 있지 않다고 발표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할리우드 스튜디오들이 저작권법이 지켜지지 않거나 창작물에 대한 정부간섭이 심한 국가를 상대로 일하는 것을 꺼린다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저작권법 집행을 통한 지적재산권 보호 등의 문제가 해결되지 않는 한 기업들의 신뢰를 쌓기 어렵다는 점을 다시 한 번 확인할 수 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4684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전문가 설문 조사 결과 분석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934166"/>
            <a:ext cx="867096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미국의 경우 영화제작과정에 있어 제작사가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기업을 선정하는 과정은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매 케이스마다 다르고 일정한 룰이나 공개적인 경쟁 입찰 과정이 존재하지 않는다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VFX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기업의 선정에 있어 가장 큰 영향 요소는 영화의 제작비 규모</a:t>
            </a:r>
          </a:p>
          <a:p>
            <a:pPr>
              <a:buFontTx/>
              <a:buChar char="-"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VFX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기업으로 선정되는 시기도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메인업체의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경우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(primary vendor) 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프리프로덕션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(pre-production)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과정에 선정</a:t>
            </a: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그 외의 경우에는 프로덕션 중이나 후반작업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(post-production) 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과정에 선정되기도 함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메인업체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선정의 결정권은 대체로 감독이 가지고 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292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기업 선정 과정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071678"/>
            <a:ext cx="879279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인도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영어구사력과 낮은 인건비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해마다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10%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이상 인건비 상승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싱가포르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강력한 정부주도의 보조혜택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높은 교육수준 그리고 정부의 강력한 불법저작권 단속 정책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(anti-piracy policy)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은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산업적 건전성과 신뢰도 확보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말레이시아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호주의 인센티브 정책을 모델로 삼은 세제혜택과 제작 인프라를 위한 투자</a:t>
            </a:r>
          </a:p>
          <a:p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6619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 경쟁국 사례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싱가포르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말레이시아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428868"/>
            <a:ext cx="76482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창의적인 인력 확보와 일관된 수준의 노동인력 형성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언어소통과 문화적 이해도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(cultural sensibility)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기획기간과 후반작업의 충분한 제작기간 필요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글로벌한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제작 경험 필요</a:t>
            </a:r>
          </a:p>
          <a:p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한국 기업의 경쟁력 강화를 위한 제언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928802"/>
            <a:ext cx="75905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기획 의도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한국의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기술이 해외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시장에서 주목을 받기 위한 가장 효과적인 방법은 글로벌 시장을 상대로 하는 직접 투자하고 제작하는 오리지널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개발하는 것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고려 대상은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글로벌한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시각을 가진 스토리라인의 보유 및 개발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정부가 글로벌 경쟁력 프로젝트 개발을 도모하는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영화개발펀드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(Film Development Fund)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를 제안하는데 목적</a:t>
            </a:r>
          </a:p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6381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해외제작스튜디오 국내 설립을 위한 운영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597304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비즈니스 전략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시나리오 개발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1. CG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요소를 갖춘 현존하는 시나리오를 구입하는 방법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작가와 직접 접촉하는 방법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에이전트나 대리인을 통해 연결되는 방법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작가조합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(The Writer’s Guild of America)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등의 단체를 통해 연결되는 방법</a:t>
            </a:r>
          </a:p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Without A Box’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와 같은 웹 베이스 시나리오 관리회사를 통해 작가들과 연결되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는 방법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2. CG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제작 가능성이 높은 시나리오화 되지 않은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지적판권을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도서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캐릭터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만화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구입하는 방법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능력 있는 시나리오 작가들을 선정해 소규모의 교육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멘토링을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통해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글로벌한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시각을 가진 작가들로 양성하는 방법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6381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해외제작스튜디오 국내 설립을 위한 운영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8573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조직의 구성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786050" y="1857364"/>
          <a:ext cx="5429286" cy="4143405"/>
        </p:xfrm>
        <a:graphic>
          <a:graphicData uri="http://schemas.openxmlformats.org/drawingml/2006/table">
            <a:tbl>
              <a:tblPr/>
              <a:tblGrid>
                <a:gridCol w="904881"/>
                <a:gridCol w="904881"/>
                <a:gridCol w="904881"/>
                <a:gridCol w="904881"/>
                <a:gridCol w="904881"/>
                <a:gridCol w="904881"/>
              </a:tblGrid>
              <a:tr h="43425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정부 지원 그룹</a:t>
                      </a:r>
                      <a:endParaRPr lang="ko-KR" altLang="en-US" sz="12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4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1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할리우드 전문가 그룹</a:t>
                      </a: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국내 전문가</a:t>
                      </a: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4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5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C·G 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포럼 구성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가칭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4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5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현지 기업 설립</a:t>
                      </a:r>
                      <a:endParaRPr lang="ko-KR" altLang="en-US" sz="12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4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1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해외 제작 스튜디오</a:t>
                      </a: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국내 제작 스튜디오</a:t>
                      </a:r>
                      <a:endParaRPr lang="ko-KR" altLang="en-US" sz="11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1259" marR="61259" marT="16936" marB="169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34" y="1071546"/>
            <a:ext cx="6381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해외제작스튜디오 국내 설립을 위한 운영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8" y="1687661"/>
            <a:ext cx="8715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운영 방안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프로젝트의 편수나 규모는 펀드의 규모에 따라 결정</a:t>
            </a:r>
          </a:p>
          <a:p>
            <a:pPr>
              <a:buFontTx/>
              <a:buChar char="-"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프로젝트 개발 해외 자문으로 할리우드 스튜디오 시스템에 익숙한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Script Reader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들을 고용해 시나리오의 감정과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CGI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요건 검토</a:t>
            </a:r>
          </a:p>
          <a:p>
            <a:pPr>
              <a:buFontTx/>
              <a:buChar char="-"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각 프로젝트의 진행 여부에 따라 개발펀드가 지출되기 전에 외부 마케팅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컨설턴트와 해외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세일즈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컨설턴트를 고용해 프로젝트의 수익 모델 여부 검토 </a:t>
            </a:r>
          </a:p>
          <a:p>
            <a:pPr>
              <a:buFontTx/>
              <a:buChar char="-"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프로젝트의 제작가능성에 대한 지출된 개발비에 대한 변상이나 수익보존 방안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수립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0034" y="1071546"/>
            <a:ext cx="6381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해외제작스튜디오 국내 설립을 위한 운영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352628"/>
            <a:ext cx="34708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Ⅲ.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결론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ko-KR" altLang="en-US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기술수준</a:t>
            </a:r>
          </a:p>
          <a:p>
            <a:pPr>
              <a:buFontTx/>
              <a:buChar char="-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국내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업계의 현황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업계의 동향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정책제안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73784"/>
            <a:ext cx="775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할리우드 영화와 국내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CG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업체들이 만든 영화에 사용된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CG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기술의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비교분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85787" y="2428868"/>
          <a:ext cx="7358113" cy="3286148"/>
        </p:xfrm>
        <a:graphic>
          <a:graphicData uri="http://schemas.openxmlformats.org/drawingml/2006/table">
            <a:tbl>
              <a:tblPr/>
              <a:tblGrid>
                <a:gridCol w="1388322"/>
                <a:gridCol w="1735404"/>
                <a:gridCol w="1041243"/>
                <a:gridCol w="3193144"/>
              </a:tblGrid>
              <a:tr h="350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 류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소분야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 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</a:tr>
              <a:tr h="3247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속도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현재 할리우드의 유명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VFX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스튜디오에 약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정도의 한국인이 재직 중임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숙련도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69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정확도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7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고급기술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자연현상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이펙트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 보유 여부가 이야기 소재와 영상 이미지 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전달에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영향을 끼침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캐릭터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렌더링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자동화기술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수작업 의존도 높음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8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신기술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공학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원천기술개발과 응용기술개발의 필요성과 적용에 대한 어려움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도입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0535" y="592933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출처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채일진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2008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아이모비콘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34" y="107154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기술수준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7158" y="229785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해외 제작사와 공동 협력 사업을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추진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제작 스튜디오를 국내에 유치하기 위한 기반 조사를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수행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3. CG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산업의 발전을 위한 정부 정책을 제언함으로써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종합적인 방향 제시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연구 내용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040" y="2071678"/>
            <a:ext cx="712086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지원 원천 기술 부족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높은 가격의 외산 소프트웨어의 의존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국산화 비율은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0%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수준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○ 국내 업체 영세성 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불법소프트웨어 사용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소프트웨어 단속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인건비 과도한 저 평가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○ 국내 업체들 간의 과열 경쟁</a:t>
            </a: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· VFX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가 후처리 공정으로 제작사들의 인식 부족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가격위주 업체선정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업계의 현황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000100" y="1702583"/>
          <a:ext cx="7000924" cy="4721414"/>
        </p:xfrm>
        <a:graphic>
          <a:graphicData uri="http://schemas.openxmlformats.org/drawingml/2006/table">
            <a:tbl>
              <a:tblPr/>
              <a:tblGrid>
                <a:gridCol w="1236273"/>
                <a:gridCol w="3581334"/>
                <a:gridCol w="2183317"/>
              </a:tblGrid>
              <a:tr h="26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 류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업체명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</a:tr>
              <a:tr h="88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수직계열화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태원엔터테인먼트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믹스필름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풍년상회 합병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SK C&amp;C -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인디펜던스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CJ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자회사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CJ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파워캐스트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진행중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수평계열화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Footage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매크로그래프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미술 사업부 신설</a:t>
                      </a:r>
                      <a:endParaRPr lang="ko-KR" altLang="en-US" sz="105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애니메이션 사업부신설</a:t>
                      </a:r>
                      <a:endParaRPr lang="ko-KR" altLang="en-US" sz="105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영역확장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HIT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투엘필름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셋방현상소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스타이스트디지털랩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매커드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넓은벌동쪽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en-US" altLang="ko-KR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FXgear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현상에서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DI,CG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DI, CG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현상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,DI,CG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SFX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에서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CG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팀시작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광고포스트에서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CG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기술개발에서 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CG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정부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지자체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기관의 변형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영화진흥위원회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디지털영상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경기디지털콘텐츠진흥원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(VFX|ON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스튜디오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연구소기업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,(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매크로그래프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지원사업에서 영리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경쟁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사업으로 변형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지역경제 활성화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국책연구기관에서 민영화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7275" marR="47275" marT="13070" marB="130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VFX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업계의 동향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05077" y="2143116"/>
            <a:ext cx="50385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○ 정부 정책 부분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○ 민간 산업 활성화 부분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○ 해외사례 학습을 통한 간접 경험</a:t>
            </a:r>
          </a:p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07154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정책제안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3048656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감사합니다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8596" y="214311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연구의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특성상 전문 자료의 참고와 전문가의 기술 자문이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필요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한국 소프트웨어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진흥원과 지속적인 정보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공유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연구의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목표를 확인하고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특히 국외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CG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업계의 전문가를 자문위원으로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적극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활용하여 연구 목표를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달성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추진체계 및 전략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0034" y="214311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CG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관련 해외 전문가와의 교류를 통해 국내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기술의 글로벌화를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추진할 수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있는 기초자료로 사용될 수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있음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해외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유명 제작사와 공동 협력 사업의 해결책 방안을 추진함으로써 국내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CG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기술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발전은 물론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신규시장 창출에도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기여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해외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제작 스튜디오 유치를 추진함에 있어 그 절차와 조건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등을 명확히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함으로써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정부정책 수립을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지원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34" y="1071546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기대성과 및 활용방안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435" y="2128431"/>
            <a:ext cx="540564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론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국내 산업 현황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해외 산업 현황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해외 주요국 기업의 서비스 동향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해외 영상 산업 지원 정책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국내 기업의 해외 진출을 위한 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7837</Words>
  <Application>Microsoft PowerPoint</Application>
  <PresentationFormat>화면 슬라이드 쇼(4:3)</PresentationFormat>
  <Paragraphs>933</Paragraphs>
  <Slides>63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63</vt:i4>
      </vt:variant>
    </vt:vector>
  </HeadingPairs>
  <TitlesOfParts>
    <vt:vector size="65" baseType="lpstr">
      <vt:lpstr>기본 디자인</vt:lpstr>
      <vt:lpstr>1_기본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</vt:vector>
  </TitlesOfParts>
  <Company>윤디자인연구소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apple</dc:creator>
  <cp:lastModifiedBy>snoopy</cp:lastModifiedBy>
  <cp:revision>123</cp:revision>
  <dcterms:created xsi:type="dcterms:W3CDTF">2000-12-07T08:19:23Z</dcterms:created>
  <dcterms:modified xsi:type="dcterms:W3CDTF">2009-03-11T12:02:04Z</dcterms:modified>
</cp:coreProperties>
</file>