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2" r:id="rId1"/>
  </p:sldMasterIdLst>
  <p:notesMasterIdLst>
    <p:notesMasterId r:id="rId16"/>
  </p:notesMasterIdLst>
  <p:sldIdLst>
    <p:sldId id="257" r:id="rId2"/>
    <p:sldId id="258" r:id="rId3"/>
    <p:sldId id="259" r:id="rId4"/>
    <p:sldId id="269" r:id="rId5"/>
    <p:sldId id="281" r:id="rId6"/>
    <p:sldId id="286" r:id="rId7"/>
    <p:sldId id="285" r:id="rId8"/>
    <p:sldId id="275" r:id="rId9"/>
    <p:sldId id="282" r:id="rId10"/>
    <p:sldId id="287" r:id="rId11"/>
    <p:sldId id="283" r:id="rId12"/>
    <p:sldId id="554" r:id="rId13"/>
    <p:sldId id="553" r:id="rId14"/>
    <p:sldId id="284" r:id="rId15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orient="horz" pos="1389">
          <p15:clr>
            <a:srgbClr val="A4A3A4"/>
          </p15:clr>
        </p15:guide>
        <p15:guide id="5" orient="horz" pos="3943">
          <p15:clr>
            <a:srgbClr val="A4A3A4"/>
          </p15:clr>
        </p15:guide>
        <p15:guide id="6" pos="308">
          <p15:clr>
            <a:srgbClr val="A4A3A4"/>
          </p15:clr>
        </p15:guide>
        <p15:guide id="7" pos="489">
          <p15:clr>
            <a:srgbClr val="A4A3A4"/>
          </p15:clr>
        </p15:guide>
        <p15:guide id="8" pos="5932">
          <p15:clr>
            <a:srgbClr val="A4A3A4"/>
          </p15:clr>
        </p15:guide>
        <p15:guide id="9" pos="5978" userDrawn="1">
          <p15:clr>
            <a:srgbClr val="A4A3A4"/>
          </p15:clr>
        </p15:guide>
        <p15:guide id="10" pos="3120">
          <p15:clr>
            <a:srgbClr val="A4A3A4"/>
          </p15:clr>
        </p15:guide>
        <p15:guide id="11" pos="1231">
          <p15:clr>
            <a:srgbClr val="A4A3A4"/>
          </p15:clr>
        </p15:guide>
        <p15:guide id="12" pos="5751">
          <p15:clr>
            <a:srgbClr val="A4A3A4"/>
          </p15:clr>
        </p15:guide>
        <p15:guide id="13" orient="horz" pos="572" userDrawn="1">
          <p15:clr>
            <a:srgbClr val="A4A3A4"/>
          </p15:clr>
        </p15:guide>
        <p15:guide id="14" orient="horz" pos="845" userDrawn="1">
          <p15:clr>
            <a:srgbClr val="A4A3A4"/>
          </p15:clr>
        </p15:guide>
        <p15:guide id="15" pos="217" userDrawn="1">
          <p15:clr>
            <a:srgbClr val="A4A3A4"/>
          </p15:clr>
        </p15:guide>
        <p15:guide id="16" orient="horz" pos="4247" userDrawn="1">
          <p15:clr>
            <a:srgbClr val="A4A3A4"/>
          </p15:clr>
        </p15:guide>
        <p15:guide id="17" pos="262" userDrawn="1">
          <p15:clr>
            <a:srgbClr val="A4A3A4"/>
          </p15:clr>
        </p15:guide>
        <p15:guide id="18" pos="6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95"/>
    <a:srgbClr val="B8482B"/>
    <a:srgbClr val="1F497D"/>
    <a:srgbClr val="77933C"/>
    <a:srgbClr val="C0504D"/>
    <a:srgbClr val="4F81BD"/>
    <a:srgbClr val="E9EDF4"/>
    <a:srgbClr val="486860"/>
    <a:srgbClr val="427CAC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 autoAdjust="0"/>
  </p:normalViewPr>
  <p:slideViewPr>
    <p:cSldViewPr>
      <p:cViewPr varScale="1">
        <p:scale>
          <a:sx n="166" d="100"/>
          <a:sy n="166" d="100"/>
        </p:scale>
        <p:origin x="1624" y="96"/>
      </p:cViewPr>
      <p:guideLst>
        <p:guide orient="horz" pos="300"/>
        <p:guide orient="horz" pos="799"/>
        <p:guide orient="horz" pos="2478"/>
        <p:guide orient="horz" pos="1389"/>
        <p:guide orient="horz" pos="3943"/>
        <p:guide pos="308"/>
        <p:guide pos="489"/>
        <p:guide pos="5932"/>
        <p:guide pos="5978"/>
        <p:guide pos="3120"/>
        <p:guide pos="1231"/>
        <p:guide pos="5751"/>
        <p:guide orient="horz" pos="572"/>
        <p:guide orient="horz" pos="845"/>
        <p:guide pos="217"/>
        <p:guide orient="horz" pos="4247"/>
        <p:guide pos="262"/>
        <p:guide pos="60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75A5C296-180F-4E4A-9D98-66C4412B24B2}" type="datetimeFigureOut">
              <a:rPr lang="ko-KR" altLang="en-US" smtClean="0"/>
              <a:pPr/>
              <a:t>2022-07-08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61B2AC49-DA33-42AB-9B03-8DBADCC3A10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338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0" y="6601642"/>
            <a:ext cx="3136900" cy="256382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Financial IT Partner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7308-7843-49D5-BAAD-1BE33E18D2C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" y="0"/>
            <a:ext cx="9903117" cy="68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 userDrawn="1"/>
        </p:nvSpPr>
        <p:spPr>
          <a:xfrm>
            <a:off x="488504" y="1196752"/>
            <a:ext cx="9145016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5"/>
          <p:cNvSpPr txBox="1">
            <a:spLocks/>
          </p:cNvSpPr>
          <p:nvPr userDrawn="1"/>
        </p:nvSpPr>
        <p:spPr>
          <a:xfrm>
            <a:off x="3818540" y="6492743"/>
            <a:ext cx="2311401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defPPr>
              <a:defRPr lang="ko-KR"/>
            </a:defPPr>
            <a:lvl1pPr marL="0" algn="r" defTabSz="1067672" rtl="0" eaLnBrk="1" latinLnBrk="1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3836" algn="l" defTabSz="1067672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7672" algn="l" defTabSz="1067672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508" algn="l" defTabSz="1067672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344" algn="l" defTabSz="1067672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9180" algn="l" defTabSz="1067672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3016" algn="l" defTabSz="1067672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6852" algn="l" defTabSz="1067672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0688" algn="l" defTabSz="1067672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14"/>
            <a:r>
              <a:rPr lang="en-US" altLang="ko-KR" sz="1100" spc="0" dirty="0">
                <a:solidFill>
                  <a:prstClr val="black">
                    <a:tint val="75000"/>
                  </a:prst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D5FE5D01-132B-4469-91AC-A4C8B503051F}" type="slidenum">
              <a:rPr lang="ko-KR" altLang="en-US" sz="1100" spc="0" smtClean="0">
                <a:solidFill>
                  <a:prstClr val="black">
                    <a:tint val="75000"/>
                  </a:prstClr>
                </a:solidFill>
                <a:latin typeface="맑은 고딕" pitchFamily="50" charset="-127"/>
                <a:ea typeface="맑은 고딕" pitchFamily="50" charset="-127"/>
              </a:rPr>
              <a:pPr algn="ctr" defTabSz="914314"/>
              <a:t>‹#›</a:t>
            </a:fld>
            <a:r>
              <a:rPr lang="ko-KR" altLang="en-US" sz="1100" spc="0" dirty="0">
                <a:solidFill>
                  <a:prstClr val="black">
                    <a:tint val="75000"/>
                  </a:prst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spc="0" dirty="0">
                <a:solidFill>
                  <a:prstClr val="black">
                    <a:tint val="75000"/>
                  </a:prst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1100" spc="0" dirty="0">
              <a:solidFill>
                <a:prstClr val="black">
                  <a:tint val="7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6708449" y="606504"/>
            <a:ext cx="287389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914314"/>
            <a:r>
              <a:rPr lang="ko-KR" altLang="en-US" sz="1000" b="1" spc="0" dirty="0">
                <a:gradFill>
                  <a:gsLst>
                    <a:gs pos="0">
                      <a:srgbClr val="22496C"/>
                    </a:gs>
                    <a:gs pos="100000">
                      <a:srgbClr val="22496C"/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단국대학교 </a:t>
            </a:r>
            <a:r>
              <a:rPr lang="ko-KR" altLang="en-US" sz="1000" b="1" spc="0" dirty="0" err="1">
                <a:gradFill>
                  <a:gsLst>
                    <a:gs pos="0">
                      <a:srgbClr val="22496C"/>
                    </a:gs>
                    <a:gs pos="100000">
                      <a:srgbClr val="22496C"/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포털시스템</a:t>
            </a:r>
            <a:r>
              <a:rPr lang="ko-KR" altLang="en-US" sz="1000" b="1" spc="0" dirty="0">
                <a:gradFill>
                  <a:gsLst>
                    <a:gs pos="0">
                      <a:srgbClr val="22496C"/>
                    </a:gs>
                    <a:gs pos="100000">
                      <a:srgbClr val="22496C"/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구축</a:t>
            </a:r>
          </a:p>
        </p:txBody>
      </p:sp>
      <p:sp>
        <p:nvSpPr>
          <p:cNvPr id="5" name="직사각형 4"/>
          <p:cNvSpPr/>
          <p:nvPr userDrawn="1"/>
        </p:nvSpPr>
        <p:spPr>
          <a:xfrm>
            <a:off x="738158" y="0"/>
            <a:ext cx="9167842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-1" y="0"/>
            <a:ext cx="842963" cy="45719"/>
          </a:xfrm>
          <a:prstGeom prst="rect">
            <a:avLst/>
          </a:prstGeom>
          <a:solidFill>
            <a:srgbClr val="0070C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1432" y="6621167"/>
            <a:ext cx="891431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2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앞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FD8B212-616C-4396-A7AA-26057B6C091F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" y="527"/>
            <a:ext cx="9907200" cy="685694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6453336"/>
            <a:ext cx="1325361" cy="188545"/>
          </a:xfrm>
          <a:prstGeom prst="rect">
            <a:avLst/>
          </a:prstGeom>
          <a:effectLst/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33D1F64-7CCE-4CFC-BD17-E0B408D552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340768"/>
            <a:ext cx="2249619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5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2432720" cy="6858000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28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97300" y="6601642"/>
            <a:ext cx="2311400" cy="256382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- </a:t>
            </a:r>
            <a:fld id="{80B97308-7843-49D5-BAAD-1BE33E18D2CB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-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08" r:id="rId2"/>
    <p:sldLayoutId id="2147483709" r:id="rId3"/>
    <p:sldLayoutId id="2147483710" r:id="rId4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979" y="3590665"/>
            <a:ext cx="6053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92C4F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단국대학교</a:t>
            </a:r>
            <a:r>
              <a:rPr lang="en-US" altLang="ko-KR" sz="3100" b="1" dirty="0">
                <a:solidFill>
                  <a:srgbClr val="FDBA3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31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포털시스템</a:t>
            </a:r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31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</a:t>
            </a:r>
            <a:endParaRPr lang="en-US" altLang="ko-KR" sz="2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2022.07</a:t>
            </a:r>
            <a:endParaRPr lang="ko-KR" altLang="en-US" sz="2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E9417EC-F205-4E1E-BE34-73E41AFEC617}"/>
              </a:ext>
            </a:extLst>
          </p:cNvPr>
          <p:cNvSpPr/>
          <p:nvPr/>
        </p:nvSpPr>
        <p:spPr>
          <a:xfrm>
            <a:off x="367648" y="3590665"/>
            <a:ext cx="48848" cy="1011143"/>
          </a:xfrm>
          <a:prstGeom prst="rect">
            <a:avLst/>
          </a:prstGeom>
          <a:solidFill>
            <a:srgbClr val="92C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06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0" descr="그라데이션3">
            <a:extLst>
              <a:ext uri="{FF2B5EF4-FFF2-40B4-BE49-F238E27FC236}">
                <a16:creationId xmlns:a16="http://schemas.microsoft.com/office/drawing/2014/main" id="{D82CC041-5102-40DD-8E1E-B51BB7CB3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947" y="1737135"/>
            <a:ext cx="3601025" cy="4979066"/>
          </a:xfrm>
          <a:prstGeom prst="roundRect">
            <a:avLst>
              <a:gd name="adj" fmla="val 2481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AutoShape 20" descr="그라데이션3">
            <a:extLst>
              <a:ext uri="{FF2B5EF4-FFF2-40B4-BE49-F238E27FC236}">
                <a16:creationId xmlns:a16="http://schemas.microsoft.com/office/drawing/2014/main" id="{127A9F58-B729-4AF5-9FE2-9D560910B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93" y="1933610"/>
            <a:ext cx="3450940" cy="4450441"/>
          </a:xfrm>
          <a:prstGeom prst="roundRect">
            <a:avLst>
              <a:gd name="adj" fmla="val 2481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1E13599-F61A-4616-94AD-5CB627AD9A37}"/>
              </a:ext>
            </a:extLst>
          </p:cNvPr>
          <p:cNvSpPr/>
          <p:nvPr/>
        </p:nvSpPr>
        <p:spPr>
          <a:xfrm>
            <a:off x="386790" y="537965"/>
            <a:ext cx="605592" cy="577228"/>
          </a:xfrm>
          <a:prstGeom prst="rect">
            <a:avLst/>
          </a:prstGeom>
        </p:spPr>
        <p:txBody>
          <a:bodyPr wrap="none" lIns="83967" tIns="41983" rIns="83967" bIns="41983">
            <a:spAutoFit/>
          </a:bodyPr>
          <a:lstStyle/>
          <a:p>
            <a:pPr algn="ctr" defTabSz="914314"/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effectLst>
                  <a:outerShdw dist="25400" dir="2700000" algn="tl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3200" b="1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effectLst>
                <a:outerShdw dist="25400" dir="2700000" algn="tl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7B8F445-72B1-4ECE-847C-EFF9EBDB679D}"/>
              </a:ext>
            </a:extLst>
          </p:cNvPr>
          <p:cNvSpPr/>
          <p:nvPr/>
        </p:nvSpPr>
        <p:spPr>
          <a:xfrm>
            <a:off x="1095249" y="856861"/>
            <a:ext cx="6381464" cy="338554"/>
          </a:xfrm>
          <a:prstGeom prst="rect">
            <a:avLst/>
          </a:prstGeom>
        </p:spPr>
        <p:txBody>
          <a:bodyPr wrap="none" lIns="99174" tIns="0" rIns="99174" bIns="0">
            <a:spAutoFit/>
          </a:bodyPr>
          <a:lstStyle/>
          <a:p>
            <a:pPr defTabSz="914314"/>
            <a:r>
              <a:rPr kumimoji="1" lang="ko-KR" altLang="en-US" sz="2200" b="1" spc="-150" dirty="0" err="1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시스템예시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학부모서비스</a:t>
            </a:r>
            <a:r>
              <a:rPr kumimoji="1" lang="en-US" altLang="ko-KR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교외 사용자 메인 페이지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A48133D-0182-408C-B452-3F6D051C8FCA}"/>
              </a:ext>
            </a:extLst>
          </p:cNvPr>
          <p:cNvSpPr/>
          <p:nvPr/>
        </p:nvSpPr>
        <p:spPr>
          <a:xfrm>
            <a:off x="1226958" y="572121"/>
            <a:ext cx="1853833" cy="200055"/>
          </a:xfrm>
          <a:prstGeom prst="rect">
            <a:avLst/>
          </a:prstGeom>
        </p:spPr>
        <p:txBody>
          <a:bodyPr wrap="square" lIns="0" tIns="0" rIns="99174" bIns="0">
            <a:spAutoFit/>
          </a:bodyPr>
          <a:lstStyle/>
          <a:p>
            <a:pPr defTabSz="914314"/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구축 시스템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50F4DF-D9D4-44EF-9121-89CC332A1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750"/>
          <a:stretch/>
        </p:blipFill>
        <p:spPr>
          <a:xfrm>
            <a:off x="619235" y="2420888"/>
            <a:ext cx="3285782" cy="2808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944E9-D245-409D-B31E-3ED738AABF25}"/>
              </a:ext>
            </a:extLst>
          </p:cNvPr>
          <p:cNvSpPr txBox="1"/>
          <p:nvPr/>
        </p:nvSpPr>
        <p:spPr>
          <a:xfrm>
            <a:off x="1794074" y="198796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AS-IS</a:t>
            </a:r>
            <a:endParaRPr lang="ko-KR" altLang="en-US" sz="12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45EA617-C0A5-43DD-8766-3E0F9DCC4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153" y="4555961"/>
            <a:ext cx="3312368" cy="208696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6A72594-99E0-4F26-A2BA-CE29BF18E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589" y="2004319"/>
            <a:ext cx="3310932" cy="249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4077CE-7268-4890-9E52-ECE583A48AE7}"/>
              </a:ext>
            </a:extLst>
          </p:cNvPr>
          <p:cNvSpPr txBox="1"/>
          <p:nvPr/>
        </p:nvSpPr>
        <p:spPr>
          <a:xfrm>
            <a:off x="6972717" y="174921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TO-BE</a:t>
            </a:r>
            <a:endParaRPr lang="ko-KR" altLang="en-US" sz="1200" b="1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72DE323-2515-4E58-8112-B775DA086B4C}"/>
              </a:ext>
            </a:extLst>
          </p:cNvPr>
          <p:cNvGrpSpPr/>
          <p:nvPr/>
        </p:nvGrpSpPr>
        <p:grpSpPr>
          <a:xfrm>
            <a:off x="529541" y="908720"/>
            <a:ext cx="8800813" cy="793540"/>
            <a:chOff x="-156340" y="1400140"/>
            <a:chExt cx="611443" cy="386028"/>
          </a:xfrm>
        </p:grpSpPr>
        <p:sp>
          <p:nvSpPr>
            <p:cNvPr id="17" name="사각형: 둥근 모서리 76">
              <a:extLst>
                <a:ext uri="{FF2B5EF4-FFF2-40B4-BE49-F238E27FC236}">
                  <a16:creationId xmlns:a16="http://schemas.microsoft.com/office/drawing/2014/main" id="{E42F5E73-2823-457C-9B17-FA91A4438E11}"/>
                </a:ext>
              </a:extLst>
            </p:cNvPr>
            <p:cNvSpPr/>
            <p:nvPr/>
          </p:nvSpPr>
          <p:spPr>
            <a:xfrm>
              <a:off x="-156340" y="1550363"/>
              <a:ext cx="611443" cy="235805"/>
            </a:xfrm>
            <a:prstGeom prst="roundRect">
              <a:avLst/>
            </a:prstGeom>
            <a:gradFill>
              <a:gsLst>
                <a:gs pos="0">
                  <a:srgbClr val="153969"/>
                </a:gs>
                <a:gs pos="90000">
                  <a:srgbClr val="173969">
                    <a:lumMod val="77000"/>
                    <a:lumOff val="2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제목 1">
              <a:extLst>
                <a:ext uri="{FF2B5EF4-FFF2-40B4-BE49-F238E27FC236}">
                  <a16:creationId xmlns:a16="http://schemas.microsoft.com/office/drawing/2014/main" id="{3FF5B117-3C66-4A74-AC3A-AC69E35814C5}"/>
                </a:ext>
              </a:extLst>
            </p:cNvPr>
            <p:cNvSpPr txBox="1">
              <a:spLocks/>
            </p:cNvSpPr>
            <p:nvPr/>
          </p:nvSpPr>
          <p:spPr>
            <a:xfrm>
              <a:off x="-156340" y="1400140"/>
              <a:ext cx="11318" cy="111118"/>
            </a:xfrm>
            <a:prstGeom prst="rect">
              <a:avLst/>
            </a:prstGeom>
            <a:ln>
              <a:noFill/>
            </a:ln>
          </p:spPr>
          <p:txBody>
            <a:bodyPr vert="horz" wrap="none" lIns="80633" tIns="40316" rIns="80633" bIns="40316" rtlCol="0" anchor="ctr">
              <a:spAutoFit/>
              <a:scene3d>
                <a:camera prst="orthographicFront"/>
                <a:lightRig rig="threePt" dir="t"/>
              </a:scene3d>
              <a:sp3d>
                <a:bevelT w="0"/>
              </a:sp3d>
            </a:bodyPr>
            <a:lstStyle>
              <a:lvl1pPr algn="l" defTabSz="1067646" rtl="0" eaLnBrk="1" latinLnBrk="1" hangingPunct="1">
                <a:spcBef>
                  <a:spcPct val="0"/>
                </a:spcBef>
                <a:buNone/>
                <a:defRPr sz="240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모던고딕 EB" pitchFamily="18" charset="-127"/>
                  <a:ea typeface="Rix모던고딕 EB" pitchFamily="18" charset="-127"/>
                  <a:cs typeface="+mj-cs"/>
                </a:defRPr>
              </a:lvl1pPr>
            </a:lstStyle>
            <a:p>
              <a:pPr defTabSz="1111749" fontAlgn="base">
                <a:spcAft>
                  <a:spcPct val="0"/>
                </a:spcAft>
                <a:buClr>
                  <a:prstClr val="black"/>
                </a:buClr>
                <a:buSzPct val="80000"/>
                <a:tabLst>
                  <a:tab pos="331859" algn="l"/>
                </a:tabLst>
              </a:pPr>
              <a:endParaRPr lang="en-US" altLang="ko-KR" sz="12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" name="Text Box 65">
            <a:extLst>
              <a:ext uri="{FF2B5EF4-FFF2-40B4-BE49-F238E27FC236}">
                <a16:creationId xmlns:a16="http://schemas.microsoft.com/office/drawing/2014/main" id="{48F467AD-E97F-4EBB-9DEF-FA1C08448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99" y="1264891"/>
            <a:ext cx="4748544" cy="38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6585" tIns="53291" rIns="106585" bIns="53291">
            <a:spAutoFit/>
          </a:bodyPr>
          <a:lstStyle/>
          <a:p>
            <a:pPr lvl="0"/>
            <a:r>
              <a:rPr lang="ko-KR" altLang="en-US" dirty="0">
                <a:solidFill>
                  <a:prstClr val="white"/>
                </a:solidFill>
              </a:rPr>
              <a:t>학부모서비스</a:t>
            </a:r>
            <a:r>
              <a:rPr lang="en-US" altLang="ko-KR" dirty="0">
                <a:solidFill>
                  <a:prstClr val="white"/>
                </a:solidFill>
              </a:rPr>
              <a:t>, </a:t>
            </a:r>
            <a:r>
              <a:rPr lang="ko-KR" altLang="en-US" dirty="0">
                <a:solidFill>
                  <a:prstClr val="white"/>
                </a:solidFill>
              </a:rPr>
              <a:t>교외사용자 메인 페이지 제공</a:t>
            </a: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034CC3B7-526F-41B4-995D-3918E8A94F0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85446" y="3791270"/>
            <a:ext cx="785808" cy="349300"/>
          </a:xfrm>
          <a:prstGeom prst="downArrow">
            <a:avLst>
              <a:gd name="adj1" fmla="val 50000"/>
              <a:gd name="adj2" fmla="val 72103"/>
            </a:avLst>
          </a:prstGeom>
          <a:gradFill rotWithShape="0">
            <a:gsLst>
              <a:gs pos="0">
                <a:srgbClr val="82B8EA">
                  <a:gamma/>
                  <a:tint val="21176"/>
                  <a:invGamma/>
                </a:srgbClr>
              </a:gs>
              <a:gs pos="100000">
                <a:srgbClr val="82B8EA"/>
              </a:gs>
            </a:gsLst>
            <a:lin ang="540000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61900" prstMaterial="legacyMatte">
            <a:bevelT w="13500" h="13500" prst="angle"/>
            <a:bevelB w="13500" h="13500" prst="angle"/>
            <a:extrusionClr>
              <a:srgbClr val="CEE3F6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defTabSz="953725"/>
            <a:endParaRPr lang="ko-KR" altLang="en-US" sz="204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01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0" descr="그라데이션3">
            <a:extLst>
              <a:ext uri="{FF2B5EF4-FFF2-40B4-BE49-F238E27FC236}">
                <a16:creationId xmlns:a16="http://schemas.microsoft.com/office/drawing/2014/main" id="{B9C9E93B-5CA0-4C1B-9EE8-06820F7DE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912" y="1933610"/>
            <a:ext cx="5138887" cy="4591734"/>
          </a:xfrm>
          <a:prstGeom prst="roundRect">
            <a:avLst>
              <a:gd name="adj" fmla="val 2481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AutoShape 20" descr="그라데이션3">
            <a:extLst>
              <a:ext uri="{FF2B5EF4-FFF2-40B4-BE49-F238E27FC236}">
                <a16:creationId xmlns:a16="http://schemas.microsoft.com/office/drawing/2014/main" id="{F052E80F-BC44-4D51-887A-DA5E03FA4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59" y="1933610"/>
            <a:ext cx="3107678" cy="4450441"/>
          </a:xfrm>
          <a:prstGeom prst="roundRect">
            <a:avLst>
              <a:gd name="adj" fmla="val 2481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950E2DF-1C4E-4D3D-B5E9-BCA652119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097"/>
          <a:stretch/>
        </p:blipFill>
        <p:spPr>
          <a:xfrm>
            <a:off x="618578" y="2186854"/>
            <a:ext cx="2866277" cy="311435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431CB53-4BDD-4C30-A23E-4E1CA2F025D6}"/>
              </a:ext>
            </a:extLst>
          </p:cNvPr>
          <p:cNvSpPr/>
          <p:nvPr/>
        </p:nvSpPr>
        <p:spPr>
          <a:xfrm>
            <a:off x="386790" y="537965"/>
            <a:ext cx="605592" cy="577228"/>
          </a:xfrm>
          <a:prstGeom prst="rect">
            <a:avLst/>
          </a:prstGeom>
        </p:spPr>
        <p:txBody>
          <a:bodyPr wrap="none" lIns="83967" tIns="41983" rIns="83967" bIns="41983">
            <a:spAutoFit/>
          </a:bodyPr>
          <a:lstStyle/>
          <a:p>
            <a:pPr algn="ctr" defTabSz="914314"/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effectLst>
                  <a:outerShdw dist="25400" dir="2700000" algn="tl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3200" b="1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effectLst>
                <a:outerShdw dist="25400" dir="2700000" algn="tl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1EA0449-0D16-4CD6-A6B1-7576575DDDDE}"/>
              </a:ext>
            </a:extLst>
          </p:cNvPr>
          <p:cNvSpPr/>
          <p:nvPr/>
        </p:nvSpPr>
        <p:spPr>
          <a:xfrm>
            <a:off x="1095249" y="856861"/>
            <a:ext cx="3194694" cy="338554"/>
          </a:xfrm>
          <a:prstGeom prst="rect">
            <a:avLst/>
          </a:prstGeom>
        </p:spPr>
        <p:txBody>
          <a:bodyPr wrap="none" lIns="99174" tIns="0" rIns="99174" bIns="0">
            <a:spAutoFit/>
          </a:bodyPr>
          <a:lstStyle/>
          <a:p>
            <a:pPr defTabSz="914314"/>
            <a:r>
              <a:rPr kumimoji="1" lang="ko-KR" altLang="en-US" sz="2200" b="1" spc="-150" dirty="0" err="1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시스템예시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게시판 메인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08733C4-49FB-48E8-8AE4-661FDA113FCD}"/>
              </a:ext>
            </a:extLst>
          </p:cNvPr>
          <p:cNvSpPr/>
          <p:nvPr/>
        </p:nvSpPr>
        <p:spPr>
          <a:xfrm>
            <a:off x="1226958" y="572121"/>
            <a:ext cx="1853833" cy="200055"/>
          </a:xfrm>
          <a:prstGeom prst="rect">
            <a:avLst/>
          </a:prstGeom>
        </p:spPr>
        <p:txBody>
          <a:bodyPr wrap="square" lIns="0" tIns="0" rIns="99174" bIns="0">
            <a:spAutoFit/>
          </a:bodyPr>
          <a:lstStyle/>
          <a:p>
            <a:pPr defTabSz="914314"/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구축 시스템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D075921-1090-49B5-9FBB-DC2FC2CDD9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6" r="7546"/>
          <a:stretch/>
        </p:blipFill>
        <p:spPr>
          <a:xfrm>
            <a:off x="4382877" y="2191072"/>
            <a:ext cx="4780040" cy="4192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78933E-A283-493C-A3BB-83A12FABF739}"/>
              </a:ext>
            </a:extLst>
          </p:cNvPr>
          <p:cNvSpPr txBox="1"/>
          <p:nvPr/>
        </p:nvSpPr>
        <p:spPr>
          <a:xfrm>
            <a:off x="1568624" y="191407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AS-IS</a:t>
            </a:r>
            <a:endParaRPr lang="ko-KR" altLang="en-US" sz="1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41D9E-518A-49A4-A949-5CAF37504CC8}"/>
              </a:ext>
            </a:extLst>
          </p:cNvPr>
          <p:cNvSpPr txBox="1"/>
          <p:nvPr/>
        </p:nvSpPr>
        <p:spPr>
          <a:xfrm>
            <a:off x="6255326" y="191407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TO-BE</a:t>
            </a:r>
            <a:endParaRPr lang="ko-KR" altLang="en-US" sz="1200" b="1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84A2B71-0CA0-478E-9B0D-E06264B07131}"/>
              </a:ext>
            </a:extLst>
          </p:cNvPr>
          <p:cNvGrpSpPr/>
          <p:nvPr/>
        </p:nvGrpSpPr>
        <p:grpSpPr>
          <a:xfrm>
            <a:off x="529541" y="908720"/>
            <a:ext cx="8800813" cy="793540"/>
            <a:chOff x="-156340" y="1400140"/>
            <a:chExt cx="611443" cy="386028"/>
          </a:xfrm>
        </p:grpSpPr>
        <p:sp>
          <p:nvSpPr>
            <p:cNvPr id="12" name="사각형: 둥근 모서리 76">
              <a:extLst>
                <a:ext uri="{FF2B5EF4-FFF2-40B4-BE49-F238E27FC236}">
                  <a16:creationId xmlns:a16="http://schemas.microsoft.com/office/drawing/2014/main" id="{24FCD413-2FF8-462D-AF98-B6B0AB11BD5C}"/>
                </a:ext>
              </a:extLst>
            </p:cNvPr>
            <p:cNvSpPr/>
            <p:nvPr/>
          </p:nvSpPr>
          <p:spPr>
            <a:xfrm>
              <a:off x="-156340" y="1550363"/>
              <a:ext cx="611443" cy="235805"/>
            </a:xfrm>
            <a:prstGeom prst="roundRect">
              <a:avLst/>
            </a:prstGeom>
            <a:gradFill>
              <a:gsLst>
                <a:gs pos="0">
                  <a:srgbClr val="153969"/>
                </a:gs>
                <a:gs pos="90000">
                  <a:srgbClr val="173969">
                    <a:lumMod val="77000"/>
                    <a:lumOff val="2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제목 1">
              <a:extLst>
                <a:ext uri="{FF2B5EF4-FFF2-40B4-BE49-F238E27FC236}">
                  <a16:creationId xmlns:a16="http://schemas.microsoft.com/office/drawing/2014/main" id="{07762424-6BF9-4164-AF7C-B2A6472D2A60}"/>
                </a:ext>
              </a:extLst>
            </p:cNvPr>
            <p:cNvSpPr txBox="1">
              <a:spLocks/>
            </p:cNvSpPr>
            <p:nvPr/>
          </p:nvSpPr>
          <p:spPr>
            <a:xfrm>
              <a:off x="-156340" y="1400140"/>
              <a:ext cx="11318" cy="111118"/>
            </a:xfrm>
            <a:prstGeom prst="rect">
              <a:avLst/>
            </a:prstGeom>
            <a:ln>
              <a:noFill/>
            </a:ln>
          </p:spPr>
          <p:txBody>
            <a:bodyPr vert="horz" wrap="none" lIns="80633" tIns="40316" rIns="80633" bIns="40316" rtlCol="0" anchor="ctr">
              <a:spAutoFit/>
              <a:scene3d>
                <a:camera prst="orthographicFront"/>
                <a:lightRig rig="threePt" dir="t"/>
              </a:scene3d>
              <a:sp3d>
                <a:bevelT w="0"/>
              </a:sp3d>
            </a:bodyPr>
            <a:lstStyle>
              <a:lvl1pPr algn="l" defTabSz="1067646" rtl="0" eaLnBrk="1" latinLnBrk="1" hangingPunct="1">
                <a:spcBef>
                  <a:spcPct val="0"/>
                </a:spcBef>
                <a:buNone/>
                <a:defRPr sz="240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모던고딕 EB" pitchFamily="18" charset="-127"/>
                  <a:ea typeface="Rix모던고딕 EB" pitchFamily="18" charset="-127"/>
                  <a:cs typeface="+mj-cs"/>
                </a:defRPr>
              </a:lvl1pPr>
            </a:lstStyle>
            <a:p>
              <a:pPr defTabSz="1111749" fontAlgn="base">
                <a:spcAft>
                  <a:spcPct val="0"/>
                </a:spcAft>
                <a:buClr>
                  <a:prstClr val="black"/>
                </a:buClr>
                <a:buSzPct val="80000"/>
                <a:tabLst>
                  <a:tab pos="331859" algn="l"/>
                </a:tabLst>
              </a:pPr>
              <a:endParaRPr lang="en-US" altLang="ko-KR" sz="12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Text Box 65">
            <a:extLst>
              <a:ext uri="{FF2B5EF4-FFF2-40B4-BE49-F238E27FC236}">
                <a16:creationId xmlns:a16="http://schemas.microsoft.com/office/drawing/2014/main" id="{65FBB496-D78D-4AC4-A96E-C3134589B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99" y="1264891"/>
            <a:ext cx="3624839" cy="38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6585" tIns="53291" rIns="106585" bIns="53291">
            <a:spAutoFit/>
          </a:bodyPr>
          <a:lstStyle/>
          <a:p>
            <a:pPr lvl="0"/>
            <a:r>
              <a:rPr lang="ko-KR" altLang="en-US" dirty="0">
                <a:solidFill>
                  <a:prstClr val="white"/>
                </a:solidFill>
              </a:rPr>
              <a:t>게시판 메인 화면 및 개인화 지원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B70A998F-8C50-4A39-A870-B1E43E00228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21349" y="3667001"/>
            <a:ext cx="785808" cy="349300"/>
          </a:xfrm>
          <a:prstGeom prst="downArrow">
            <a:avLst>
              <a:gd name="adj1" fmla="val 50000"/>
              <a:gd name="adj2" fmla="val 72103"/>
            </a:avLst>
          </a:prstGeom>
          <a:gradFill rotWithShape="0">
            <a:gsLst>
              <a:gs pos="0">
                <a:srgbClr val="82B8EA">
                  <a:gamma/>
                  <a:tint val="21176"/>
                  <a:invGamma/>
                </a:srgbClr>
              </a:gs>
              <a:gs pos="100000">
                <a:srgbClr val="82B8EA"/>
              </a:gs>
            </a:gsLst>
            <a:lin ang="540000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61900" prstMaterial="legacyMatte">
            <a:bevelT w="13500" h="13500" prst="angle"/>
            <a:bevelB w="13500" h="13500" prst="angle"/>
            <a:extrusionClr>
              <a:srgbClr val="CEE3F6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defTabSz="953725"/>
            <a:endParaRPr lang="ko-KR" altLang="en-US" sz="204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889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26FF359-65B7-419B-84AD-89F07D21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41" y="1772817"/>
            <a:ext cx="8337376" cy="1984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85E58AC-C886-4730-9030-769F8EF46CED}"/>
              </a:ext>
            </a:extLst>
          </p:cNvPr>
          <p:cNvSpPr/>
          <p:nvPr/>
        </p:nvSpPr>
        <p:spPr>
          <a:xfrm>
            <a:off x="386790" y="537965"/>
            <a:ext cx="605592" cy="577228"/>
          </a:xfrm>
          <a:prstGeom prst="rect">
            <a:avLst/>
          </a:prstGeom>
        </p:spPr>
        <p:txBody>
          <a:bodyPr wrap="none" lIns="83967" tIns="41983" rIns="83967" bIns="41983">
            <a:spAutoFit/>
          </a:bodyPr>
          <a:lstStyle/>
          <a:p>
            <a:pPr algn="ctr" defTabSz="914314"/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effectLst>
                  <a:outerShdw dist="25400" dir="2700000" algn="tl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3200" b="1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effectLst>
                <a:outerShdw dist="25400" dir="2700000" algn="tl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A9C0676-9EE7-496F-93DA-98A0DCEF69AE}"/>
              </a:ext>
            </a:extLst>
          </p:cNvPr>
          <p:cNvSpPr/>
          <p:nvPr/>
        </p:nvSpPr>
        <p:spPr>
          <a:xfrm>
            <a:off x="1095249" y="856861"/>
            <a:ext cx="2851652" cy="338554"/>
          </a:xfrm>
          <a:prstGeom prst="rect">
            <a:avLst/>
          </a:prstGeom>
        </p:spPr>
        <p:txBody>
          <a:bodyPr wrap="none" lIns="99174" tIns="0" rIns="99174" bIns="0">
            <a:spAutoFit/>
          </a:bodyPr>
          <a:lstStyle/>
          <a:p>
            <a:pPr defTabSz="914314"/>
            <a:r>
              <a:rPr kumimoji="1" lang="ko-KR" altLang="en-US" sz="2200" b="1" spc="-150" dirty="0" err="1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시스템예시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1" lang="ko-KR" altLang="en-US" sz="2200" b="1" spc="-150" dirty="0" err="1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즐겨찾기</a:t>
            </a:r>
            <a:endParaRPr kumimoji="1" lang="ko-KR" altLang="en-US" sz="2200" b="1" spc="-150" dirty="0">
              <a:ln w="0">
                <a:solidFill>
                  <a:srgbClr val="0B4355">
                    <a:alpha val="0"/>
                  </a:srgb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8A217F5-85F6-4081-8BE3-BCF31F4E454F}"/>
              </a:ext>
            </a:extLst>
          </p:cNvPr>
          <p:cNvSpPr/>
          <p:nvPr/>
        </p:nvSpPr>
        <p:spPr>
          <a:xfrm>
            <a:off x="1226958" y="572121"/>
            <a:ext cx="1853833" cy="200055"/>
          </a:xfrm>
          <a:prstGeom prst="rect">
            <a:avLst/>
          </a:prstGeom>
        </p:spPr>
        <p:txBody>
          <a:bodyPr wrap="square" lIns="0" tIns="0" rIns="99174" bIns="0">
            <a:spAutoFit/>
          </a:bodyPr>
          <a:lstStyle/>
          <a:p>
            <a:pPr defTabSz="914314"/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구축 시스템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97ACCF2-D06B-4D89-A3AE-5D59141DED9C}"/>
              </a:ext>
            </a:extLst>
          </p:cNvPr>
          <p:cNvGrpSpPr/>
          <p:nvPr/>
        </p:nvGrpSpPr>
        <p:grpSpPr>
          <a:xfrm>
            <a:off x="529541" y="908720"/>
            <a:ext cx="8800813" cy="793540"/>
            <a:chOff x="-156340" y="1400140"/>
            <a:chExt cx="611443" cy="386028"/>
          </a:xfrm>
        </p:grpSpPr>
        <p:sp>
          <p:nvSpPr>
            <p:cNvPr id="9" name="사각형: 둥근 모서리 76">
              <a:extLst>
                <a:ext uri="{FF2B5EF4-FFF2-40B4-BE49-F238E27FC236}">
                  <a16:creationId xmlns:a16="http://schemas.microsoft.com/office/drawing/2014/main" id="{31C95CDD-96F2-426E-8EAF-628EB467916B}"/>
                </a:ext>
              </a:extLst>
            </p:cNvPr>
            <p:cNvSpPr/>
            <p:nvPr/>
          </p:nvSpPr>
          <p:spPr>
            <a:xfrm>
              <a:off x="-156340" y="1550363"/>
              <a:ext cx="611443" cy="235805"/>
            </a:xfrm>
            <a:prstGeom prst="roundRect">
              <a:avLst/>
            </a:prstGeom>
            <a:gradFill>
              <a:gsLst>
                <a:gs pos="0">
                  <a:srgbClr val="153969"/>
                </a:gs>
                <a:gs pos="90000">
                  <a:srgbClr val="173969">
                    <a:lumMod val="77000"/>
                    <a:lumOff val="2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제목 1">
              <a:extLst>
                <a:ext uri="{FF2B5EF4-FFF2-40B4-BE49-F238E27FC236}">
                  <a16:creationId xmlns:a16="http://schemas.microsoft.com/office/drawing/2014/main" id="{D4883E20-D7ED-4025-9EDE-70CF11BD4B27}"/>
                </a:ext>
              </a:extLst>
            </p:cNvPr>
            <p:cNvSpPr txBox="1">
              <a:spLocks/>
            </p:cNvSpPr>
            <p:nvPr/>
          </p:nvSpPr>
          <p:spPr>
            <a:xfrm>
              <a:off x="-156340" y="1400140"/>
              <a:ext cx="11318" cy="111118"/>
            </a:xfrm>
            <a:prstGeom prst="rect">
              <a:avLst/>
            </a:prstGeom>
            <a:ln>
              <a:noFill/>
            </a:ln>
          </p:spPr>
          <p:txBody>
            <a:bodyPr vert="horz" wrap="none" lIns="80633" tIns="40316" rIns="80633" bIns="40316" rtlCol="0" anchor="ctr">
              <a:spAutoFit/>
              <a:scene3d>
                <a:camera prst="orthographicFront"/>
                <a:lightRig rig="threePt" dir="t"/>
              </a:scene3d>
              <a:sp3d>
                <a:bevelT w="0"/>
              </a:sp3d>
            </a:bodyPr>
            <a:lstStyle>
              <a:lvl1pPr algn="l" defTabSz="1067646" rtl="0" eaLnBrk="1" latinLnBrk="1" hangingPunct="1">
                <a:spcBef>
                  <a:spcPct val="0"/>
                </a:spcBef>
                <a:buNone/>
                <a:defRPr sz="240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모던고딕 EB" pitchFamily="18" charset="-127"/>
                  <a:ea typeface="Rix모던고딕 EB" pitchFamily="18" charset="-127"/>
                  <a:cs typeface="+mj-cs"/>
                </a:defRPr>
              </a:lvl1pPr>
            </a:lstStyle>
            <a:p>
              <a:pPr defTabSz="1111749" fontAlgn="base">
                <a:spcAft>
                  <a:spcPct val="0"/>
                </a:spcAft>
                <a:buClr>
                  <a:prstClr val="black"/>
                </a:buClr>
                <a:buSzPct val="80000"/>
                <a:tabLst>
                  <a:tab pos="331859" algn="l"/>
                </a:tabLst>
              </a:pPr>
              <a:endParaRPr lang="en-US" altLang="ko-KR" sz="12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" name="Text Box 65">
            <a:extLst>
              <a:ext uri="{FF2B5EF4-FFF2-40B4-BE49-F238E27FC236}">
                <a16:creationId xmlns:a16="http://schemas.microsoft.com/office/drawing/2014/main" id="{937F83C3-AF8C-45DE-A475-539157336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99" y="1264891"/>
            <a:ext cx="2999668" cy="38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6585" tIns="53291" rIns="106585" bIns="53291">
            <a:spAutoFit/>
          </a:bodyPr>
          <a:lstStyle/>
          <a:p>
            <a:pPr lvl="0"/>
            <a:r>
              <a:rPr lang="ko-KR" altLang="en-US" dirty="0">
                <a:solidFill>
                  <a:prstClr val="white"/>
                </a:solidFill>
              </a:rPr>
              <a:t>메뉴 </a:t>
            </a:r>
            <a:r>
              <a:rPr lang="ko-KR" altLang="en-US" dirty="0" err="1">
                <a:solidFill>
                  <a:prstClr val="white"/>
                </a:solidFill>
              </a:rPr>
              <a:t>즐겨찾기</a:t>
            </a:r>
            <a:r>
              <a:rPr lang="ko-KR" altLang="en-US" dirty="0">
                <a:solidFill>
                  <a:prstClr val="white"/>
                </a:solidFill>
              </a:rPr>
              <a:t> 개인화 제공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EE28447-46D9-4ED5-85C3-4B2414FA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2636913"/>
            <a:ext cx="7840488" cy="3661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433C0042-77EB-4594-9962-2AA3BE8A5E3D}"/>
              </a:ext>
            </a:extLst>
          </p:cNvPr>
          <p:cNvSpPr>
            <a:spLocks/>
          </p:cNvSpPr>
          <p:nvPr/>
        </p:nvSpPr>
        <p:spPr bwMode="auto">
          <a:xfrm rot="18241751" flipV="1">
            <a:off x="1106658" y="2863142"/>
            <a:ext cx="240598" cy="733448"/>
          </a:xfrm>
          <a:custGeom>
            <a:avLst/>
            <a:gdLst>
              <a:gd name="T0" fmla="*/ 61 w 440"/>
              <a:gd name="T1" fmla="*/ 52 h 329"/>
              <a:gd name="T2" fmla="*/ 60 w 440"/>
              <a:gd name="T3" fmla="*/ 66 h 329"/>
              <a:gd name="T4" fmla="*/ 57 w 440"/>
              <a:gd name="T5" fmla="*/ 87 h 329"/>
              <a:gd name="T6" fmla="*/ 58 w 440"/>
              <a:gd name="T7" fmla="*/ 109 h 329"/>
              <a:gd name="T8" fmla="*/ 64 w 440"/>
              <a:gd name="T9" fmla="*/ 129 h 329"/>
              <a:gd name="T10" fmla="*/ 71 w 440"/>
              <a:gd name="T11" fmla="*/ 151 h 329"/>
              <a:gd name="T12" fmla="*/ 84 w 440"/>
              <a:gd name="T13" fmla="*/ 169 h 329"/>
              <a:gd name="T14" fmla="*/ 98 w 440"/>
              <a:gd name="T15" fmla="*/ 192 h 329"/>
              <a:gd name="T16" fmla="*/ 117 w 440"/>
              <a:gd name="T17" fmla="*/ 210 h 329"/>
              <a:gd name="T18" fmla="*/ 142 w 440"/>
              <a:gd name="T19" fmla="*/ 228 h 329"/>
              <a:gd name="T20" fmla="*/ 166 w 440"/>
              <a:gd name="T21" fmla="*/ 246 h 329"/>
              <a:gd name="T22" fmla="*/ 198 w 440"/>
              <a:gd name="T23" fmla="*/ 260 h 329"/>
              <a:gd name="T24" fmla="*/ 226 w 440"/>
              <a:gd name="T25" fmla="*/ 277 h 329"/>
              <a:gd name="T26" fmla="*/ 263 w 440"/>
              <a:gd name="T27" fmla="*/ 287 h 329"/>
              <a:gd name="T28" fmla="*/ 301 w 440"/>
              <a:gd name="T29" fmla="*/ 300 h 329"/>
              <a:gd name="T30" fmla="*/ 339 w 440"/>
              <a:gd name="T31" fmla="*/ 310 h 329"/>
              <a:gd name="T32" fmla="*/ 382 w 440"/>
              <a:gd name="T33" fmla="*/ 319 h 329"/>
              <a:gd name="T34" fmla="*/ 422 w 440"/>
              <a:gd name="T35" fmla="*/ 328 h 329"/>
              <a:gd name="T36" fmla="*/ 439 w 440"/>
              <a:gd name="T37" fmla="*/ 328 h 329"/>
              <a:gd name="T38" fmla="*/ 383 w 440"/>
              <a:gd name="T39" fmla="*/ 316 h 329"/>
              <a:gd name="T40" fmla="*/ 349 w 440"/>
              <a:gd name="T41" fmla="*/ 308 h 329"/>
              <a:gd name="T42" fmla="*/ 316 w 440"/>
              <a:gd name="T43" fmla="*/ 294 h 329"/>
              <a:gd name="T44" fmla="*/ 290 w 440"/>
              <a:gd name="T45" fmla="*/ 280 h 329"/>
              <a:gd name="T46" fmla="*/ 263 w 440"/>
              <a:gd name="T47" fmla="*/ 265 h 329"/>
              <a:gd name="T48" fmla="*/ 241 w 440"/>
              <a:gd name="T49" fmla="*/ 247 h 329"/>
              <a:gd name="T50" fmla="*/ 221 w 440"/>
              <a:gd name="T51" fmla="*/ 228 h 329"/>
              <a:gd name="T52" fmla="*/ 203 w 440"/>
              <a:gd name="T53" fmla="*/ 209 h 329"/>
              <a:gd name="T54" fmla="*/ 193 w 440"/>
              <a:gd name="T55" fmla="*/ 185 h 329"/>
              <a:gd name="T56" fmla="*/ 184 w 440"/>
              <a:gd name="T57" fmla="*/ 161 h 329"/>
              <a:gd name="T58" fmla="*/ 180 w 440"/>
              <a:gd name="T59" fmla="*/ 138 h 329"/>
              <a:gd name="T60" fmla="*/ 180 w 440"/>
              <a:gd name="T61" fmla="*/ 114 h 329"/>
              <a:gd name="T62" fmla="*/ 184 w 440"/>
              <a:gd name="T63" fmla="*/ 90 h 329"/>
              <a:gd name="T64" fmla="*/ 190 w 440"/>
              <a:gd name="T65" fmla="*/ 67 h 329"/>
              <a:gd name="T66" fmla="*/ 252 w 440"/>
              <a:gd name="T67" fmla="*/ 72 h 329"/>
              <a:gd name="T68" fmla="*/ 155 w 440"/>
              <a:gd name="T69" fmla="*/ 0 h 329"/>
              <a:gd name="T70" fmla="*/ 0 w 440"/>
              <a:gd name="T71" fmla="*/ 47 h 329"/>
              <a:gd name="T72" fmla="*/ 61 w 440"/>
              <a:gd name="T73" fmla="*/ 52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0" h="329">
                <a:moveTo>
                  <a:pt x="61" y="52"/>
                </a:moveTo>
                <a:lnTo>
                  <a:pt x="60" y="66"/>
                </a:lnTo>
                <a:lnTo>
                  <a:pt x="57" y="87"/>
                </a:lnTo>
                <a:lnTo>
                  <a:pt x="58" y="109"/>
                </a:lnTo>
                <a:lnTo>
                  <a:pt x="64" y="129"/>
                </a:lnTo>
                <a:lnTo>
                  <a:pt x="71" y="151"/>
                </a:lnTo>
                <a:lnTo>
                  <a:pt x="84" y="169"/>
                </a:lnTo>
                <a:lnTo>
                  <a:pt x="98" y="192"/>
                </a:lnTo>
                <a:lnTo>
                  <a:pt x="117" y="210"/>
                </a:lnTo>
                <a:lnTo>
                  <a:pt x="142" y="228"/>
                </a:lnTo>
                <a:lnTo>
                  <a:pt x="166" y="246"/>
                </a:lnTo>
                <a:lnTo>
                  <a:pt x="198" y="260"/>
                </a:lnTo>
                <a:lnTo>
                  <a:pt x="226" y="277"/>
                </a:lnTo>
                <a:lnTo>
                  <a:pt x="263" y="287"/>
                </a:lnTo>
                <a:lnTo>
                  <a:pt x="301" y="300"/>
                </a:lnTo>
                <a:lnTo>
                  <a:pt x="339" y="310"/>
                </a:lnTo>
                <a:lnTo>
                  <a:pt x="382" y="319"/>
                </a:lnTo>
                <a:lnTo>
                  <a:pt x="422" y="328"/>
                </a:lnTo>
                <a:lnTo>
                  <a:pt x="439" y="328"/>
                </a:lnTo>
                <a:lnTo>
                  <a:pt x="383" y="316"/>
                </a:lnTo>
                <a:lnTo>
                  <a:pt x="349" y="308"/>
                </a:lnTo>
                <a:lnTo>
                  <a:pt x="316" y="294"/>
                </a:lnTo>
                <a:lnTo>
                  <a:pt x="290" y="280"/>
                </a:lnTo>
                <a:lnTo>
                  <a:pt x="263" y="265"/>
                </a:lnTo>
                <a:lnTo>
                  <a:pt x="241" y="247"/>
                </a:lnTo>
                <a:lnTo>
                  <a:pt x="221" y="228"/>
                </a:lnTo>
                <a:lnTo>
                  <a:pt x="203" y="209"/>
                </a:lnTo>
                <a:lnTo>
                  <a:pt x="193" y="185"/>
                </a:lnTo>
                <a:lnTo>
                  <a:pt x="184" y="161"/>
                </a:lnTo>
                <a:lnTo>
                  <a:pt x="180" y="138"/>
                </a:lnTo>
                <a:lnTo>
                  <a:pt x="180" y="114"/>
                </a:lnTo>
                <a:lnTo>
                  <a:pt x="184" y="90"/>
                </a:lnTo>
                <a:lnTo>
                  <a:pt x="190" y="67"/>
                </a:lnTo>
                <a:lnTo>
                  <a:pt x="252" y="72"/>
                </a:lnTo>
                <a:lnTo>
                  <a:pt x="155" y="0"/>
                </a:lnTo>
                <a:lnTo>
                  <a:pt x="0" y="47"/>
                </a:lnTo>
                <a:lnTo>
                  <a:pt x="61" y="52"/>
                </a:lnTo>
              </a:path>
            </a:pathLst>
          </a:custGeom>
          <a:gradFill rotWithShape="0">
            <a:gsLst>
              <a:gs pos="0">
                <a:srgbClr val="82B8EA">
                  <a:gamma/>
                  <a:tint val="21176"/>
                  <a:invGamma/>
                </a:srgbClr>
              </a:gs>
              <a:gs pos="100000">
                <a:srgbClr val="82B8EA"/>
              </a:gs>
            </a:gsLst>
            <a:lin ang="540000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61900" prstMaterial="legacyMatte">
            <a:bevelT w="13500" h="13500" prst="angle"/>
            <a:bevelB w="13500" h="13500" prst="angle"/>
            <a:extrusionClr>
              <a:srgbClr val="CEE3F6"/>
            </a:extrusionClr>
          </a:sp3d>
          <a:extLst>
            <a:ext uri="{91240B29-F687-4F45-9708-019B960494DF}">
              <a14:hiddenLine xmlns:a14="http://schemas.microsoft.com/office/drawing/2010/main" w="9525" cap="flat" cmpd="sng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defTabSz="953725"/>
            <a:endParaRPr lang="ko-KR" altLang="en-US" sz="204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604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585E58AC-C886-4730-9030-769F8EF46CED}"/>
              </a:ext>
            </a:extLst>
          </p:cNvPr>
          <p:cNvSpPr/>
          <p:nvPr/>
        </p:nvSpPr>
        <p:spPr>
          <a:xfrm>
            <a:off x="386790" y="537965"/>
            <a:ext cx="605592" cy="577228"/>
          </a:xfrm>
          <a:prstGeom prst="rect">
            <a:avLst/>
          </a:prstGeom>
        </p:spPr>
        <p:txBody>
          <a:bodyPr wrap="none" lIns="83967" tIns="41983" rIns="83967" bIns="41983">
            <a:spAutoFit/>
          </a:bodyPr>
          <a:lstStyle/>
          <a:p>
            <a:pPr algn="ctr" defTabSz="914314"/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effectLst>
                  <a:outerShdw dist="25400" dir="2700000" algn="tl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3200" b="1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effectLst>
                <a:outerShdw dist="25400" dir="2700000" algn="tl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A9C0676-9EE7-496F-93DA-98A0DCEF69AE}"/>
              </a:ext>
            </a:extLst>
          </p:cNvPr>
          <p:cNvSpPr/>
          <p:nvPr/>
        </p:nvSpPr>
        <p:spPr>
          <a:xfrm>
            <a:off x="1095249" y="856861"/>
            <a:ext cx="2851652" cy="338554"/>
          </a:xfrm>
          <a:prstGeom prst="rect">
            <a:avLst/>
          </a:prstGeom>
        </p:spPr>
        <p:txBody>
          <a:bodyPr wrap="none" lIns="99174" tIns="0" rIns="99174" bIns="0">
            <a:spAutoFit/>
          </a:bodyPr>
          <a:lstStyle/>
          <a:p>
            <a:pPr defTabSz="914314"/>
            <a:r>
              <a:rPr kumimoji="1" lang="ko-KR" altLang="en-US" sz="2200" b="1" spc="-150" dirty="0" err="1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시스템예시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학사일정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8A217F5-85F6-4081-8BE3-BCF31F4E454F}"/>
              </a:ext>
            </a:extLst>
          </p:cNvPr>
          <p:cNvSpPr/>
          <p:nvPr/>
        </p:nvSpPr>
        <p:spPr>
          <a:xfrm>
            <a:off x="1226958" y="572121"/>
            <a:ext cx="1853833" cy="200055"/>
          </a:xfrm>
          <a:prstGeom prst="rect">
            <a:avLst/>
          </a:prstGeom>
        </p:spPr>
        <p:txBody>
          <a:bodyPr wrap="square" lIns="0" tIns="0" rIns="99174" bIns="0">
            <a:spAutoFit/>
          </a:bodyPr>
          <a:lstStyle/>
          <a:p>
            <a:pPr defTabSz="914314"/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구축 시스템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97ACCF2-D06B-4D89-A3AE-5D59141DED9C}"/>
              </a:ext>
            </a:extLst>
          </p:cNvPr>
          <p:cNvGrpSpPr/>
          <p:nvPr/>
        </p:nvGrpSpPr>
        <p:grpSpPr>
          <a:xfrm>
            <a:off x="529541" y="908720"/>
            <a:ext cx="8800813" cy="793540"/>
            <a:chOff x="-156340" y="1400140"/>
            <a:chExt cx="611443" cy="386028"/>
          </a:xfrm>
        </p:grpSpPr>
        <p:sp>
          <p:nvSpPr>
            <p:cNvPr id="9" name="사각형: 둥근 모서리 76">
              <a:extLst>
                <a:ext uri="{FF2B5EF4-FFF2-40B4-BE49-F238E27FC236}">
                  <a16:creationId xmlns:a16="http://schemas.microsoft.com/office/drawing/2014/main" id="{31C95CDD-96F2-426E-8EAF-628EB467916B}"/>
                </a:ext>
              </a:extLst>
            </p:cNvPr>
            <p:cNvSpPr/>
            <p:nvPr/>
          </p:nvSpPr>
          <p:spPr>
            <a:xfrm>
              <a:off x="-156340" y="1550363"/>
              <a:ext cx="611443" cy="235805"/>
            </a:xfrm>
            <a:prstGeom prst="roundRect">
              <a:avLst/>
            </a:prstGeom>
            <a:gradFill>
              <a:gsLst>
                <a:gs pos="0">
                  <a:srgbClr val="153969"/>
                </a:gs>
                <a:gs pos="90000">
                  <a:srgbClr val="173969">
                    <a:lumMod val="77000"/>
                    <a:lumOff val="2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제목 1">
              <a:extLst>
                <a:ext uri="{FF2B5EF4-FFF2-40B4-BE49-F238E27FC236}">
                  <a16:creationId xmlns:a16="http://schemas.microsoft.com/office/drawing/2014/main" id="{D4883E20-D7ED-4025-9EDE-70CF11BD4B27}"/>
                </a:ext>
              </a:extLst>
            </p:cNvPr>
            <p:cNvSpPr txBox="1">
              <a:spLocks/>
            </p:cNvSpPr>
            <p:nvPr/>
          </p:nvSpPr>
          <p:spPr>
            <a:xfrm>
              <a:off x="-156340" y="1400140"/>
              <a:ext cx="11318" cy="111118"/>
            </a:xfrm>
            <a:prstGeom prst="rect">
              <a:avLst/>
            </a:prstGeom>
            <a:ln>
              <a:noFill/>
            </a:ln>
          </p:spPr>
          <p:txBody>
            <a:bodyPr vert="horz" wrap="none" lIns="80633" tIns="40316" rIns="80633" bIns="40316" rtlCol="0" anchor="ctr">
              <a:spAutoFit/>
              <a:scene3d>
                <a:camera prst="orthographicFront"/>
                <a:lightRig rig="threePt" dir="t"/>
              </a:scene3d>
              <a:sp3d>
                <a:bevelT w="0"/>
              </a:sp3d>
            </a:bodyPr>
            <a:lstStyle>
              <a:lvl1pPr algn="l" defTabSz="1067646" rtl="0" eaLnBrk="1" latinLnBrk="1" hangingPunct="1">
                <a:spcBef>
                  <a:spcPct val="0"/>
                </a:spcBef>
                <a:buNone/>
                <a:defRPr sz="240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모던고딕 EB" pitchFamily="18" charset="-127"/>
                  <a:ea typeface="Rix모던고딕 EB" pitchFamily="18" charset="-127"/>
                  <a:cs typeface="+mj-cs"/>
                </a:defRPr>
              </a:lvl1pPr>
            </a:lstStyle>
            <a:p>
              <a:pPr defTabSz="1111749" fontAlgn="base">
                <a:spcAft>
                  <a:spcPct val="0"/>
                </a:spcAft>
                <a:buClr>
                  <a:prstClr val="black"/>
                </a:buClr>
                <a:buSzPct val="80000"/>
                <a:tabLst>
                  <a:tab pos="331859" algn="l"/>
                </a:tabLst>
              </a:pPr>
              <a:endParaRPr lang="en-US" altLang="ko-KR" sz="12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" name="Text Box 65">
            <a:extLst>
              <a:ext uri="{FF2B5EF4-FFF2-40B4-BE49-F238E27FC236}">
                <a16:creationId xmlns:a16="http://schemas.microsoft.com/office/drawing/2014/main" id="{937F83C3-AF8C-45DE-A475-539157336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99" y="1264891"/>
            <a:ext cx="1994585" cy="38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6585" tIns="53291" rIns="106585" bIns="53291">
            <a:spAutoFit/>
          </a:bodyPr>
          <a:lstStyle/>
          <a:p>
            <a:pPr lvl="0"/>
            <a:r>
              <a:rPr lang="ko-KR" altLang="en-US" dirty="0">
                <a:solidFill>
                  <a:prstClr val="white"/>
                </a:solidFill>
              </a:rPr>
              <a:t>캘린더 기능 제공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DAC9650-26A4-4265-A77F-70E64786F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0" r="11057" b="13627"/>
          <a:stretch/>
        </p:blipFill>
        <p:spPr>
          <a:xfrm>
            <a:off x="1475231" y="1782647"/>
            <a:ext cx="6955538" cy="47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414F8D-AB2A-4621-A0EC-E3585B2DF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19" r="11473" b="12741"/>
          <a:stretch/>
        </p:blipFill>
        <p:spPr>
          <a:xfrm>
            <a:off x="1532719" y="1846574"/>
            <a:ext cx="6840561" cy="453475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85E58AC-C886-4730-9030-769F8EF46CED}"/>
              </a:ext>
            </a:extLst>
          </p:cNvPr>
          <p:cNvSpPr/>
          <p:nvPr/>
        </p:nvSpPr>
        <p:spPr>
          <a:xfrm>
            <a:off x="386790" y="537965"/>
            <a:ext cx="605592" cy="577228"/>
          </a:xfrm>
          <a:prstGeom prst="rect">
            <a:avLst/>
          </a:prstGeom>
        </p:spPr>
        <p:txBody>
          <a:bodyPr wrap="none" lIns="83967" tIns="41983" rIns="83967" bIns="41983">
            <a:spAutoFit/>
          </a:bodyPr>
          <a:lstStyle/>
          <a:p>
            <a:pPr algn="ctr" defTabSz="914314"/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effectLst>
                  <a:outerShdw dist="25400" dir="2700000" algn="tl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3200" b="1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effectLst>
                <a:outerShdw dist="25400" dir="2700000" algn="tl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A9C0676-9EE7-496F-93DA-98A0DCEF69AE}"/>
              </a:ext>
            </a:extLst>
          </p:cNvPr>
          <p:cNvSpPr/>
          <p:nvPr/>
        </p:nvSpPr>
        <p:spPr>
          <a:xfrm>
            <a:off x="1095249" y="856861"/>
            <a:ext cx="2851652" cy="338554"/>
          </a:xfrm>
          <a:prstGeom prst="rect">
            <a:avLst/>
          </a:prstGeom>
        </p:spPr>
        <p:txBody>
          <a:bodyPr wrap="none" lIns="99174" tIns="0" rIns="99174" bIns="0">
            <a:spAutoFit/>
          </a:bodyPr>
          <a:lstStyle/>
          <a:p>
            <a:pPr defTabSz="914314"/>
            <a:r>
              <a:rPr kumimoji="1" lang="ko-KR" altLang="en-US" sz="2200" b="1" spc="-150" dirty="0" err="1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시스템예시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학사일정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8A217F5-85F6-4081-8BE3-BCF31F4E454F}"/>
              </a:ext>
            </a:extLst>
          </p:cNvPr>
          <p:cNvSpPr/>
          <p:nvPr/>
        </p:nvSpPr>
        <p:spPr>
          <a:xfrm>
            <a:off x="1226958" y="572121"/>
            <a:ext cx="1853833" cy="200055"/>
          </a:xfrm>
          <a:prstGeom prst="rect">
            <a:avLst/>
          </a:prstGeom>
        </p:spPr>
        <p:txBody>
          <a:bodyPr wrap="square" lIns="0" tIns="0" rIns="99174" bIns="0">
            <a:spAutoFit/>
          </a:bodyPr>
          <a:lstStyle/>
          <a:p>
            <a:pPr defTabSz="914314"/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구축 시스템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97ACCF2-D06B-4D89-A3AE-5D59141DED9C}"/>
              </a:ext>
            </a:extLst>
          </p:cNvPr>
          <p:cNvGrpSpPr/>
          <p:nvPr/>
        </p:nvGrpSpPr>
        <p:grpSpPr>
          <a:xfrm>
            <a:off x="529541" y="908720"/>
            <a:ext cx="8800813" cy="793540"/>
            <a:chOff x="-156340" y="1400140"/>
            <a:chExt cx="611443" cy="386028"/>
          </a:xfrm>
        </p:grpSpPr>
        <p:sp>
          <p:nvSpPr>
            <p:cNvPr id="9" name="사각형: 둥근 모서리 76">
              <a:extLst>
                <a:ext uri="{FF2B5EF4-FFF2-40B4-BE49-F238E27FC236}">
                  <a16:creationId xmlns:a16="http://schemas.microsoft.com/office/drawing/2014/main" id="{31C95CDD-96F2-426E-8EAF-628EB467916B}"/>
                </a:ext>
              </a:extLst>
            </p:cNvPr>
            <p:cNvSpPr/>
            <p:nvPr/>
          </p:nvSpPr>
          <p:spPr>
            <a:xfrm>
              <a:off x="-156340" y="1550363"/>
              <a:ext cx="611443" cy="235805"/>
            </a:xfrm>
            <a:prstGeom prst="roundRect">
              <a:avLst/>
            </a:prstGeom>
            <a:gradFill>
              <a:gsLst>
                <a:gs pos="0">
                  <a:srgbClr val="153969"/>
                </a:gs>
                <a:gs pos="90000">
                  <a:srgbClr val="173969">
                    <a:lumMod val="77000"/>
                    <a:lumOff val="2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제목 1">
              <a:extLst>
                <a:ext uri="{FF2B5EF4-FFF2-40B4-BE49-F238E27FC236}">
                  <a16:creationId xmlns:a16="http://schemas.microsoft.com/office/drawing/2014/main" id="{D4883E20-D7ED-4025-9EDE-70CF11BD4B27}"/>
                </a:ext>
              </a:extLst>
            </p:cNvPr>
            <p:cNvSpPr txBox="1">
              <a:spLocks/>
            </p:cNvSpPr>
            <p:nvPr/>
          </p:nvSpPr>
          <p:spPr>
            <a:xfrm>
              <a:off x="-156340" y="1400140"/>
              <a:ext cx="11318" cy="111118"/>
            </a:xfrm>
            <a:prstGeom prst="rect">
              <a:avLst/>
            </a:prstGeom>
            <a:ln>
              <a:noFill/>
            </a:ln>
          </p:spPr>
          <p:txBody>
            <a:bodyPr vert="horz" wrap="none" lIns="80633" tIns="40316" rIns="80633" bIns="40316" rtlCol="0" anchor="ctr">
              <a:spAutoFit/>
              <a:scene3d>
                <a:camera prst="orthographicFront"/>
                <a:lightRig rig="threePt" dir="t"/>
              </a:scene3d>
              <a:sp3d>
                <a:bevelT w="0"/>
              </a:sp3d>
            </a:bodyPr>
            <a:lstStyle>
              <a:lvl1pPr algn="l" defTabSz="1067646" rtl="0" eaLnBrk="1" latinLnBrk="1" hangingPunct="1">
                <a:spcBef>
                  <a:spcPct val="0"/>
                </a:spcBef>
                <a:buNone/>
                <a:defRPr sz="240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모던고딕 EB" pitchFamily="18" charset="-127"/>
                  <a:ea typeface="Rix모던고딕 EB" pitchFamily="18" charset="-127"/>
                  <a:cs typeface="+mj-cs"/>
                </a:defRPr>
              </a:lvl1pPr>
            </a:lstStyle>
            <a:p>
              <a:pPr defTabSz="1111749" fontAlgn="base">
                <a:spcAft>
                  <a:spcPct val="0"/>
                </a:spcAft>
                <a:buClr>
                  <a:prstClr val="black"/>
                </a:buClr>
                <a:buSzPct val="80000"/>
                <a:tabLst>
                  <a:tab pos="331859" algn="l"/>
                </a:tabLst>
              </a:pPr>
              <a:endParaRPr lang="en-US" altLang="ko-KR" sz="12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" name="Text Box 65">
            <a:extLst>
              <a:ext uri="{FF2B5EF4-FFF2-40B4-BE49-F238E27FC236}">
                <a16:creationId xmlns:a16="http://schemas.microsoft.com/office/drawing/2014/main" id="{937F83C3-AF8C-45DE-A475-539157336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99" y="1264891"/>
            <a:ext cx="4629922" cy="38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6585" tIns="53291" rIns="106585" bIns="53291">
            <a:spAutoFit/>
          </a:bodyPr>
          <a:lstStyle/>
          <a:p>
            <a:pPr lvl="0"/>
            <a:r>
              <a:rPr lang="ko-KR" altLang="en-US" dirty="0">
                <a:solidFill>
                  <a:prstClr val="white"/>
                </a:solidFill>
              </a:rPr>
              <a:t>학사일정 및 월별 이미지 업로드 기능 제공</a:t>
            </a:r>
          </a:p>
        </p:txBody>
      </p:sp>
    </p:spTree>
    <p:extLst>
      <p:ext uri="{BB962C8B-B14F-4D97-AF65-F5344CB8AC3E}">
        <p14:creationId xmlns:p14="http://schemas.microsoft.com/office/powerpoint/2010/main" val="34758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3ECA902-28DA-4C7D-BDB6-A2870F869314}"/>
              </a:ext>
            </a:extLst>
          </p:cNvPr>
          <p:cNvSpPr/>
          <p:nvPr/>
        </p:nvSpPr>
        <p:spPr>
          <a:xfrm>
            <a:off x="4359102" y="1808744"/>
            <a:ext cx="5546899" cy="579656"/>
          </a:xfrm>
          <a:prstGeom prst="rect">
            <a:avLst/>
          </a:prstGeom>
          <a:solidFill>
            <a:srgbClr val="001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49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B854195-AACC-458F-850C-2775B0E9B706}"/>
              </a:ext>
            </a:extLst>
          </p:cNvPr>
          <p:cNvSpPr/>
          <p:nvPr/>
        </p:nvSpPr>
        <p:spPr>
          <a:xfrm>
            <a:off x="4520952" y="1798769"/>
            <a:ext cx="4185198" cy="5398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L="563958" indent="-563958">
              <a:lnSpc>
                <a:spcPct val="130000"/>
              </a:lnSpc>
              <a:spcAft>
                <a:spcPts val="448"/>
              </a:spcAft>
            </a:pPr>
            <a:r>
              <a:rPr lang="ko-KR" altLang="en-US" sz="250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목차</a:t>
            </a:r>
            <a:endParaRPr lang="en-US" altLang="ko-KR" sz="2500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9A3FB79-1C18-4ABF-B0DB-D41CC88E845C}"/>
              </a:ext>
            </a:extLst>
          </p:cNvPr>
          <p:cNvSpPr/>
          <p:nvPr/>
        </p:nvSpPr>
        <p:spPr>
          <a:xfrm>
            <a:off x="5074071" y="2803508"/>
            <a:ext cx="4342979" cy="1244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08">
              <a:lnSpc>
                <a:spcPct val="120000"/>
              </a:lnSpc>
              <a:spcBef>
                <a:spcPts val="179"/>
              </a:spcBef>
            </a:pPr>
            <a:r>
              <a:rPr lang="en-US" altLang="ko-KR" sz="2000" b="1" dirty="0">
                <a:solidFill>
                  <a:srgbClr val="2B294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1. </a:t>
            </a:r>
            <a:r>
              <a:rPr lang="ko-KR" altLang="en-US" sz="2000" b="1" dirty="0">
                <a:solidFill>
                  <a:srgbClr val="2B294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사업개요</a:t>
            </a:r>
            <a:r>
              <a:rPr lang="ko-KR" altLang="en-US" sz="2000" b="1" spc="-149" dirty="0">
                <a:ln w="3175" cmpd="sng">
                  <a:solidFill>
                    <a:srgbClr val="FF6600">
                      <a:alpha val="0"/>
                    </a:srgb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60000"/>
                    </a:prstClr>
                  </a:innerShdw>
                </a:effectLst>
                <a:latin typeface="맑은 고딕" panose="020B0503020000020004" pitchFamily="50" charset="-127"/>
                <a:cs typeface="Arial" pitchFamily="34" charset="0"/>
              </a:rPr>
              <a:t> </a:t>
            </a:r>
            <a:endParaRPr lang="en-US" altLang="ko-KR" sz="2000" b="1" spc="-149" dirty="0">
              <a:ln w="3175" cmpd="sng">
                <a:solidFill>
                  <a:srgbClr val="FF6600">
                    <a:alpha val="0"/>
                  </a:srgbClr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60000"/>
                  </a:prstClr>
                </a:innerShdw>
              </a:effectLst>
              <a:latin typeface="맑은 고딕" panose="020B0503020000020004" pitchFamily="50" charset="-127"/>
              <a:cs typeface="Arial" pitchFamily="34" charset="0"/>
            </a:endParaRPr>
          </a:p>
          <a:p>
            <a:pPr defTabSz="914308">
              <a:lnSpc>
                <a:spcPct val="150000"/>
              </a:lnSpc>
              <a:spcBef>
                <a:spcPts val="179"/>
              </a:spcBef>
            </a:pPr>
            <a:r>
              <a:rPr lang="en-US" altLang="ko-KR" sz="2000" b="1" spc="-149" dirty="0">
                <a:ln w="3175" cmpd="sng">
                  <a:solidFill>
                    <a:srgbClr val="FF6600">
                      <a:alpha val="0"/>
                    </a:srgb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60000"/>
                    </a:prstClr>
                  </a:innerShdw>
                </a:effectLst>
                <a:latin typeface="맑은 고딕" panose="020B0503020000020004" pitchFamily="50" charset="-127"/>
                <a:cs typeface="Arial" pitchFamily="34" charset="0"/>
              </a:rPr>
              <a:t>      </a:t>
            </a:r>
            <a:r>
              <a:rPr lang="en-US" altLang="ko-KR" spc="-149" dirty="0">
                <a:ln w="3175" cmpd="sng">
                  <a:solidFill>
                    <a:srgbClr val="FF6600">
                      <a:alpha val="0"/>
                    </a:srgb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60000"/>
                    </a:prstClr>
                  </a:innerShdw>
                </a:effectLst>
                <a:latin typeface="맑은 고딕" panose="020B0503020000020004" pitchFamily="50" charset="-127"/>
                <a:cs typeface="Arial" pitchFamily="34" charset="0"/>
              </a:rPr>
              <a:t>- </a:t>
            </a:r>
            <a:r>
              <a:rPr lang="ko-KR" altLang="en-US" spc="-149" dirty="0">
                <a:ln w="3175" cmpd="sng">
                  <a:solidFill>
                    <a:srgbClr val="FF6600">
                      <a:alpha val="0"/>
                    </a:srgb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60000"/>
                    </a:prstClr>
                  </a:innerShdw>
                </a:effectLst>
                <a:latin typeface="맑은 고딕" panose="020B0503020000020004" pitchFamily="50" charset="-127"/>
                <a:cs typeface="Arial" pitchFamily="34" charset="0"/>
              </a:rPr>
              <a:t>사업개요</a:t>
            </a:r>
            <a:endParaRPr lang="en-US" altLang="ko-KR" spc="-149" dirty="0">
              <a:ln w="3175" cmpd="sng">
                <a:solidFill>
                  <a:srgbClr val="FF6600">
                    <a:alpha val="0"/>
                  </a:srgbClr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60000"/>
                  </a:prstClr>
                </a:innerShdw>
              </a:effectLst>
              <a:latin typeface="맑은 고딕" panose="020B0503020000020004" pitchFamily="50" charset="-127"/>
              <a:cs typeface="Arial" pitchFamily="34" charset="0"/>
            </a:endParaRPr>
          </a:p>
          <a:p>
            <a:pPr defTabSz="914308">
              <a:lnSpc>
                <a:spcPct val="150000"/>
              </a:lnSpc>
              <a:spcBef>
                <a:spcPts val="179"/>
              </a:spcBef>
            </a:pPr>
            <a:r>
              <a:rPr lang="en-US" altLang="ko-KR" spc="-149" dirty="0">
                <a:ln w="3175" cmpd="sng">
                  <a:solidFill>
                    <a:srgbClr val="FF6600">
                      <a:alpha val="0"/>
                    </a:srgb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60000"/>
                    </a:prstClr>
                  </a:innerShdw>
                </a:effectLst>
                <a:latin typeface="맑은 고딕" panose="020B0503020000020004" pitchFamily="50" charset="-127"/>
                <a:cs typeface="Arial" pitchFamily="34" charset="0"/>
              </a:rPr>
              <a:t>       - </a:t>
            </a:r>
            <a:r>
              <a:rPr lang="ko-KR" altLang="en-US" spc="-149" dirty="0">
                <a:ln w="3175" cmpd="sng">
                  <a:solidFill>
                    <a:srgbClr val="FF6600">
                      <a:alpha val="0"/>
                    </a:srgb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60000"/>
                    </a:prstClr>
                  </a:innerShdw>
                </a:effectLst>
                <a:latin typeface="맑은 고딕" panose="020B0503020000020004" pitchFamily="50" charset="-127"/>
                <a:cs typeface="Arial" pitchFamily="34" charset="0"/>
              </a:rPr>
              <a:t>사업범위</a:t>
            </a:r>
            <a:endParaRPr lang="en-US" altLang="ko-KR" spc="-149" dirty="0">
              <a:ln w="3175" cmpd="sng">
                <a:solidFill>
                  <a:srgbClr val="FF6600">
                    <a:alpha val="0"/>
                  </a:srgbClr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60000"/>
                  </a:prstClr>
                </a:innerShdw>
              </a:effectLst>
              <a:latin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89922EE-A5A8-4DDD-B724-28ED755FB893}"/>
              </a:ext>
            </a:extLst>
          </p:cNvPr>
          <p:cNvSpPr/>
          <p:nvPr/>
        </p:nvSpPr>
        <p:spPr>
          <a:xfrm>
            <a:off x="0" y="0"/>
            <a:ext cx="2432720" cy="6858000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19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AA84455-79C8-4272-AFDD-1DFFED0BF577}"/>
              </a:ext>
            </a:extLst>
          </p:cNvPr>
          <p:cNvSpPr/>
          <p:nvPr/>
        </p:nvSpPr>
        <p:spPr>
          <a:xfrm>
            <a:off x="386790" y="537965"/>
            <a:ext cx="605592" cy="577228"/>
          </a:xfrm>
          <a:prstGeom prst="rect">
            <a:avLst/>
          </a:prstGeom>
        </p:spPr>
        <p:txBody>
          <a:bodyPr wrap="none" lIns="83967" tIns="41983" rIns="83967" bIns="41983">
            <a:spAutoFit/>
          </a:bodyPr>
          <a:lstStyle/>
          <a:p>
            <a:pPr algn="ctr" defTabSz="914314"/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effectLst>
                  <a:outerShdw dist="25400" dir="2700000" algn="tl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3200" b="1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effectLst>
                <a:outerShdw dist="25400" dir="2700000" algn="tl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AutoShape 23">
            <a:extLst>
              <a:ext uri="{FF2B5EF4-FFF2-40B4-BE49-F238E27FC236}">
                <a16:creationId xmlns:a16="http://schemas.microsoft.com/office/drawing/2014/main" id="{F950A6C7-8322-44AC-9DC6-FEDC01A21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1544342"/>
            <a:ext cx="2328862" cy="61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75C9D">
                  <a:alpha val="75000"/>
                </a:srgbClr>
              </a:gs>
              <a:gs pos="100000">
                <a:srgbClr val="18385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C0C0C0"/>
            </a:prstShdw>
          </a:effectLst>
        </p:spPr>
        <p:txBody>
          <a:bodyPr wrap="none" anchor="ctr"/>
          <a:lstStyle/>
          <a:p>
            <a:pPr algn="ctr"/>
            <a:r>
              <a:rPr lang="ko-KR" altLang="en-US" sz="20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사업명</a:t>
            </a:r>
            <a:endParaRPr lang="ko-KR" altLang="en-US" sz="20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Rectangle 154">
            <a:extLst>
              <a:ext uri="{FF2B5EF4-FFF2-40B4-BE49-F238E27FC236}">
                <a16:creationId xmlns:a16="http://schemas.microsoft.com/office/drawing/2014/main" id="{86A6E8BD-506E-4A7C-BC0D-36A257AEB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1" y="1544344"/>
            <a:ext cx="6587250" cy="612000"/>
          </a:xfrm>
          <a:prstGeom prst="rect">
            <a:avLst/>
          </a:prstGeom>
          <a:gradFill rotWithShape="1">
            <a:gsLst>
              <a:gs pos="0">
                <a:srgbClr val="D6DCE8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단국대학교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포털시스템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구축</a:t>
            </a:r>
            <a:endParaRPr lang="ko-KR" altLang="en-US" b="1" i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AutoShape 23">
            <a:extLst>
              <a:ext uri="{FF2B5EF4-FFF2-40B4-BE49-F238E27FC236}">
                <a16:creationId xmlns:a16="http://schemas.microsoft.com/office/drawing/2014/main" id="{AF27B4FF-6E4D-4A86-9C22-A2338E66F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2363062"/>
            <a:ext cx="2328862" cy="61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75C9D">
                  <a:alpha val="75000"/>
                </a:srgbClr>
              </a:gs>
              <a:gs pos="100000">
                <a:srgbClr val="18385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C0C0C0"/>
            </a:prstShdw>
          </a:effectLst>
        </p:spPr>
        <p:txBody>
          <a:bodyPr wrap="none" anchor="ctr"/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사업기간</a:t>
            </a:r>
          </a:p>
        </p:txBody>
      </p:sp>
      <p:sp>
        <p:nvSpPr>
          <p:cNvPr id="23" name="Rectangle 154">
            <a:extLst>
              <a:ext uri="{FF2B5EF4-FFF2-40B4-BE49-F238E27FC236}">
                <a16:creationId xmlns:a16="http://schemas.microsoft.com/office/drawing/2014/main" id="{09A2B562-FDD9-4191-A2D0-1475E48C1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1" y="2366239"/>
            <a:ext cx="6587250" cy="612000"/>
          </a:xfrm>
          <a:prstGeom prst="rect">
            <a:avLst/>
          </a:prstGeom>
          <a:gradFill rotWithShape="1">
            <a:gsLst>
              <a:gs pos="0">
                <a:srgbClr val="D6DCE8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2022.01.17 ~ 2022.07.31</a:t>
            </a:r>
            <a:endParaRPr lang="ko-KR" altLang="en-US" b="1" i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AutoShape 23">
            <a:extLst>
              <a:ext uri="{FF2B5EF4-FFF2-40B4-BE49-F238E27FC236}">
                <a16:creationId xmlns:a16="http://schemas.microsoft.com/office/drawing/2014/main" id="{2EB4560B-24B2-484E-8056-C8CF52DC0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188134"/>
            <a:ext cx="2328862" cy="13778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75C9D">
                  <a:alpha val="75000"/>
                </a:srgbClr>
              </a:gs>
              <a:gs pos="100000">
                <a:srgbClr val="18385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C0C0C0"/>
            </a:prstShdw>
          </a:effectLst>
        </p:spPr>
        <p:txBody>
          <a:bodyPr wrap="none" anchor="ctr"/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대상업무</a:t>
            </a:r>
          </a:p>
        </p:txBody>
      </p:sp>
      <p:sp>
        <p:nvSpPr>
          <p:cNvPr id="26" name="Rectangle 154">
            <a:extLst>
              <a:ext uri="{FF2B5EF4-FFF2-40B4-BE49-F238E27FC236}">
                <a16:creationId xmlns:a16="http://schemas.microsoft.com/office/drawing/2014/main" id="{83F4ED76-ADAF-42B4-AC96-AD3580C29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1" y="3236318"/>
            <a:ext cx="6587250" cy="1272802"/>
          </a:xfrm>
          <a:prstGeom prst="rect">
            <a:avLst/>
          </a:prstGeom>
          <a:gradFill rotWithShape="1">
            <a:gsLst>
              <a:gs pos="0">
                <a:srgbClr val="D6DCE8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ko-KR" altLang="ko-KR" dirty="0"/>
              <a:t>최신 디자인 및 기술을 활용하여 사용자 이용환경 개선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ko-KR" altLang="ko-KR" dirty="0"/>
              <a:t>서비스 </a:t>
            </a:r>
            <a:r>
              <a:rPr lang="ko-KR" altLang="ko-KR" dirty="0" err="1"/>
              <a:t>재분류</a:t>
            </a:r>
            <a:r>
              <a:rPr lang="ko-KR" altLang="ko-KR" dirty="0"/>
              <a:t> 및 기능 개선을 통한 사용자 맞춤형 정보제공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ko-KR" altLang="ko-KR" dirty="0"/>
              <a:t>사용자와의 소통기능 강화 및 서비스 관리기능 개선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  <a:sym typeface="Wingding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B12E986-F7E5-4D09-A78C-F4B47E7E6869}"/>
              </a:ext>
            </a:extLst>
          </p:cNvPr>
          <p:cNvSpPr/>
          <p:nvPr/>
        </p:nvSpPr>
        <p:spPr>
          <a:xfrm>
            <a:off x="1095249" y="856861"/>
            <a:ext cx="1251855" cy="338554"/>
          </a:xfrm>
          <a:prstGeom prst="rect">
            <a:avLst/>
          </a:prstGeom>
        </p:spPr>
        <p:txBody>
          <a:bodyPr wrap="none" lIns="99174" tIns="0" rIns="99174" bIns="0">
            <a:spAutoFit/>
          </a:bodyPr>
          <a:lstStyle/>
          <a:p>
            <a:pPr defTabSz="914314"/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사업개요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6C79C2B-0D90-4442-B278-0A3A5B94765F}"/>
              </a:ext>
            </a:extLst>
          </p:cNvPr>
          <p:cNvSpPr/>
          <p:nvPr/>
        </p:nvSpPr>
        <p:spPr>
          <a:xfrm>
            <a:off x="1226958" y="572121"/>
            <a:ext cx="1853833" cy="200055"/>
          </a:xfrm>
          <a:prstGeom prst="rect">
            <a:avLst/>
          </a:prstGeom>
        </p:spPr>
        <p:txBody>
          <a:bodyPr wrap="square" lIns="0" tIns="0" rIns="99174" bIns="0">
            <a:spAutoFit/>
          </a:bodyPr>
          <a:lstStyle/>
          <a:p>
            <a:pPr defTabSz="914314"/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사업개요</a:t>
            </a:r>
          </a:p>
        </p:txBody>
      </p:sp>
    </p:spTree>
    <p:extLst>
      <p:ext uri="{BB962C8B-B14F-4D97-AF65-F5344CB8AC3E}">
        <p14:creationId xmlns:p14="http://schemas.microsoft.com/office/powerpoint/2010/main" val="183161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AA84455-79C8-4272-AFDD-1DFFED0BF577}"/>
              </a:ext>
            </a:extLst>
          </p:cNvPr>
          <p:cNvSpPr/>
          <p:nvPr/>
        </p:nvSpPr>
        <p:spPr>
          <a:xfrm>
            <a:off x="386790" y="537965"/>
            <a:ext cx="605592" cy="577228"/>
          </a:xfrm>
          <a:prstGeom prst="rect">
            <a:avLst/>
          </a:prstGeom>
        </p:spPr>
        <p:txBody>
          <a:bodyPr wrap="none" lIns="83967" tIns="41983" rIns="83967" bIns="41983">
            <a:spAutoFit/>
          </a:bodyPr>
          <a:lstStyle/>
          <a:p>
            <a:pPr algn="ctr" defTabSz="914314"/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effectLst>
                  <a:outerShdw dist="25400" dir="2700000" algn="tl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3200" b="1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effectLst>
                <a:outerShdw dist="25400" dir="2700000" algn="tl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B12E986-F7E5-4D09-A78C-F4B47E7E6869}"/>
              </a:ext>
            </a:extLst>
          </p:cNvPr>
          <p:cNvSpPr/>
          <p:nvPr/>
        </p:nvSpPr>
        <p:spPr>
          <a:xfrm>
            <a:off x="1095249" y="856861"/>
            <a:ext cx="1251855" cy="338554"/>
          </a:xfrm>
          <a:prstGeom prst="rect">
            <a:avLst/>
          </a:prstGeom>
        </p:spPr>
        <p:txBody>
          <a:bodyPr wrap="none" lIns="99174" tIns="0" rIns="99174" bIns="0">
            <a:spAutoFit/>
          </a:bodyPr>
          <a:lstStyle/>
          <a:p>
            <a:pPr defTabSz="914314"/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사업범위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6C79C2B-0D90-4442-B278-0A3A5B94765F}"/>
              </a:ext>
            </a:extLst>
          </p:cNvPr>
          <p:cNvSpPr/>
          <p:nvPr/>
        </p:nvSpPr>
        <p:spPr>
          <a:xfrm>
            <a:off x="1226958" y="572121"/>
            <a:ext cx="1853833" cy="200055"/>
          </a:xfrm>
          <a:prstGeom prst="rect">
            <a:avLst/>
          </a:prstGeom>
        </p:spPr>
        <p:txBody>
          <a:bodyPr wrap="square" lIns="0" tIns="0" rIns="99174" bIns="0">
            <a:spAutoFit/>
          </a:bodyPr>
          <a:lstStyle/>
          <a:p>
            <a:pPr defTabSz="914314"/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사업개요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98DFF8-A141-4F2A-B146-29D07CBDC7CF}"/>
              </a:ext>
            </a:extLst>
          </p:cNvPr>
          <p:cNvSpPr txBox="1"/>
          <p:nvPr/>
        </p:nvSpPr>
        <p:spPr>
          <a:xfrm>
            <a:off x="1016587" y="2092510"/>
            <a:ext cx="1468750" cy="7201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0"/>
              <a:bevelB w="0" h="0"/>
            </a:sp3d>
          </a:bodyPr>
          <a:lstStyle>
            <a:defPPr>
              <a:defRPr lang="ko-KR"/>
            </a:defPPr>
            <a:lvl1pPr marL="122166" indent="-122166" defTabSz="1018514">
              <a:lnSpc>
                <a:spcPct val="114000"/>
              </a:lnSpc>
              <a:buClr>
                <a:srgbClr val="2F5597"/>
              </a:buClr>
              <a:buFont typeface="Wingdings" pitchFamily="2" charset="2"/>
              <a:buChar char="§"/>
              <a:defRPr sz="1100" spc="0">
                <a:solidFill>
                  <a:prstClr val="black"/>
                </a:solidFill>
                <a:latin typeface="Rix모던고딕 B" pitchFamily="18" charset="-127"/>
                <a:ea typeface="Rix모던고딕 B" pitchFamily="18" charset="-127"/>
                <a:cs typeface="Tahoma" pitchFamily="34" charset="0"/>
              </a:defRPr>
            </a:lvl1pPr>
            <a:lvl2pPr marL="509257" defTabSz="1018514">
              <a:defRPr sz="2000"/>
            </a:lvl2pPr>
            <a:lvl3pPr marL="1018514" defTabSz="1018514">
              <a:defRPr sz="2000"/>
            </a:lvl3pPr>
            <a:lvl4pPr marL="1527770" defTabSz="1018514">
              <a:defRPr sz="2000"/>
            </a:lvl4pPr>
            <a:lvl5pPr marL="2037029" defTabSz="1018514">
              <a:defRPr sz="2000"/>
            </a:lvl5pPr>
            <a:lvl6pPr marL="2546288" defTabSz="1018514">
              <a:defRPr sz="2000"/>
            </a:lvl6pPr>
            <a:lvl7pPr marL="3055547" defTabSz="1018514">
              <a:defRPr sz="2000"/>
            </a:lvl7pPr>
            <a:lvl8pPr marL="3564803" defTabSz="1018514">
              <a:defRPr sz="2000"/>
            </a:lvl8pPr>
            <a:lvl9pPr marL="4074057" defTabSz="1018514">
              <a:defRPr sz="2000"/>
            </a:lvl9pPr>
          </a:lstStyle>
          <a:p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포털로그인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신분별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컨텐츠 구성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통합게시판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743A5E-25BE-4FE3-B151-B0E028AC7ECD}"/>
              </a:ext>
            </a:extLst>
          </p:cNvPr>
          <p:cNvSpPr txBox="1"/>
          <p:nvPr/>
        </p:nvSpPr>
        <p:spPr>
          <a:xfrm>
            <a:off x="7658407" y="2089428"/>
            <a:ext cx="1796646" cy="72019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0"/>
              <a:bevelB w="0" h="0"/>
            </a:sp3d>
          </a:bodyPr>
          <a:lstStyle>
            <a:defPPr>
              <a:defRPr lang="ko-KR"/>
            </a:defPPr>
            <a:lvl1pPr marL="122166" indent="-122166" defTabSz="1018514">
              <a:lnSpc>
                <a:spcPct val="114000"/>
              </a:lnSpc>
              <a:buClr>
                <a:srgbClr val="0079C1"/>
              </a:buClr>
              <a:buFont typeface="Wingdings" pitchFamily="2" charset="2"/>
              <a:buChar char="§"/>
              <a:defRPr sz="1000" spc="0">
                <a:solidFill>
                  <a:prstClr val="black"/>
                </a:solidFill>
                <a:latin typeface="Rix모던고딕 B" pitchFamily="18" charset="-127"/>
                <a:ea typeface="Rix모던고딕 B" pitchFamily="18" charset="-127"/>
                <a:cs typeface="Tahoma" pitchFamily="34" charset="0"/>
              </a:defRPr>
            </a:lvl1pPr>
            <a:lvl2pPr marL="509257" defTabSz="1018514">
              <a:defRPr sz="2000"/>
            </a:lvl2pPr>
            <a:lvl3pPr marL="1018514" defTabSz="1018514">
              <a:defRPr sz="2000"/>
            </a:lvl3pPr>
            <a:lvl4pPr marL="1527770" defTabSz="1018514">
              <a:defRPr sz="2000"/>
            </a:lvl4pPr>
            <a:lvl5pPr marL="2037029" defTabSz="1018514">
              <a:defRPr sz="2000"/>
            </a:lvl5pPr>
            <a:lvl6pPr marL="2546288" defTabSz="1018514">
              <a:defRPr sz="2000"/>
            </a:lvl6pPr>
            <a:lvl7pPr marL="3055547" defTabSz="1018514">
              <a:defRPr sz="2000"/>
            </a:lvl7pPr>
            <a:lvl8pPr marL="3564803" defTabSz="1018514">
              <a:defRPr sz="2000"/>
            </a:lvl8pPr>
            <a:lvl9pPr marL="4074057" defTabSz="1018514">
              <a:defRPr sz="2000"/>
            </a:lvl9pPr>
          </a:lstStyle>
          <a:p>
            <a:pPr>
              <a:buClr>
                <a:srgbClr val="2F5597"/>
              </a:buClr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완벽한 반응형 웹 기술 적용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Clr>
                <a:srgbClr val="2F5597"/>
              </a:buClr>
            </a:pP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웹표준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준수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Clr>
                <a:srgbClr val="2F5597"/>
              </a:buClr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멀티브라우저 호환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Clr>
                <a:srgbClr val="2F5597"/>
              </a:buClr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모바일 서비스 지원 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633F7-9C70-4857-9080-0A697CA08521}"/>
              </a:ext>
            </a:extLst>
          </p:cNvPr>
          <p:cNvSpPr txBox="1"/>
          <p:nvPr/>
        </p:nvSpPr>
        <p:spPr>
          <a:xfrm>
            <a:off x="1048088" y="4914673"/>
            <a:ext cx="2245339" cy="3517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0"/>
              <a:bevelB w="0" h="0"/>
            </a:sp3d>
          </a:bodyPr>
          <a:lstStyle>
            <a:defPPr>
              <a:defRPr lang="ko-KR"/>
            </a:defPPr>
            <a:lvl1pPr marL="122166" indent="-122166" defTabSz="1018514">
              <a:lnSpc>
                <a:spcPct val="114000"/>
              </a:lnSpc>
              <a:buClr>
                <a:srgbClr val="2F5597"/>
              </a:buClr>
              <a:buFont typeface="Wingdings" pitchFamily="2" charset="2"/>
              <a:buChar char="§"/>
              <a:defRPr sz="1100" spc="0">
                <a:solidFill>
                  <a:prstClr val="black"/>
                </a:solidFill>
                <a:latin typeface="Rix모던고딕 B" pitchFamily="18" charset="-127"/>
                <a:ea typeface="Rix모던고딕 B" pitchFamily="18" charset="-127"/>
                <a:cs typeface="Tahoma" pitchFamily="34" charset="0"/>
              </a:defRPr>
            </a:lvl1pPr>
            <a:lvl2pPr marL="509257" defTabSz="1018514">
              <a:defRPr sz="2000"/>
            </a:lvl2pPr>
            <a:lvl3pPr marL="1018514" defTabSz="1018514">
              <a:defRPr sz="2000"/>
            </a:lvl3pPr>
            <a:lvl4pPr marL="1527770" defTabSz="1018514">
              <a:defRPr sz="2000"/>
            </a:lvl4pPr>
            <a:lvl5pPr marL="2037029" defTabSz="1018514">
              <a:defRPr sz="2000"/>
            </a:lvl5pPr>
            <a:lvl6pPr marL="2546288" defTabSz="1018514">
              <a:defRPr sz="2000"/>
            </a:lvl6pPr>
            <a:lvl7pPr marL="3055547" defTabSz="1018514">
              <a:defRPr sz="2000"/>
            </a:lvl7pPr>
            <a:lvl8pPr marL="3564803" defTabSz="1018514">
              <a:defRPr sz="2000"/>
            </a:lvl8pPr>
            <a:lvl9pPr marL="4074057" defTabSz="1018514">
              <a:defRPr sz="2000"/>
            </a:lvl9pPr>
          </a:lstStyle>
          <a:p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학내 시스템 연계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SSO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연동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7F7513-7BB9-443F-8E4A-96656616F06E}"/>
              </a:ext>
            </a:extLst>
          </p:cNvPr>
          <p:cNvSpPr txBox="1"/>
          <p:nvPr/>
        </p:nvSpPr>
        <p:spPr>
          <a:xfrm>
            <a:off x="7725519" y="4837412"/>
            <a:ext cx="1277273" cy="53598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0"/>
              <a:bevelB w="0" h="0"/>
            </a:sp3d>
          </a:bodyPr>
          <a:lstStyle>
            <a:defPPr>
              <a:defRPr lang="ko-KR"/>
            </a:defPPr>
            <a:lvl1pPr marL="122166" indent="-122166" defTabSz="1018514">
              <a:lnSpc>
                <a:spcPct val="114000"/>
              </a:lnSpc>
              <a:buClr>
                <a:srgbClr val="2F5597"/>
              </a:buClr>
              <a:buFont typeface="Wingdings" pitchFamily="2" charset="2"/>
              <a:buChar char="§"/>
              <a:defRPr sz="1100" spc="0">
                <a:solidFill>
                  <a:prstClr val="black"/>
                </a:solidFill>
                <a:latin typeface="Rix모던고딕 B" pitchFamily="18" charset="-127"/>
                <a:ea typeface="Rix모던고딕 B" pitchFamily="18" charset="-127"/>
                <a:cs typeface="Tahoma" pitchFamily="34" charset="0"/>
              </a:defRPr>
            </a:lvl1pPr>
            <a:lvl2pPr marL="509257" defTabSz="1018514">
              <a:defRPr sz="2000"/>
            </a:lvl2pPr>
            <a:lvl3pPr marL="1018514" defTabSz="1018514">
              <a:defRPr sz="2000"/>
            </a:lvl3pPr>
            <a:lvl4pPr marL="1527770" defTabSz="1018514">
              <a:defRPr sz="2000"/>
            </a:lvl4pPr>
            <a:lvl5pPr marL="2037029" defTabSz="1018514">
              <a:defRPr sz="2000"/>
            </a:lvl5pPr>
            <a:lvl6pPr marL="2546288" defTabSz="1018514">
              <a:defRPr sz="2000"/>
            </a:lvl6pPr>
            <a:lvl7pPr marL="3055547" defTabSz="1018514">
              <a:defRPr sz="2000"/>
            </a:lvl7pPr>
            <a:lvl8pPr marL="3564803" defTabSz="1018514">
              <a:defRPr sz="2000"/>
            </a:lvl8pPr>
            <a:lvl9pPr marL="4074057" defTabSz="1018514">
              <a:defRPr sz="2000"/>
            </a:lvl9pPr>
          </a:lstStyle>
          <a:p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포털 솔루션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SSO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Agent(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포털용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r>
              <a:rPr lang="ko-KR" altLang="en-US" sz="105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모델링툴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378F7FB-538D-445D-86BF-340F3E28216A}"/>
              </a:ext>
            </a:extLst>
          </p:cNvPr>
          <p:cNvGrpSpPr/>
          <p:nvPr/>
        </p:nvGrpSpPr>
        <p:grpSpPr>
          <a:xfrm>
            <a:off x="2436325" y="1787173"/>
            <a:ext cx="1306695" cy="1478485"/>
            <a:chOff x="2436325" y="1787173"/>
            <a:chExt cx="1306695" cy="1478485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05A3E076-248C-4E09-8143-3ADFD92F5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337" y="1787173"/>
              <a:ext cx="1228871" cy="1478485"/>
            </a:xfrm>
            <a:prstGeom prst="rect">
              <a:avLst/>
            </a:prstGeom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222F6A9-AAAC-4BFB-A509-EB79157B8D7E}"/>
                </a:ext>
              </a:extLst>
            </p:cNvPr>
            <p:cNvSpPr/>
            <p:nvPr/>
          </p:nvSpPr>
          <p:spPr>
            <a:xfrm>
              <a:off x="2436325" y="2108829"/>
              <a:ext cx="13066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ko-KR" alt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포털</a:t>
              </a:r>
              <a:endParaRPr lang="en-US" altLang="ko-KR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buFontTx/>
                <a:buNone/>
              </a:pPr>
              <a:r>
                <a:rPr lang="ko-KR" alt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시스템</a:t>
              </a:r>
              <a:endParaRPr lang="en-US" altLang="ko-KR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B7CC92F9-FEC7-43CD-BF6E-C606C18E500B}"/>
              </a:ext>
            </a:extLst>
          </p:cNvPr>
          <p:cNvGrpSpPr/>
          <p:nvPr/>
        </p:nvGrpSpPr>
        <p:grpSpPr>
          <a:xfrm>
            <a:off x="6278144" y="1787172"/>
            <a:ext cx="1228871" cy="1478485"/>
            <a:chOff x="5873024" y="2213960"/>
            <a:chExt cx="1228871" cy="1478485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83E49C1F-415D-4557-8A1D-C0923D601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024" y="2213960"/>
              <a:ext cx="1228871" cy="1478485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FDBEEB93-3EB2-4989-8B78-DC4972E429CA}"/>
                </a:ext>
              </a:extLst>
            </p:cNvPr>
            <p:cNvSpPr/>
            <p:nvPr/>
          </p:nvSpPr>
          <p:spPr>
            <a:xfrm>
              <a:off x="6006100" y="2519298"/>
              <a:ext cx="9627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ko-KR" alt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모바일</a:t>
              </a:r>
              <a:endParaRPr lang="en-US" altLang="ko-KR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buFontTx/>
                <a:buNone/>
              </a:pPr>
              <a:r>
                <a:rPr lang="ko-KR" alt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시스템</a:t>
              </a:r>
              <a:endParaRPr lang="en-US" altLang="ko-KR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7ADCBA3-9430-49E2-9F6E-7C3177DDBD8D}"/>
              </a:ext>
            </a:extLst>
          </p:cNvPr>
          <p:cNvGrpSpPr/>
          <p:nvPr/>
        </p:nvGrpSpPr>
        <p:grpSpPr>
          <a:xfrm>
            <a:off x="2514149" y="4441043"/>
            <a:ext cx="1228871" cy="1478485"/>
            <a:chOff x="3011523" y="4414029"/>
            <a:chExt cx="1228871" cy="1478485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C5206D4D-6FE6-4D06-8A73-C93B1B416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523" y="4414029"/>
              <a:ext cx="1228871" cy="1478485"/>
            </a:xfrm>
            <a:prstGeom prst="rect">
              <a:avLst/>
            </a:prstGeom>
          </p:spPr>
        </p:pic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C5FE67C8-380F-4451-B5C5-159DE13E5CA9}"/>
                </a:ext>
              </a:extLst>
            </p:cNvPr>
            <p:cNvSpPr/>
            <p:nvPr/>
          </p:nvSpPr>
          <p:spPr>
            <a:xfrm>
              <a:off x="3213813" y="4718290"/>
              <a:ext cx="7976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ko-KR" alt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시스템</a:t>
              </a:r>
              <a:endParaRPr lang="en-US" altLang="ko-KR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buFontTx/>
                <a:buNone/>
              </a:pPr>
              <a:r>
                <a:rPr lang="ko-KR" alt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연계</a:t>
              </a:r>
              <a:endParaRPr lang="en-US" altLang="ko-KR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825CA8BB-DE70-415A-A92C-0D8840C0456F}"/>
              </a:ext>
            </a:extLst>
          </p:cNvPr>
          <p:cNvGrpSpPr/>
          <p:nvPr/>
        </p:nvGrpSpPr>
        <p:grpSpPr>
          <a:xfrm>
            <a:off x="6161118" y="4441043"/>
            <a:ext cx="1462924" cy="1478485"/>
            <a:chOff x="7101895" y="4180782"/>
            <a:chExt cx="1462924" cy="1478485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54190F4D-82E1-4F1A-89D7-8EAD6F4AF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922" y="4180782"/>
              <a:ext cx="1228871" cy="1478485"/>
            </a:xfrm>
            <a:prstGeom prst="rect">
              <a:avLst/>
            </a:prstGeom>
          </p:spPr>
        </p:pic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5DC4D198-7AE7-45E8-A4C2-295E7DA91C9E}"/>
                </a:ext>
              </a:extLst>
            </p:cNvPr>
            <p:cNvSpPr/>
            <p:nvPr/>
          </p:nvSpPr>
          <p:spPr>
            <a:xfrm>
              <a:off x="7101895" y="4441043"/>
              <a:ext cx="14629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ko-KR" alt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솔루션</a:t>
              </a:r>
              <a:endParaRPr lang="en-US" altLang="ko-KR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buFontTx/>
                <a:buNone/>
              </a:pPr>
              <a:r>
                <a:rPr lang="ko-KR" alt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도입</a:t>
              </a:r>
              <a:endParaRPr lang="en-US" altLang="ko-KR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3EEE0BF5-EBA4-48E3-975D-8BE4AA47C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41" y="2449527"/>
            <a:ext cx="3060317" cy="26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7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3ECA902-28DA-4C7D-BDB6-A2870F869314}"/>
              </a:ext>
            </a:extLst>
          </p:cNvPr>
          <p:cNvSpPr/>
          <p:nvPr/>
        </p:nvSpPr>
        <p:spPr>
          <a:xfrm>
            <a:off x="4359102" y="1808744"/>
            <a:ext cx="5546899" cy="579656"/>
          </a:xfrm>
          <a:prstGeom prst="rect">
            <a:avLst/>
          </a:prstGeom>
          <a:solidFill>
            <a:srgbClr val="001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49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B854195-AACC-458F-850C-2775B0E9B706}"/>
              </a:ext>
            </a:extLst>
          </p:cNvPr>
          <p:cNvSpPr/>
          <p:nvPr/>
        </p:nvSpPr>
        <p:spPr>
          <a:xfrm>
            <a:off x="4520952" y="1798769"/>
            <a:ext cx="4185198" cy="5398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L="563958" indent="-563958">
              <a:lnSpc>
                <a:spcPct val="130000"/>
              </a:lnSpc>
              <a:spcAft>
                <a:spcPts val="448"/>
              </a:spcAft>
            </a:pPr>
            <a:r>
              <a:rPr lang="ko-KR" altLang="en-US" sz="250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목차</a:t>
            </a:r>
            <a:endParaRPr lang="en-US" altLang="ko-KR" sz="2500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9A3FB79-1C18-4ABF-B0DB-D41CC88E845C}"/>
              </a:ext>
            </a:extLst>
          </p:cNvPr>
          <p:cNvSpPr/>
          <p:nvPr/>
        </p:nvSpPr>
        <p:spPr>
          <a:xfrm>
            <a:off x="5074071" y="2803508"/>
            <a:ext cx="4342979" cy="1198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08">
              <a:lnSpc>
                <a:spcPct val="120000"/>
              </a:lnSpc>
              <a:spcBef>
                <a:spcPts val="179"/>
              </a:spcBef>
            </a:pPr>
            <a:r>
              <a:rPr lang="en-US" altLang="ko-KR" sz="2000" b="1" dirty="0">
                <a:solidFill>
                  <a:srgbClr val="2B294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2. </a:t>
            </a:r>
            <a:r>
              <a:rPr lang="ko-KR" altLang="en-US" sz="2000" b="1" dirty="0">
                <a:solidFill>
                  <a:srgbClr val="2B294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추진 결과</a:t>
            </a:r>
            <a:endParaRPr lang="en-US" altLang="ko-KR" sz="2000" b="1" spc="-149" dirty="0">
              <a:ln w="3175" cmpd="sng">
                <a:solidFill>
                  <a:srgbClr val="FF6600">
                    <a:alpha val="0"/>
                  </a:srgbClr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60000"/>
                  </a:prstClr>
                </a:innerShdw>
              </a:effectLst>
              <a:latin typeface="맑은 고딕" panose="020B0503020000020004" pitchFamily="50" charset="-127"/>
              <a:cs typeface="Arial" pitchFamily="34" charset="0"/>
            </a:endParaRPr>
          </a:p>
          <a:p>
            <a:pPr defTabSz="914308">
              <a:lnSpc>
                <a:spcPct val="150000"/>
              </a:lnSpc>
              <a:spcBef>
                <a:spcPts val="179"/>
              </a:spcBef>
            </a:pPr>
            <a:r>
              <a:rPr lang="en-US" altLang="ko-KR" spc="-149" dirty="0">
                <a:ln w="3175" cmpd="sng">
                  <a:solidFill>
                    <a:srgbClr val="FF6600">
                      <a:alpha val="0"/>
                    </a:srgb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60000"/>
                    </a:prstClr>
                  </a:innerShdw>
                </a:effectLst>
                <a:latin typeface="맑은 고딕" panose="020B0503020000020004" pitchFamily="50" charset="-127"/>
                <a:cs typeface="Arial" pitchFamily="34" charset="0"/>
              </a:rPr>
              <a:t>       - </a:t>
            </a:r>
            <a:r>
              <a:rPr lang="ko-KR" altLang="en-US" spc="-149" dirty="0">
                <a:ln w="3175" cmpd="sng">
                  <a:solidFill>
                    <a:srgbClr val="FF6600">
                      <a:alpha val="0"/>
                    </a:srgb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60000"/>
                    </a:prstClr>
                  </a:innerShdw>
                </a:effectLst>
                <a:latin typeface="맑은 고딕" panose="020B0503020000020004" pitchFamily="50" charset="-127"/>
                <a:cs typeface="Arial" pitchFamily="34" charset="0"/>
              </a:rPr>
              <a:t>디자인 컨셉</a:t>
            </a:r>
            <a:endParaRPr lang="en-US" altLang="ko-KR" spc="-149" dirty="0">
              <a:ln w="3175" cmpd="sng">
                <a:solidFill>
                  <a:srgbClr val="FF6600">
                    <a:alpha val="0"/>
                  </a:srgbClr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60000"/>
                  </a:prstClr>
                </a:innerShdw>
              </a:effectLst>
              <a:latin typeface="맑은 고딕" panose="020B0503020000020004" pitchFamily="50" charset="-127"/>
              <a:cs typeface="Arial" pitchFamily="34" charset="0"/>
            </a:endParaRPr>
          </a:p>
          <a:p>
            <a:pPr defTabSz="914308">
              <a:lnSpc>
                <a:spcPct val="150000"/>
              </a:lnSpc>
              <a:spcBef>
                <a:spcPts val="179"/>
              </a:spcBef>
            </a:pPr>
            <a:r>
              <a:rPr lang="en-US" altLang="ko-KR" spc="-149" dirty="0">
                <a:ln w="3175" cmpd="sng">
                  <a:solidFill>
                    <a:srgbClr val="FF6600">
                      <a:alpha val="0"/>
                    </a:srgb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60000"/>
                    </a:prstClr>
                  </a:innerShdw>
                </a:effectLst>
                <a:latin typeface="맑은 고딕" panose="020B0503020000020004" pitchFamily="50" charset="-127"/>
                <a:cs typeface="Arial" pitchFamily="34" charset="0"/>
              </a:rPr>
              <a:t>       - </a:t>
            </a:r>
            <a:r>
              <a:rPr lang="ko-KR" altLang="en-US" spc="-149" dirty="0">
                <a:ln w="3175" cmpd="sng">
                  <a:solidFill>
                    <a:srgbClr val="FF6600">
                      <a:alpha val="0"/>
                    </a:srgb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60000"/>
                    </a:prstClr>
                  </a:innerShdw>
                </a:effectLst>
                <a:latin typeface="맑은 고딕" panose="020B0503020000020004" pitchFamily="50" charset="-127"/>
                <a:cs typeface="Arial" pitchFamily="34" charset="0"/>
              </a:rPr>
              <a:t>시스템 예시</a:t>
            </a:r>
            <a:endParaRPr lang="en-US" altLang="ko-KR" spc="-149" dirty="0">
              <a:ln w="3175" cmpd="sng">
                <a:solidFill>
                  <a:srgbClr val="FF6600">
                    <a:alpha val="0"/>
                  </a:srgbClr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60000"/>
                  </a:prstClr>
                </a:innerShdw>
              </a:effectLst>
              <a:latin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89922EE-A5A8-4DDD-B724-28ED755FB893}"/>
              </a:ext>
            </a:extLst>
          </p:cNvPr>
          <p:cNvSpPr/>
          <p:nvPr/>
        </p:nvSpPr>
        <p:spPr>
          <a:xfrm>
            <a:off x="0" y="0"/>
            <a:ext cx="2432720" cy="6858000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10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300D6D9-A081-4F7E-A7F5-AC4791E3B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7" y="1596116"/>
            <a:ext cx="3583311" cy="47852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모서리가 둥근 직사각형 10">
            <a:extLst>
              <a:ext uri="{FF2B5EF4-FFF2-40B4-BE49-F238E27FC236}">
                <a16:creationId xmlns:a16="http://schemas.microsoft.com/office/drawing/2014/main" id="{447346CD-7F13-4CE5-8B81-4EF60F8B2E86}"/>
              </a:ext>
            </a:extLst>
          </p:cNvPr>
          <p:cNvSpPr/>
          <p:nvPr/>
        </p:nvSpPr>
        <p:spPr>
          <a:xfrm>
            <a:off x="981646" y="1591656"/>
            <a:ext cx="3456384" cy="259480"/>
          </a:xfrm>
          <a:prstGeom prst="roundRect">
            <a:avLst>
              <a:gd name="adj" fmla="val 3989"/>
            </a:avLst>
          </a:prstGeom>
          <a:solidFill>
            <a:srgbClr val="C00000">
              <a:alpha val="46000"/>
            </a:srgbClr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모서리가 둥근 직사각형 10">
            <a:extLst>
              <a:ext uri="{FF2B5EF4-FFF2-40B4-BE49-F238E27FC236}">
                <a16:creationId xmlns:a16="http://schemas.microsoft.com/office/drawing/2014/main" id="{9BF8AB28-1B78-4631-A880-C0ABF6545F32}"/>
              </a:ext>
            </a:extLst>
          </p:cNvPr>
          <p:cNvSpPr/>
          <p:nvPr/>
        </p:nvSpPr>
        <p:spPr>
          <a:xfrm>
            <a:off x="981645" y="1883056"/>
            <a:ext cx="3105869" cy="1410914"/>
          </a:xfrm>
          <a:prstGeom prst="roundRect">
            <a:avLst>
              <a:gd name="adj" fmla="val 1536"/>
            </a:avLst>
          </a:prstGeom>
          <a:solidFill>
            <a:srgbClr val="C00000">
              <a:alpha val="11000"/>
            </a:srgbClr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56EFB19D-58A3-4C9D-9653-FD123A75E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04" y="1683031"/>
            <a:ext cx="200025" cy="200025"/>
          </a:xfrm>
          <a:prstGeom prst="ellipse">
            <a:avLst/>
          </a:prstGeom>
          <a:solidFill>
            <a:srgbClr val="5A6F7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000" b="1" dirty="0">
                <a:solidFill>
                  <a:srgbClr val="EFF8FB"/>
                </a:solidFill>
              </a:rPr>
              <a:t>A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022CE27E-E200-4270-9066-1D27C4BFB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04" y="2460472"/>
            <a:ext cx="200025" cy="200025"/>
          </a:xfrm>
          <a:prstGeom prst="ellipse">
            <a:avLst/>
          </a:prstGeom>
          <a:solidFill>
            <a:srgbClr val="5A6F7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000" b="1" dirty="0">
                <a:solidFill>
                  <a:srgbClr val="EFF8FB"/>
                </a:solidFill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92C8F3-653A-4FF7-9EAB-B718FA878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04" y="6062340"/>
            <a:ext cx="200025" cy="200025"/>
          </a:xfrm>
          <a:prstGeom prst="ellipse">
            <a:avLst/>
          </a:prstGeom>
          <a:solidFill>
            <a:srgbClr val="5A6F7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000" b="1" dirty="0">
                <a:solidFill>
                  <a:srgbClr val="EFF8FB"/>
                </a:solidFill>
              </a:rPr>
              <a:t>F</a:t>
            </a:r>
          </a:p>
        </p:txBody>
      </p:sp>
      <p:sp>
        <p:nvSpPr>
          <p:cNvPr id="8" name="모서리가 둥근 직사각형 10">
            <a:extLst>
              <a:ext uri="{FF2B5EF4-FFF2-40B4-BE49-F238E27FC236}">
                <a16:creationId xmlns:a16="http://schemas.microsoft.com/office/drawing/2014/main" id="{EBAC210B-3913-40BB-A7DD-D590E9971C27}"/>
              </a:ext>
            </a:extLst>
          </p:cNvPr>
          <p:cNvSpPr/>
          <p:nvPr/>
        </p:nvSpPr>
        <p:spPr>
          <a:xfrm>
            <a:off x="981644" y="6078546"/>
            <a:ext cx="3456385" cy="302781"/>
          </a:xfrm>
          <a:prstGeom prst="roundRect">
            <a:avLst>
              <a:gd name="adj" fmla="val 3989"/>
            </a:avLst>
          </a:prstGeom>
          <a:solidFill>
            <a:srgbClr val="C00000">
              <a:alpha val="11000"/>
            </a:srgbClr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9" name="모서리가 둥근 직사각형 10">
            <a:extLst>
              <a:ext uri="{FF2B5EF4-FFF2-40B4-BE49-F238E27FC236}">
                <a16:creationId xmlns:a16="http://schemas.microsoft.com/office/drawing/2014/main" id="{3CE036EF-4D04-48F4-8228-14711D880C5B}"/>
              </a:ext>
            </a:extLst>
          </p:cNvPr>
          <p:cNvSpPr/>
          <p:nvPr/>
        </p:nvSpPr>
        <p:spPr>
          <a:xfrm>
            <a:off x="4159522" y="1883056"/>
            <a:ext cx="278507" cy="4113958"/>
          </a:xfrm>
          <a:prstGeom prst="roundRect">
            <a:avLst>
              <a:gd name="adj" fmla="val 1536"/>
            </a:avLst>
          </a:prstGeom>
          <a:solidFill>
            <a:srgbClr val="C00000">
              <a:alpha val="11000"/>
            </a:srgbClr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모서리가 둥근 직사각형 10">
            <a:extLst>
              <a:ext uri="{FF2B5EF4-FFF2-40B4-BE49-F238E27FC236}">
                <a16:creationId xmlns:a16="http://schemas.microsoft.com/office/drawing/2014/main" id="{6E420404-6BC6-4406-A60E-AAC82CA74B7D}"/>
              </a:ext>
            </a:extLst>
          </p:cNvPr>
          <p:cNvSpPr/>
          <p:nvPr/>
        </p:nvSpPr>
        <p:spPr>
          <a:xfrm>
            <a:off x="981064" y="3320850"/>
            <a:ext cx="3105869" cy="261152"/>
          </a:xfrm>
          <a:prstGeom prst="roundRect">
            <a:avLst>
              <a:gd name="adj" fmla="val 1536"/>
            </a:avLst>
          </a:prstGeom>
          <a:solidFill>
            <a:srgbClr val="C00000">
              <a:alpha val="11000"/>
            </a:srgbClr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BD4A5488-CA1A-4298-BC1E-783AAD9B7D19}"/>
              </a:ext>
            </a:extLst>
          </p:cNvPr>
          <p:cNvSpPr/>
          <p:nvPr/>
        </p:nvSpPr>
        <p:spPr>
          <a:xfrm>
            <a:off x="981063" y="3625502"/>
            <a:ext cx="3105869" cy="2371512"/>
          </a:xfrm>
          <a:prstGeom prst="roundRect">
            <a:avLst>
              <a:gd name="adj" fmla="val 1536"/>
            </a:avLst>
          </a:prstGeom>
          <a:solidFill>
            <a:srgbClr val="C00000">
              <a:alpha val="11000"/>
            </a:srgbClr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AA09864A-6B65-46D0-BDC5-2F7197E61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056" y="3970914"/>
            <a:ext cx="200025" cy="200025"/>
          </a:xfrm>
          <a:prstGeom prst="ellipse">
            <a:avLst/>
          </a:prstGeom>
          <a:solidFill>
            <a:srgbClr val="5A6F7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000" b="1" dirty="0">
                <a:solidFill>
                  <a:srgbClr val="EFF8FB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1BB1A6-6140-4F0A-A579-0EDEA35AD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541" y="3940121"/>
            <a:ext cx="22856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30000"/>
              </a:spcBef>
            </a:pPr>
            <a:r>
              <a:rPr lang="en-US" altLang="ko-KR" sz="1000" b="1" dirty="0">
                <a:solidFill>
                  <a:srgbClr val="3A3A3A"/>
                </a:solidFill>
              </a:rPr>
              <a:t>[GNB] </a:t>
            </a:r>
          </a:p>
          <a:p>
            <a:pPr latinLnBrk="0">
              <a:spcBef>
                <a:spcPct val="30000"/>
              </a:spcBef>
            </a:pPr>
            <a:r>
              <a:rPr lang="en-US" altLang="ko-KR" sz="1000" dirty="0">
                <a:solidFill>
                  <a:srgbClr val="3A3A3A"/>
                </a:solidFill>
              </a:rPr>
              <a:t>CI , Utility , </a:t>
            </a:r>
            <a:r>
              <a:rPr lang="ko-KR" altLang="en-US" sz="1000" dirty="0">
                <a:solidFill>
                  <a:srgbClr val="3A3A3A"/>
                </a:solidFill>
              </a:rPr>
              <a:t>네비게이션 영역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2BBDBB3B-E0A9-4861-AA8B-8C48E9580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040" y="4562312"/>
            <a:ext cx="200025" cy="200025"/>
          </a:xfrm>
          <a:prstGeom prst="ellipse">
            <a:avLst/>
          </a:prstGeom>
          <a:solidFill>
            <a:srgbClr val="5A6F7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000" b="1" dirty="0">
                <a:solidFill>
                  <a:srgbClr val="EFF8FB"/>
                </a:solidFill>
              </a:rPr>
              <a:t>B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05B79540-5478-4EBC-96F7-5927FC9B3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540" y="4523954"/>
            <a:ext cx="371141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30000"/>
              </a:spcBef>
            </a:pPr>
            <a:r>
              <a:rPr lang="en-US" altLang="ko-KR" sz="1000" b="1" dirty="0">
                <a:solidFill>
                  <a:srgbClr val="3A3A3A"/>
                </a:solidFill>
              </a:rPr>
              <a:t>[Contents] </a:t>
            </a:r>
            <a:r>
              <a:rPr lang="ko-KR" altLang="en-US" sz="1000" b="1" dirty="0">
                <a:solidFill>
                  <a:srgbClr val="3A3A3A"/>
                </a:solidFill>
              </a:rPr>
              <a:t>고정 영역</a:t>
            </a:r>
            <a:endParaRPr lang="en-US" altLang="ko-KR" sz="1000" b="1" dirty="0">
              <a:solidFill>
                <a:srgbClr val="3A3A3A"/>
              </a:solidFill>
            </a:endParaRPr>
          </a:p>
          <a:p>
            <a:pPr latinLnBrk="0">
              <a:spcBef>
                <a:spcPct val="30000"/>
              </a:spcBef>
            </a:pPr>
            <a:r>
              <a:rPr lang="ko-KR" altLang="en-US" sz="1000" dirty="0">
                <a:solidFill>
                  <a:srgbClr val="3A3A3A"/>
                </a:solidFill>
              </a:rPr>
              <a:t>사용자 정보</a:t>
            </a:r>
            <a:r>
              <a:rPr lang="en-US" altLang="ko-KR" sz="1000" dirty="0">
                <a:solidFill>
                  <a:srgbClr val="3A3A3A"/>
                </a:solidFill>
              </a:rPr>
              <a:t>, </a:t>
            </a:r>
            <a:r>
              <a:rPr lang="ko-KR" altLang="en-US" sz="1000" dirty="0">
                <a:solidFill>
                  <a:srgbClr val="3A3A3A"/>
                </a:solidFill>
              </a:rPr>
              <a:t>공지사항</a:t>
            </a:r>
            <a:r>
              <a:rPr lang="en-US" altLang="ko-KR" sz="1000" dirty="0">
                <a:solidFill>
                  <a:srgbClr val="3A3A3A"/>
                </a:solidFill>
              </a:rPr>
              <a:t>, </a:t>
            </a:r>
            <a:r>
              <a:rPr lang="ko-KR" altLang="en-US" sz="1000" dirty="0">
                <a:solidFill>
                  <a:srgbClr val="3A3A3A"/>
                </a:solidFill>
              </a:rPr>
              <a:t>일정 영역 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3583A4C9-A4BA-4BE7-A190-EC7A38C1E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071" y="5121762"/>
            <a:ext cx="200025" cy="200025"/>
          </a:xfrm>
          <a:prstGeom prst="ellipse">
            <a:avLst/>
          </a:prstGeom>
          <a:solidFill>
            <a:srgbClr val="5A6F7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000" b="1" dirty="0">
                <a:solidFill>
                  <a:srgbClr val="EFF8FB"/>
                </a:solidFill>
              </a:rPr>
              <a:t>C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21526C7C-6D7E-4C68-B5AA-FA4B191B0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081" y="5090202"/>
            <a:ext cx="1709586" cy="24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30000"/>
              </a:spcBef>
            </a:pPr>
            <a:r>
              <a:rPr lang="en-US" altLang="ko-KR" sz="1000" b="1" dirty="0">
                <a:solidFill>
                  <a:srgbClr val="3A3A3A"/>
                </a:solidFill>
              </a:rPr>
              <a:t>[Contents] </a:t>
            </a:r>
            <a:r>
              <a:rPr lang="ko-KR" altLang="en-US" sz="1000" dirty="0" err="1">
                <a:solidFill>
                  <a:srgbClr val="3A3A3A"/>
                </a:solidFill>
              </a:rPr>
              <a:t>즐겨찾기</a:t>
            </a:r>
            <a:r>
              <a:rPr lang="ko-KR" altLang="en-US" sz="1000" dirty="0">
                <a:solidFill>
                  <a:srgbClr val="3A3A3A"/>
                </a:solidFill>
              </a:rPr>
              <a:t> 영역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6CBEDECD-1F5D-4148-880F-A9B1A2E14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04" y="3329112"/>
            <a:ext cx="200025" cy="200025"/>
          </a:xfrm>
          <a:prstGeom prst="ellipse">
            <a:avLst/>
          </a:prstGeom>
          <a:solidFill>
            <a:srgbClr val="5A6F7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000" b="1" dirty="0">
                <a:solidFill>
                  <a:srgbClr val="EFF8FB"/>
                </a:solidFill>
              </a:rPr>
              <a:t>C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E3CE0D33-853E-4AFD-B091-0F3ED896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04" y="4677766"/>
            <a:ext cx="200025" cy="200025"/>
          </a:xfrm>
          <a:prstGeom prst="ellipse">
            <a:avLst/>
          </a:prstGeom>
          <a:solidFill>
            <a:srgbClr val="5A6F7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000" b="1" dirty="0">
                <a:solidFill>
                  <a:srgbClr val="EFF8FB"/>
                </a:solidFill>
              </a:rPr>
              <a:t>D</a:t>
            </a:r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id="{FEF4EA41-CEB5-4EF1-A694-27324D05A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935" y="4247667"/>
            <a:ext cx="200025" cy="200025"/>
          </a:xfrm>
          <a:prstGeom prst="ellipse">
            <a:avLst/>
          </a:prstGeom>
          <a:solidFill>
            <a:srgbClr val="5A6F7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000" b="1" dirty="0">
                <a:solidFill>
                  <a:srgbClr val="EFF8FB"/>
                </a:solidFill>
              </a:rPr>
              <a:t>E</a:t>
            </a:r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id="{C711140A-1ABB-46A1-8A68-6B43D3AA5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596" y="5465188"/>
            <a:ext cx="200025" cy="200025"/>
          </a:xfrm>
          <a:prstGeom prst="ellipse">
            <a:avLst/>
          </a:prstGeom>
          <a:solidFill>
            <a:srgbClr val="5A6F7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000" b="1" dirty="0">
                <a:solidFill>
                  <a:srgbClr val="EFF8FB"/>
                </a:solidFill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2D502E-FE7D-4C6E-9BBA-1A26D175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081" y="5442345"/>
            <a:ext cx="2285650" cy="24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30000"/>
              </a:spcBef>
            </a:pPr>
            <a:r>
              <a:rPr lang="en-US" altLang="ko-KR" sz="1000" b="1" dirty="0">
                <a:solidFill>
                  <a:srgbClr val="3A3A3A"/>
                </a:solidFill>
              </a:rPr>
              <a:t>[Contents] </a:t>
            </a:r>
            <a:r>
              <a:rPr lang="ko-KR" altLang="en-US" sz="1000" dirty="0" err="1">
                <a:solidFill>
                  <a:srgbClr val="3A3A3A"/>
                </a:solidFill>
              </a:rPr>
              <a:t>포틀릿</a:t>
            </a:r>
            <a:r>
              <a:rPr lang="ko-KR" altLang="en-US" sz="1000" dirty="0">
                <a:solidFill>
                  <a:srgbClr val="3A3A3A"/>
                </a:solidFill>
              </a:rPr>
              <a:t> 영역</a:t>
            </a: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D3FB98E7-E386-47F1-B812-B3100B800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580" y="5808614"/>
            <a:ext cx="200025" cy="200025"/>
          </a:xfrm>
          <a:prstGeom prst="ellipse">
            <a:avLst/>
          </a:prstGeom>
          <a:solidFill>
            <a:srgbClr val="5A6F7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000" b="1" dirty="0">
                <a:solidFill>
                  <a:srgbClr val="EFF8FB"/>
                </a:solidFill>
              </a:rPr>
              <a:t>E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B86AB716-B70A-4CB1-AEA3-D589C0347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081" y="5778206"/>
            <a:ext cx="3168352" cy="24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30000"/>
              </a:spcBef>
            </a:pPr>
            <a:r>
              <a:rPr lang="en-US" altLang="ko-KR" sz="1000" b="1" dirty="0">
                <a:solidFill>
                  <a:srgbClr val="3A3A3A"/>
                </a:solidFill>
              </a:rPr>
              <a:t>[Contents] </a:t>
            </a:r>
            <a:r>
              <a:rPr lang="ko-KR" altLang="en-US" sz="1000" dirty="0" err="1">
                <a:solidFill>
                  <a:srgbClr val="3A3A3A"/>
                </a:solidFill>
              </a:rPr>
              <a:t>퀵링크</a:t>
            </a:r>
            <a:r>
              <a:rPr lang="ko-KR" altLang="en-US" sz="1000" dirty="0">
                <a:solidFill>
                  <a:srgbClr val="3A3A3A"/>
                </a:solidFill>
              </a:rPr>
              <a:t> 영역 </a:t>
            </a: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1D5A7646-CC5B-4270-99ED-CFB3FCF45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611" y="6152041"/>
            <a:ext cx="200025" cy="200025"/>
          </a:xfrm>
          <a:prstGeom prst="ellipse">
            <a:avLst/>
          </a:prstGeom>
          <a:solidFill>
            <a:srgbClr val="5A6F7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000" b="1" dirty="0">
                <a:solidFill>
                  <a:srgbClr val="EFF8FB"/>
                </a:solidFill>
              </a:rPr>
              <a:t>F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E2536C33-DF30-48B7-8988-4B30F414B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620" y="6128430"/>
            <a:ext cx="3906362" cy="24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110000"/>
              </a:lnSpc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lnSpc>
                <a:spcPct val="110000"/>
              </a:lnSpc>
              <a:spcBef>
                <a:spcPct val="20000"/>
              </a:spcBef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30000"/>
              </a:spcBef>
            </a:pPr>
            <a:r>
              <a:rPr lang="en-US" altLang="ko-KR" sz="1000" b="1" dirty="0">
                <a:solidFill>
                  <a:srgbClr val="3A3A3A"/>
                </a:solidFill>
              </a:rPr>
              <a:t>[Footer</a:t>
            </a:r>
            <a:r>
              <a:rPr lang="en-US" altLang="ko-KR" sz="1000" dirty="0">
                <a:solidFill>
                  <a:srgbClr val="3A3A3A"/>
                </a:solidFill>
              </a:rPr>
              <a:t>] Copyright, SNS</a:t>
            </a:r>
            <a:r>
              <a:rPr lang="ko-KR" altLang="en-US" sz="1000" dirty="0">
                <a:solidFill>
                  <a:srgbClr val="3A3A3A"/>
                </a:solidFill>
              </a:rPr>
              <a:t>링크</a:t>
            </a:r>
            <a:r>
              <a:rPr lang="en-US" altLang="ko-KR" sz="1000" dirty="0">
                <a:solidFill>
                  <a:srgbClr val="3A3A3A"/>
                </a:solidFill>
              </a:rPr>
              <a:t>, </a:t>
            </a:r>
            <a:r>
              <a:rPr lang="ko-KR" altLang="en-US" sz="1000" dirty="0">
                <a:solidFill>
                  <a:srgbClr val="3A3A3A"/>
                </a:solidFill>
              </a:rPr>
              <a:t>서비스 </a:t>
            </a:r>
            <a:r>
              <a:rPr lang="ko-KR" altLang="en-US" sz="1000" dirty="0" err="1">
                <a:solidFill>
                  <a:srgbClr val="3A3A3A"/>
                </a:solidFill>
              </a:rPr>
              <a:t>바로가기</a:t>
            </a:r>
            <a:r>
              <a:rPr lang="ko-KR" altLang="en-US" sz="1000" dirty="0">
                <a:solidFill>
                  <a:srgbClr val="3A3A3A"/>
                </a:solidFill>
              </a:rPr>
              <a:t> 영역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BD1E701-62E8-4CCB-B9AD-9BC9BFC94701}"/>
              </a:ext>
            </a:extLst>
          </p:cNvPr>
          <p:cNvSpPr/>
          <p:nvPr/>
        </p:nvSpPr>
        <p:spPr>
          <a:xfrm>
            <a:off x="5403550" y="1861051"/>
            <a:ext cx="4085954" cy="778727"/>
          </a:xfrm>
          <a:prstGeom prst="rect">
            <a:avLst/>
          </a:prstGeom>
        </p:spPr>
        <p:txBody>
          <a:bodyPr wrap="square" lIns="82031" tIns="41015" rIns="82031" bIns="41015">
            <a:spAutoFit/>
          </a:bodyPr>
          <a:lstStyle/>
          <a:p>
            <a:pPr marL="161471" indent="-161471" latinLnBrk="0">
              <a:lnSpc>
                <a:spcPct val="150000"/>
              </a:lnSpc>
              <a:buClr>
                <a:prstClr val="white"/>
              </a:buClr>
              <a:buBlip>
                <a:blip r:embed="rId3"/>
              </a:buBlip>
            </a:pPr>
            <a:r>
              <a:rPr kumimoji="1" lang="ko-KR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다양한 디바이스에 대응할 수 있는 반응형 웹</a:t>
            </a:r>
          </a:p>
          <a:p>
            <a:pPr marL="161471" indent="-161471" latinLnBrk="0">
              <a:lnSpc>
                <a:spcPct val="150000"/>
              </a:lnSpc>
              <a:buClr>
                <a:prstClr val="white"/>
              </a:buClr>
              <a:buBlip>
                <a:blip r:embed="rId3"/>
              </a:buBlip>
            </a:pPr>
            <a:r>
              <a:rPr kumimoji="1" lang="ko-KR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단국대학교의 아이덴티티에 부합한 전용 색상 도출</a:t>
            </a:r>
          </a:p>
          <a:p>
            <a:pPr marL="161471" indent="-161471" latinLnBrk="0">
              <a:lnSpc>
                <a:spcPct val="150000"/>
              </a:lnSpc>
              <a:buClr>
                <a:prstClr val="white"/>
              </a:buClr>
              <a:buBlip>
                <a:blip r:embed="rId3"/>
              </a:buBlip>
            </a:pPr>
            <a:r>
              <a:rPr kumimoji="1" lang="ko-KR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고정 영역과 확장성이 가능한 </a:t>
            </a:r>
            <a:r>
              <a:rPr kumimoji="1" lang="ko-KR" altLang="en-US" sz="105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포틀릿</a:t>
            </a:r>
            <a:r>
              <a:rPr kumimoji="1" lang="ko-KR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 영역으로 구분</a:t>
            </a:r>
            <a:endParaRPr kumimoji="1" lang="en-US" altLang="ko-KR" sz="1050" kern="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F70306C-2B64-4170-833B-5790489E5A42}"/>
              </a:ext>
            </a:extLst>
          </p:cNvPr>
          <p:cNvGrpSpPr/>
          <p:nvPr/>
        </p:nvGrpSpPr>
        <p:grpSpPr>
          <a:xfrm>
            <a:off x="5475559" y="1305759"/>
            <a:ext cx="4013945" cy="373015"/>
            <a:chOff x="579968" y="1822857"/>
            <a:chExt cx="4013945" cy="373015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513132E-2296-4BB3-9200-7A165AB17D53}"/>
                </a:ext>
              </a:extLst>
            </p:cNvPr>
            <p:cNvSpPr/>
            <p:nvPr/>
          </p:nvSpPr>
          <p:spPr>
            <a:xfrm>
              <a:off x="754109" y="1822857"/>
              <a:ext cx="1636728" cy="336747"/>
            </a:xfrm>
            <a:prstGeom prst="rect">
              <a:avLst/>
            </a:prstGeom>
          </p:spPr>
          <p:txBody>
            <a:bodyPr wrap="square" lIns="82031" tIns="41015" rIns="82031" bIns="41015">
              <a:spAutoFit/>
            </a:bodyPr>
            <a:lstStyle/>
            <a:p>
              <a:pPr latinLnBrk="0">
                <a:lnSpc>
                  <a:spcPct val="150000"/>
                </a:lnSpc>
                <a:buClr>
                  <a:prstClr val="white"/>
                </a:buClr>
              </a:pPr>
              <a:r>
                <a:rPr kumimoji="1" lang="ko-KR" altLang="en-US" sz="11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디자인 전략 및 컨셉</a:t>
              </a:r>
              <a:endParaRPr kumimoji="1" lang="en-US" altLang="ko-KR" sz="1100" b="1" kern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170E5AD3-8843-4488-B305-087430ED1A96}"/>
                </a:ext>
              </a:extLst>
            </p:cNvPr>
            <p:cNvCxnSpPr>
              <a:cxnSpLocks/>
            </p:cNvCxnSpPr>
            <p:nvPr/>
          </p:nvCxnSpPr>
          <p:spPr>
            <a:xfrm>
              <a:off x="579968" y="2195872"/>
              <a:ext cx="401394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9C5020D2-802A-4188-BF8B-18C0BCBBB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1413297"/>
            <a:ext cx="192644" cy="121669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AF123BE9-3786-45FB-ABB6-46A730E8DD77}"/>
              </a:ext>
            </a:extLst>
          </p:cNvPr>
          <p:cNvSpPr/>
          <p:nvPr/>
        </p:nvSpPr>
        <p:spPr>
          <a:xfrm>
            <a:off x="386790" y="537965"/>
            <a:ext cx="605592" cy="577228"/>
          </a:xfrm>
          <a:prstGeom prst="rect">
            <a:avLst/>
          </a:prstGeom>
        </p:spPr>
        <p:txBody>
          <a:bodyPr wrap="none" lIns="83967" tIns="41983" rIns="83967" bIns="41983">
            <a:spAutoFit/>
          </a:bodyPr>
          <a:lstStyle/>
          <a:p>
            <a:pPr algn="ctr" defTabSz="914314"/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effectLst>
                  <a:outerShdw dist="25400" dir="2700000" algn="tl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3200" b="1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effectLst>
                <a:outerShdw dist="25400" dir="2700000" algn="tl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5430196-20A9-4443-9366-9E0E6D97FFB8}"/>
              </a:ext>
            </a:extLst>
          </p:cNvPr>
          <p:cNvSpPr/>
          <p:nvPr/>
        </p:nvSpPr>
        <p:spPr>
          <a:xfrm>
            <a:off x="1095249" y="856861"/>
            <a:ext cx="1594898" cy="338554"/>
          </a:xfrm>
          <a:prstGeom prst="rect">
            <a:avLst/>
          </a:prstGeom>
        </p:spPr>
        <p:txBody>
          <a:bodyPr wrap="none" lIns="99174" tIns="0" rIns="99174" bIns="0">
            <a:spAutoFit/>
          </a:bodyPr>
          <a:lstStyle/>
          <a:p>
            <a:pPr defTabSz="914314"/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디자인 컨셉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756911F-432C-4EB8-887F-EB3415E742A9}"/>
              </a:ext>
            </a:extLst>
          </p:cNvPr>
          <p:cNvSpPr/>
          <p:nvPr/>
        </p:nvSpPr>
        <p:spPr>
          <a:xfrm>
            <a:off x="1226958" y="572121"/>
            <a:ext cx="1853833" cy="200055"/>
          </a:xfrm>
          <a:prstGeom prst="rect">
            <a:avLst/>
          </a:prstGeom>
        </p:spPr>
        <p:txBody>
          <a:bodyPr wrap="square" lIns="0" tIns="0" rIns="99174" bIns="0">
            <a:spAutoFit/>
          </a:bodyPr>
          <a:lstStyle/>
          <a:p>
            <a:pPr defTabSz="914314"/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추진결과</a:t>
            </a:r>
          </a:p>
        </p:txBody>
      </p:sp>
    </p:spTree>
    <p:extLst>
      <p:ext uri="{BB962C8B-B14F-4D97-AF65-F5344CB8AC3E}">
        <p14:creationId xmlns:p14="http://schemas.microsoft.com/office/powerpoint/2010/main" val="145492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CE7798-DB90-43E4-B7E5-9606F78D229E}"/>
              </a:ext>
            </a:extLst>
          </p:cNvPr>
          <p:cNvSpPr txBox="1"/>
          <p:nvPr/>
        </p:nvSpPr>
        <p:spPr>
          <a:xfrm>
            <a:off x="2648744" y="1843033"/>
            <a:ext cx="514122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PC</a:t>
            </a:r>
            <a:endParaRPr lang="ko-KR" alt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BA238-80CD-4F11-A7E5-3A4BD65EA2A7}"/>
              </a:ext>
            </a:extLst>
          </p:cNvPr>
          <p:cNvSpPr txBox="1"/>
          <p:nvPr/>
        </p:nvSpPr>
        <p:spPr>
          <a:xfrm>
            <a:off x="7329264" y="1843033"/>
            <a:ext cx="1205466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Mobile</a:t>
            </a:r>
            <a:endParaRPr lang="ko-KR" altLang="en-US" sz="1200" b="1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86F2729-1B2D-4917-9DC4-47241C056036}"/>
              </a:ext>
            </a:extLst>
          </p:cNvPr>
          <p:cNvGrpSpPr/>
          <p:nvPr/>
        </p:nvGrpSpPr>
        <p:grpSpPr>
          <a:xfrm>
            <a:off x="6932861" y="2117285"/>
            <a:ext cx="2102960" cy="4168594"/>
            <a:chOff x="6932861" y="2117285"/>
            <a:chExt cx="2102960" cy="416859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379D9155-79CC-445C-8A28-6CF900124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3188"/>
            <a:stretch/>
          </p:blipFill>
          <p:spPr>
            <a:xfrm>
              <a:off x="7066587" y="2514570"/>
              <a:ext cx="1835507" cy="3650734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C034EA0-6C6A-4671-9EFE-0A8ED3AB5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2861" y="2117285"/>
              <a:ext cx="2102960" cy="4168594"/>
            </a:xfrm>
            <a:prstGeom prst="rect">
              <a:avLst/>
            </a:prstGeom>
          </p:spPr>
        </p:pic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DB5B882C-EA02-44F6-8D34-2B003E595F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88"/>
          <a:stretch/>
        </p:blipFill>
        <p:spPr>
          <a:xfrm>
            <a:off x="529541" y="2117285"/>
            <a:ext cx="4752528" cy="416859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87C999EF-1F89-4A41-AC1D-DA008620862B}"/>
              </a:ext>
            </a:extLst>
          </p:cNvPr>
          <p:cNvSpPr/>
          <p:nvPr/>
        </p:nvSpPr>
        <p:spPr>
          <a:xfrm>
            <a:off x="386790" y="537965"/>
            <a:ext cx="605592" cy="577228"/>
          </a:xfrm>
          <a:prstGeom prst="rect">
            <a:avLst/>
          </a:prstGeom>
        </p:spPr>
        <p:txBody>
          <a:bodyPr wrap="none" lIns="83967" tIns="41983" rIns="83967" bIns="41983">
            <a:spAutoFit/>
          </a:bodyPr>
          <a:lstStyle/>
          <a:p>
            <a:pPr algn="ctr" defTabSz="914314"/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effectLst>
                  <a:outerShdw dist="25400" dir="2700000" algn="tl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3200" b="1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effectLst>
                <a:outerShdw dist="25400" dir="2700000" algn="tl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E24B8EF-09BC-4991-AE1D-395C2660D540}"/>
              </a:ext>
            </a:extLst>
          </p:cNvPr>
          <p:cNvSpPr/>
          <p:nvPr/>
        </p:nvSpPr>
        <p:spPr>
          <a:xfrm>
            <a:off x="1095249" y="856861"/>
            <a:ext cx="1594898" cy="338554"/>
          </a:xfrm>
          <a:prstGeom prst="rect">
            <a:avLst/>
          </a:prstGeom>
        </p:spPr>
        <p:txBody>
          <a:bodyPr wrap="none" lIns="99174" tIns="0" rIns="99174" bIns="0">
            <a:spAutoFit/>
          </a:bodyPr>
          <a:lstStyle/>
          <a:p>
            <a:pPr defTabSz="914314"/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시스템 예시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7F82F8D-4D49-4FF4-96C4-CAE17E6E86F9}"/>
              </a:ext>
            </a:extLst>
          </p:cNvPr>
          <p:cNvSpPr/>
          <p:nvPr/>
        </p:nvSpPr>
        <p:spPr>
          <a:xfrm>
            <a:off x="1226958" y="572121"/>
            <a:ext cx="1853833" cy="200055"/>
          </a:xfrm>
          <a:prstGeom prst="rect">
            <a:avLst/>
          </a:prstGeom>
        </p:spPr>
        <p:txBody>
          <a:bodyPr wrap="square" lIns="0" tIns="0" rIns="99174" bIns="0">
            <a:spAutoFit/>
          </a:bodyPr>
          <a:lstStyle/>
          <a:p>
            <a:pPr defTabSz="914314"/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추진결과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A8C993A-E442-4F18-BE38-E43C31C203C6}"/>
              </a:ext>
            </a:extLst>
          </p:cNvPr>
          <p:cNvGrpSpPr/>
          <p:nvPr/>
        </p:nvGrpSpPr>
        <p:grpSpPr>
          <a:xfrm>
            <a:off x="529541" y="908720"/>
            <a:ext cx="8800813" cy="793540"/>
            <a:chOff x="-156340" y="1400140"/>
            <a:chExt cx="611443" cy="386028"/>
          </a:xfrm>
        </p:grpSpPr>
        <p:sp>
          <p:nvSpPr>
            <p:cNvPr id="17" name="사각형: 둥근 모서리 76">
              <a:extLst>
                <a:ext uri="{FF2B5EF4-FFF2-40B4-BE49-F238E27FC236}">
                  <a16:creationId xmlns:a16="http://schemas.microsoft.com/office/drawing/2014/main" id="{13661E11-AABD-4782-B14E-6A422EFAF96A}"/>
                </a:ext>
              </a:extLst>
            </p:cNvPr>
            <p:cNvSpPr/>
            <p:nvPr/>
          </p:nvSpPr>
          <p:spPr>
            <a:xfrm>
              <a:off x="-156340" y="1550363"/>
              <a:ext cx="611443" cy="235805"/>
            </a:xfrm>
            <a:prstGeom prst="roundRect">
              <a:avLst/>
            </a:prstGeom>
            <a:gradFill>
              <a:gsLst>
                <a:gs pos="0">
                  <a:srgbClr val="153969"/>
                </a:gs>
                <a:gs pos="90000">
                  <a:srgbClr val="173969">
                    <a:lumMod val="77000"/>
                    <a:lumOff val="2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제목 1">
              <a:extLst>
                <a:ext uri="{FF2B5EF4-FFF2-40B4-BE49-F238E27FC236}">
                  <a16:creationId xmlns:a16="http://schemas.microsoft.com/office/drawing/2014/main" id="{29D3B95D-3638-4A71-99F9-75E643B8FD0B}"/>
                </a:ext>
              </a:extLst>
            </p:cNvPr>
            <p:cNvSpPr txBox="1">
              <a:spLocks/>
            </p:cNvSpPr>
            <p:nvPr/>
          </p:nvSpPr>
          <p:spPr>
            <a:xfrm>
              <a:off x="-156340" y="1400140"/>
              <a:ext cx="11318" cy="111118"/>
            </a:xfrm>
            <a:prstGeom prst="rect">
              <a:avLst/>
            </a:prstGeom>
            <a:ln>
              <a:noFill/>
            </a:ln>
          </p:spPr>
          <p:txBody>
            <a:bodyPr vert="horz" wrap="none" lIns="80633" tIns="40316" rIns="80633" bIns="40316" rtlCol="0" anchor="ctr">
              <a:spAutoFit/>
              <a:scene3d>
                <a:camera prst="orthographicFront"/>
                <a:lightRig rig="threePt" dir="t"/>
              </a:scene3d>
              <a:sp3d>
                <a:bevelT w="0"/>
              </a:sp3d>
            </a:bodyPr>
            <a:lstStyle>
              <a:lvl1pPr algn="l" defTabSz="1067646" rtl="0" eaLnBrk="1" latinLnBrk="1" hangingPunct="1">
                <a:spcBef>
                  <a:spcPct val="0"/>
                </a:spcBef>
                <a:buNone/>
                <a:defRPr sz="240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모던고딕 EB" pitchFamily="18" charset="-127"/>
                  <a:ea typeface="Rix모던고딕 EB" pitchFamily="18" charset="-127"/>
                  <a:cs typeface="+mj-cs"/>
                </a:defRPr>
              </a:lvl1pPr>
            </a:lstStyle>
            <a:p>
              <a:pPr defTabSz="1111749" fontAlgn="base">
                <a:spcAft>
                  <a:spcPct val="0"/>
                </a:spcAft>
                <a:buClr>
                  <a:prstClr val="black"/>
                </a:buClr>
                <a:buSzPct val="80000"/>
                <a:tabLst>
                  <a:tab pos="331859" algn="l"/>
                </a:tabLst>
              </a:pPr>
              <a:endParaRPr lang="en-US" altLang="ko-KR" sz="12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" name="Text Box 65">
            <a:extLst>
              <a:ext uri="{FF2B5EF4-FFF2-40B4-BE49-F238E27FC236}">
                <a16:creationId xmlns:a16="http://schemas.microsoft.com/office/drawing/2014/main" id="{882A4651-277D-4B19-8A0C-CA87B1DE2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99" y="1264891"/>
            <a:ext cx="4132991" cy="38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6585" tIns="53291" rIns="106585" bIns="53291">
            <a:spAutoFit/>
          </a:bodyPr>
          <a:lstStyle/>
          <a:p>
            <a:pPr lvl="0"/>
            <a:r>
              <a:rPr lang="en-US" altLang="ko-KR" dirty="0">
                <a:solidFill>
                  <a:prstClr val="white"/>
                </a:solidFill>
              </a:rPr>
              <a:t>PC </a:t>
            </a:r>
            <a:r>
              <a:rPr lang="ko-KR" altLang="en-US" dirty="0">
                <a:solidFill>
                  <a:prstClr val="white"/>
                </a:solidFill>
              </a:rPr>
              <a:t>및 </a:t>
            </a:r>
            <a:r>
              <a:rPr lang="ko-KR" altLang="en-US" dirty="0" err="1">
                <a:solidFill>
                  <a:prstClr val="white"/>
                </a:solidFill>
              </a:rPr>
              <a:t>모바일등</a:t>
            </a:r>
            <a:r>
              <a:rPr lang="ko-KR" altLang="en-US" dirty="0">
                <a:solidFill>
                  <a:prstClr val="white"/>
                </a:solidFill>
              </a:rPr>
              <a:t> 다양한 디바이스 지원</a:t>
            </a:r>
          </a:p>
        </p:txBody>
      </p:sp>
    </p:spTree>
    <p:extLst>
      <p:ext uri="{BB962C8B-B14F-4D97-AF65-F5344CB8AC3E}">
        <p14:creationId xmlns:p14="http://schemas.microsoft.com/office/powerpoint/2010/main" val="121939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0" descr="그라데이션3">
            <a:extLst>
              <a:ext uri="{FF2B5EF4-FFF2-40B4-BE49-F238E27FC236}">
                <a16:creationId xmlns:a16="http://schemas.microsoft.com/office/drawing/2014/main" id="{99E5DE4D-2137-4EF4-B349-0EC8D4F06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25" y="1869595"/>
            <a:ext cx="5191729" cy="4450440"/>
          </a:xfrm>
          <a:prstGeom prst="roundRect">
            <a:avLst>
              <a:gd name="adj" fmla="val 2481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AutoShape 20" descr="그라데이션3">
            <a:extLst>
              <a:ext uri="{FF2B5EF4-FFF2-40B4-BE49-F238E27FC236}">
                <a16:creationId xmlns:a16="http://schemas.microsoft.com/office/drawing/2014/main" id="{D9B4496A-889A-4797-AD53-F10FDC927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56" y="1869594"/>
            <a:ext cx="3162908" cy="4450441"/>
          </a:xfrm>
          <a:prstGeom prst="roundRect">
            <a:avLst>
              <a:gd name="adj" fmla="val 2481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AA84455-79C8-4272-AFDD-1DFFED0BF577}"/>
              </a:ext>
            </a:extLst>
          </p:cNvPr>
          <p:cNvSpPr/>
          <p:nvPr/>
        </p:nvSpPr>
        <p:spPr>
          <a:xfrm>
            <a:off x="386790" y="537965"/>
            <a:ext cx="605592" cy="577228"/>
          </a:xfrm>
          <a:prstGeom prst="rect">
            <a:avLst/>
          </a:prstGeom>
        </p:spPr>
        <p:txBody>
          <a:bodyPr wrap="none" lIns="83967" tIns="41983" rIns="83967" bIns="41983">
            <a:spAutoFit/>
          </a:bodyPr>
          <a:lstStyle/>
          <a:p>
            <a:pPr algn="ctr" defTabSz="914314"/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effectLst>
                  <a:outerShdw dist="25400" dir="2700000" algn="tl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3200" b="1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effectLst>
                <a:outerShdw dist="25400" dir="2700000" algn="tl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B12E986-F7E5-4D09-A78C-F4B47E7E6869}"/>
              </a:ext>
            </a:extLst>
          </p:cNvPr>
          <p:cNvSpPr/>
          <p:nvPr/>
        </p:nvSpPr>
        <p:spPr>
          <a:xfrm>
            <a:off x="1095249" y="856861"/>
            <a:ext cx="2561509" cy="338554"/>
          </a:xfrm>
          <a:prstGeom prst="rect">
            <a:avLst/>
          </a:prstGeom>
        </p:spPr>
        <p:txBody>
          <a:bodyPr wrap="none" lIns="99174" tIns="0" rIns="99174" bIns="0">
            <a:spAutoFit/>
          </a:bodyPr>
          <a:lstStyle/>
          <a:p>
            <a:pPr defTabSz="914314"/>
            <a:r>
              <a:rPr kumimoji="1" lang="ko-KR" altLang="en-US" sz="2200" b="1" spc="-150" dirty="0" err="1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시스템예시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로그인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6C79C2B-0D90-4442-B278-0A3A5B94765F}"/>
              </a:ext>
            </a:extLst>
          </p:cNvPr>
          <p:cNvSpPr/>
          <p:nvPr/>
        </p:nvSpPr>
        <p:spPr>
          <a:xfrm>
            <a:off x="1226958" y="572121"/>
            <a:ext cx="1853833" cy="200055"/>
          </a:xfrm>
          <a:prstGeom prst="rect">
            <a:avLst/>
          </a:prstGeom>
        </p:spPr>
        <p:txBody>
          <a:bodyPr wrap="square" lIns="0" tIns="0" rIns="99174" bIns="0">
            <a:spAutoFit/>
          </a:bodyPr>
          <a:lstStyle/>
          <a:p>
            <a:pPr defTabSz="914314"/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구축 시스템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B978072-E369-481A-9AF7-3F829E6B10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82" r="18031"/>
          <a:stretch/>
        </p:blipFill>
        <p:spPr>
          <a:xfrm>
            <a:off x="667670" y="2206575"/>
            <a:ext cx="2952328" cy="2114139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1B9ABD5-BA49-4813-8DD2-1C494268A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921" y="2204864"/>
            <a:ext cx="5064202" cy="38215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66A00E-9A3D-45C8-9BDC-A18C15D05FE7}"/>
              </a:ext>
            </a:extLst>
          </p:cNvPr>
          <p:cNvSpPr txBox="1"/>
          <p:nvPr/>
        </p:nvSpPr>
        <p:spPr>
          <a:xfrm>
            <a:off x="1675782" y="185766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AS-IS</a:t>
            </a:r>
            <a:endParaRPr lang="ko-KR" alt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9A444-6334-40B5-BC0F-22035F0508B6}"/>
              </a:ext>
            </a:extLst>
          </p:cNvPr>
          <p:cNvSpPr txBox="1"/>
          <p:nvPr/>
        </p:nvSpPr>
        <p:spPr>
          <a:xfrm>
            <a:off x="6321152" y="1857660"/>
            <a:ext cx="880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TO-BE</a:t>
            </a:r>
            <a:endParaRPr lang="ko-KR" altLang="en-US" sz="1200" b="1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48A6421-8DCE-45C6-8D90-6BAAE0DD7476}"/>
              </a:ext>
            </a:extLst>
          </p:cNvPr>
          <p:cNvGrpSpPr/>
          <p:nvPr/>
        </p:nvGrpSpPr>
        <p:grpSpPr>
          <a:xfrm>
            <a:off x="529541" y="908720"/>
            <a:ext cx="8800813" cy="793540"/>
            <a:chOff x="-156340" y="1400140"/>
            <a:chExt cx="611443" cy="386028"/>
          </a:xfrm>
        </p:grpSpPr>
        <p:sp>
          <p:nvSpPr>
            <p:cNvPr id="13" name="사각형: 둥근 모서리 76">
              <a:extLst>
                <a:ext uri="{FF2B5EF4-FFF2-40B4-BE49-F238E27FC236}">
                  <a16:creationId xmlns:a16="http://schemas.microsoft.com/office/drawing/2014/main" id="{F0A31203-0C67-47AB-A6A7-61BF089317B7}"/>
                </a:ext>
              </a:extLst>
            </p:cNvPr>
            <p:cNvSpPr/>
            <p:nvPr/>
          </p:nvSpPr>
          <p:spPr>
            <a:xfrm>
              <a:off x="-156340" y="1550363"/>
              <a:ext cx="611443" cy="235805"/>
            </a:xfrm>
            <a:prstGeom prst="roundRect">
              <a:avLst/>
            </a:prstGeom>
            <a:gradFill>
              <a:gsLst>
                <a:gs pos="0">
                  <a:srgbClr val="153969"/>
                </a:gs>
                <a:gs pos="90000">
                  <a:srgbClr val="173969">
                    <a:lumMod val="77000"/>
                    <a:lumOff val="2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제목 1">
              <a:extLst>
                <a:ext uri="{FF2B5EF4-FFF2-40B4-BE49-F238E27FC236}">
                  <a16:creationId xmlns:a16="http://schemas.microsoft.com/office/drawing/2014/main" id="{34B270E4-F049-46D2-92B6-9B5797501BE6}"/>
                </a:ext>
              </a:extLst>
            </p:cNvPr>
            <p:cNvSpPr txBox="1">
              <a:spLocks/>
            </p:cNvSpPr>
            <p:nvPr/>
          </p:nvSpPr>
          <p:spPr>
            <a:xfrm>
              <a:off x="-156340" y="1400140"/>
              <a:ext cx="11318" cy="111118"/>
            </a:xfrm>
            <a:prstGeom prst="rect">
              <a:avLst/>
            </a:prstGeom>
            <a:ln>
              <a:noFill/>
            </a:ln>
          </p:spPr>
          <p:txBody>
            <a:bodyPr vert="horz" wrap="none" lIns="80633" tIns="40316" rIns="80633" bIns="40316" rtlCol="0" anchor="ctr">
              <a:spAutoFit/>
              <a:scene3d>
                <a:camera prst="orthographicFront"/>
                <a:lightRig rig="threePt" dir="t"/>
              </a:scene3d>
              <a:sp3d>
                <a:bevelT w="0"/>
              </a:sp3d>
            </a:bodyPr>
            <a:lstStyle>
              <a:lvl1pPr algn="l" defTabSz="1067646" rtl="0" eaLnBrk="1" latinLnBrk="1" hangingPunct="1">
                <a:spcBef>
                  <a:spcPct val="0"/>
                </a:spcBef>
                <a:buNone/>
                <a:defRPr sz="240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모던고딕 EB" pitchFamily="18" charset="-127"/>
                  <a:ea typeface="Rix모던고딕 EB" pitchFamily="18" charset="-127"/>
                  <a:cs typeface="+mj-cs"/>
                </a:defRPr>
              </a:lvl1pPr>
            </a:lstStyle>
            <a:p>
              <a:pPr defTabSz="1111749" fontAlgn="base">
                <a:spcAft>
                  <a:spcPct val="0"/>
                </a:spcAft>
                <a:buClr>
                  <a:prstClr val="black"/>
                </a:buClr>
                <a:buSzPct val="80000"/>
                <a:tabLst>
                  <a:tab pos="331859" algn="l"/>
                </a:tabLst>
              </a:pPr>
              <a:endParaRPr lang="en-US" altLang="ko-KR" sz="12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5" name="Text Box 65">
            <a:extLst>
              <a:ext uri="{FF2B5EF4-FFF2-40B4-BE49-F238E27FC236}">
                <a16:creationId xmlns:a16="http://schemas.microsoft.com/office/drawing/2014/main" id="{127E07A5-739F-4E46-8F54-F8756BC99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99" y="1264891"/>
            <a:ext cx="8233729" cy="38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6585" tIns="53291" rIns="106585" bIns="53291">
            <a:spAutoFit/>
          </a:bodyPr>
          <a:lstStyle/>
          <a:p>
            <a:pPr lvl="0"/>
            <a:r>
              <a:rPr lang="ko-KR" altLang="en-US" dirty="0">
                <a:solidFill>
                  <a:prstClr val="white"/>
                </a:solidFill>
              </a:rPr>
              <a:t>통합로그인</a:t>
            </a:r>
            <a:r>
              <a:rPr lang="en-US" altLang="ko-KR" dirty="0">
                <a:solidFill>
                  <a:prstClr val="white"/>
                </a:solidFill>
              </a:rPr>
              <a:t>, </a:t>
            </a:r>
            <a:r>
              <a:rPr lang="ko-KR" altLang="en-US" dirty="0">
                <a:solidFill>
                  <a:prstClr val="white"/>
                </a:solidFill>
              </a:rPr>
              <a:t>학부모 서비스</a:t>
            </a:r>
            <a:r>
              <a:rPr lang="en-US" altLang="ko-KR" dirty="0">
                <a:solidFill>
                  <a:prstClr val="white"/>
                </a:solidFill>
              </a:rPr>
              <a:t>, </a:t>
            </a:r>
            <a:r>
              <a:rPr lang="ko-KR" altLang="en-US" dirty="0">
                <a:solidFill>
                  <a:prstClr val="white"/>
                </a:solidFill>
              </a:rPr>
              <a:t>교외로그인</a:t>
            </a:r>
            <a:r>
              <a:rPr lang="en-US" altLang="ko-KR" dirty="0">
                <a:solidFill>
                  <a:prstClr val="white"/>
                </a:solidFill>
              </a:rPr>
              <a:t>, </a:t>
            </a:r>
            <a:r>
              <a:rPr lang="ko-KR" altLang="en-US" dirty="0" err="1">
                <a:solidFill>
                  <a:prstClr val="white"/>
                </a:solidFill>
              </a:rPr>
              <a:t>한줄공지</a:t>
            </a:r>
            <a:r>
              <a:rPr lang="en-US" altLang="ko-KR" dirty="0">
                <a:solidFill>
                  <a:prstClr val="white"/>
                </a:solidFill>
              </a:rPr>
              <a:t>, </a:t>
            </a:r>
            <a:r>
              <a:rPr lang="ko-KR" altLang="en-US" dirty="0" err="1">
                <a:solidFill>
                  <a:prstClr val="white"/>
                </a:solidFill>
              </a:rPr>
              <a:t>공지팝업</a:t>
            </a:r>
            <a:r>
              <a:rPr lang="en-US" altLang="ko-KR" dirty="0">
                <a:solidFill>
                  <a:prstClr val="white"/>
                </a:solidFill>
              </a:rPr>
              <a:t>, DKU NEWS </a:t>
            </a:r>
            <a:r>
              <a:rPr lang="ko-KR" altLang="en-US" dirty="0">
                <a:solidFill>
                  <a:prstClr val="white"/>
                </a:solidFill>
              </a:rPr>
              <a:t>제공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CFED582E-EABD-4680-A9EB-A019C337CA7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51412" y="3747262"/>
            <a:ext cx="785808" cy="349300"/>
          </a:xfrm>
          <a:prstGeom prst="downArrow">
            <a:avLst>
              <a:gd name="adj1" fmla="val 50000"/>
              <a:gd name="adj2" fmla="val 72103"/>
            </a:avLst>
          </a:prstGeom>
          <a:gradFill rotWithShape="0">
            <a:gsLst>
              <a:gs pos="0">
                <a:srgbClr val="82B8EA">
                  <a:gamma/>
                  <a:tint val="21176"/>
                  <a:invGamma/>
                </a:srgbClr>
              </a:gs>
              <a:gs pos="100000">
                <a:srgbClr val="82B8EA"/>
              </a:gs>
            </a:gsLst>
            <a:lin ang="540000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61900" prstMaterial="legacyMatte">
            <a:bevelT w="13500" h="13500" prst="angle"/>
            <a:bevelB w="13500" h="13500" prst="angle"/>
            <a:extrusionClr>
              <a:srgbClr val="CEE3F6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defTabSz="953725"/>
            <a:endParaRPr lang="ko-KR" altLang="en-US" sz="204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6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0" descr="그라데이션3">
            <a:extLst>
              <a:ext uri="{FF2B5EF4-FFF2-40B4-BE49-F238E27FC236}">
                <a16:creationId xmlns:a16="http://schemas.microsoft.com/office/drawing/2014/main" id="{83FA8F0C-4609-415A-AF17-62E28B2CF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658" y="1933610"/>
            <a:ext cx="4614767" cy="4450441"/>
          </a:xfrm>
          <a:prstGeom prst="roundRect">
            <a:avLst>
              <a:gd name="adj" fmla="val 2481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AutoShape 20" descr="그라데이션3">
            <a:extLst>
              <a:ext uri="{FF2B5EF4-FFF2-40B4-BE49-F238E27FC236}">
                <a16:creationId xmlns:a16="http://schemas.microsoft.com/office/drawing/2014/main" id="{739BD5F3-61A1-44BB-A5CD-1EC69E2D8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170" y="1933610"/>
            <a:ext cx="3450940" cy="4450441"/>
          </a:xfrm>
          <a:prstGeom prst="roundRect">
            <a:avLst>
              <a:gd name="adj" fmla="val 2481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A39900A-4D5C-493B-A26F-D74F7BF1A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750"/>
          <a:stretch/>
        </p:blipFill>
        <p:spPr>
          <a:xfrm>
            <a:off x="560512" y="2289861"/>
            <a:ext cx="3285782" cy="280831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0B1C196-3A75-430F-A601-E858BEB58275}"/>
              </a:ext>
            </a:extLst>
          </p:cNvPr>
          <p:cNvSpPr/>
          <p:nvPr/>
        </p:nvSpPr>
        <p:spPr>
          <a:xfrm>
            <a:off x="386790" y="537965"/>
            <a:ext cx="605592" cy="577228"/>
          </a:xfrm>
          <a:prstGeom prst="rect">
            <a:avLst/>
          </a:prstGeom>
        </p:spPr>
        <p:txBody>
          <a:bodyPr wrap="none" lIns="83967" tIns="41983" rIns="83967" bIns="41983">
            <a:spAutoFit/>
          </a:bodyPr>
          <a:lstStyle/>
          <a:p>
            <a:pPr algn="ctr" defTabSz="914314"/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effectLst>
                  <a:outerShdw dist="25400" dir="2700000" algn="tl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3200" b="1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effectLst>
                <a:outerShdw dist="25400" dir="2700000" algn="tl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D9BB876-7209-48ED-9C36-39D468142D22}"/>
              </a:ext>
            </a:extLst>
          </p:cNvPr>
          <p:cNvSpPr/>
          <p:nvPr/>
        </p:nvSpPr>
        <p:spPr>
          <a:xfrm>
            <a:off x="1095249" y="856861"/>
            <a:ext cx="3800630" cy="338554"/>
          </a:xfrm>
          <a:prstGeom prst="rect">
            <a:avLst/>
          </a:prstGeom>
        </p:spPr>
        <p:txBody>
          <a:bodyPr wrap="none" lIns="99174" tIns="0" rIns="99174" bIns="0">
            <a:spAutoFit/>
          </a:bodyPr>
          <a:lstStyle/>
          <a:p>
            <a:pPr defTabSz="914314"/>
            <a:r>
              <a:rPr kumimoji="1" lang="ko-KR" altLang="en-US" sz="2200" b="1" spc="-150" dirty="0" err="1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시스템예시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1" lang="ko-KR" altLang="en-US" sz="2200" b="1" spc="-150" dirty="0">
                <a:ln w="0">
                  <a:solidFill>
                    <a:srgbClr val="0B4355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포털 메인 페이지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E6BDE2A-B041-4D9A-A379-B880CB5FF9D9}"/>
              </a:ext>
            </a:extLst>
          </p:cNvPr>
          <p:cNvSpPr/>
          <p:nvPr/>
        </p:nvSpPr>
        <p:spPr>
          <a:xfrm>
            <a:off x="1226958" y="572121"/>
            <a:ext cx="1853833" cy="200055"/>
          </a:xfrm>
          <a:prstGeom prst="rect">
            <a:avLst/>
          </a:prstGeom>
        </p:spPr>
        <p:txBody>
          <a:bodyPr wrap="square" lIns="0" tIns="0" rIns="99174" bIns="0">
            <a:spAutoFit/>
          </a:bodyPr>
          <a:lstStyle/>
          <a:p>
            <a:pPr defTabSz="914314"/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구축 시스템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0157A3D-6B56-46D0-9BE4-B733F02C72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47"/>
          <a:stretch/>
        </p:blipFill>
        <p:spPr>
          <a:xfrm>
            <a:off x="4782476" y="2289861"/>
            <a:ext cx="4440596" cy="3875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1536B0-437E-4202-B9E3-F7BA0D0A66ED}"/>
              </a:ext>
            </a:extLst>
          </p:cNvPr>
          <p:cNvSpPr txBox="1"/>
          <p:nvPr/>
        </p:nvSpPr>
        <p:spPr>
          <a:xfrm>
            <a:off x="1784648" y="191407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AS-IS</a:t>
            </a:r>
            <a:endParaRPr lang="ko-KR" altLang="en-US" sz="1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1A85D8-A0AE-4EBB-9B2F-ECFE764A1869}"/>
              </a:ext>
            </a:extLst>
          </p:cNvPr>
          <p:cNvSpPr txBox="1"/>
          <p:nvPr/>
        </p:nvSpPr>
        <p:spPr>
          <a:xfrm>
            <a:off x="6567788" y="191407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TO-BE</a:t>
            </a:r>
            <a:endParaRPr lang="ko-KR" altLang="en-US" sz="1200" b="1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3270272-E0C2-4DD3-A941-32C67E96193F}"/>
              </a:ext>
            </a:extLst>
          </p:cNvPr>
          <p:cNvGrpSpPr/>
          <p:nvPr/>
        </p:nvGrpSpPr>
        <p:grpSpPr>
          <a:xfrm>
            <a:off x="529541" y="866646"/>
            <a:ext cx="8800813" cy="1005355"/>
            <a:chOff x="-156340" y="1400140"/>
            <a:chExt cx="611443" cy="386028"/>
          </a:xfrm>
        </p:grpSpPr>
        <p:sp>
          <p:nvSpPr>
            <p:cNvPr id="12" name="사각형: 둥근 모서리 76">
              <a:extLst>
                <a:ext uri="{FF2B5EF4-FFF2-40B4-BE49-F238E27FC236}">
                  <a16:creationId xmlns:a16="http://schemas.microsoft.com/office/drawing/2014/main" id="{8793D75E-3C62-4B77-BA1A-81BE566CEE7C}"/>
                </a:ext>
              </a:extLst>
            </p:cNvPr>
            <p:cNvSpPr/>
            <p:nvPr/>
          </p:nvSpPr>
          <p:spPr>
            <a:xfrm>
              <a:off x="-156340" y="1550363"/>
              <a:ext cx="611443" cy="235805"/>
            </a:xfrm>
            <a:prstGeom prst="roundRect">
              <a:avLst/>
            </a:prstGeom>
            <a:gradFill>
              <a:gsLst>
                <a:gs pos="0">
                  <a:srgbClr val="153969"/>
                </a:gs>
                <a:gs pos="90000">
                  <a:srgbClr val="173969">
                    <a:lumMod val="77000"/>
                    <a:lumOff val="2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제목 1">
              <a:extLst>
                <a:ext uri="{FF2B5EF4-FFF2-40B4-BE49-F238E27FC236}">
                  <a16:creationId xmlns:a16="http://schemas.microsoft.com/office/drawing/2014/main" id="{50021097-1657-4EA2-9A46-27BB036C917B}"/>
                </a:ext>
              </a:extLst>
            </p:cNvPr>
            <p:cNvSpPr txBox="1">
              <a:spLocks/>
            </p:cNvSpPr>
            <p:nvPr/>
          </p:nvSpPr>
          <p:spPr>
            <a:xfrm>
              <a:off x="-156340" y="1400140"/>
              <a:ext cx="11318" cy="111118"/>
            </a:xfrm>
            <a:prstGeom prst="rect">
              <a:avLst/>
            </a:prstGeom>
            <a:ln>
              <a:noFill/>
            </a:ln>
          </p:spPr>
          <p:txBody>
            <a:bodyPr vert="horz" wrap="none" lIns="80633" tIns="40316" rIns="80633" bIns="40316" rtlCol="0" anchor="ctr">
              <a:spAutoFit/>
              <a:scene3d>
                <a:camera prst="orthographicFront"/>
                <a:lightRig rig="threePt" dir="t"/>
              </a:scene3d>
              <a:sp3d>
                <a:bevelT w="0"/>
              </a:sp3d>
            </a:bodyPr>
            <a:lstStyle>
              <a:lvl1pPr algn="l" defTabSz="1067646" rtl="0" eaLnBrk="1" latinLnBrk="1" hangingPunct="1">
                <a:spcBef>
                  <a:spcPct val="0"/>
                </a:spcBef>
                <a:buNone/>
                <a:defRPr sz="240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모던고딕 EB" pitchFamily="18" charset="-127"/>
                  <a:ea typeface="Rix모던고딕 EB" pitchFamily="18" charset="-127"/>
                  <a:cs typeface="+mj-cs"/>
                </a:defRPr>
              </a:lvl1pPr>
            </a:lstStyle>
            <a:p>
              <a:pPr defTabSz="1111749" fontAlgn="base">
                <a:spcAft>
                  <a:spcPct val="0"/>
                </a:spcAft>
                <a:buClr>
                  <a:prstClr val="black"/>
                </a:buClr>
                <a:buSzPct val="80000"/>
                <a:tabLst>
                  <a:tab pos="331859" algn="l"/>
                </a:tabLst>
              </a:pPr>
              <a:endParaRPr lang="en-US" altLang="ko-KR" sz="12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Text Box 65">
            <a:extLst>
              <a:ext uri="{FF2B5EF4-FFF2-40B4-BE49-F238E27FC236}">
                <a16:creationId xmlns:a16="http://schemas.microsoft.com/office/drawing/2014/main" id="{A2EC6CBE-D135-4D67-B3A4-FC0A3F1DE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99" y="1238433"/>
            <a:ext cx="5312801" cy="66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6585" tIns="53291" rIns="106585" bIns="53291">
            <a:spAutoFit/>
          </a:bodyPr>
          <a:lstStyle/>
          <a:p>
            <a:pPr lvl="0"/>
            <a:r>
              <a:rPr lang="ko-KR" altLang="en-US" dirty="0">
                <a:solidFill>
                  <a:prstClr val="white"/>
                </a:solidFill>
              </a:rPr>
              <a:t>고정영역 </a:t>
            </a:r>
            <a:r>
              <a:rPr lang="en-US" altLang="ko-KR" dirty="0">
                <a:solidFill>
                  <a:prstClr val="white"/>
                </a:solidFill>
              </a:rPr>
              <a:t>– </a:t>
            </a:r>
            <a:r>
              <a:rPr lang="ko-KR" altLang="en-US" dirty="0">
                <a:solidFill>
                  <a:prstClr val="white"/>
                </a:solidFill>
              </a:rPr>
              <a:t>개인정보</a:t>
            </a:r>
            <a:r>
              <a:rPr lang="en-US" altLang="ko-KR" dirty="0">
                <a:solidFill>
                  <a:prstClr val="white"/>
                </a:solidFill>
              </a:rPr>
              <a:t>, </a:t>
            </a:r>
            <a:r>
              <a:rPr lang="ko-KR" altLang="en-US" dirty="0">
                <a:solidFill>
                  <a:prstClr val="white"/>
                </a:solidFill>
              </a:rPr>
              <a:t>공지사항</a:t>
            </a:r>
            <a:r>
              <a:rPr lang="en-US" altLang="ko-KR" dirty="0">
                <a:solidFill>
                  <a:prstClr val="white"/>
                </a:solidFill>
              </a:rPr>
              <a:t>, </a:t>
            </a:r>
            <a:r>
              <a:rPr lang="ko-KR" altLang="en-US" dirty="0">
                <a:solidFill>
                  <a:prstClr val="white"/>
                </a:solidFill>
              </a:rPr>
              <a:t>일정 정보 제공</a:t>
            </a:r>
          </a:p>
          <a:p>
            <a:pPr lvl="0"/>
            <a:r>
              <a:rPr lang="ko-KR" altLang="en-US" dirty="0">
                <a:solidFill>
                  <a:prstClr val="white"/>
                </a:solidFill>
              </a:rPr>
              <a:t>개인화영역 </a:t>
            </a:r>
            <a:r>
              <a:rPr lang="en-US" altLang="ko-KR" dirty="0">
                <a:solidFill>
                  <a:prstClr val="white"/>
                </a:solidFill>
              </a:rPr>
              <a:t>– </a:t>
            </a:r>
            <a:r>
              <a:rPr lang="ko-KR" altLang="en-US" dirty="0" err="1">
                <a:solidFill>
                  <a:prstClr val="white"/>
                </a:solidFill>
              </a:rPr>
              <a:t>포틀릿</a:t>
            </a:r>
            <a:r>
              <a:rPr lang="en-US" altLang="ko-KR" dirty="0">
                <a:solidFill>
                  <a:prstClr val="white"/>
                </a:solidFill>
              </a:rPr>
              <a:t>, </a:t>
            </a:r>
            <a:r>
              <a:rPr lang="ko-KR" altLang="en-US" dirty="0" err="1">
                <a:solidFill>
                  <a:prstClr val="white"/>
                </a:solidFill>
              </a:rPr>
              <a:t>즐겨찾기</a:t>
            </a:r>
            <a:r>
              <a:rPr lang="en-US" altLang="ko-KR" dirty="0">
                <a:solidFill>
                  <a:prstClr val="white"/>
                </a:solidFill>
              </a:rPr>
              <a:t>, </a:t>
            </a:r>
            <a:r>
              <a:rPr lang="ko-KR" altLang="en-US" dirty="0">
                <a:solidFill>
                  <a:prstClr val="white"/>
                </a:solidFill>
              </a:rPr>
              <a:t>다양한 </a:t>
            </a:r>
            <a:r>
              <a:rPr lang="ko-KR" altLang="en-US" dirty="0" err="1">
                <a:solidFill>
                  <a:prstClr val="white"/>
                </a:solidFill>
              </a:rPr>
              <a:t>챠트</a:t>
            </a:r>
            <a:r>
              <a:rPr lang="ko-KR" altLang="en-US" dirty="0">
                <a:solidFill>
                  <a:prstClr val="white"/>
                </a:solidFill>
              </a:rPr>
              <a:t> 제공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825FCC63-2BA5-42F5-A715-ABF0117DCC2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61216" y="3719262"/>
            <a:ext cx="785808" cy="349300"/>
          </a:xfrm>
          <a:prstGeom prst="downArrow">
            <a:avLst>
              <a:gd name="adj1" fmla="val 50000"/>
              <a:gd name="adj2" fmla="val 72103"/>
            </a:avLst>
          </a:prstGeom>
          <a:gradFill rotWithShape="0">
            <a:gsLst>
              <a:gs pos="0">
                <a:srgbClr val="82B8EA">
                  <a:gamma/>
                  <a:tint val="21176"/>
                  <a:invGamma/>
                </a:srgbClr>
              </a:gs>
              <a:gs pos="100000">
                <a:srgbClr val="82B8EA"/>
              </a:gs>
            </a:gsLst>
            <a:lin ang="540000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61900" prstMaterial="legacyMatte">
            <a:bevelT w="13500" h="13500" prst="angle"/>
            <a:bevelB w="13500" h="13500" prst="angle"/>
            <a:extrusionClr>
              <a:srgbClr val="CEE3F6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defTabSz="953725"/>
            <a:endParaRPr lang="ko-KR" altLang="en-US" sz="204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18502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81756</TotalTime>
  <Words>345</Words>
  <Application>Microsoft Office PowerPoint</Application>
  <PresentationFormat>A4 용지(210x297mm)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나눔고딕</vt:lpstr>
      <vt:lpstr>나눔바른고딕</vt:lpstr>
      <vt:lpstr>맑은 고딕</vt:lpstr>
      <vt:lpstr>Arial</vt:lpstr>
      <vt:lpstr>Tahoma</vt:lpstr>
      <vt:lpstr>Wingdings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50278</dc:creator>
  <cp:lastModifiedBy>Windows 사용자</cp:lastModifiedBy>
  <cp:revision>5287</cp:revision>
  <cp:lastPrinted>2017-01-12T00:12:17Z</cp:lastPrinted>
  <dcterms:created xsi:type="dcterms:W3CDTF">2015-07-16T01:53:42Z</dcterms:created>
  <dcterms:modified xsi:type="dcterms:W3CDTF">2022-07-08T00:32:44Z</dcterms:modified>
</cp:coreProperties>
</file>