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36" y="1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2472" y="385572"/>
            <a:ext cx="1481328" cy="5852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62472" y="385572"/>
            <a:ext cx="1481328" cy="5852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61916" y="525780"/>
            <a:ext cx="1341120" cy="309372"/>
          </a:xfrm>
          <a:prstGeom prst="rect">
            <a:avLst/>
          </a:prstGeom>
        </p:spPr>
      </p:pic>
      <p:sp>
        <p:nvSpPr>
          <p:cNvPr id="10" name="TextBox 3"/>
          <p:cNvSpPr txBox="1"/>
          <p:nvPr/>
        </p:nvSpPr>
        <p:spPr>
          <a:xfrm>
            <a:off x="3846703" y="1468501"/>
            <a:ext cx="42178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dirty="0">
                <a:solidFill>
                  <a:srgbClr val="585858"/>
                </a:solidFill>
              </a:rPr>
              <a:t>2023학년도 신입생 대상</a:t>
            </a:r>
            <a:endParaRPr lang="ko-KR" altLang="ko-KR" sz="3000" b="1" dirty="0">
              <a:solidFill>
                <a:srgbClr val="58585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757" y="1880108"/>
            <a:ext cx="74955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dirty="0">
                <a:solidFill>
                  <a:srgbClr val="585858"/>
                </a:solidFill>
              </a:rPr>
              <a:t>[기본역량 진단 및 증진 프로그램] 안내자료</a:t>
            </a:r>
            <a:endParaRPr lang="ko-KR" altLang="ko-KR" sz="3000" b="1" dirty="0">
              <a:solidFill>
                <a:srgbClr val="58585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4138" y="2794000"/>
            <a:ext cx="5209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7E7E7E"/>
                </a:solidFill>
              </a:rPr>
              <a:t>이공계/자연계/사범계/상경계 신입생 대상</a:t>
            </a:r>
            <a:endParaRPr lang="ko-KR" altLang="ko-KR" sz="2000" b="1" dirty="0">
              <a:solidFill>
                <a:srgbClr val="7E7E7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0083" y="3701034"/>
            <a:ext cx="6629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본 프로그램은 학과/학부/전공별로 진단 평가 과목, 진단 평가 일시, 성적별 추천 콘텐츠가 다르므로</a:t>
            </a:r>
            <a:endParaRPr lang="ko-KR" altLang="ko-KR" sz="1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9685" y="3883533"/>
            <a:ext cx="4870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반드시 본인의 학과/학부/전공의 진단 과목을 확인해 주시길 바랍니다.</a:t>
            </a:r>
            <a:endParaRPr lang="ko-KR" altLang="ko-KR" sz="1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2965" y="4644136"/>
            <a:ext cx="1271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rgbClr val="000000"/>
                </a:solidFill>
              </a:rPr>
              <a:t>2023.02.</a:t>
            </a:r>
            <a:endParaRPr lang="ko-KR" altLang="ko-KR" sz="2400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F44EB93F-3448-4BB7-9E7A-62A4E7C6E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69247" y="5126583"/>
            <a:ext cx="176199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92436888" descr="EMB00003d800a04">
            <a:extLst>
              <a:ext uri="{FF2B5EF4-FFF2-40B4-BE49-F238E27FC236}">
                <a16:creationId xmlns:a16="http://schemas.microsoft.com/office/drawing/2014/main" id="{42288CE9-9B15-484C-95A0-51BBFE86F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669347"/>
            <a:ext cx="3048000" cy="84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95"/>
          <p:cNvSpPr txBox="1"/>
          <p:nvPr/>
        </p:nvSpPr>
        <p:spPr>
          <a:xfrm>
            <a:off x="828040" y="434467"/>
            <a:ext cx="975017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>
                <a:solidFill>
                  <a:srgbClr val="000000"/>
                </a:solidFill>
              </a:rPr>
              <a:t>[기본역량 진단 및 증진 프로그램] 당일 주의 사항</a:t>
            </a:r>
            <a:endParaRPr lang="ko-KR" altLang="ko-KR" sz="3500" b="1" dirty="0"/>
          </a:p>
        </p:txBody>
      </p:sp>
      <p:sp>
        <p:nvSpPr>
          <p:cNvPr id="201" name="Rounded Rectangle 200"/>
          <p:cNvSpPr/>
          <p:nvPr/>
        </p:nvSpPr>
        <p:spPr>
          <a:xfrm>
            <a:off x="908304" y="1251331"/>
            <a:ext cx="2089912" cy="379349"/>
          </a:xfrm>
          <a:prstGeom prst="roundRect">
            <a:avLst>
              <a:gd name="adj" fmla="val 5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99695">
              <a:lnSpc>
                <a:spcPts val="2200"/>
              </a:lnSpc>
            </a:pPr>
            <a:r>
              <a:rPr lang="en-US" altLang="ko-KR" sz="1500" dirty="0">
                <a:solidFill>
                  <a:srgbClr val="FFFFFF"/>
                </a:solidFill>
              </a:rPr>
              <a:t>진단평가당일주의사항</a:t>
            </a:r>
          </a:p>
        </p:txBody>
      </p:sp>
      <p:cxnSp>
        <p:nvCxnSpPr>
          <p:cNvPr id="56" name="Straight Connector 55"/>
          <p:cNvCxnSpPr>
            <a:cxnSpLocks/>
            <a:stCxn id="201" idx="3"/>
          </p:cNvCxnSpPr>
          <p:nvPr/>
        </p:nvCxnSpPr>
        <p:spPr>
          <a:xfrm>
            <a:off x="2998216" y="1441006"/>
            <a:ext cx="8333486" cy="2349"/>
          </a:xfrm>
          <a:prstGeom prst="line">
            <a:avLst/>
          </a:prstGeom>
          <a:ln w="6350">
            <a:solidFill>
              <a:srgbClr val="1F38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 201"/>
          <p:cNvSpPr/>
          <p:nvPr/>
        </p:nvSpPr>
        <p:spPr>
          <a:xfrm>
            <a:off x="1149604" y="1841246"/>
            <a:ext cx="7162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[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1082421" y="1841246"/>
            <a:ext cx="949579" cy="28593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sz="1780" dirty="0">
                <a:solidFill>
                  <a:srgbClr val="000000"/>
                </a:solidFill>
              </a:rPr>
              <a:t>기본역량</a:t>
            </a:r>
            <a:r>
              <a:rPr lang="en-US" altLang="ko-KR" sz="16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2062480" y="1841246"/>
            <a:ext cx="53340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2047304" y="1830147"/>
            <a:ext cx="530224" cy="263907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sz="1780" dirty="0">
                <a:solidFill>
                  <a:srgbClr val="000000"/>
                </a:solidFill>
              </a:rPr>
              <a:t>진단</a:t>
            </a:r>
            <a:r>
              <a:rPr lang="en-US" altLang="ko-KR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2536444" y="1841246"/>
            <a:ext cx="5638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2592832" y="1841246"/>
            <a:ext cx="210312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및 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2803144" y="1841246"/>
            <a:ext cx="5638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2859532" y="1841246"/>
            <a:ext cx="420497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증진 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3280029" y="1841246"/>
            <a:ext cx="5486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335020" y="1841246"/>
            <a:ext cx="84124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프로그램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4176268" y="1841246"/>
            <a:ext cx="7162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4247769" y="1841246"/>
            <a:ext cx="210439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은 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4458208" y="1841246"/>
            <a:ext cx="53340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4511548" y="1841246"/>
            <a:ext cx="1051560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온라인으로 </a:t>
            </a:r>
          </a:p>
        </p:txBody>
      </p:sp>
      <p:sp>
        <p:nvSpPr>
          <p:cNvPr id="216" name="Rectangle 215"/>
          <p:cNvSpPr/>
          <p:nvPr/>
        </p:nvSpPr>
        <p:spPr>
          <a:xfrm>
            <a:off x="5563108" y="1841246"/>
            <a:ext cx="53340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5616448" y="1841246"/>
            <a:ext cx="1051560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진행됩니다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6668008" y="1841246"/>
            <a:ext cx="53340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19404" y="2214626"/>
            <a:ext cx="5692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3029839" algn="l"/>
              </a:tabLst>
            </a:pPr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/>
              <a:t>	</a:t>
            </a:r>
            <a:r>
              <a:rPr lang="en-US" altLang="ko-KR" dirty="0">
                <a:solidFill>
                  <a:srgbClr val="000000"/>
                </a:solidFill>
              </a:rPr>
              <a:t>: </a:t>
            </a:r>
            <a:r>
              <a:rPr lang="en-US" altLang="ko-KR" dirty="0">
                <a:solidFill>
                  <a:srgbClr val="FF0000"/>
                </a:solidFill>
              </a:rPr>
              <a:t>PC(데스크톱, 노트북)</a:t>
            </a:r>
            <a:endParaRPr lang="ko-KR" altLang="ko-KR" dirty="0">
              <a:solidFill>
                <a:srgbClr val="FF0000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1149604" y="232892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진단 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1570228" y="2328926"/>
            <a:ext cx="5486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1625092" y="232892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평가 </a:t>
            </a:r>
          </a:p>
        </p:txBody>
      </p:sp>
      <p:sp>
        <p:nvSpPr>
          <p:cNvPr id="222" name="Rectangle 221"/>
          <p:cNvSpPr/>
          <p:nvPr/>
        </p:nvSpPr>
        <p:spPr>
          <a:xfrm>
            <a:off x="2045716" y="2328926"/>
            <a:ext cx="5638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2102104" y="232892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응시 </a:t>
            </a:r>
          </a:p>
        </p:txBody>
      </p:sp>
      <p:sp>
        <p:nvSpPr>
          <p:cNvPr id="224" name="Rectangle 223"/>
          <p:cNvSpPr/>
          <p:nvPr/>
        </p:nvSpPr>
        <p:spPr>
          <a:xfrm>
            <a:off x="2522728" y="2328926"/>
            <a:ext cx="54737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2577592" y="232892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가능 </a:t>
            </a:r>
          </a:p>
        </p:txBody>
      </p:sp>
      <p:sp>
        <p:nvSpPr>
          <p:cNvPr id="226" name="Rectangle 225"/>
          <p:cNvSpPr/>
          <p:nvPr/>
        </p:nvSpPr>
        <p:spPr>
          <a:xfrm>
            <a:off x="2998216" y="2328926"/>
            <a:ext cx="5638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3054604" y="2328926"/>
            <a:ext cx="84124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디바이스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276731" y="2490216"/>
            <a:ext cx="6239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스마트폰(태블릿 포함)으로 응시할 수 없으며, </a:t>
            </a:r>
            <a:r>
              <a:rPr lang="en-US" altLang="ko-KR" sz="1400" dirty="0">
                <a:solidFill>
                  <a:srgbClr val="FF0000"/>
                </a:solidFill>
              </a:rPr>
              <a:t>PC에서만 응시가 가능합니다</a:t>
            </a:r>
            <a:r>
              <a:rPr lang="en-US" altLang="ko-KR" sz="1400" dirty="0">
                <a:solidFill>
                  <a:srgbClr val="000000"/>
                </a:solidFill>
              </a:rPr>
              <a:t>.</a:t>
            </a:r>
            <a:endParaRPr lang="ko-KR" altLang="ko-KR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1276731" y="2703576"/>
            <a:ext cx="6836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온라인으로 진행되는 만큼 최소한의 부정행위 방지를 위하여 PC 응시만 가능합니다.</a:t>
            </a:r>
            <a:endParaRPr lang="ko-KR" altLang="ko-KR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819404" y="3129026"/>
            <a:ext cx="9492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819527" algn="l"/>
              </a:tabLst>
            </a:pPr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/>
              <a:t>	</a:t>
            </a:r>
            <a:r>
              <a:rPr lang="en-US" altLang="ko-KR" dirty="0">
                <a:solidFill>
                  <a:srgbClr val="000000"/>
                </a:solidFill>
              </a:rPr>
              <a:t>: </a:t>
            </a:r>
            <a:r>
              <a:rPr lang="en-US" altLang="ko-KR" dirty="0">
                <a:solidFill>
                  <a:srgbClr val="0462C1"/>
                </a:solidFill>
              </a:rPr>
              <a:t>https://www.unistudy.co.kr/event/event_BSP.asp#n1</a:t>
            </a:r>
            <a:endParaRPr lang="ko-KR" altLang="ko-KR" dirty="0">
              <a:solidFill>
                <a:srgbClr val="0462C1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1149604" y="324332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진단 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1570228" y="3243326"/>
            <a:ext cx="5486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1625092" y="324332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평가 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2045716" y="3243326"/>
            <a:ext cx="5638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2102104" y="324332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관련 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2522728" y="3243326"/>
            <a:ext cx="54737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2577592" y="324332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학생 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2998216" y="3243326"/>
            <a:ext cx="5638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3054604" y="3243326"/>
            <a:ext cx="630936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매뉴얼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276731" y="3404616"/>
            <a:ext cx="5591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안내 메일을 통해 사전 전송하며, 진단 평가 당일에서도 안내됩니다.</a:t>
            </a:r>
            <a:endParaRPr lang="ko-KR" altLang="ko-KR" sz="1400" dirty="0"/>
          </a:p>
        </p:txBody>
      </p:sp>
      <p:sp>
        <p:nvSpPr>
          <p:cNvPr id="237" name="Rectangle 236"/>
          <p:cNvSpPr/>
          <p:nvPr/>
        </p:nvSpPr>
        <p:spPr>
          <a:xfrm>
            <a:off x="1149604" y="394436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시범 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1570228" y="3944366"/>
            <a:ext cx="5486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1625092" y="394436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진단 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2045716" y="3944366"/>
            <a:ext cx="5638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2102104" y="394436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평가 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2522728" y="3944366"/>
            <a:ext cx="54737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577592" y="394436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당일 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2998216" y="3944366"/>
            <a:ext cx="5638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3054604" y="394436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안내 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3475228" y="3944366"/>
            <a:ext cx="5638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3531616" y="394436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사항 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3952240" y="3944366"/>
            <a:ext cx="5486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007104" y="3944366"/>
            <a:ext cx="68453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(</a:t>
            </a:r>
          </a:p>
        </p:txBody>
      </p:sp>
      <p:sp>
        <p:nvSpPr>
          <p:cNvPr id="250" name="Rectangle 249"/>
          <p:cNvSpPr/>
          <p:nvPr/>
        </p:nvSpPr>
        <p:spPr>
          <a:xfrm>
            <a:off x="4075557" y="3944366"/>
            <a:ext cx="1470787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아이비김영에서 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5546344" y="3944366"/>
            <a:ext cx="56388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5602732" y="394436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당일 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6023356" y="3944366"/>
            <a:ext cx="51689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6075172" y="3944366"/>
            <a:ext cx="420624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운영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6495669" y="3944366"/>
            <a:ext cx="68707" cy="26822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276731" y="4106037"/>
            <a:ext cx="7453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안내 메시지(카카오톡/문자)가 </a:t>
            </a:r>
            <a:r>
              <a:rPr lang="en-US" altLang="ko-KR" sz="1400" dirty="0">
                <a:solidFill>
                  <a:srgbClr val="FF0000"/>
                </a:solidFill>
              </a:rPr>
              <a:t>과목별 응시 날짜 09:30에 개별 학생에게 전달될 </a:t>
            </a:r>
            <a:r>
              <a:rPr lang="en-US" altLang="ko-KR" sz="1400" dirty="0">
                <a:solidFill>
                  <a:srgbClr val="000000"/>
                </a:solidFill>
              </a:rPr>
              <a:t>예정입니다.</a:t>
            </a:r>
            <a:endParaRPr lang="ko-KR" altLang="ko-KR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734185" y="4322064"/>
            <a:ext cx="30325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000" dirty="0">
                <a:solidFill>
                  <a:srgbClr val="000000"/>
                </a:solidFill>
              </a:rPr>
              <a:t>학생별 접속 링크가 안내 메시지에 있습니다.</a:t>
            </a:r>
            <a:endParaRPr lang="ko-KR" altLang="ko-KR" sz="1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734185" y="4474464"/>
            <a:ext cx="38661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000" dirty="0">
                <a:solidFill>
                  <a:srgbClr val="000000"/>
                </a:solidFill>
              </a:rPr>
              <a:t>카톡 수신 차단 및 미설치 학생은 문자 메시지를 받게 됩니다.</a:t>
            </a:r>
            <a:endParaRPr lang="ko-KR" altLang="ko-KR" sz="10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734185" y="4626864"/>
            <a:ext cx="30325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000" dirty="0">
                <a:solidFill>
                  <a:srgbClr val="000000"/>
                </a:solidFill>
              </a:rPr>
              <a:t>상단의 학생 매뉴얼 링크도 함께 전달됩니다.</a:t>
            </a:r>
            <a:endParaRPr lang="ko-KR" altLang="ko-KR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276731" y="4776597"/>
            <a:ext cx="5294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시험 시간은 </a:t>
            </a:r>
            <a:r>
              <a:rPr lang="en-US" altLang="ko-KR" sz="1400" dirty="0">
                <a:solidFill>
                  <a:srgbClr val="FF0000"/>
                </a:solidFill>
              </a:rPr>
              <a:t>과목별로 80분 이내이며</a:t>
            </a:r>
            <a:r>
              <a:rPr lang="en-US" altLang="ko-KR" sz="1400" dirty="0">
                <a:solidFill>
                  <a:srgbClr val="000000"/>
                </a:solidFill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</a:rPr>
              <a:t>재응시 기회가 없습니다</a:t>
            </a:r>
            <a:r>
              <a:rPr lang="en-US" altLang="ko-KR" sz="1400" dirty="0">
                <a:solidFill>
                  <a:srgbClr val="000000"/>
                </a:solidFill>
              </a:rPr>
              <a:t>.</a:t>
            </a:r>
            <a:endParaRPr lang="ko-KR" altLang="ko-KR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734185" y="4992624"/>
            <a:ext cx="43675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000" dirty="0">
                <a:solidFill>
                  <a:srgbClr val="000000"/>
                </a:solidFill>
              </a:rPr>
              <a:t>시험 응시 전에 유무선 네트워크 환경에 문제가 없는 지 확인해 주세요.</a:t>
            </a:r>
            <a:endParaRPr lang="ko-KR" altLang="ko-KR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1734185" y="5145024"/>
            <a:ext cx="62514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000" dirty="0">
                <a:solidFill>
                  <a:srgbClr val="000000"/>
                </a:solidFill>
              </a:rPr>
              <a:t>만약 실수로 응시하는 브라우저 창을 닫거나, 시험 중 시스템에서 나간다면 최종 응시된 것으로 간주합니다.</a:t>
            </a:r>
            <a:endParaRPr lang="ko-KR" altLang="ko-KR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734185" y="5297678"/>
            <a:ext cx="73718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000" dirty="0">
                <a:solidFill>
                  <a:srgbClr val="000000"/>
                </a:solidFill>
              </a:rPr>
              <a:t>진단 평가 시간을 준수하면서, 향후 기본역량 증진에 도움을 주기 위한 프로그램이므로 진단 평가에 성실히 임해주시길 바랍니다.</a:t>
            </a:r>
            <a:endParaRPr lang="ko-KR" altLang="ko-KR" sz="1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276731" y="5447411"/>
            <a:ext cx="5018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그 외 문의사항은 카카오톡으로 상담 및 처리가 가능합니다.</a:t>
            </a:r>
            <a:endParaRPr lang="ko-KR" altLang="ko-KR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734185" y="5663438"/>
            <a:ext cx="4154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000" dirty="0">
                <a:solidFill>
                  <a:srgbClr val="000000"/>
                </a:solidFill>
              </a:rPr>
              <a:t>이용상의 문의는 카카오톡으로 빠르게 상담 및 처리가 가능합니다.</a:t>
            </a:r>
            <a:endParaRPr lang="ko-KR" altLang="ko-KR" sz="1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734185" y="5815838"/>
            <a:ext cx="3824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000" dirty="0">
                <a:solidFill>
                  <a:srgbClr val="000000"/>
                </a:solidFill>
              </a:rPr>
              <a:t>카카오톡 상담은 근무시간(09:00~18:00)에만 가능합니다.</a:t>
            </a:r>
            <a:endParaRPr lang="ko-KR" altLang="ko-KR" sz="1000" dirty="0"/>
          </a:p>
        </p:txBody>
      </p:sp>
      <p:sp>
        <p:nvSpPr>
          <p:cNvPr id="12" name="FreeForm 11"/>
          <p:cNvSpPr/>
          <p:nvPr/>
        </p:nvSpPr>
        <p:spPr>
          <a:xfrm>
            <a:off x="3851529" y="3459734"/>
            <a:ext cx="6051931" cy="12192"/>
          </a:xfrm>
          <a:custGeom>
            <a:avLst/>
            <a:gdLst>
              <a:gd name="connsiteX0" fmla="*/ 0 w 0"/>
              <a:gd name="connsiteY0" fmla="*/ 0 w 0"/>
              <a:gd name="connsiteX1" fmla="*/ 0 w 0"/>
              <a:gd name="connsiteY1" fmla="*/ 0 w 0"/>
              <a:gd name="connsiteX2" fmla="*/ 0 w 0"/>
              <a:gd name="connsiteY2" fmla="*/ 0 w 0"/>
              <a:gd name="connsiteX3" fmla="*/ 0 w 0"/>
              <a:gd name="connsiteY3" fmla="*/ 0 w 0"/>
              <a:gd name="connsiteX4" fmla="*/ 0 w 0"/>
              <a:gd name="connsiteY4" fmla="*/ 0 w 0"/>
              <a:gd name="connsiteX5" fmla="*/ 0 w 0"/>
              <a:gd name="connsiteY5" fmla="*/ 0 w 0"/>
              <a:gd name="connsiteX6" fmla="*/ 0 w 0"/>
              <a:gd name="connsiteY6" fmla="*/ 0 w 0"/>
              <a:gd name="connsiteX7" fmla="*/ 0 w 0"/>
              <a:gd name="connsiteY7" fmla="*/ 0 w 0"/>
              <a:gd name="connsiteX8" fmla="*/ 0 w 0"/>
              <a:gd name="connsiteY8" fmla="*/ 0 w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1931" h="12192">
                <a:moveTo>
                  <a:pt x="0" y="0"/>
                </a:moveTo>
                <a:lnTo>
                  <a:pt x="2017395" y="0"/>
                </a:lnTo>
                <a:lnTo>
                  <a:pt x="4034536" y="0"/>
                </a:lnTo>
                <a:lnTo>
                  <a:pt x="6051931" y="0"/>
                </a:lnTo>
                <a:lnTo>
                  <a:pt x="6051931" y="12192"/>
                </a:lnTo>
                <a:lnTo>
                  <a:pt x="4034536" y="12192"/>
                </a:lnTo>
                <a:lnTo>
                  <a:pt x="2017395" y="12192"/>
                </a:lnTo>
                <a:lnTo>
                  <a:pt x="0" y="12192"/>
                </a:lnTo>
                <a:lnTo>
                  <a:pt x="0" y="0"/>
                </a:lnTo>
              </a:path>
            </a:pathLst>
          </a:custGeom>
          <a:solidFill>
            <a:srgbClr val="0462C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48285" y="6353556"/>
            <a:ext cx="1007491" cy="266700"/>
          </a:xfrm>
          <a:custGeom>
            <a:avLst/>
            <a:gdLst>
              <a:gd name="connsiteX0" fmla="*/ 0 w 0"/>
              <a:gd name="connsiteY0" fmla="*/ 0 w 0"/>
              <a:gd name="connsiteX1" fmla="*/ 0 w 0"/>
              <a:gd name="connsiteY1" fmla="*/ 0 w 0"/>
              <a:gd name="connsiteX2" fmla="*/ 0 w 0"/>
              <a:gd name="connsiteY2" fmla="*/ 0 w 0"/>
              <a:gd name="connsiteX3" fmla="*/ 0 w 0"/>
              <a:gd name="connsiteY3" fmla="*/ 0 w 0"/>
              <a:gd name="connsiteX4" fmla="*/ 0 w 0"/>
              <a:gd name="connsiteY4" fmla="*/ 0 w 0"/>
              <a:gd name="connsiteX5" fmla="*/ 0 w 0"/>
              <a:gd name="connsiteY5" fmla="*/ 0 w 0"/>
              <a:gd name="connsiteX6" fmla="*/ 0 w 0"/>
              <a:gd name="connsiteY6" fmla="*/ 0 w 0"/>
              <a:gd name="connsiteX7" fmla="*/ 0 w 0"/>
              <a:gd name="connsiteY7" fmla="*/ 0 w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91" h="266700">
                <a:moveTo>
                  <a:pt x="0" y="133350"/>
                </a:moveTo>
                <a:cubicBezTo>
                  <a:pt x="0" y="59817"/>
                  <a:pt x="59817" y="0"/>
                  <a:pt x="133477" y="0"/>
                </a:cubicBezTo>
                <a:lnTo>
                  <a:pt x="874141" y="0"/>
                </a:lnTo>
                <a:cubicBezTo>
                  <a:pt x="947674" y="0"/>
                  <a:pt x="1007491" y="59817"/>
                  <a:pt x="1007491" y="133350"/>
                </a:cubicBezTo>
                <a:lnTo>
                  <a:pt x="1007491" y="133350"/>
                </a:lnTo>
                <a:cubicBezTo>
                  <a:pt x="1007491" y="207010"/>
                  <a:pt x="947674" y="266700"/>
                  <a:pt x="874141" y="266700"/>
                </a:cubicBezTo>
                <a:lnTo>
                  <a:pt x="133477" y="266700"/>
                </a:lnTo>
                <a:cubicBezTo>
                  <a:pt x="59817" y="266700"/>
                  <a:pt x="0" y="207010"/>
                  <a:pt x="0" y="133350"/>
                </a:cubicBezTo>
              </a:path>
            </a:pathLst>
          </a:custGeom>
          <a:solidFill>
            <a:srgbClr val="76707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0" tIns="0" rIns="0" bIns="0" rtlCol="0" anchor="ctr"/>
          <a:lstStyle/>
          <a:p>
            <a:pPr indent="0" algn="ctr">
              <a:lnSpc>
                <a:spcPts val="1635"/>
              </a:lnSpc>
            </a:pPr>
            <a:r>
              <a:rPr lang="en-US" altLang="ko-KR" sz="1200" dirty="0">
                <a:solidFill>
                  <a:srgbClr val="FFFFFF"/>
                </a:solidFill>
              </a:rPr>
              <a:t>9/12</a:t>
            </a:r>
          </a:p>
        </p:txBody>
      </p:sp>
      <p:pic>
        <p:nvPicPr>
          <p:cNvPr id="79" name="_x292436888" descr="EMB00003d800a04">
            <a:extLst>
              <a:ext uri="{FF2B5EF4-FFF2-40B4-BE49-F238E27FC236}">
                <a16:creationId xmlns:a16="http://schemas.microsoft.com/office/drawing/2014/main" id="{30EEF00A-5231-42C7-A2ED-A7EDDC369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239" y="6197013"/>
            <a:ext cx="3048000" cy="66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Box 112"/>
          <p:cNvSpPr txBox="1"/>
          <p:nvPr/>
        </p:nvSpPr>
        <p:spPr>
          <a:xfrm>
            <a:off x="828040" y="434467"/>
            <a:ext cx="878395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>
                <a:solidFill>
                  <a:srgbClr val="000000"/>
                </a:solidFill>
              </a:rPr>
              <a:t>[기본역량 진단 및 증진 프로그램] 평가 이후</a:t>
            </a:r>
            <a:endParaRPr lang="ko-KR" altLang="ko-KR" sz="3500" b="1" dirty="0"/>
          </a:p>
        </p:txBody>
      </p:sp>
      <p:sp>
        <p:nvSpPr>
          <p:cNvPr id="256" name="Rounded Rectangle 255"/>
          <p:cNvSpPr/>
          <p:nvPr/>
        </p:nvSpPr>
        <p:spPr>
          <a:xfrm>
            <a:off x="908304" y="1242060"/>
            <a:ext cx="1895856" cy="379476"/>
          </a:xfrm>
          <a:prstGeom prst="roundRect">
            <a:avLst>
              <a:gd name="adj" fmla="val 5000"/>
            </a:avLst>
          </a:prstGeom>
          <a:solidFill>
            <a:srgbClr val="001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9240">
              <a:lnSpc>
                <a:spcPts val="2200"/>
              </a:lnSpc>
            </a:pPr>
            <a:r>
              <a:rPr lang="en-US" altLang="ko-KR" sz="1500" dirty="0">
                <a:solidFill>
                  <a:srgbClr val="FFFF00"/>
                </a:solidFill>
              </a:rPr>
              <a:t>진단평가이후안내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2804160" y="1431036"/>
            <a:ext cx="8527542" cy="3175"/>
          </a:xfrm>
          <a:prstGeom prst="line">
            <a:avLst/>
          </a:prstGeom>
          <a:ln w="6350">
            <a:solidFill>
              <a:srgbClr val="1F38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Rectangle 256"/>
          <p:cNvSpPr/>
          <p:nvPr/>
        </p:nvSpPr>
        <p:spPr>
          <a:xfrm>
            <a:off x="1149604" y="2056892"/>
            <a:ext cx="420624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진단 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1570228" y="2056892"/>
            <a:ext cx="54864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1625092" y="2056892"/>
            <a:ext cx="420624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평가 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2045716" y="2056892"/>
            <a:ext cx="56388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2102104" y="2056892"/>
            <a:ext cx="420624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결과 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2522728" y="2056892"/>
            <a:ext cx="54737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2577592" y="2056892"/>
            <a:ext cx="420624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안내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276731" y="2218055"/>
            <a:ext cx="5497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진단 평가 종료 후 익일에 본인 성적을 카카오톡(또는 문자)로 전송</a:t>
            </a:r>
            <a:endParaRPr lang="ko-KR" altLang="ko-KR" sz="14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276731" y="2431415"/>
            <a:ext cx="9081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진단 평가 과목이 2과목 이상인 학생은 모든 과목 진단 평가 후 익일에 본인 성적을 카카오톡(또는 문자)로 전송 예정</a:t>
            </a:r>
            <a:endParaRPr lang="ko-KR" altLang="ko-KR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276731" y="2644775"/>
            <a:ext cx="784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진단 평가 후 제공되는 기본역량 증진을 위한 추천 콘텐츠(인터넷 강좌)는 성적에 따라 다를 수 있음</a:t>
            </a:r>
            <a:endParaRPr lang="ko-KR" altLang="ko-KR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276731" y="2857881"/>
            <a:ext cx="9174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진단 평가 결과는 본인의 기본역량을 진단하여 맞춤형 추천 콘텐츠 제공, 기본역량 증진을 위한 비교과 지원 등에 활용</a:t>
            </a:r>
            <a:endParaRPr lang="ko-KR" altLang="ko-KR" sz="1400" dirty="0"/>
          </a:p>
        </p:txBody>
      </p:sp>
      <p:sp>
        <p:nvSpPr>
          <p:cNvPr id="264" name="Rectangle 263"/>
          <p:cNvSpPr/>
          <p:nvPr/>
        </p:nvSpPr>
        <p:spPr>
          <a:xfrm>
            <a:off x="1149604" y="34589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진단 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1570228" y="3458972"/>
            <a:ext cx="5486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1625092" y="34589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평가 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2045716" y="3458972"/>
            <a:ext cx="5638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2102104" y="3458972"/>
            <a:ext cx="210312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후 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2312416" y="3458972"/>
            <a:ext cx="5638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2368804" y="3458972"/>
            <a:ext cx="84124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제공되는 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3210052" y="3458972"/>
            <a:ext cx="5486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3264916" y="3458972"/>
            <a:ext cx="84124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기본역량 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4106164" y="3458972"/>
            <a:ext cx="53340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159504" y="3458972"/>
            <a:ext cx="630936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증진을 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4790440" y="3458972"/>
            <a:ext cx="5486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4845304" y="34589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위한 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5265928" y="3458972"/>
            <a:ext cx="5638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5322316" y="34589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추천 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5742940" y="3458972"/>
            <a:ext cx="5486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5797804" y="3458972"/>
            <a:ext cx="210312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6008116" y="34589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6428740" y="3458972"/>
            <a:ext cx="5486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6483604" y="34589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무료 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6904228" y="3458972"/>
            <a:ext cx="5638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6960616" y="34589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자유 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7381240" y="3458972"/>
            <a:ext cx="5486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7436104" y="34589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수강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276731" y="3620389"/>
            <a:ext cx="9466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성적에 따라 제공되는 인터넷 강좌(기본역량 증진용 추천 콘텐츠, 연관 콘텐츠)는 1년 무료 수강 가능 (24년 2월 말까지)</a:t>
            </a:r>
            <a:endParaRPr lang="ko-KR" altLang="ko-KR" sz="1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734185" y="3836416"/>
            <a:ext cx="37763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000" dirty="0">
                <a:solidFill>
                  <a:srgbClr val="000000"/>
                </a:solidFill>
              </a:rPr>
              <a:t>진단 평가 이후 해당 사이트의 마이페이지에 자동으로 등록</a:t>
            </a:r>
            <a:endParaRPr lang="ko-KR" altLang="ko-KR" sz="1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1276731" y="3986149"/>
            <a:ext cx="7486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무료 수강 가능한 추천 콘텐츠는 </a:t>
            </a:r>
            <a:r>
              <a:rPr lang="en-US" altLang="ko-KR" sz="1400" dirty="0">
                <a:solidFill>
                  <a:srgbClr val="FF0000"/>
                </a:solidFill>
              </a:rPr>
              <a:t>교내에서 수강하는 교과목이 아니므로 학점 인정이 되지 않음</a:t>
            </a:r>
            <a:endParaRPr lang="ko-KR" altLang="ko-KR" sz="1400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734185" y="4202176"/>
            <a:ext cx="56328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000" dirty="0">
                <a:solidFill>
                  <a:srgbClr val="000000"/>
                </a:solidFill>
              </a:rPr>
              <a:t>본인의 학과/학부/전공에 필요한 기본역량을 증진하는 데 보조 학습 자료로 활용하는 콘텐츠임</a:t>
            </a:r>
            <a:endParaRPr lang="ko-KR" altLang="ko-KR" sz="1000" dirty="0"/>
          </a:p>
        </p:txBody>
      </p:sp>
      <p:sp>
        <p:nvSpPr>
          <p:cNvPr id="288" name="Rectangle 287"/>
          <p:cNvSpPr/>
          <p:nvPr/>
        </p:nvSpPr>
        <p:spPr>
          <a:xfrm>
            <a:off x="1149604" y="46781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진단 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1570228" y="4678172"/>
            <a:ext cx="5486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1625092" y="46781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평가 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2045716" y="4678172"/>
            <a:ext cx="5638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2102104" y="4678172"/>
            <a:ext cx="210312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후 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2312416" y="4678172"/>
            <a:ext cx="5638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2368804" y="4678172"/>
            <a:ext cx="15544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5" name="Rectangle 294"/>
          <p:cNvSpPr/>
          <p:nvPr/>
        </p:nvSpPr>
        <p:spPr>
          <a:xfrm>
            <a:off x="2524252" y="4678172"/>
            <a:ext cx="210312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차 </a:t>
            </a:r>
          </a:p>
        </p:txBody>
      </p:sp>
      <p:sp>
        <p:nvSpPr>
          <p:cNvPr id="296" name="Rectangle 295"/>
          <p:cNvSpPr/>
          <p:nvPr/>
        </p:nvSpPr>
        <p:spPr>
          <a:xfrm>
            <a:off x="2734564" y="4678172"/>
            <a:ext cx="5638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2790952" y="46781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진단 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3211576" y="4678172"/>
            <a:ext cx="5638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3267964" y="46781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평가 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3688588" y="4678172"/>
            <a:ext cx="5486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3743452" y="46781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관련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276731" y="4839970"/>
            <a:ext cx="6577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해당 학과/학부/전공별로 2차 진단 평가 대상이 다를 수 있음 (확정 후 안내 예정)</a:t>
            </a:r>
            <a:endParaRPr lang="ko-KR" altLang="ko-KR" sz="14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276731" y="5053330"/>
            <a:ext cx="3592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현재 2차 진단 </a:t>
            </a:r>
            <a:r>
              <a:rPr lang="en-US" altLang="ko-KR" sz="1400" dirty="0" err="1">
                <a:solidFill>
                  <a:srgbClr val="000000"/>
                </a:solidFill>
              </a:rPr>
              <a:t>평가는</a:t>
            </a:r>
            <a:r>
              <a:rPr lang="en-US" altLang="ko-KR" sz="1400" dirty="0">
                <a:solidFill>
                  <a:srgbClr val="000000"/>
                </a:solidFill>
              </a:rPr>
              <a:t> 9월로 예정되어 있음</a:t>
            </a:r>
            <a:endParaRPr lang="ko-KR" altLang="ko-KR" sz="1400" dirty="0"/>
          </a:p>
        </p:txBody>
      </p:sp>
      <p:sp>
        <p:nvSpPr>
          <p:cNvPr id="14" name="FreeForm 13"/>
          <p:cNvSpPr/>
          <p:nvPr/>
        </p:nvSpPr>
        <p:spPr>
          <a:xfrm>
            <a:off x="248285" y="6353556"/>
            <a:ext cx="1007491" cy="266700"/>
          </a:xfrm>
          <a:custGeom>
            <a:avLst/>
            <a:gdLst>
              <a:gd name="connsiteX0" fmla="*/ 0 w 0"/>
              <a:gd name="connsiteY0" fmla="*/ 0 w 0"/>
              <a:gd name="connsiteX1" fmla="*/ 0 w 0"/>
              <a:gd name="connsiteY1" fmla="*/ 0 w 0"/>
              <a:gd name="connsiteX2" fmla="*/ 0 w 0"/>
              <a:gd name="connsiteY2" fmla="*/ 0 w 0"/>
              <a:gd name="connsiteX3" fmla="*/ 0 w 0"/>
              <a:gd name="connsiteY3" fmla="*/ 0 w 0"/>
              <a:gd name="connsiteX4" fmla="*/ 0 w 0"/>
              <a:gd name="connsiteY4" fmla="*/ 0 w 0"/>
              <a:gd name="connsiteX5" fmla="*/ 0 w 0"/>
              <a:gd name="connsiteY5" fmla="*/ 0 w 0"/>
              <a:gd name="connsiteX6" fmla="*/ 0 w 0"/>
              <a:gd name="connsiteY6" fmla="*/ 0 w 0"/>
              <a:gd name="connsiteX7" fmla="*/ 0 w 0"/>
              <a:gd name="connsiteY7" fmla="*/ 0 w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91" h="266700">
                <a:moveTo>
                  <a:pt x="0" y="133350"/>
                </a:moveTo>
                <a:cubicBezTo>
                  <a:pt x="0" y="59817"/>
                  <a:pt x="59817" y="0"/>
                  <a:pt x="133477" y="0"/>
                </a:cubicBezTo>
                <a:lnTo>
                  <a:pt x="874141" y="0"/>
                </a:lnTo>
                <a:cubicBezTo>
                  <a:pt x="947674" y="0"/>
                  <a:pt x="1007491" y="59817"/>
                  <a:pt x="1007491" y="133350"/>
                </a:cubicBezTo>
                <a:lnTo>
                  <a:pt x="1007491" y="133350"/>
                </a:lnTo>
                <a:cubicBezTo>
                  <a:pt x="1007491" y="207010"/>
                  <a:pt x="947674" y="266700"/>
                  <a:pt x="874141" y="266700"/>
                </a:cubicBezTo>
                <a:lnTo>
                  <a:pt x="133477" y="266700"/>
                </a:lnTo>
                <a:cubicBezTo>
                  <a:pt x="59817" y="266700"/>
                  <a:pt x="0" y="207010"/>
                  <a:pt x="0" y="133350"/>
                </a:cubicBezTo>
              </a:path>
            </a:pathLst>
          </a:custGeom>
          <a:solidFill>
            <a:srgbClr val="76707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0" tIns="0" rIns="0" bIns="0" rtlCol="0" anchor="ctr"/>
          <a:lstStyle/>
          <a:p>
            <a:pPr indent="0" algn="ctr">
              <a:lnSpc>
                <a:spcPts val="1635"/>
              </a:lnSpc>
            </a:pPr>
            <a:r>
              <a:rPr lang="en-US" altLang="ko-KR" sz="1200" dirty="0">
                <a:solidFill>
                  <a:srgbClr val="FFFFFF"/>
                </a:solidFill>
              </a:rPr>
              <a:t>10/12</a:t>
            </a:r>
          </a:p>
        </p:txBody>
      </p:sp>
      <p:pic>
        <p:nvPicPr>
          <p:cNvPr id="63" name="_x292436888" descr="EMB00003d800a04">
            <a:extLst>
              <a:ext uri="{FF2B5EF4-FFF2-40B4-BE49-F238E27FC236}">
                <a16:creationId xmlns:a16="http://schemas.microsoft.com/office/drawing/2014/main" id="{DC303E3A-BD9F-4D02-B017-3A43F8019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239" y="6197013"/>
            <a:ext cx="3048000" cy="66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Box 123"/>
          <p:cNvSpPr txBox="1"/>
          <p:nvPr/>
        </p:nvSpPr>
        <p:spPr>
          <a:xfrm>
            <a:off x="828040" y="1606804"/>
            <a:ext cx="6660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7E7E7E"/>
                </a:solidFill>
              </a:rPr>
              <a:t>2023학년도 신입생 대상 [기본역량 진단 및 증진 프로그램]</a:t>
            </a:r>
            <a:endParaRPr lang="ko-KR" altLang="ko-KR" sz="2000" b="1" dirty="0">
              <a:solidFill>
                <a:srgbClr val="7E7E7E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828040" y="2469007"/>
            <a:ext cx="6718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006FC0"/>
                </a:solidFill>
              </a:rPr>
              <a:t>프로그램 관련 자주하는 질문</a:t>
            </a:r>
            <a:endParaRPr lang="ko-KR" altLang="ko-KR" sz="4000" b="1" dirty="0">
              <a:solidFill>
                <a:srgbClr val="006FC0"/>
              </a:solidFill>
            </a:endParaRPr>
          </a:p>
        </p:txBody>
      </p:sp>
      <p:pic>
        <p:nvPicPr>
          <p:cNvPr id="6" name="_x292436888" descr="EMB00003d800a04">
            <a:extLst>
              <a:ext uri="{FF2B5EF4-FFF2-40B4-BE49-F238E27FC236}">
                <a16:creationId xmlns:a16="http://schemas.microsoft.com/office/drawing/2014/main" id="{5A543396-BC35-4B0F-940A-03B53A025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239" y="6197013"/>
            <a:ext cx="3048000" cy="66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Box 125"/>
          <p:cNvSpPr txBox="1"/>
          <p:nvPr/>
        </p:nvSpPr>
        <p:spPr>
          <a:xfrm>
            <a:off x="828040" y="434467"/>
            <a:ext cx="469620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>
                <a:solidFill>
                  <a:srgbClr val="000000"/>
                </a:solidFill>
              </a:rPr>
              <a:t>자주하는 질문 (FAQ)</a:t>
            </a:r>
            <a:endParaRPr lang="ko-KR" altLang="ko-KR" sz="35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819404" y="1196594"/>
            <a:ext cx="5660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>
                <a:solidFill>
                  <a:srgbClr val="FF0000"/>
                </a:solidFill>
              </a:rPr>
              <a:t>Q-1. 기본역량 진단 평가는 필수로 응시해야 하나요?</a:t>
            </a:r>
            <a:endParaRPr lang="ko-KR" altLang="ko-KR" dirty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276731" y="1472184"/>
            <a:ext cx="104047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아니요. 필수로 응시하는 것은 아닙니다</a:t>
            </a:r>
            <a:r>
              <a:rPr lang="en-US" altLang="ko-KR" sz="1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. 그러나 </a:t>
            </a:r>
            <a:r>
              <a:rPr lang="en-US" altLang="ko-KR" sz="1400" dirty="0">
                <a:solidFill>
                  <a:srgbClr val="000000"/>
                </a:solidFill>
              </a:rPr>
              <a:t>본인의 소속 학과/학부/전공에서 필요하다고 생각하는 기본역량 진단 과목이고,</a:t>
            </a:r>
            <a:endParaRPr lang="ko-KR" altLang="ko-KR" sz="1400" dirty="0"/>
          </a:p>
        </p:txBody>
      </p:sp>
      <p:sp>
        <p:nvSpPr>
          <p:cNvPr id="129" name="TextBox 128"/>
          <p:cNvSpPr txBox="1"/>
          <p:nvPr/>
        </p:nvSpPr>
        <p:spPr>
          <a:xfrm>
            <a:off x="1276731" y="1697736"/>
            <a:ext cx="738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소속 해당 학과에서 진단 평가 시행을 의뢰 하였으므로 </a:t>
            </a:r>
            <a:r>
              <a:rPr lang="en-US" altLang="ko-KR" sz="1400" dirty="0">
                <a:solidFill>
                  <a:srgbClr val="000000"/>
                </a:solidFill>
              </a:rPr>
              <a:t>성실히 응시하는 것을 추천합니다.</a:t>
            </a:r>
            <a:endParaRPr lang="ko-KR" altLang="ko-KR" sz="1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276731" y="1965833"/>
            <a:ext cx="4091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</a:rPr>
              <a:t>또한 응시 여부는 본인의 해당 학과에 전달됩니다.</a:t>
            </a:r>
            <a:endParaRPr lang="ko-KR" altLang="ko-KR" sz="1400" dirty="0"/>
          </a:p>
        </p:txBody>
      </p:sp>
      <p:sp>
        <p:nvSpPr>
          <p:cNvPr id="131" name="TextBox 130"/>
          <p:cNvSpPr txBox="1"/>
          <p:nvPr/>
        </p:nvSpPr>
        <p:spPr>
          <a:xfrm>
            <a:off x="819404" y="2172335"/>
            <a:ext cx="6157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>
                <a:solidFill>
                  <a:srgbClr val="FF0000"/>
                </a:solidFill>
              </a:rPr>
              <a:t>Q-2. 기본역량 진단 평가에 미응시하면 불이익이 있나요?</a:t>
            </a:r>
            <a:endParaRPr lang="ko-KR" altLang="ko-KR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276731" y="2447925"/>
            <a:ext cx="8199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아니요. 불이익은 없습니다. 다만 기본역량 진단 평가는 본인의 기본역량을 진단할 수 있는 기회입니다</a:t>
            </a:r>
            <a:r>
              <a:rPr lang="en-US" altLang="ko-KR" sz="1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  <a:endParaRPr lang="ko-KR" altLang="ko-KR" sz="1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516253" y="2673477"/>
            <a:ext cx="7164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미응시시 기본역량 증진을 위한 </a:t>
            </a:r>
            <a:r>
              <a:rPr lang="en-US" altLang="ko-KR" sz="1400" dirty="0">
                <a:solidFill>
                  <a:srgbClr val="000000"/>
                </a:solidFill>
              </a:rPr>
              <a:t>추천 콘텐츠(인강) 1년 무료 수강</a:t>
            </a:r>
            <a:r>
              <a:rPr lang="en-US" altLang="ko-KR" sz="1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권</a:t>
            </a:r>
            <a:r>
              <a:rPr lang="en-US" altLang="ko-KR" sz="1400" dirty="0">
                <a:solidFill>
                  <a:srgbClr val="000000"/>
                </a:solidFill>
              </a:rPr>
              <a:t>은 제공하지 않습니다.</a:t>
            </a:r>
            <a:endParaRPr lang="ko-KR" altLang="ko-KR" sz="1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819404" y="2873375"/>
            <a:ext cx="579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>
                <a:solidFill>
                  <a:srgbClr val="FF0000"/>
                </a:solidFill>
              </a:rPr>
              <a:t>Q-3. 기본역량 진단 평가를 잘 받으면 혜택이 있나요?</a:t>
            </a:r>
            <a:endParaRPr lang="ko-KR" altLang="ko-KR" dirty="0">
              <a:solidFill>
                <a:srgbClr val="FF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276731" y="3148711"/>
            <a:ext cx="10384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아니요. 특별한 혜택은 없습니다. 다만 기본역량 증진을 위한 추천 콘텐츠(인강) 1년 무료 수강 지원하며, 교내 기본역량 증진 관련</a:t>
            </a:r>
            <a:endParaRPr lang="ko-KR" altLang="ko-KR" sz="1400" dirty="0"/>
          </a:p>
        </p:txBody>
      </p:sp>
      <p:sp>
        <p:nvSpPr>
          <p:cNvPr id="136" name="TextBox 135"/>
          <p:cNvSpPr txBox="1"/>
          <p:nvPr/>
        </p:nvSpPr>
        <p:spPr>
          <a:xfrm>
            <a:off x="1505331" y="3372358"/>
            <a:ext cx="4047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</a:rPr>
              <a:t>비교과프로그램 선발에 우대를 받을 수 있습니다.</a:t>
            </a:r>
            <a:endParaRPr lang="ko-KR" altLang="ko-KR" sz="1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276731" y="3575939"/>
            <a:ext cx="10382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또한 현재 특정 단과대학에서는 이번 기본역량 진단 평가 결과를 통해 특정 성적 이하의 학생들은 계속해서 평가하여, 특정 성적</a:t>
            </a:r>
            <a:endParaRPr lang="ko-KR" altLang="ko-KR" sz="1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1505331" y="3799078"/>
            <a:ext cx="691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</a:rPr>
              <a:t>이상의 성적을 받아야만 하는 이수 영역에 포함하는 계획을 수립 중입니다. (현재 협의 중)</a:t>
            </a:r>
            <a:endParaRPr lang="ko-KR" altLang="ko-KR" sz="1400" dirty="0"/>
          </a:p>
        </p:txBody>
      </p:sp>
      <p:sp>
        <p:nvSpPr>
          <p:cNvPr id="139" name="TextBox 138"/>
          <p:cNvSpPr txBox="1"/>
          <p:nvPr/>
        </p:nvSpPr>
        <p:spPr>
          <a:xfrm>
            <a:off x="819404" y="4275709"/>
            <a:ext cx="8886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>
                <a:solidFill>
                  <a:srgbClr val="FF0000"/>
                </a:solidFill>
              </a:rPr>
              <a:t>Q-4. 기본역량 진단 평가 후 제공되는 추천 콘텐츠(인강)을 들으면 학점 인정이 되나요?</a:t>
            </a:r>
            <a:endParaRPr lang="ko-KR" altLang="ko-KR" dirty="0">
              <a:solidFill>
                <a:srgbClr val="FF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276731" y="4551299"/>
            <a:ext cx="8031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아니요. 본 프로그램을 통한 모든 활동과 추천 콘텐츠 수강 등은 현재 학점 인정이 되는 것이 아닙니다.</a:t>
            </a:r>
            <a:endParaRPr lang="ko-KR" altLang="ko-KR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276731" y="4764405"/>
            <a:ext cx="10382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신입생 여러분이 입학한 후 전공 지식 학습에서 기본지식으로 가장 많이 힘들어 하는 수학, 물리, 화학, 생명과학에 대한 기초지식</a:t>
            </a:r>
            <a:endParaRPr lang="ko-KR" altLang="ko-KR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1505331" y="4988052"/>
            <a:ext cx="7042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</a:rPr>
              <a:t>재습득, 기초학력 증진에 도움을 드리기 위한 단국대학교의 기본역량 증진 프로그램입니다.</a:t>
            </a:r>
            <a:endParaRPr lang="ko-KR" altLang="ko-KR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1276731" y="5191633"/>
            <a:ext cx="9487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아마 일반수학, 일반화학, 일반물리학, 일반생물학을 수강할 때 추천 콘텐츠를 보조자료로 활용하시면 도움이 되실 겁니다.</a:t>
            </a:r>
            <a:endParaRPr lang="ko-KR" altLang="ko-KR" sz="1400" dirty="0"/>
          </a:p>
        </p:txBody>
      </p:sp>
      <p:sp>
        <p:nvSpPr>
          <p:cNvPr id="144" name="TextBox 143"/>
          <p:cNvSpPr txBox="1"/>
          <p:nvPr/>
        </p:nvSpPr>
        <p:spPr>
          <a:xfrm>
            <a:off x="819404" y="5617083"/>
            <a:ext cx="4979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>
                <a:solidFill>
                  <a:srgbClr val="FF0000"/>
                </a:solidFill>
              </a:rPr>
              <a:t>Q-5. 1차 진단 평가 후에 2차 평가를 하나요?</a:t>
            </a:r>
            <a:endParaRPr lang="ko-KR" altLang="ko-KR" dirty="0">
              <a:solidFill>
                <a:srgbClr val="FF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276731" y="5892673"/>
            <a:ext cx="10004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학과/학부/전공에 따라 다릅니다. 하지만 1학기 말 9월에 2차 진단(학업성취도 평가 등) 일정은 잡혀 있습니다. (향후 안내 예정)</a:t>
            </a:r>
            <a:endParaRPr lang="ko-KR" altLang="ko-KR" sz="1400" dirty="0"/>
          </a:p>
        </p:txBody>
      </p:sp>
      <p:sp>
        <p:nvSpPr>
          <p:cNvPr id="15" name="FreeForm 14"/>
          <p:cNvSpPr/>
          <p:nvPr/>
        </p:nvSpPr>
        <p:spPr>
          <a:xfrm>
            <a:off x="248285" y="6353556"/>
            <a:ext cx="1007491" cy="266700"/>
          </a:xfrm>
          <a:custGeom>
            <a:avLst/>
            <a:gdLst>
              <a:gd name="connsiteX0" fmla="*/ 0 w 0"/>
              <a:gd name="connsiteY0" fmla="*/ 0 w 0"/>
              <a:gd name="connsiteX1" fmla="*/ 0 w 0"/>
              <a:gd name="connsiteY1" fmla="*/ 0 w 0"/>
              <a:gd name="connsiteX2" fmla="*/ 0 w 0"/>
              <a:gd name="connsiteY2" fmla="*/ 0 w 0"/>
              <a:gd name="connsiteX3" fmla="*/ 0 w 0"/>
              <a:gd name="connsiteY3" fmla="*/ 0 w 0"/>
              <a:gd name="connsiteX4" fmla="*/ 0 w 0"/>
              <a:gd name="connsiteY4" fmla="*/ 0 w 0"/>
              <a:gd name="connsiteX5" fmla="*/ 0 w 0"/>
              <a:gd name="connsiteY5" fmla="*/ 0 w 0"/>
              <a:gd name="connsiteX6" fmla="*/ 0 w 0"/>
              <a:gd name="connsiteY6" fmla="*/ 0 w 0"/>
              <a:gd name="connsiteX7" fmla="*/ 0 w 0"/>
              <a:gd name="connsiteY7" fmla="*/ 0 w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91" h="266700">
                <a:moveTo>
                  <a:pt x="0" y="133350"/>
                </a:moveTo>
                <a:cubicBezTo>
                  <a:pt x="0" y="59817"/>
                  <a:pt x="59817" y="0"/>
                  <a:pt x="133477" y="0"/>
                </a:cubicBezTo>
                <a:lnTo>
                  <a:pt x="874141" y="0"/>
                </a:lnTo>
                <a:cubicBezTo>
                  <a:pt x="947674" y="0"/>
                  <a:pt x="1007491" y="59817"/>
                  <a:pt x="1007491" y="133350"/>
                </a:cubicBezTo>
                <a:lnTo>
                  <a:pt x="1007491" y="133350"/>
                </a:lnTo>
                <a:cubicBezTo>
                  <a:pt x="1007491" y="207010"/>
                  <a:pt x="947674" y="266700"/>
                  <a:pt x="874141" y="266700"/>
                </a:cubicBezTo>
                <a:lnTo>
                  <a:pt x="133477" y="266700"/>
                </a:lnTo>
                <a:cubicBezTo>
                  <a:pt x="59817" y="266700"/>
                  <a:pt x="0" y="207010"/>
                  <a:pt x="0" y="133350"/>
                </a:cubicBezTo>
              </a:path>
            </a:pathLst>
          </a:custGeom>
          <a:solidFill>
            <a:srgbClr val="76707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0" tIns="0" rIns="0" bIns="0" rtlCol="0" anchor="ctr"/>
          <a:lstStyle/>
          <a:p>
            <a:pPr indent="0" algn="ctr">
              <a:lnSpc>
                <a:spcPts val="1635"/>
              </a:lnSpc>
            </a:pPr>
            <a:r>
              <a:rPr lang="en-US" altLang="ko-KR" sz="1200" dirty="0">
                <a:solidFill>
                  <a:srgbClr val="FFFFFF"/>
                </a:solidFill>
              </a:rPr>
              <a:t>10/12</a:t>
            </a:r>
          </a:p>
        </p:txBody>
      </p:sp>
      <p:pic>
        <p:nvPicPr>
          <p:cNvPr id="25" name="_x292436888" descr="EMB00003d800a04">
            <a:extLst>
              <a:ext uri="{FF2B5EF4-FFF2-40B4-BE49-F238E27FC236}">
                <a16:creationId xmlns:a16="http://schemas.microsoft.com/office/drawing/2014/main" id="{69F7E508-A185-4E8D-986E-55CFF6EFC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239" y="6197013"/>
            <a:ext cx="3048000" cy="66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2472" y="385572"/>
            <a:ext cx="1481328" cy="5852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62472" y="385572"/>
            <a:ext cx="1481328" cy="58521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61916" y="525780"/>
            <a:ext cx="1341120" cy="309372"/>
          </a:xfrm>
          <a:prstGeom prst="rect">
            <a:avLst/>
          </a:prstGeom>
        </p:spPr>
      </p:pic>
      <p:sp>
        <p:nvSpPr>
          <p:cNvPr id="146" name="TextBox 145"/>
          <p:cNvSpPr txBox="1"/>
          <p:nvPr/>
        </p:nvSpPr>
        <p:spPr>
          <a:xfrm>
            <a:off x="3846703" y="1468501"/>
            <a:ext cx="42178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dirty="0">
                <a:solidFill>
                  <a:srgbClr val="585858"/>
                </a:solidFill>
              </a:rPr>
              <a:t>2023학년도 신입생 대상</a:t>
            </a:r>
            <a:endParaRPr lang="ko-KR" altLang="ko-KR" sz="3000" b="1" dirty="0">
              <a:solidFill>
                <a:srgbClr val="585858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500757" y="1880108"/>
            <a:ext cx="74955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dirty="0">
                <a:solidFill>
                  <a:srgbClr val="585858"/>
                </a:solidFill>
              </a:rPr>
              <a:t>[기본역량 진단 및 증진 프로그램] 안내자료</a:t>
            </a:r>
            <a:endParaRPr lang="ko-KR" altLang="ko-KR" sz="3000" b="1" dirty="0">
              <a:solidFill>
                <a:srgbClr val="585858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644138" y="2794000"/>
            <a:ext cx="5209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7E7E7E"/>
                </a:solidFill>
              </a:rPr>
              <a:t>이공계/자연계/사범계/상경계 신입생 대상</a:t>
            </a:r>
            <a:endParaRPr lang="ko-KR" altLang="ko-KR" sz="2000" b="1" dirty="0">
              <a:solidFill>
                <a:srgbClr val="7E7E7E"/>
              </a:solidFill>
            </a:endParaRPr>
          </a:p>
        </p:txBody>
      </p:sp>
      <p:pic>
        <p:nvPicPr>
          <p:cNvPr id="18" name="_x292436888" descr="EMB00003d800a04">
            <a:extLst>
              <a:ext uri="{FF2B5EF4-FFF2-40B4-BE49-F238E27FC236}">
                <a16:creationId xmlns:a16="http://schemas.microsoft.com/office/drawing/2014/main" id="{969F8125-9FDC-443A-90CA-868AFCAC6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27" y="4876800"/>
            <a:ext cx="33528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8040" y="363855"/>
            <a:ext cx="38473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dirty="0">
                <a:solidFill>
                  <a:srgbClr val="000000"/>
                </a:solidFill>
              </a:rPr>
              <a:t>안내자료 목차</a:t>
            </a:r>
            <a:endParaRPr lang="ko-KR" altLang="ko-KR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8040" y="1734947"/>
            <a:ext cx="6324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rgbClr val="006FC0"/>
                </a:solidFill>
                <a:latin typeface="Wingdings" panose="05000000000000000000" pitchFamily="2" charset="2"/>
              </a:rPr>
              <a:t>▪ </a:t>
            </a:r>
            <a:r>
              <a:rPr lang="en-US" altLang="ko-KR" sz="2800" dirty="0">
                <a:solidFill>
                  <a:srgbClr val="006FC0"/>
                </a:solidFill>
              </a:rPr>
              <a:t>[기본역량 진단 및 증진 프로그램] </a:t>
            </a:r>
            <a:r>
              <a:rPr lang="en-US" altLang="ko-KR" sz="2800" dirty="0">
                <a:solidFill>
                  <a:srgbClr val="000000"/>
                </a:solidFill>
              </a:rPr>
              <a:t>소개</a:t>
            </a:r>
            <a:endParaRPr lang="ko-KR" altLang="ko-KR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28040" y="2671064"/>
            <a:ext cx="6324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rgbClr val="006FC0"/>
                </a:solidFill>
                <a:latin typeface="Wingdings" panose="05000000000000000000" pitchFamily="2" charset="2"/>
              </a:rPr>
              <a:t>▪ </a:t>
            </a:r>
            <a:r>
              <a:rPr lang="en-US" altLang="ko-KR" sz="2800" dirty="0">
                <a:solidFill>
                  <a:srgbClr val="006FC0"/>
                </a:solidFill>
              </a:rPr>
              <a:t>[기본역량 진단 및 증진 프로그램] </a:t>
            </a:r>
            <a:r>
              <a:rPr lang="en-US" altLang="ko-KR" sz="2800" dirty="0">
                <a:solidFill>
                  <a:srgbClr val="000000"/>
                </a:solidFill>
              </a:rPr>
              <a:t>안내</a:t>
            </a:r>
            <a:endParaRPr lang="ko-KR" altLang="ko-KR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094994" y="3162681"/>
            <a:ext cx="6131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rgbClr val="7E7E7E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– </a:t>
            </a:r>
            <a:r>
              <a:rPr lang="en-US" altLang="ko-KR" sz="2800" dirty="0">
                <a:solidFill>
                  <a:srgbClr val="7E7E7E"/>
                </a:solidFill>
              </a:rPr>
              <a:t>프로그램 참여 대상(학과/학부/전공)</a:t>
            </a:r>
            <a:endParaRPr lang="ko-KR" altLang="ko-KR" sz="2800" dirty="0">
              <a:solidFill>
                <a:srgbClr val="7E7E7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4994" y="3632073"/>
            <a:ext cx="4311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rgbClr val="7E7E7E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– </a:t>
            </a:r>
            <a:r>
              <a:rPr lang="en-US" altLang="ko-KR" sz="2800" dirty="0">
                <a:solidFill>
                  <a:srgbClr val="7E7E7E"/>
                </a:solidFill>
              </a:rPr>
              <a:t>기본역량 진단 평가 안내</a:t>
            </a:r>
            <a:endParaRPr lang="ko-KR" altLang="ko-KR" sz="2800" dirty="0">
              <a:solidFill>
                <a:srgbClr val="7E7E7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94994" y="4099560"/>
            <a:ext cx="5797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rgbClr val="7E7E7E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– </a:t>
            </a:r>
            <a:r>
              <a:rPr lang="en-US" altLang="ko-KR" sz="2800" dirty="0">
                <a:solidFill>
                  <a:srgbClr val="7E7E7E"/>
                </a:solidFill>
              </a:rPr>
              <a:t>기본역량 진단 평가 당일 주의 사항</a:t>
            </a:r>
            <a:endParaRPr lang="ko-KR" altLang="ko-KR" sz="2800" dirty="0">
              <a:solidFill>
                <a:srgbClr val="7E7E7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4994" y="4568063"/>
            <a:ext cx="5053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rgbClr val="7E7E7E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– </a:t>
            </a:r>
            <a:r>
              <a:rPr lang="en-US" altLang="ko-KR" sz="2800" dirty="0">
                <a:solidFill>
                  <a:srgbClr val="7E7E7E"/>
                </a:solidFill>
              </a:rPr>
              <a:t>기본역량 진단 평가 이후 안내</a:t>
            </a:r>
            <a:endParaRPr lang="ko-KR" altLang="ko-KR" sz="2800" dirty="0">
              <a:solidFill>
                <a:srgbClr val="7E7E7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8040" y="5481320"/>
            <a:ext cx="7721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rgbClr val="006FC0"/>
                </a:solidFill>
                <a:latin typeface="Wingdings" panose="05000000000000000000" pitchFamily="2" charset="2"/>
              </a:rPr>
              <a:t>▪ </a:t>
            </a:r>
            <a:r>
              <a:rPr lang="en-US" altLang="ko-KR" sz="2800" dirty="0">
                <a:solidFill>
                  <a:srgbClr val="006FC0"/>
                </a:solidFill>
              </a:rPr>
              <a:t>[기본역량 진단 및 증진 프로그램] </a:t>
            </a:r>
            <a:r>
              <a:rPr lang="en-US" altLang="ko-KR" sz="2800" dirty="0">
                <a:solidFill>
                  <a:srgbClr val="000000"/>
                </a:solidFill>
              </a:rPr>
              <a:t>자주하는 질문</a:t>
            </a:r>
            <a:endParaRPr lang="ko-KR" altLang="ko-KR" sz="2800" dirty="0"/>
          </a:p>
        </p:txBody>
      </p:sp>
      <p:sp>
        <p:nvSpPr>
          <p:cNvPr id="4" name="FreeForm 3"/>
          <p:cNvSpPr/>
          <p:nvPr/>
        </p:nvSpPr>
        <p:spPr>
          <a:xfrm>
            <a:off x="1158240" y="2190369"/>
            <a:ext cx="4934712" cy="18288"/>
          </a:xfrm>
          <a:custGeom>
            <a:avLst/>
            <a:gdLst>
              <a:gd name="connsiteX0" fmla="*/ 0 w 0"/>
              <a:gd name="connsiteY0" fmla="*/ 0 w 0"/>
              <a:gd name="connsiteX1" fmla="*/ 0 w 0"/>
              <a:gd name="connsiteY1" fmla="*/ 0 w 0"/>
              <a:gd name="connsiteX2" fmla="*/ 0 w 0"/>
              <a:gd name="connsiteY2" fmla="*/ 0 w 0"/>
              <a:gd name="connsiteX3" fmla="*/ 0 w 0"/>
              <a:gd name="connsiteY3" fmla="*/ 0 w 0"/>
              <a:gd name="connsiteX4" fmla="*/ 0 w 0"/>
              <a:gd name="connsiteY4" fmla="*/ 0 w 0"/>
              <a:gd name="connsiteX5" fmla="*/ 0 w 0"/>
              <a:gd name="connsiteY5" fmla="*/ 0 w 0"/>
              <a:gd name="connsiteX6" fmla="*/ 0 w 0"/>
              <a:gd name="connsiteY6" fmla="*/ 0 w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4712" h="18288">
                <a:moveTo>
                  <a:pt x="0" y="0"/>
                </a:moveTo>
                <a:lnTo>
                  <a:pt x="2467229" y="0"/>
                </a:lnTo>
                <a:lnTo>
                  <a:pt x="4934712" y="0"/>
                </a:lnTo>
                <a:lnTo>
                  <a:pt x="4934712" y="18288"/>
                </a:lnTo>
                <a:lnTo>
                  <a:pt x="2467229" y="18288"/>
                </a:lnTo>
                <a:lnTo>
                  <a:pt x="0" y="18288"/>
                </a:lnTo>
                <a:lnTo>
                  <a:pt x="0" y="0"/>
                </a:lnTo>
              </a:path>
            </a:pathLst>
          </a:custGeom>
          <a:solidFill>
            <a:srgbClr val="006FC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158240" y="3126105"/>
            <a:ext cx="4934712" cy="18415"/>
          </a:xfrm>
          <a:custGeom>
            <a:avLst/>
            <a:gdLst>
              <a:gd name="connsiteX0" fmla="*/ 0 w 0"/>
              <a:gd name="connsiteY0" fmla="*/ 0 w 0"/>
              <a:gd name="connsiteX1" fmla="*/ 0 w 0"/>
              <a:gd name="connsiteY1" fmla="*/ 0 w 0"/>
              <a:gd name="connsiteX2" fmla="*/ 0 w 0"/>
              <a:gd name="connsiteY2" fmla="*/ 0 w 0"/>
              <a:gd name="connsiteX3" fmla="*/ 0 w 0"/>
              <a:gd name="connsiteY3" fmla="*/ 0 w 0"/>
              <a:gd name="connsiteX4" fmla="*/ 0 w 0"/>
              <a:gd name="connsiteY4" fmla="*/ 0 w 0"/>
              <a:gd name="connsiteX5" fmla="*/ 0 w 0"/>
              <a:gd name="connsiteY5" fmla="*/ 0 w 0"/>
              <a:gd name="connsiteX6" fmla="*/ 0 w 0"/>
              <a:gd name="connsiteY6" fmla="*/ 0 w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4712" h="18415">
                <a:moveTo>
                  <a:pt x="0" y="0"/>
                </a:moveTo>
                <a:lnTo>
                  <a:pt x="2467229" y="0"/>
                </a:lnTo>
                <a:lnTo>
                  <a:pt x="4934712" y="0"/>
                </a:lnTo>
                <a:lnTo>
                  <a:pt x="4934712" y="18415"/>
                </a:lnTo>
                <a:lnTo>
                  <a:pt x="2467229" y="18415"/>
                </a:lnTo>
                <a:lnTo>
                  <a:pt x="0" y="18415"/>
                </a:lnTo>
                <a:lnTo>
                  <a:pt x="0" y="0"/>
                </a:lnTo>
              </a:path>
            </a:pathLst>
          </a:custGeom>
          <a:solidFill>
            <a:srgbClr val="006FC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158240" y="5936488"/>
            <a:ext cx="4934712" cy="18288"/>
          </a:xfrm>
          <a:custGeom>
            <a:avLst/>
            <a:gdLst>
              <a:gd name="connsiteX0" fmla="*/ 0 w 0"/>
              <a:gd name="connsiteY0" fmla="*/ 0 w 0"/>
              <a:gd name="connsiteX1" fmla="*/ 0 w 0"/>
              <a:gd name="connsiteY1" fmla="*/ 0 w 0"/>
              <a:gd name="connsiteX2" fmla="*/ 0 w 0"/>
              <a:gd name="connsiteY2" fmla="*/ 0 w 0"/>
              <a:gd name="connsiteX3" fmla="*/ 0 w 0"/>
              <a:gd name="connsiteY3" fmla="*/ 0 w 0"/>
              <a:gd name="connsiteX4" fmla="*/ 0 w 0"/>
              <a:gd name="connsiteY4" fmla="*/ 0 w 0"/>
              <a:gd name="connsiteX5" fmla="*/ 0 w 0"/>
              <a:gd name="connsiteY5" fmla="*/ 0 w 0"/>
              <a:gd name="connsiteX6" fmla="*/ 0 w 0"/>
              <a:gd name="connsiteY6" fmla="*/ 0 w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4712" h="18288">
                <a:moveTo>
                  <a:pt x="0" y="0"/>
                </a:moveTo>
                <a:lnTo>
                  <a:pt x="2467229" y="0"/>
                </a:lnTo>
                <a:lnTo>
                  <a:pt x="4934712" y="0"/>
                </a:lnTo>
                <a:lnTo>
                  <a:pt x="4934712" y="18288"/>
                </a:lnTo>
                <a:lnTo>
                  <a:pt x="2467229" y="18288"/>
                </a:lnTo>
                <a:lnTo>
                  <a:pt x="0" y="18288"/>
                </a:lnTo>
                <a:lnTo>
                  <a:pt x="0" y="0"/>
                </a:lnTo>
              </a:path>
            </a:pathLst>
          </a:custGeom>
          <a:solidFill>
            <a:srgbClr val="006FC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_x292436888" descr="EMB00003d800a04">
            <a:extLst>
              <a:ext uri="{FF2B5EF4-FFF2-40B4-BE49-F238E27FC236}">
                <a16:creationId xmlns:a16="http://schemas.microsoft.com/office/drawing/2014/main" id="{684E054E-A023-4A7D-80F0-8B01BADB7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004540"/>
            <a:ext cx="2971800" cy="84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828040" y="1606804"/>
            <a:ext cx="6660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7E7E7E"/>
                </a:solidFill>
              </a:rPr>
              <a:t>2023학년도 신입생 대상 [기본역량 진단 및 증진 프로그램]</a:t>
            </a:r>
            <a:endParaRPr lang="ko-KR" altLang="ko-KR" sz="2000" b="1" dirty="0">
              <a:solidFill>
                <a:srgbClr val="7E7E7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8040" y="2469007"/>
            <a:ext cx="3542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006FC0"/>
                </a:solidFill>
              </a:rPr>
              <a:t>프로그램 소개</a:t>
            </a:r>
            <a:endParaRPr lang="ko-KR" altLang="ko-KR" sz="4000" b="1" dirty="0">
              <a:solidFill>
                <a:srgbClr val="006FC0"/>
              </a:solidFill>
            </a:endParaRPr>
          </a:p>
        </p:txBody>
      </p:sp>
      <p:pic>
        <p:nvPicPr>
          <p:cNvPr id="6" name="_x292436888" descr="EMB00003d800a04">
            <a:extLst>
              <a:ext uri="{FF2B5EF4-FFF2-40B4-BE49-F238E27FC236}">
                <a16:creationId xmlns:a16="http://schemas.microsoft.com/office/drawing/2014/main" id="{6E9F608C-95EE-49E1-814D-E535996C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5989114"/>
            <a:ext cx="3048000" cy="84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828040" y="434467"/>
            <a:ext cx="909116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>
                <a:solidFill>
                  <a:srgbClr val="000000"/>
                </a:solidFill>
              </a:rPr>
              <a:t>[기본역량 진단 및 증진 프로그램] 소개 (1/3)</a:t>
            </a:r>
            <a:endParaRPr lang="ko-KR" altLang="ko-KR" sz="35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08304" y="1466088"/>
            <a:ext cx="1895856" cy="379476"/>
          </a:xfrm>
          <a:prstGeom prst="roundRect">
            <a:avLst>
              <a:gd name="adj" fmla="val 5000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347345">
              <a:lnSpc>
                <a:spcPts val="2205"/>
              </a:lnSpc>
            </a:pPr>
            <a:r>
              <a:rPr lang="en-US" altLang="ko-KR" sz="1500" dirty="0">
                <a:solidFill>
                  <a:srgbClr val="FFFF00"/>
                </a:solidFill>
              </a:rPr>
              <a:t>추진배경및목적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04160" y="1656588"/>
            <a:ext cx="8527542" cy="3175"/>
          </a:xfrm>
          <a:prstGeom prst="line">
            <a:avLst/>
          </a:prstGeom>
          <a:ln w="6350">
            <a:solidFill>
              <a:srgbClr val="1F38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19404" y="1942465"/>
            <a:ext cx="10842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>
                <a:solidFill>
                  <a:srgbClr val="000000"/>
                </a:solidFill>
              </a:rPr>
              <a:t>입시 다양화, 단순 암기 및 문제풀이 위주 수업 증가, 비대면수업으로 인한 기초 지식 부족 등 여러 가지 사회</a:t>
            </a:r>
            <a:endParaRPr lang="ko-KR" altLang="ko-KR" dirty="0"/>
          </a:p>
        </p:txBody>
      </p:sp>
      <p:sp>
        <p:nvSpPr>
          <p:cNvPr id="22" name="TextBox 21"/>
          <p:cNvSpPr txBox="1"/>
          <p:nvPr/>
        </p:nvSpPr>
        <p:spPr>
          <a:xfrm>
            <a:off x="1048004" y="2229231"/>
            <a:ext cx="10610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현상으로 대학교 신입생의 기초학력이 저하되고 있다는 인식으로, 각 대학은 기초학력을 진단하고 강화하기</a:t>
            </a:r>
            <a:endParaRPr lang="ko-KR" altLang="ko-KR" dirty="0"/>
          </a:p>
        </p:txBody>
      </p:sp>
      <p:sp>
        <p:nvSpPr>
          <p:cNvPr id="23" name="TextBox 22"/>
          <p:cNvSpPr txBox="1"/>
          <p:nvPr/>
        </p:nvSpPr>
        <p:spPr>
          <a:xfrm>
            <a:off x="1048004" y="2503678"/>
            <a:ext cx="3306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위한 다양한 시도를 하고 있음.</a:t>
            </a:r>
            <a:endParaRPr lang="ko-KR" altLang="ko-KR" dirty="0"/>
          </a:p>
        </p:txBody>
      </p:sp>
      <p:sp>
        <p:nvSpPr>
          <p:cNvPr id="24" name="TextBox 23"/>
          <p:cNvSpPr txBox="1"/>
          <p:nvPr/>
        </p:nvSpPr>
        <p:spPr>
          <a:xfrm>
            <a:off x="1276731" y="2766441"/>
            <a:ext cx="8998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서울대, 경북대, 건국대, 전북대 등에서는 신입생 대상 특별시험, 기초학력 진단 평가, 연계 교과목 개발 등을 운영 중</a:t>
            </a:r>
            <a:endParaRPr lang="ko-KR" altLang="ko-KR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819404" y="3192272"/>
            <a:ext cx="1083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>
                <a:solidFill>
                  <a:srgbClr val="000000"/>
                </a:solidFill>
              </a:rPr>
              <a:t>단국대학교는 자유교양대학 BSM센터/글쓰기센터/인성교육센터, 공과대학 공학교육혁신센터 등에서</a:t>
            </a:r>
            <a:endParaRPr lang="ko-KR" altLang="ko-KR" dirty="0"/>
          </a:p>
        </p:txBody>
      </p:sp>
      <p:sp>
        <p:nvSpPr>
          <p:cNvPr id="26" name="TextBox 25"/>
          <p:cNvSpPr txBox="1"/>
          <p:nvPr/>
        </p:nvSpPr>
        <p:spPr>
          <a:xfrm>
            <a:off x="1048004" y="3479165"/>
            <a:ext cx="717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비교과 프로그램을 통해 기초학력(기본역량) 증진을 위해 노력하고 있음.</a:t>
            </a:r>
            <a:endParaRPr lang="ko-KR" altLang="ko-KR" dirty="0"/>
          </a:p>
        </p:txBody>
      </p:sp>
      <p:sp>
        <p:nvSpPr>
          <p:cNvPr id="27" name="TextBox 26"/>
          <p:cNvSpPr txBox="1"/>
          <p:nvPr/>
        </p:nvSpPr>
        <p:spPr>
          <a:xfrm>
            <a:off x="819404" y="4015359"/>
            <a:ext cx="1003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>
                <a:solidFill>
                  <a:srgbClr val="000000"/>
                </a:solidFill>
              </a:rPr>
              <a:t>이에 발맞추어 단국대학교 </a:t>
            </a:r>
            <a:r>
              <a:rPr lang="en-US" altLang="ko-KR" dirty="0" err="1">
                <a:solidFill>
                  <a:srgbClr val="000000"/>
                </a:solidFill>
              </a:rPr>
              <a:t>미래교육혁신원</a:t>
            </a:r>
            <a:r>
              <a:rPr lang="en-US" altLang="ko-KR" dirty="0">
                <a:solidFill>
                  <a:srgbClr val="000000"/>
                </a:solidFill>
              </a:rPr>
              <a:t> </a:t>
            </a:r>
            <a:r>
              <a:rPr lang="ko-KR" altLang="en-US" dirty="0">
                <a:solidFill>
                  <a:srgbClr val="000000"/>
                </a:solidFill>
              </a:rPr>
              <a:t>첨단교육센터</a:t>
            </a:r>
            <a:r>
              <a:rPr lang="en-US" altLang="ko-KR" dirty="0" err="1">
                <a:solidFill>
                  <a:srgbClr val="000000"/>
                </a:solidFill>
              </a:rPr>
              <a:t>에서는</a:t>
            </a:r>
            <a:r>
              <a:rPr lang="en-US" altLang="ko-KR" dirty="0">
                <a:solidFill>
                  <a:srgbClr val="000000"/>
                </a:solidFill>
              </a:rPr>
              <a:t> 대학 입학 전 신입생의 기초학력</a:t>
            </a:r>
            <a:endParaRPr lang="ko-KR" altLang="ko-KR" dirty="0"/>
          </a:p>
        </p:txBody>
      </p:sp>
      <p:sp>
        <p:nvSpPr>
          <p:cNvPr id="28" name="TextBox 27"/>
          <p:cNvSpPr txBox="1"/>
          <p:nvPr/>
        </p:nvSpPr>
        <p:spPr>
          <a:xfrm>
            <a:off x="1048004" y="4301871"/>
            <a:ext cx="10611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진단을 통한 우리 대학만의 적응형 학습(Adaptive Learning), 개인 맞춤형 학습(Personalized</a:t>
            </a:r>
            <a:endParaRPr lang="ko-KR" altLang="ko-KR" dirty="0"/>
          </a:p>
        </p:txBody>
      </p:sp>
      <p:sp>
        <p:nvSpPr>
          <p:cNvPr id="29" name="TextBox 28"/>
          <p:cNvSpPr txBox="1"/>
          <p:nvPr/>
        </p:nvSpPr>
        <p:spPr>
          <a:xfrm>
            <a:off x="1048004" y="4576953"/>
            <a:ext cx="10613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Learning)이 가능한 미래형 교육 지원 체계를 마련하기 위하여, 자유교양대학 BSM센터와 함께</a:t>
            </a:r>
            <a:endParaRPr lang="ko-KR" altLang="ko-KR" dirty="0"/>
          </a:p>
        </p:txBody>
      </p:sp>
      <p:sp>
        <p:nvSpPr>
          <p:cNvPr id="30" name="TextBox 29"/>
          <p:cNvSpPr txBox="1"/>
          <p:nvPr/>
        </p:nvSpPr>
        <p:spPr>
          <a:xfrm>
            <a:off x="1048004" y="4851273"/>
            <a:ext cx="6880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2023학년도 신입생 대상 기본역량 진단 및 증진 프로그램을 운영함.</a:t>
            </a:r>
            <a:endParaRPr lang="ko-KR" altLang="ko-KR" dirty="0"/>
          </a:p>
        </p:txBody>
      </p:sp>
      <p:sp>
        <p:nvSpPr>
          <p:cNvPr id="7" name="FreeForm 6"/>
          <p:cNvSpPr/>
          <p:nvPr/>
        </p:nvSpPr>
        <p:spPr>
          <a:xfrm>
            <a:off x="248285" y="6353556"/>
            <a:ext cx="1007491" cy="266700"/>
          </a:xfrm>
          <a:custGeom>
            <a:avLst/>
            <a:gdLst>
              <a:gd name="connsiteX0" fmla="*/ 0 w 0"/>
              <a:gd name="connsiteY0" fmla="*/ 0 w 0"/>
              <a:gd name="connsiteX1" fmla="*/ 0 w 0"/>
              <a:gd name="connsiteY1" fmla="*/ 0 w 0"/>
              <a:gd name="connsiteX2" fmla="*/ 0 w 0"/>
              <a:gd name="connsiteY2" fmla="*/ 0 w 0"/>
              <a:gd name="connsiteX3" fmla="*/ 0 w 0"/>
              <a:gd name="connsiteY3" fmla="*/ 0 w 0"/>
              <a:gd name="connsiteX4" fmla="*/ 0 w 0"/>
              <a:gd name="connsiteY4" fmla="*/ 0 w 0"/>
              <a:gd name="connsiteX5" fmla="*/ 0 w 0"/>
              <a:gd name="connsiteY5" fmla="*/ 0 w 0"/>
              <a:gd name="connsiteX6" fmla="*/ 0 w 0"/>
              <a:gd name="connsiteY6" fmla="*/ 0 w 0"/>
              <a:gd name="connsiteX7" fmla="*/ 0 w 0"/>
              <a:gd name="connsiteY7" fmla="*/ 0 w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91" h="266700">
                <a:moveTo>
                  <a:pt x="0" y="133350"/>
                </a:moveTo>
                <a:cubicBezTo>
                  <a:pt x="0" y="59817"/>
                  <a:pt x="59817" y="0"/>
                  <a:pt x="133477" y="0"/>
                </a:cubicBezTo>
                <a:lnTo>
                  <a:pt x="874141" y="0"/>
                </a:lnTo>
                <a:cubicBezTo>
                  <a:pt x="947674" y="0"/>
                  <a:pt x="1007491" y="59817"/>
                  <a:pt x="1007491" y="133350"/>
                </a:cubicBezTo>
                <a:lnTo>
                  <a:pt x="1007491" y="133350"/>
                </a:lnTo>
                <a:cubicBezTo>
                  <a:pt x="1007491" y="207010"/>
                  <a:pt x="947674" y="266700"/>
                  <a:pt x="874141" y="266700"/>
                </a:cubicBezTo>
                <a:lnTo>
                  <a:pt x="133477" y="266700"/>
                </a:lnTo>
                <a:cubicBezTo>
                  <a:pt x="59817" y="266700"/>
                  <a:pt x="0" y="207010"/>
                  <a:pt x="0" y="133350"/>
                </a:cubicBezTo>
              </a:path>
            </a:pathLst>
          </a:custGeom>
          <a:solidFill>
            <a:srgbClr val="76707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0" tIns="0" rIns="0" bIns="0" rtlCol="0" anchor="ctr"/>
          <a:lstStyle/>
          <a:p>
            <a:pPr indent="0" algn="ctr">
              <a:lnSpc>
                <a:spcPts val="1635"/>
              </a:lnSpc>
            </a:pPr>
            <a:r>
              <a:rPr lang="en-US" altLang="ko-KR" sz="1200" dirty="0">
                <a:solidFill>
                  <a:srgbClr val="FFFFFF"/>
                </a:solidFill>
              </a:rPr>
              <a:t>4/12</a:t>
            </a:r>
          </a:p>
        </p:txBody>
      </p:sp>
      <p:pic>
        <p:nvPicPr>
          <p:cNvPr id="34" name="_x292436888" descr="EMB00003d800a04">
            <a:extLst>
              <a:ext uri="{FF2B5EF4-FFF2-40B4-BE49-F238E27FC236}">
                <a16:creationId xmlns:a16="http://schemas.microsoft.com/office/drawing/2014/main" id="{51D4A6AC-33CA-4CFC-8F5A-9BCEC9877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5955459"/>
            <a:ext cx="3048000" cy="84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23" y="11486"/>
            <a:ext cx="12192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28040" y="434467"/>
            <a:ext cx="926223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>
                <a:solidFill>
                  <a:srgbClr val="000000"/>
                </a:solidFill>
              </a:rPr>
              <a:t>[기본역량 진단 및 증진 프로그램] 소개 (2/3)</a:t>
            </a:r>
            <a:endParaRPr lang="ko-KR" altLang="ko-KR" sz="35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828040" y="1478689"/>
            <a:ext cx="1895856" cy="379476"/>
          </a:xfrm>
          <a:prstGeom prst="roundRect">
            <a:avLst>
              <a:gd name="adj" fmla="val 5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139700">
              <a:lnSpc>
                <a:spcPts val="2205"/>
              </a:lnSpc>
            </a:pPr>
            <a:r>
              <a:rPr lang="en-US" altLang="ko-KR" sz="1500" dirty="0">
                <a:solidFill>
                  <a:srgbClr val="FFFF00"/>
                </a:solidFill>
              </a:rPr>
              <a:t>2023학년도 진단 평가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19404" y="1942465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>
                <a:solidFill>
                  <a:srgbClr val="000000"/>
                </a:solidFill>
              </a:rPr>
              <a:t>2023학년도 진단 대상</a:t>
            </a:r>
            <a:endParaRPr lang="ko-KR" altLang="ko-KR" dirty="0"/>
          </a:p>
        </p:txBody>
      </p:sp>
      <p:sp>
        <p:nvSpPr>
          <p:cNvPr id="36" name="TextBox 35"/>
          <p:cNvSpPr txBox="1"/>
          <p:nvPr/>
        </p:nvSpPr>
        <p:spPr>
          <a:xfrm>
            <a:off x="1276731" y="2218055"/>
            <a:ext cx="597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진단대상: 이공계, 자연계, 사범계, 상경계 신입생 (입학 모집계열: 자연계)</a:t>
            </a:r>
            <a:endParaRPr lang="ko-KR" altLang="ko-KR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276731" y="2431415"/>
            <a:ext cx="9963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단과대학: 공과대학, SW융합대학, 과학기술대학, 생명공학대학, 공공보건과학대학, 간호대학, 치과대학, 경영경제대학, 사범대학</a:t>
            </a:r>
            <a:endParaRPr lang="ko-KR" altLang="ko-KR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819404" y="285648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>
                <a:solidFill>
                  <a:srgbClr val="000000"/>
                </a:solidFill>
              </a:rPr>
              <a:t>2023학년도 진단 과목</a:t>
            </a:r>
            <a:endParaRPr lang="ko-KR" altLang="ko-KR" dirty="0"/>
          </a:p>
        </p:txBody>
      </p:sp>
      <p:sp>
        <p:nvSpPr>
          <p:cNvPr id="39" name="TextBox 38"/>
          <p:cNvSpPr txBox="1"/>
          <p:nvPr/>
        </p:nvSpPr>
        <p:spPr>
          <a:xfrm>
            <a:off x="1276731" y="3132709"/>
            <a:ext cx="3363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진단과목: 수학, 물리, 화학, 생명과학</a:t>
            </a:r>
            <a:endParaRPr lang="ko-KR" altLang="ko-KR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1276731" y="3346069"/>
            <a:ext cx="3333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학과/학부/전공별로 진단 과목 선정</a:t>
            </a:r>
            <a:endParaRPr lang="ko-KR" altLang="ko-KR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819404" y="3832479"/>
            <a:ext cx="163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>
                <a:solidFill>
                  <a:srgbClr val="000000"/>
                </a:solidFill>
              </a:rPr>
              <a:t>주요 절차</a:t>
            </a:r>
            <a:endParaRPr lang="ko-KR" altLang="ko-KR" dirty="0"/>
          </a:p>
        </p:txBody>
      </p:sp>
      <p:sp>
        <p:nvSpPr>
          <p:cNvPr id="6" name="Rounded Rectangle 5"/>
          <p:cNvSpPr/>
          <p:nvPr/>
        </p:nvSpPr>
        <p:spPr>
          <a:xfrm>
            <a:off x="1449197" y="4312920"/>
            <a:ext cx="989203" cy="786384"/>
          </a:xfrm>
          <a:prstGeom prst="roundRect">
            <a:avLst>
              <a:gd name="adj" fmla="val 8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>
              <a:lnSpc>
                <a:spcPts val="1200"/>
              </a:lnSpc>
            </a:pPr>
            <a:endParaRPr lang="en-US" altLang="ko-KR" sz="1200" dirty="0"/>
          </a:p>
          <a:p>
            <a:pPr indent="250190">
              <a:lnSpc>
                <a:spcPts val="136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프로그램</a:t>
            </a:r>
          </a:p>
          <a:p>
            <a:pPr indent="158750">
              <a:lnSpc>
                <a:spcPts val="189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준비 및 안내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33116" y="4312920"/>
            <a:ext cx="988949" cy="786384"/>
          </a:xfrm>
          <a:prstGeom prst="roundRect">
            <a:avLst>
              <a:gd name="adj" fmla="val 8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403225">
              <a:lnSpc>
                <a:spcPts val="1620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1차</a:t>
            </a:r>
          </a:p>
          <a:p>
            <a:pPr indent="149860">
              <a:lnSpc>
                <a:spcPts val="189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기본역량진단</a:t>
            </a:r>
          </a:p>
          <a:p>
            <a:pPr indent="270510">
              <a:lnSpc>
                <a:spcPts val="189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(온라인)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218432" y="4312920"/>
            <a:ext cx="987425" cy="786384"/>
          </a:xfrm>
          <a:prstGeom prst="roundRect">
            <a:avLst>
              <a:gd name="adj" fmla="val 8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90830">
              <a:lnSpc>
                <a:spcPts val="1620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채점 및</a:t>
            </a:r>
          </a:p>
          <a:p>
            <a:pPr indent="249555">
              <a:lnSpc>
                <a:spcPts val="189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학습등급</a:t>
            </a:r>
          </a:p>
          <a:p>
            <a:pPr indent="365125">
              <a:lnSpc>
                <a:spcPts val="189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설정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02224" y="4312920"/>
            <a:ext cx="987552" cy="786384"/>
          </a:xfrm>
          <a:prstGeom prst="roundRect">
            <a:avLst>
              <a:gd name="adj" fmla="val 8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307975">
              <a:lnSpc>
                <a:spcPts val="1620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수준별</a:t>
            </a:r>
          </a:p>
          <a:p>
            <a:pPr indent="115570">
              <a:lnSpc>
                <a:spcPts val="189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맞춤형 콘텐츠</a:t>
            </a:r>
          </a:p>
          <a:p>
            <a:pPr indent="365760">
              <a:lnSpc>
                <a:spcPts val="189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제공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86016" y="4312920"/>
            <a:ext cx="987425" cy="786384"/>
          </a:xfrm>
          <a:prstGeom prst="roundRect">
            <a:avLst>
              <a:gd name="adj" fmla="val 8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307975">
              <a:lnSpc>
                <a:spcPts val="1620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수준별</a:t>
            </a:r>
          </a:p>
          <a:p>
            <a:pPr indent="173990">
              <a:lnSpc>
                <a:spcPts val="189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인터넷 강의</a:t>
            </a:r>
          </a:p>
          <a:p>
            <a:pPr indent="365760">
              <a:lnSpc>
                <a:spcPts val="189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수강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369808" y="4312920"/>
            <a:ext cx="989076" cy="786384"/>
          </a:xfrm>
          <a:prstGeom prst="roundRect">
            <a:avLst>
              <a:gd name="adj" fmla="val 8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381635">
              <a:lnSpc>
                <a:spcPts val="1620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2차</a:t>
            </a:r>
          </a:p>
          <a:p>
            <a:pPr indent="134620">
              <a:lnSpc>
                <a:spcPts val="189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기본역량진단</a:t>
            </a:r>
          </a:p>
          <a:p>
            <a:pPr indent="269875">
              <a:lnSpc>
                <a:spcPts val="189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(온라인)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9753600" y="4312920"/>
            <a:ext cx="989076" cy="786384"/>
          </a:xfrm>
          <a:prstGeom prst="roundRect">
            <a:avLst>
              <a:gd name="adj" fmla="val 8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8420">
              <a:lnSpc>
                <a:spcPts val="1620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학습성취도 평가</a:t>
            </a:r>
          </a:p>
          <a:p>
            <a:pPr indent="233680">
              <a:lnSpc>
                <a:spcPts val="189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성과 분석</a:t>
            </a:r>
          </a:p>
          <a:p>
            <a:pPr indent="174625">
              <a:lnSpc>
                <a:spcPts val="1895"/>
              </a:lnSpc>
            </a:pPr>
            <a:r>
              <a:rPr lang="en-US" altLang="ko-KR" sz="1000" dirty="0">
                <a:solidFill>
                  <a:srgbClr val="FFFFFF"/>
                </a:solidFill>
              </a:rPr>
              <a:t>만족도 조사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76731" y="5179822"/>
            <a:ext cx="8755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1차 진단(2월) </a:t>
            </a:r>
            <a:r>
              <a:rPr lang="en-US" altLang="ko-KR" sz="1400" dirty="0">
                <a:solidFill>
                  <a:srgbClr val="000000"/>
                </a:solidFill>
                <a:latin typeface="Wingdings" panose="05000000000000000000" pitchFamily="2" charset="2"/>
              </a:rPr>
              <a:t> </a:t>
            </a:r>
            <a:r>
              <a:rPr lang="en-US" altLang="ko-KR" sz="1400" dirty="0">
                <a:solidFill>
                  <a:srgbClr val="000000"/>
                </a:solidFill>
              </a:rPr>
              <a:t>수준별 인터넷 강의(동영상) </a:t>
            </a:r>
            <a:r>
              <a:rPr lang="en-US" altLang="ko-KR" sz="1400" dirty="0" err="1">
                <a:solidFill>
                  <a:srgbClr val="000000"/>
                </a:solidFill>
              </a:rPr>
              <a:t>수강</a:t>
            </a:r>
            <a:r>
              <a:rPr lang="en-US" altLang="ko-KR" sz="1400" dirty="0">
                <a:solidFill>
                  <a:srgbClr val="000000"/>
                </a:solidFill>
              </a:rPr>
              <a:t> </a:t>
            </a:r>
            <a:r>
              <a:rPr lang="en-US" altLang="ko-KR" sz="1400" dirty="0">
                <a:solidFill>
                  <a:srgbClr val="000000"/>
                </a:solidFill>
                <a:latin typeface="Wingdings" panose="05000000000000000000" pitchFamily="2" charset="2"/>
              </a:rPr>
              <a:t> </a:t>
            </a:r>
            <a:r>
              <a:rPr lang="en-US" altLang="ko-KR" sz="1400" dirty="0">
                <a:solidFill>
                  <a:srgbClr val="000000"/>
                </a:solidFill>
              </a:rPr>
              <a:t>2차 </a:t>
            </a:r>
            <a:r>
              <a:rPr lang="en-US" altLang="ko-KR" sz="1400" dirty="0" err="1">
                <a:solidFill>
                  <a:srgbClr val="000000"/>
                </a:solidFill>
              </a:rPr>
              <a:t>진단</a:t>
            </a:r>
            <a:r>
              <a:rPr lang="en-US" altLang="ko-KR" sz="1400" dirty="0">
                <a:solidFill>
                  <a:srgbClr val="000000"/>
                </a:solidFill>
              </a:rPr>
              <a:t>(9월 예정) </a:t>
            </a:r>
            <a:r>
              <a:rPr lang="en-US" altLang="ko-KR" sz="1400" dirty="0">
                <a:solidFill>
                  <a:srgbClr val="000000"/>
                </a:solidFill>
                <a:latin typeface="Wingdings" panose="05000000000000000000" pitchFamily="2" charset="2"/>
              </a:rPr>
              <a:t> </a:t>
            </a:r>
            <a:r>
              <a:rPr lang="en-US" altLang="ko-KR" sz="1400" dirty="0">
                <a:solidFill>
                  <a:srgbClr val="000000"/>
                </a:solidFill>
              </a:rPr>
              <a:t>수준별 인터넷 강의(동영상) </a:t>
            </a:r>
            <a:r>
              <a:rPr lang="en-US" altLang="ko-KR" sz="1400" dirty="0" err="1">
                <a:solidFill>
                  <a:srgbClr val="000000"/>
                </a:solidFill>
              </a:rPr>
              <a:t>수강</a:t>
            </a:r>
            <a:r>
              <a:rPr lang="en-US" altLang="ko-KR" sz="1400" dirty="0">
                <a:solidFill>
                  <a:srgbClr val="000000"/>
                </a:solidFill>
              </a:rPr>
              <a:t> </a:t>
            </a:r>
            <a:endParaRPr lang="ko-KR" altLang="ko-KR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819404" y="5661533"/>
            <a:ext cx="9188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dirty="0">
                <a:solidFill>
                  <a:srgbClr val="000000"/>
                </a:solidFill>
              </a:rPr>
              <a:t>2023년 시스템/콘텐츠 협약 기관: 메가스터디그룹 ㈜아이비김영 (서비스명: UNISTUDY)</a:t>
            </a:r>
            <a:endParaRPr lang="ko-KR" altLang="ko-KR" dirty="0"/>
          </a:p>
        </p:txBody>
      </p:sp>
      <p:sp>
        <p:nvSpPr>
          <p:cNvPr id="2" name="FreeForm 7"/>
          <p:cNvSpPr/>
          <p:nvPr/>
        </p:nvSpPr>
        <p:spPr>
          <a:xfrm>
            <a:off x="248285" y="6353556"/>
            <a:ext cx="1007491" cy="266700"/>
          </a:xfrm>
          <a:custGeom>
            <a:avLst/>
            <a:gdLst>
              <a:gd name="connsiteX0" fmla="*/ 0 w 0"/>
              <a:gd name="connsiteY0" fmla="*/ 0 w 0"/>
              <a:gd name="connsiteX1" fmla="*/ 0 w 0"/>
              <a:gd name="connsiteY1" fmla="*/ 0 w 0"/>
              <a:gd name="connsiteX2" fmla="*/ 0 w 0"/>
              <a:gd name="connsiteY2" fmla="*/ 0 w 0"/>
              <a:gd name="connsiteX3" fmla="*/ 0 w 0"/>
              <a:gd name="connsiteY3" fmla="*/ 0 w 0"/>
              <a:gd name="connsiteX4" fmla="*/ 0 w 0"/>
              <a:gd name="connsiteY4" fmla="*/ 0 w 0"/>
              <a:gd name="connsiteX5" fmla="*/ 0 w 0"/>
              <a:gd name="connsiteY5" fmla="*/ 0 w 0"/>
              <a:gd name="connsiteX6" fmla="*/ 0 w 0"/>
              <a:gd name="connsiteY6" fmla="*/ 0 w 0"/>
              <a:gd name="connsiteX7" fmla="*/ 0 w 0"/>
              <a:gd name="connsiteY7" fmla="*/ 0 w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91" h="266700">
                <a:moveTo>
                  <a:pt x="0" y="133350"/>
                </a:moveTo>
                <a:cubicBezTo>
                  <a:pt x="0" y="59817"/>
                  <a:pt x="59817" y="0"/>
                  <a:pt x="133477" y="0"/>
                </a:cubicBezTo>
                <a:lnTo>
                  <a:pt x="874141" y="0"/>
                </a:lnTo>
                <a:cubicBezTo>
                  <a:pt x="947674" y="0"/>
                  <a:pt x="1007491" y="59817"/>
                  <a:pt x="1007491" y="133350"/>
                </a:cubicBezTo>
                <a:lnTo>
                  <a:pt x="1007491" y="133350"/>
                </a:lnTo>
                <a:cubicBezTo>
                  <a:pt x="1007491" y="207010"/>
                  <a:pt x="947674" y="266700"/>
                  <a:pt x="874141" y="266700"/>
                </a:cubicBezTo>
                <a:lnTo>
                  <a:pt x="133477" y="266700"/>
                </a:lnTo>
                <a:cubicBezTo>
                  <a:pt x="59817" y="266700"/>
                  <a:pt x="0" y="207010"/>
                  <a:pt x="0" y="133350"/>
                </a:cubicBezTo>
              </a:path>
            </a:pathLst>
          </a:cu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0" tIns="0" rIns="0" bIns="0" rtlCol="0" anchor="ctr"/>
          <a:lstStyle/>
          <a:p>
            <a:pPr indent="0" algn="ctr">
              <a:lnSpc>
                <a:spcPts val="1635"/>
              </a:lnSpc>
            </a:pPr>
            <a:r>
              <a:rPr lang="en-US" altLang="ko-KR" sz="1200" dirty="0">
                <a:solidFill>
                  <a:srgbClr val="FFFFFF"/>
                </a:solidFill>
              </a:rPr>
              <a:t>5/12</a:t>
            </a:r>
          </a:p>
        </p:txBody>
      </p:sp>
      <p:pic>
        <p:nvPicPr>
          <p:cNvPr id="22" name="_x292436888" descr="EMB00003d800a04">
            <a:extLst>
              <a:ext uri="{FF2B5EF4-FFF2-40B4-BE49-F238E27FC236}">
                <a16:creationId xmlns:a16="http://schemas.microsoft.com/office/drawing/2014/main" id="{9A74ED87-D150-4EAB-838D-C36936741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457" y="6003439"/>
            <a:ext cx="3048000" cy="84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828040" y="434467"/>
            <a:ext cx="926223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>
                <a:solidFill>
                  <a:srgbClr val="000000"/>
                </a:solidFill>
              </a:rPr>
              <a:t>[기본역량 진단 및 증진 프로그램] 소개 (3/3)</a:t>
            </a:r>
            <a:endParaRPr lang="ko-KR" altLang="ko-KR" sz="35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808248" y="1499876"/>
            <a:ext cx="1895856" cy="379476"/>
          </a:xfrm>
          <a:prstGeom prst="roundRect">
            <a:avLst>
              <a:gd name="adj" fmla="val 5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191770">
              <a:lnSpc>
                <a:spcPts val="2205"/>
              </a:lnSpc>
            </a:pPr>
            <a:r>
              <a:rPr lang="en-US" altLang="ko-KR" sz="1500" dirty="0">
                <a:solidFill>
                  <a:srgbClr val="FFFF00"/>
                </a:solidFill>
              </a:rPr>
              <a:t>시스템및제공콘텐츠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03774" y="2008378"/>
            <a:ext cx="41984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000" dirty="0">
                <a:solidFill>
                  <a:srgbClr val="585858"/>
                </a:solidFill>
              </a:rPr>
              <a:t>학생 A는 전자공학과로, 수학과 물리에 대한 기본역량 진단을 받았습니다.</a:t>
            </a:r>
            <a:endParaRPr lang="ko-KR" altLang="ko-KR" sz="1000" dirty="0">
              <a:solidFill>
                <a:srgbClr val="585858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32374" y="2153031"/>
            <a:ext cx="31695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585858"/>
                </a:solidFill>
              </a:rPr>
              <a:t>=&gt; 진단 결과에 따라 자신에게 알맞은 인강을 수강합니다.</a:t>
            </a:r>
            <a:endParaRPr lang="ko-KR" altLang="ko-KR" sz="1000" dirty="0">
              <a:solidFill>
                <a:srgbClr val="585858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03774" y="2411222"/>
            <a:ext cx="45383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000" dirty="0">
                <a:solidFill>
                  <a:srgbClr val="585858"/>
                </a:solidFill>
              </a:rPr>
              <a:t>학생B는 기계공학과로, 수학과 물리 뿐만 아니라 화학 과목도 진단을 받았습니다.</a:t>
            </a:r>
            <a:endParaRPr lang="ko-KR" altLang="ko-KR" sz="1000" dirty="0">
              <a:solidFill>
                <a:srgbClr val="585858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32374" y="2555367"/>
            <a:ext cx="26026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585858"/>
                </a:solidFill>
              </a:rPr>
              <a:t>=&gt; 진단 결과에 따라 화학 과목도 수강합니다.</a:t>
            </a:r>
            <a:endParaRPr lang="ko-KR" altLang="ko-KR" sz="1000" dirty="0">
              <a:solidFill>
                <a:srgbClr val="585858"/>
              </a:solidFill>
            </a:endParaRPr>
          </a:p>
        </p:txBody>
      </p:sp>
      <p:sp>
        <p:nvSpPr>
          <p:cNvPr id="2" name="Rounded Rectangle 13"/>
          <p:cNvSpPr/>
          <p:nvPr/>
        </p:nvSpPr>
        <p:spPr>
          <a:xfrm>
            <a:off x="1562100" y="2941447"/>
            <a:ext cx="1499616" cy="428117"/>
          </a:xfrm>
          <a:prstGeom prst="roundRect">
            <a:avLst>
              <a:gd name="adj" fmla="val 8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9055">
              <a:lnSpc>
                <a:spcPts val="1515"/>
              </a:lnSpc>
            </a:pPr>
            <a:r>
              <a:rPr lang="en-US" altLang="ko-KR" sz="1400" dirty="0">
                <a:solidFill>
                  <a:srgbClr val="000000"/>
                </a:solidFill>
              </a:rPr>
              <a:t>기본역량증진을위한</a:t>
            </a:r>
          </a:p>
          <a:p>
            <a:pPr indent="97155">
              <a:lnSpc>
                <a:spcPts val="1680"/>
              </a:lnSpc>
            </a:pPr>
            <a:r>
              <a:rPr lang="en-US" altLang="ko-KR" sz="1400" dirty="0">
                <a:solidFill>
                  <a:srgbClr val="000000"/>
                </a:solidFill>
              </a:rPr>
              <a:t>진단평가(모의고사)</a:t>
            </a:r>
          </a:p>
        </p:txBody>
      </p:sp>
      <p:sp>
        <p:nvSpPr>
          <p:cNvPr id="9" name="FreeForm 8"/>
          <p:cNvSpPr/>
          <p:nvPr/>
        </p:nvSpPr>
        <p:spPr>
          <a:xfrm>
            <a:off x="248285" y="6353556"/>
            <a:ext cx="1007491" cy="266700"/>
          </a:xfrm>
          <a:custGeom>
            <a:avLst/>
            <a:gdLst>
              <a:gd name="connsiteX0" fmla="*/ 0 w 0"/>
              <a:gd name="connsiteY0" fmla="*/ 0 w 0"/>
              <a:gd name="connsiteX1" fmla="*/ 0 w 0"/>
              <a:gd name="connsiteY1" fmla="*/ 0 w 0"/>
              <a:gd name="connsiteX2" fmla="*/ 0 w 0"/>
              <a:gd name="connsiteY2" fmla="*/ 0 w 0"/>
              <a:gd name="connsiteX3" fmla="*/ 0 w 0"/>
              <a:gd name="connsiteY3" fmla="*/ 0 w 0"/>
              <a:gd name="connsiteX4" fmla="*/ 0 w 0"/>
              <a:gd name="connsiteY4" fmla="*/ 0 w 0"/>
              <a:gd name="connsiteX5" fmla="*/ 0 w 0"/>
              <a:gd name="connsiteY5" fmla="*/ 0 w 0"/>
              <a:gd name="connsiteX6" fmla="*/ 0 w 0"/>
              <a:gd name="connsiteY6" fmla="*/ 0 w 0"/>
              <a:gd name="connsiteX7" fmla="*/ 0 w 0"/>
              <a:gd name="connsiteY7" fmla="*/ 0 w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91" h="266700">
                <a:moveTo>
                  <a:pt x="0" y="133350"/>
                </a:moveTo>
                <a:cubicBezTo>
                  <a:pt x="0" y="59817"/>
                  <a:pt x="59817" y="0"/>
                  <a:pt x="133477" y="0"/>
                </a:cubicBezTo>
                <a:lnTo>
                  <a:pt x="874141" y="0"/>
                </a:lnTo>
                <a:cubicBezTo>
                  <a:pt x="947674" y="0"/>
                  <a:pt x="1007491" y="59817"/>
                  <a:pt x="1007491" y="133350"/>
                </a:cubicBezTo>
                <a:lnTo>
                  <a:pt x="1007491" y="133350"/>
                </a:lnTo>
                <a:cubicBezTo>
                  <a:pt x="1007491" y="207010"/>
                  <a:pt x="947674" y="266700"/>
                  <a:pt x="874141" y="266700"/>
                </a:cubicBezTo>
                <a:lnTo>
                  <a:pt x="133477" y="266700"/>
                </a:lnTo>
                <a:cubicBezTo>
                  <a:pt x="59817" y="266700"/>
                  <a:pt x="0" y="207010"/>
                  <a:pt x="0" y="133350"/>
                </a:cubicBezTo>
              </a:path>
            </a:pathLst>
          </a:cu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0" tIns="0" rIns="0" bIns="0" rtlCol="0" anchor="ctr"/>
          <a:lstStyle/>
          <a:p>
            <a:pPr indent="0" algn="ctr">
              <a:lnSpc>
                <a:spcPts val="1635"/>
              </a:lnSpc>
            </a:pPr>
            <a:r>
              <a:rPr lang="en-US" altLang="ko-KR" sz="1200" dirty="0">
                <a:solidFill>
                  <a:srgbClr val="FFFFFF"/>
                </a:solidFill>
              </a:rPr>
              <a:t>6/12</a:t>
            </a:r>
          </a:p>
        </p:txBody>
      </p:sp>
      <p:pic>
        <p:nvPicPr>
          <p:cNvPr id="11" name="_x292436888" descr="EMB00003d800a04">
            <a:extLst>
              <a:ext uri="{FF2B5EF4-FFF2-40B4-BE49-F238E27FC236}">
                <a16:creationId xmlns:a16="http://schemas.microsoft.com/office/drawing/2014/main" id="{5271F93A-79EC-40D8-8F7D-8BA46A7D4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062" y="6017813"/>
            <a:ext cx="3048000" cy="84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828040" y="1606804"/>
            <a:ext cx="6660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7E7E7E"/>
                </a:solidFill>
              </a:rPr>
              <a:t>2023학년도 신입생 대상 [기본역량 진단 및 증진 프로그램]</a:t>
            </a:r>
            <a:endParaRPr lang="ko-KR" altLang="ko-KR" sz="2000" b="1" dirty="0">
              <a:solidFill>
                <a:srgbClr val="7E7E7E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28040" y="2469007"/>
            <a:ext cx="837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006FC0"/>
                </a:solidFill>
              </a:rPr>
              <a:t>프로그램 안내 (진단 평가 대상 안내)</a:t>
            </a:r>
            <a:endParaRPr lang="ko-KR" altLang="ko-KR" sz="4000" b="1" dirty="0">
              <a:solidFill>
                <a:srgbClr val="006FC0"/>
              </a:solidFill>
            </a:endParaRPr>
          </a:p>
        </p:txBody>
      </p:sp>
      <p:pic>
        <p:nvPicPr>
          <p:cNvPr id="6" name="_x292436888" descr="EMB00003d800a04">
            <a:extLst>
              <a:ext uri="{FF2B5EF4-FFF2-40B4-BE49-F238E27FC236}">
                <a16:creationId xmlns:a16="http://schemas.microsoft.com/office/drawing/2014/main" id="{B79CC9B1-E8C2-47A2-906F-49C49D043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239" y="6017813"/>
            <a:ext cx="3048000" cy="84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828040" y="434467"/>
            <a:ext cx="878395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>
                <a:solidFill>
                  <a:srgbClr val="000000"/>
                </a:solidFill>
              </a:rPr>
              <a:t>[기본역량 진단 및 증진 프로그램] 참여 대상</a:t>
            </a:r>
            <a:endParaRPr lang="ko-KR" altLang="ko-KR" sz="35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908304" y="1251331"/>
            <a:ext cx="1895856" cy="379349"/>
          </a:xfrm>
          <a:prstGeom prst="roundRect">
            <a:avLst>
              <a:gd name="adj" fmla="val 5000"/>
            </a:avLst>
          </a:prstGeom>
          <a:solidFill>
            <a:srgbClr val="843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25425">
              <a:lnSpc>
                <a:spcPts val="2200"/>
              </a:lnSpc>
            </a:pPr>
            <a:r>
              <a:rPr lang="en-US" altLang="ko-KR" sz="1500" dirty="0">
                <a:solidFill>
                  <a:srgbClr val="FFFF00"/>
                </a:solidFill>
              </a:rPr>
              <a:t>학과/진단과목/일시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804160" y="1440180"/>
            <a:ext cx="8527542" cy="3175"/>
          </a:xfrm>
          <a:prstGeom prst="line">
            <a:avLst/>
          </a:prstGeom>
          <a:ln w="6350">
            <a:solidFill>
              <a:srgbClr val="1F38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794254" y="1434211"/>
            <a:ext cx="8639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※ 학생 본인 소속 학과(학부/전공)의 진단 과목, 진단 일자를 꼭 확인하세요. (과목별 응시 가능 시간: 09:30~23:00, 1회 응시 가능)</a:t>
            </a:r>
            <a:endParaRPr lang="ko-KR" altLang="ko-KR" sz="12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57833" y="1789684"/>
            <a:ext cx="3175" cy="43527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5079" y="1789684"/>
            <a:ext cx="3175" cy="43527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27354" y="1789684"/>
            <a:ext cx="3175" cy="43527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25668" y="1789684"/>
            <a:ext cx="3175" cy="43527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27354" y="1789684"/>
            <a:ext cx="4798314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06844" y="1789684"/>
            <a:ext cx="3175" cy="435279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594217" y="1789684"/>
            <a:ext cx="3175" cy="435279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76365" y="1789684"/>
            <a:ext cx="3175" cy="435279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4"/>
          <p:cNvCxnSpPr/>
          <p:nvPr/>
        </p:nvCxnSpPr>
        <p:spPr>
          <a:xfrm>
            <a:off x="11274679" y="1789684"/>
            <a:ext cx="3175" cy="435279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476365" y="1789684"/>
            <a:ext cx="4798314" cy="31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5"/>
          <p:cNvSpPr/>
          <p:nvPr/>
        </p:nvSpPr>
        <p:spPr>
          <a:xfrm>
            <a:off x="933704" y="1796034"/>
            <a:ext cx="524129" cy="59321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>
              <a:lnSpc>
                <a:spcPts val="1200"/>
              </a:lnSpc>
            </a:pPr>
            <a:endParaRPr lang="en-US" altLang="ko-KR" sz="1200" dirty="0"/>
          </a:p>
          <a:p>
            <a:pPr indent="152400">
              <a:lnSpc>
                <a:spcPts val="1035"/>
              </a:lnSpc>
            </a:pPr>
            <a:r>
              <a:rPr lang="en-US" altLang="ko-KR" sz="800" dirty="0">
                <a:solidFill>
                  <a:srgbClr val="000000"/>
                </a:solidFill>
              </a:rPr>
              <a:t>단과</a:t>
            </a:r>
          </a:p>
          <a:p>
            <a:pPr indent="152400">
              <a:lnSpc>
                <a:spcPts val="960"/>
              </a:lnSpc>
            </a:pPr>
            <a:r>
              <a:rPr lang="en-US" altLang="ko-KR" sz="800" dirty="0">
                <a:solidFill>
                  <a:srgbClr val="000000"/>
                </a:solidFill>
              </a:rPr>
              <a:t>대학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57833" y="1796034"/>
            <a:ext cx="1587246" cy="59321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>
              <a:lnSpc>
                <a:spcPts val="1200"/>
              </a:lnSpc>
            </a:pPr>
            <a:endParaRPr lang="en-US" altLang="ko-KR" sz="1200" dirty="0"/>
          </a:p>
          <a:p>
            <a:pPr indent="448310">
              <a:lnSpc>
                <a:spcPts val="1515"/>
              </a:lnSpc>
            </a:pPr>
            <a:r>
              <a:rPr lang="en-US" altLang="ko-KR" sz="800" dirty="0">
                <a:solidFill>
                  <a:srgbClr val="000000"/>
                </a:solidFill>
              </a:rPr>
              <a:t>학과/학부/전공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5079" y="1796034"/>
            <a:ext cx="2674239" cy="21856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1121410">
              <a:lnSpc>
                <a:spcPts val="1235"/>
              </a:lnSpc>
            </a:pPr>
            <a:r>
              <a:rPr lang="en-US" altLang="ko-KR" sz="800" dirty="0">
                <a:solidFill>
                  <a:srgbClr val="000000"/>
                </a:solidFill>
              </a:rPr>
              <a:t>진단 과목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82715" y="1796034"/>
            <a:ext cx="524129" cy="588772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>
              <a:lnSpc>
                <a:spcPts val="1200"/>
              </a:lnSpc>
            </a:pPr>
            <a:endParaRPr lang="en-US" altLang="ko-KR" sz="1200" dirty="0"/>
          </a:p>
          <a:p>
            <a:pPr indent="153035">
              <a:lnSpc>
                <a:spcPts val="1015"/>
              </a:lnSpc>
            </a:pPr>
            <a:r>
              <a:rPr lang="en-US" altLang="ko-KR" sz="800" dirty="0">
                <a:solidFill>
                  <a:srgbClr val="000000"/>
                </a:solidFill>
              </a:rPr>
              <a:t>단과</a:t>
            </a:r>
          </a:p>
          <a:p>
            <a:pPr indent="153035">
              <a:lnSpc>
                <a:spcPts val="960"/>
              </a:lnSpc>
            </a:pPr>
            <a:r>
              <a:rPr lang="en-US" altLang="ko-KR" sz="800" dirty="0">
                <a:solidFill>
                  <a:srgbClr val="000000"/>
                </a:solidFill>
              </a:rPr>
              <a:t>대학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006844" y="1796034"/>
            <a:ext cx="1587246" cy="588772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>
              <a:lnSpc>
                <a:spcPts val="1200"/>
              </a:lnSpc>
            </a:pPr>
            <a:endParaRPr lang="en-US" altLang="ko-KR" sz="1200" dirty="0"/>
          </a:p>
          <a:p>
            <a:pPr indent="448945">
              <a:lnSpc>
                <a:spcPts val="1495"/>
              </a:lnSpc>
            </a:pPr>
            <a:r>
              <a:rPr lang="en-US" altLang="ko-KR" sz="800" dirty="0">
                <a:solidFill>
                  <a:srgbClr val="000000"/>
                </a:solidFill>
              </a:rPr>
              <a:t>학과/학부/전공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594217" y="1796161"/>
            <a:ext cx="2674239" cy="216789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1122045">
              <a:lnSpc>
                <a:spcPts val="1230"/>
              </a:lnSpc>
            </a:pPr>
            <a:r>
              <a:rPr lang="en-US" altLang="ko-KR" sz="800" dirty="0">
                <a:solidFill>
                  <a:srgbClr val="000000"/>
                </a:solidFill>
              </a:rPr>
              <a:t>진단 과목</a:t>
            </a:r>
          </a:p>
        </p:txBody>
      </p:sp>
      <p:cxnSp>
        <p:nvCxnSpPr>
          <p:cNvPr id="4" name="Straight Connector 16"/>
          <p:cNvCxnSpPr/>
          <p:nvPr/>
        </p:nvCxnSpPr>
        <p:spPr>
          <a:xfrm>
            <a:off x="3713480" y="2008251"/>
            <a:ext cx="3175" cy="41342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7"/>
          <p:cNvCxnSpPr/>
          <p:nvPr/>
        </p:nvCxnSpPr>
        <p:spPr>
          <a:xfrm>
            <a:off x="4382262" y="2008251"/>
            <a:ext cx="3175" cy="41342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8"/>
          <p:cNvCxnSpPr/>
          <p:nvPr/>
        </p:nvCxnSpPr>
        <p:spPr>
          <a:xfrm>
            <a:off x="5050790" y="2008251"/>
            <a:ext cx="3175" cy="41342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9"/>
          <p:cNvCxnSpPr/>
          <p:nvPr/>
        </p:nvCxnSpPr>
        <p:spPr>
          <a:xfrm>
            <a:off x="3045079" y="2008251"/>
            <a:ext cx="2680589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20"/>
          <p:cNvCxnSpPr/>
          <p:nvPr/>
        </p:nvCxnSpPr>
        <p:spPr>
          <a:xfrm>
            <a:off x="9262618" y="2008251"/>
            <a:ext cx="3175" cy="413423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931273" y="2008251"/>
            <a:ext cx="3175" cy="413423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599801" y="2008251"/>
            <a:ext cx="3175" cy="413423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594217" y="2008251"/>
            <a:ext cx="2680462" cy="31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162808" y="1967357"/>
            <a:ext cx="7401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6FC0"/>
                </a:solidFill>
              </a:rPr>
              <a:t>수학 </a:t>
            </a:r>
            <a:endParaRPr lang="ko-KR" altLang="ko-KR" sz="1000" dirty="0">
              <a:solidFill>
                <a:srgbClr val="006F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96006" y="2142617"/>
            <a:ext cx="6158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0000"/>
                </a:solidFill>
              </a:rPr>
              <a:t>02/23(</a:t>
            </a:r>
            <a:r>
              <a:rPr lang="ko-KR" altLang="en-US" sz="800" dirty="0">
                <a:solidFill>
                  <a:srgbClr val="000000"/>
                </a:solidFill>
              </a:rPr>
              <a:t>목</a:t>
            </a:r>
            <a:r>
              <a:rPr lang="en-US" altLang="ko-KR" sz="800" dirty="0">
                <a:solidFill>
                  <a:srgbClr val="000000"/>
                </a:solidFill>
              </a:rPr>
              <a:t>) </a:t>
            </a:r>
            <a:endParaRPr lang="ko-KR" altLang="ko-KR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3831209" y="1967357"/>
            <a:ext cx="7401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물리 </a:t>
            </a:r>
            <a:endParaRPr lang="ko-KR" altLang="ko-KR" sz="10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775786" y="2166399"/>
            <a:ext cx="6158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0000"/>
                </a:solidFill>
              </a:rPr>
              <a:t>02/24(</a:t>
            </a:r>
            <a:r>
              <a:rPr lang="ko-KR" altLang="en-US" sz="800" dirty="0">
                <a:solidFill>
                  <a:srgbClr val="000000"/>
                </a:solidFill>
              </a:rPr>
              <a:t>금</a:t>
            </a:r>
            <a:r>
              <a:rPr lang="en-US" altLang="ko-KR" sz="800" dirty="0">
                <a:solidFill>
                  <a:srgbClr val="000000"/>
                </a:solidFill>
              </a:rPr>
              <a:t>) </a:t>
            </a:r>
            <a:endParaRPr lang="ko-KR" altLang="ko-KR" sz="800" dirty="0"/>
          </a:p>
        </p:txBody>
      </p:sp>
      <p:sp>
        <p:nvSpPr>
          <p:cNvPr id="57" name="TextBox 56"/>
          <p:cNvSpPr txBox="1"/>
          <p:nvPr/>
        </p:nvSpPr>
        <p:spPr>
          <a:xfrm>
            <a:off x="4499991" y="1967357"/>
            <a:ext cx="7401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AF50"/>
                </a:solidFill>
              </a:rPr>
              <a:t>화학 </a:t>
            </a:r>
            <a:endParaRPr lang="ko-KR" altLang="ko-KR" sz="1000" dirty="0">
              <a:solidFill>
                <a:srgbClr val="00AF5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33240" y="2154096"/>
            <a:ext cx="6158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0000"/>
                </a:solidFill>
              </a:rPr>
              <a:t>02/27(</a:t>
            </a:r>
            <a:r>
              <a:rPr lang="ko-KR" altLang="en-US" sz="800" dirty="0">
                <a:solidFill>
                  <a:srgbClr val="000000"/>
                </a:solidFill>
              </a:rPr>
              <a:t>월</a:t>
            </a:r>
            <a:r>
              <a:rPr lang="en-US" altLang="ko-KR" sz="800" dirty="0">
                <a:solidFill>
                  <a:srgbClr val="000000"/>
                </a:solidFill>
              </a:rPr>
              <a:t>) </a:t>
            </a:r>
            <a:endParaRPr lang="ko-KR" altLang="ko-KR" sz="800" dirty="0"/>
          </a:p>
        </p:txBody>
      </p:sp>
      <p:sp>
        <p:nvSpPr>
          <p:cNvPr id="59" name="TextBox 58"/>
          <p:cNvSpPr txBox="1"/>
          <p:nvPr/>
        </p:nvSpPr>
        <p:spPr>
          <a:xfrm>
            <a:off x="5052822" y="1967357"/>
            <a:ext cx="9718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0000"/>
                </a:solidFill>
              </a:rPr>
              <a:t>생명과학</a:t>
            </a:r>
            <a:endParaRPr lang="ko-KR" altLang="ko-KR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5102513" y="2151925"/>
            <a:ext cx="593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>
                <a:solidFill>
                  <a:srgbClr val="000000"/>
                </a:solidFill>
              </a:rPr>
              <a:t>02/28(</a:t>
            </a:r>
            <a:r>
              <a:rPr lang="ko-KR" altLang="en-US" sz="800" dirty="0">
                <a:solidFill>
                  <a:srgbClr val="000000"/>
                </a:solidFill>
              </a:rPr>
              <a:t>화</a:t>
            </a:r>
            <a:r>
              <a:rPr lang="en-US" altLang="ko-KR" sz="800" dirty="0">
                <a:solidFill>
                  <a:srgbClr val="000000"/>
                </a:solidFill>
              </a:rPr>
              <a:t>)</a:t>
            </a:r>
            <a:endParaRPr lang="ko-KR" altLang="ko-KR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8712581" y="1964055"/>
            <a:ext cx="7401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6FC0"/>
                </a:solidFill>
              </a:rPr>
              <a:t>수학</a:t>
            </a:r>
            <a:endParaRPr lang="ko-KR" altLang="ko-KR" sz="1000" dirty="0">
              <a:solidFill>
                <a:srgbClr val="006F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599507" y="2149143"/>
            <a:ext cx="593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0000"/>
                </a:solidFill>
              </a:rPr>
              <a:t>02/23(</a:t>
            </a:r>
            <a:r>
              <a:rPr lang="ko-KR" altLang="en-US" sz="800" dirty="0">
                <a:solidFill>
                  <a:srgbClr val="000000"/>
                </a:solidFill>
              </a:rPr>
              <a:t>목</a:t>
            </a:r>
            <a:r>
              <a:rPr lang="en-US" altLang="ko-KR" sz="800" dirty="0">
                <a:solidFill>
                  <a:srgbClr val="000000"/>
                </a:solidFill>
              </a:rPr>
              <a:t>)</a:t>
            </a:r>
            <a:endParaRPr lang="ko-KR" altLang="ko-KR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9380982" y="1964055"/>
            <a:ext cx="7401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물리 </a:t>
            </a:r>
            <a:endParaRPr lang="ko-KR" altLang="ko-KR" sz="10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280608" y="2162657"/>
            <a:ext cx="6158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0000"/>
                </a:solidFill>
              </a:rPr>
              <a:t>02/24(</a:t>
            </a:r>
            <a:r>
              <a:rPr lang="ko-KR" altLang="en-US" sz="800" dirty="0">
                <a:solidFill>
                  <a:srgbClr val="000000"/>
                </a:solidFill>
              </a:rPr>
              <a:t>금</a:t>
            </a:r>
            <a:r>
              <a:rPr lang="en-US" altLang="ko-KR" sz="800" dirty="0">
                <a:solidFill>
                  <a:srgbClr val="000000"/>
                </a:solidFill>
              </a:rPr>
              <a:t>) </a:t>
            </a:r>
            <a:endParaRPr lang="ko-KR" altLang="ko-KR" sz="800" dirty="0"/>
          </a:p>
        </p:txBody>
      </p:sp>
      <p:sp>
        <p:nvSpPr>
          <p:cNvPr id="65" name="TextBox 64"/>
          <p:cNvSpPr txBox="1"/>
          <p:nvPr/>
        </p:nvSpPr>
        <p:spPr>
          <a:xfrm>
            <a:off x="10049764" y="1964055"/>
            <a:ext cx="7401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AF50"/>
                </a:solidFill>
              </a:rPr>
              <a:t>화학</a:t>
            </a:r>
            <a:endParaRPr lang="ko-KR" altLang="ko-KR" sz="1000" dirty="0">
              <a:solidFill>
                <a:srgbClr val="00AF5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948711" y="2137713"/>
            <a:ext cx="593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0000"/>
                </a:solidFill>
              </a:rPr>
              <a:t>02/27(</a:t>
            </a:r>
            <a:r>
              <a:rPr lang="ko-KR" altLang="en-US" sz="800" dirty="0">
                <a:solidFill>
                  <a:srgbClr val="000000"/>
                </a:solidFill>
              </a:rPr>
              <a:t>월</a:t>
            </a:r>
            <a:r>
              <a:rPr lang="en-US" altLang="ko-KR" sz="800" dirty="0">
                <a:solidFill>
                  <a:srgbClr val="000000"/>
                </a:solidFill>
              </a:rPr>
              <a:t>)</a:t>
            </a:r>
            <a:endParaRPr lang="ko-KR" altLang="ko-KR" sz="800" dirty="0"/>
          </a:p>
        </p:txBody>
      </p:sp>
      <p:sp>
        <p:nvSpPr>
          <p:cNvPr id="67" name="TextBox 66"/>
          <p:cNvSpPr txBox="1"/>
          <p:nvPr/>
        </p:nvSpPr>
        <p:spPr>
          <a:xfrm>
            <a:off x="10602595" y="1964055"/>
            <a:ext cx="9719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0000"/>
                </a:solidFill>
              </a:rPr>
              <a:t>생명과학</a:t>
            </a:r>
            <a:endParaRPr lang="ko-KR" altLang="ko-KR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10635696" y="2150395"/>
            <a:ext cx="593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0000"/>
                </a:solidFill>
              </a:rPr>
              <a:t>02/28(</a:t>
            </a:r>
            <a:r>
              <a:rPr lang="ko-KR" altLang="en-US" sz="800" dirty="0">
                <a:solidFill>
                  <a:srgbClr val="000000"/>
                </a:solidFill>
              </a:rPr>
              <a:t>화</a:t>
            </a:r>
            <a:r>
              <a:rPr lang="en-US" altLang="ko-KR" sz="800" dirty="0">
                <a:solidFill>
                  <a:srgbClr val="000000"/>
                </a:solidFill>
              </a:rPr>
              <a:t>)</a:t>
            </a:r>
            <a:endParaRPr lang="ko-KR" altLang="ko-KR" sz="800" dirty="0"/>
          </a:p>
        </p:txBody>
      </p:sp>
      <p:sp>
        <p:nvSpPr>
          <p:cNvPr id="176" name="Rectangle 21"/>
          <p:cNvSpPr/>
          <p:nvPr/>
        </p:nvSpPr>
        <p:spPr>
          <a:xfrm>
            <a:off x="6482715" y="2384678"/>
            <a:ext cx="524129" cy="130029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>
              <a:lnSpc>
                <a:spcPts val="1200"/>
              </a:lnSpc>
            </a:pPr>
            <a:endParaRPr lang="en-US" altLang="ko-KR" sz="1200" dirty="0"/>
          </a:p>
          <a:p>
            <a:pPr>
              <a:lnSpc>
                <a:spcPts val="1200"/>
              </a:lnSpc>
            </a:pPr>
            <a:endParaRPr lang="en-US" altLang="ko-KR" sz="1200" dirty="0"/>
          </a:p>
          <a:p>
            <a:pPr indent="144145">
              <a:lnSpc>
                <a:spcPts val="140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과학</a:t>
            </a:r>
          </a:p>
          <a:p>
            <a:pPr indent="144145">
              <a:lnSpc>
                <a:spcPts val="108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기술</a:t>
            </a:r>
          </a:p>
        </p:txBody>
      </p:sp>
      <p:sp>
        <p:nvSpPr>
          <p:cNvPr id="177" name="Rectangle 22"/>
          <p:cNvSpPr/>
          <p:nvPr/>
        </p:nvSpPr>
        <p:spPr>
          <a:xfrm>
            <a:off x="7006844" y="2384806"/>
            <a:ext cx="1587246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624205">
              <a:lnSpc>
                <a:spcPts val="141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수학과</a:t>
            </a:r>
          </a:p>
        </p:txBody>
      </p:sp>
      <p:sp>
        <p:nvSpPr>
          <p:cNvPr id="178" name="Rectangle 23"/>
          <p:cNvSpPr/>
          <p:nvPr/>
        </p:nvSpPr>
        <p:spPr>
          <a:xfrm>
            <a:off x="8594217" y="2384806"/>
            <a:ext cx="668528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795">
              <a:lnSpc>
                <a:spcPts val="1450"/>
              </a:lnSpc>
            </a:pPr>
            <a:r>
              <a:rPr lang="en-US" altLang="ko-KR" sz="1000" dirty="0">
                <a:solidFill>
                  <a:srgbClr val="006FC0"/>
                </a:solidFill>
              </a:rPr>
              <a:t>●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262618" y="2384806"/>
            <a:ext cx="668655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931273" y="2384806"/>
            <a:ext cx="668528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599801" y="2384806"/>
            <a:ext cx="668528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33704" y="2389251"/>
            <a:ext cx="524129" cy="2248027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>
              <a:lnSpc>
                <a:spcPts val="1200"/>
              </a:lnSpc>
            </a:pPr>
            <a:endParaRPr lang="en-US" altLang="ko-KR" sz="1200" dirty="0"/>
          </a:p>
          <a:p>
            <a:pPr>
              <a:lnSpc>
                <a:spcPts val="1200"/>
              </a:lnSpc>
            </a:pPr>
            <a:endParaRPr lang="en-US" altLang="ko-KR" sz="1200" dirty="0"/>
          </a:p>
          <a:p>
            <a:pPr>
              <a:lnSpc>
                <a:spcPts val="1200"/>
              </a:lnSpc>
            </a:pPr>
            <a:endParaRPr lang="en-US" altLang="ko-KR" sz="1200" dirty="0"/>
          </a:p>
          <a:p>
            <a:pPr>
              <a:lnSpc>
                <a:spcPts val="1200"/>
              </a:lnSpc>
            </a:pPr>
            <a:endParaRPr lang="en-US" altLang="ko-KR" sz="1200" dirty="0"/>
          </a:p>
          <a:p>
            <a:pPr>
              <a:lnSpc>
                <a:spcPts val="1200"/>
              </a:lnSpc>
            </a:pPr>
            <a:endParaRPr lang="en-US" altLang="ko-KR" sz="1200" dirty="0"/>
          </a:p>
          <a:p>
            <a:pPr>
              <a:lnSpc>
                <a:spcPts val="1200"/>
              </a:lnSpc>
            </a:pPr>
            <a:endParaRPr lang="en-US" altLang="ko-KR" sz="1200" dirty="0"/>
          </a:p>
          <a:p>
            <a:pPr indent="143510">
              <a:lnSpc>
                <a:spcPts val="208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공과 </a:t>
            </a:r>
          </a:p>
        </p:txBody>
      </p:sp>
      <p:cxnSp>
        <p:nvCxnSpPr>
          <p:cNvPr id="179" name="Straight Connector 24"/>
          <p:cNvCxnSpPr/>
          <p:nvPr/>
        </p:nvCxnSpPr>
        <p:spPr>
          <a:xfrm>
            <a:off x="927354" y="2389251"/>
            <a:ext cx="4798314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25"/>
          <p:cNvCxnSpPr/>
          <p:nvPr/>
        </p:nvCxnSpPr>
        <p:spPr>
          <a:xfrm>
            <a:off x="6476365" y="2389251"/>
            <a:ext cx="4798314" cy="31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457833" y="2389378"/>
            <a:ext cx="1587246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413385">
              <a:lnSpc>
                <a:spcPts val="141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전기전자공학부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45079" y="2389378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713480" y="2389378"/>
            <a:ext cx="668655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382262" y="2389378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050790" y="2389378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220720" y="2340483"/>
            <a:ext cx="10470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6FC0"/>
                </a:solidFill>
              </a:rPr>
              <a:t>●                    ●</a:t>
            </a:r>
            <a:endParaRPr lang="ko-KR" altLang="ko-KR" sz="1000" dirty="0">
              <a:solidFill>
                <a:srgbClr val="006FC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06844" y="2632583"/>
            <a:ext cx="1587246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19430">
              <a:lnSpc>
                <a:spcPts val="141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식품공학과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594217" y="2632583"/>
            <a:ext cx="668528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795">
              <a:lnSpc>
                <a:spcPts val="1450"/>
              </a:lnSpc>
            </a:pPr>
            <a:r>
              <a:rPr lang="en-US" altLang="ko-KR" sz="1000" dirty="0">
                <a:solidFill>
                  <a:srgbClr val="006FC0"/>
                </a:solidFill>
              </a:rPr>
              <a:t>●</a:t>
            </a:r>
          </a:p>
        </p:txBody>
      </p:sp>
      <p:sp>
        <p:nvSpPr>
          <p:cNvPr id="36" name="Rectangle 35"/>
          <p:cNvSpPr/>
          <p:nvPr/>
        </p:nvSpPr>
        <p:spPr>
          <a:xfrm>
            <a:off x="9262618" y="2632583"/>
            <a:ext cx="668655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931273" y="2632583"/>
            <a:ext cx="668528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795">
              <a:lnSpc>
                <a:spcPts val="1450"/>
              </a:lnSpc>
            </a:pPr>
            <a:r>
              <a:rPr lang="en-US" altLang="ko-KR" sz="1000" dirty="0">
                <a:solidFill>
                  <a:srgbClr val="00AF50"/>
                </a:solidFill>
              </a:rPr>
              <a:t>●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0599801" y="2632583"/>
            <a:ext cx="668528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5430">
              <a:lnSpc>
                <a:spcPts val="1450"/>
              </a:lnSpc>
            </a:pPr>
            <a:r>
              <a:rPr lang="en-US" altLang="ko-KR" sz="1000" dirty="0">
                <a:solidFill>
                  <a:srgbClr val="000000"/>
                </a:solidFill>
              </a:rPr>
              <a:t>●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57833" y="2639060"/>
            <a:ext cx="1587246" cy="37465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307975">
              <a:lnSpc>
                <a:spcPts val="137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고분자지스템공학부</a:t>
            </a:r>
          </a:p>
          <a:p>
            <a:pPr indent="413385">
              <a:lnSpc>
                <a:spcPts val="108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고분자공학전공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045079" y="2639060"/>
            <a:ext cx="668528" cy="37465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713480" y="2639060"/>
            <a:ext cx="668655" cy="37465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382262" y="2639060"/>
            <a:ext cx="668528" cy="37465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160">
              <a:lnSpc>
                <a:spcPts val="1955"/>
              </a:lnSpc>
            </a:pPr>
            <a:r>
              <a:rPr lang="en-US" altLang="ko-KR" sz="1000" dirty="0">
                <a:solidFill>
                  <a:srgbClr val="00AF50"/>
                </a:solidFill>
              </a:rPr>
              <a:t>●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50790" y="2639060"/>
            <a:ext cx="668528" cy="37465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cxnSp>
        <p:nvCxnSpPr>
          <p:cNvPr id="181" name="Straight Connector 26"/>
          <p:cNvCxnSpPr/>
          <p:nvPr/>
        </p:nvCxnSpPr>
        <p:spPr>
          <a:xfrm>
            <a:off x="1457833" y="2639060"/>
            <a:ext cx="426783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27"/>
          <p:cNvCxnSpPr/>
          <p:nvPr/>
        </p:nvCxnSpPr>
        <p:spPr>
          <a:xfrm>
            <a:off x="7006844" y="2639060"/>
            <a:ext cx="4267835" cy="31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28"/>
          <p:cNvCxnSpPr/>
          <p:nvPr/>
        </p:nvCxnSpPr>
        <p:spPr>
          <a:xfrm>
            <a:off x="7006844" y="2880360"/>
            <a:ext cx="4267835" cy="31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006844" y="2880487"/>
            <a:ext cx="1587246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465455">
              <a:lnSpc>
                <a:spcPts val="141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식품영양학과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594217" y="2880487"/>
            <a:ext cx="668528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262618" y="2880487"/>
            <a:ext cx="668655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9931273" y="2880487"/>
            <a:ext cx="668528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795">
              <a:lnSpc>
                <a:spcPts val="1450"/>
              </a:lnSpc>
            </a:pPr>
            <a:r>
              <a:rPr lang="en-US" altLang="ko-KR" sz="1000" dirty="0">
                <a:solidFill>
                  <a:srgbClr val="00AF50"/>
                </a:solidFill>
              </a:rPr>
              <a:t>●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0599801" y="2880487"/>
            <a:ext cx="668528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5430">
              <a:lnSpc>
                <a:spcPts val="1455"/>
              </a:lnSpc>
            </a:pPr>
            <a:r>
              <a:rPr lang="en-US" altLang="ko-KR" sz="1000" dirty="0">
                <a:solidFill>
                  <a:srgbClr val="000000"/>
                </a:solidFill>
              </a:rPr>
              <a:t>●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457833" y="3013710"/>
            <a:ext cx="1587246" cy="37465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307975">
              <a:lnSpc>
                <a:spcPts val="137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고분자시스템공학부</a:t>
            </a:r>
          </a:p>
          <a:p>
            <a:pPr indent="202565">
              <a:lnSpc>
                <a:spcPts val="108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파이버융합소재공학전공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45079" y="3013710"/>
            <a:ext cx="668528" cy="37465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160">
              <a:lnSpc>
                <a:spcPts val="1955"/>
              </a:lnSpc>
            </a:pPr>
            <a:r>
              <a:rPr lang="en-US" altLang="ko-KR" sz="1000" dirty="0">
                <a:solidFill>
                  <a:srgbClr val="006FC0"/>
                </a:solidFill>
              </a:rPr>
              <a:t>●</a:t>
            </a:r>
          </a:p>
        </p:txBody>
      </p:sp>
      <p:sp>
        <p:nvSpPr>
          <p:cNvPr id="184" name="Rectangle 50"/>
          <p:cNvSpPr/>
          <p:nvPr/>
        </p:nvSpPr>
        <p:spPr>
          <a:xfrm>
            <a:off x="3713480" y="3013710"/>
            <a:ext cx="668655" cy="37465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85" name="Rectangle 51"/>
          <p:cNvSpPr/>
          <p:nvPr/>
        </p:nvSpPr>
        <p:spPr>
          <a:xfrm>
            <a:off x="4382262" y="3013710"/>
            <a:ext cx="668528" cy="37465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160">
              <a:lnSpc>
                <a:spcPts val="1955"/>
              </a:lnSpc>
            </a:pPr>
            <a:r>
              <a:rPr lang="en-US" altLang="ko-KR" sz="1000" dirty="0">
                <a:solidFill>
                  <a:srgbClr val="00AF50"/>
                </a:solidFill>
              </a:rPr>
              <a:t>●</a:t>
            </a:r>
          </a:p>
        </p:txBody>
      </p:sp>
      <p:sp>
        <p:nvSpPr>
          <p:cNvPr id="186" name="Rectangle 52"/>
          <p:cNvSpPr/>
          <p:nvPr/>
        </p:nvSpPr>
        <p:spPr>
          <a:xfrm>
            <a:off x="5050790" y="3013710"/>
            <a:ext cx="668528" cy="37465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cxnSp>
        <p:nvCxnSpPr>
          <p:cNvPr id="187" name="Straight Connector 29"/>
          <p:cNvCxnSpPr/>
          <p:nvPr/>
        </p:nvCxnSpPr>
        <p:spPr>
          <a:xfrm>
            <a:off x="1457833" y="3013710"/>
            <a:ext cx="426783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53"/>
          <p:cNvSpPr/>
          <p:nvPr/>
        </p:nvSpPr>
        <p:spPr>
          <a:xfrm>
            <a:off x="7006844" y="3128263"/>
            <a:ext cx="1587246" cy="526486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465455">
              <a:lnSpc>
                <a:spcPts val="1410"/>
              </a:lnSpc>
            </a:pPr>
            <a:r>
              <a:rPr lang="en-US" altLang="ko-KR" sz="900" dirty="0" err="1">
                <a:solidFill>
                  <a:srgbClr val="000000"/>
                </a:solidFill>
              </a:rPr>
              <a:t>에너지공학과</a:t>
            </a:r>
            <a:endParaRPr lang="en-US" altLang="ko-KR" sz="900" dirty="0">
              <a:solidFill>
                <a:srgbClr val="000000"/>
              </a:solidFill>
            </a:endParaRPr>
          </a:p>
          <a:p>
            <a:pPr indent="465455">
              <a:lnSpc>
                <a:spcPts val="1410"/>
              </a:lnSpc>
            </a:pPr>
            <a:r>
              <a:rPr lang="ko-KR" altLang="en-US" sz="900" dirty="0">
                <a:solidFill>
                  <a:srgbClr val="000000"/>
                </a:solidFill>
              </a:rPr>
              <a:t>신소재공학과</a:t>
            </a:r>
            <a:endParaRPr lang="en-US" altLang="ko-KR" sz="900" dirty="0">
              <a:solidFill>
                <a:srgbClr val="000000"/>
              </a:solidFill>
            </a:endParaRPr>
          </a:p>
          <a:p>
            <a:pPr indent="465455">
              <a:lnSpc>
                <a:spcPts val="1410"/>
              </a:lnSpc>
            </a:pPr>
            <a:r>
              <a:rPr lang="ko-KR" altLang="en-US" sz="900" dirty="0">
                <a:solidFill>
                  <a:srgbClr val="000000"/>
                </a:solidFill>
              </a:rPr>
              <a:t>화학과</a:t>
            </a:r>
            <a:endParaRPr lang="en-US" altLang="ko-KR" sz="900" dirty="0">
              <a:solidFill>
                <a:srgbClr val="000000"/>
              </a:solidFill>
            </a:endParaRPr>
          </a:p>
        </p:txBody>
      </p:sp>
      <p:sp>
        <p:nvSpPr>
          <p:cNvPr id="189" name="Rectangle 54"/>
          <p:cNvSpPr/>
          <p:nvPr/>
        </p:nvSpPr>
        <p:spPr>
          <a:xfrm>
            <a:off x="8582480" y="3139470"/>
            <a:ext cx="775075" cy="526485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795">
              <a:lnSpc>
                <a:spcPts val="1455"/>
              </a:lnSpc>
            </a:pPr>
            <a:r>
              <a:rPr lang="en-US" altLang="ko-KR" sz="1000" dirty="0">
                <a:solidFill>
                  <a:srgbClr val="006FC0"/>
                </a:solidFill>
              </a:rPr>
              <a:t>●</a:t>
            </a:r>
          </a:p>
          <a:p>
            <a:pPr indent="264795">
              <a:lnSpc>
                <a:spcPts val="1455"/>
              </a:lnSpc>
            </a:pPr>
            <a:r>
              <a:rPr lang="en-US" altLang="ko-KR" sz="1000" dirty="0">
                <a:solidFill>
                  <a:srgbClr val="006FC0"/>
                </a:solidFill>
              </a:rPr>
              <a:t>●</a:t>
            </a:r>
          </a:p>
          <a:p>
            <a:pPr indent="264795">
              <a:lnSpc>
                <a:spcPts val="1455"/>
              </a:lnSpc>
            </a:pPr>
            <a:endParaRPr lang="en-US" altLang="ko-KR" sz="1000" dirty="0">
              <a:solidFill>
                <a:srgbClr val="006FC0"/>
              </a:solidFill>
            </a:endParaRPr>
          </a:p>
        </p:txBody>
      </p:sp>
      <p:sp>
        <p:nvSpPr>
          <p:cNvPr id="190" name="Rectangle 55"/>
          <p:cNvSpPr/>
          <p:nvPr/>
        </p:nvSpPr>
        <p:spPr>
          <a:xfrm>
            <a:off x="9262618" y="3128264"/>
            <a:ext cx="668655" cy="556480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91" name="Rectangle 56"/>
          <p:cNvSpPr/>
          <p:nvPr/>
        </p:nvSpPr>
        <p:spPr>
          <a:xfrm>
            <a:off x="9931273" y="3128264"/>
            <a:ext cx="668528" cy="567564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795">
              <a:lnSpc>
                <a:spcPts val="1450"/>
              </a:lnSpc>
            </a:pPr>
            <a:r>
              <a:rPr lang="en-US" altLang="ko-KR" sz="1000" dirty="0">
                <a:solidFill>
                  <a:srgbClr val="00AF50"/>
                </a:solidFill>
              </a:rPr>
              <a:t>●</a:t>
            </a:r>
          </a:p>
          <a:p>
            <a:pPr indent="264795">
              <a:lnSpc>
                <a:spcPts val="1450"/>
              </a:lnSpc>
            </a:pPr>
            <a:r>
              <a:rPr lang="en-US" altLang="ko-KR" sz="1000" dirty="0">
                <a:solidFill>
                  <a:srgbClr val="00AF50"/>
                </a:solidFill>
              </a:rPr>
              <a:t>●</a:t>
            </a:r>
          </a:p>
          <a:p>
            <a:pPr indent="264795">
              <a:lnSpc>
                <a:spcPts val="1450"/>
              </a:lnSpc>
            </a:pPr>
            <a:r>
              <a:rPr lang="en-US" altLang="ko-KR" sz="1000" dirty="0">
                <a:solidFill>
                  <a:srgbClr val="00AF50"/>
                </a:solidFill>
              </a:rPr>
              <a:t>●</a:t>
            </a:r>
          </a:p>
          <a:p>
            <a:pPr indent="264795">
              <a:lnSpc>
                <a:spcPts val="1450"/>
              </a:lnSpc>
            </a:pPr>
            <a:endParaRPr lang="en-US" altLang="ko-KR" sz="1000" dirty="0">
              <a:solidFill>
                <a:srgbClr val="00AF50"/>
              </a:solidFill>
            </a:endParaRPr>
          </a:p>
        </p:txBody>
      </p:sp>
      <p:sp>
        <p:nvSpPr>
          <p:cNvPr id="192" name="Rectangle 57"/>
          <p:cNvSpPr/>
          <p:nvPr/>
        </p:nvSpPr>
        <p:spPr>
          <a:xfrm>
            <a:off x="10599801" y="3128264"/>
            <a:ext cx="668528" cy="539312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cxnSp>
        <p:nvCxnSpPr>
          <p:cNvPr id="193" name="Straight Connector 30"/>
          <p:cNvCxnSpPr/>
          <p:nvPr/>
        </p:nvCxnSpPr>
        <p:spPr>
          <a:xfrm>
            <a:off x="7006844" y="3128264"/>
            <a:ext cx="4267835" cy="31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438894" y="3078734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●</a:t>
            </a:r>
            <a:endParaRPr lang="ko-KR" altLang="ko-KR" sz="1000" dirty="0">
              <a:solidFill>
                <a:srgbClr val="FF0000"/>
              </a:solidFill>
            </a:endParaRPr>
          </a:p>
        </p:txBody>
      </p:sp>
      <p:sp>
        <p:nvSpPr>
          <p:cNvPr id="194" name="Rectangle 58"/>
          <p:cNvSpPr/>
          <p:nvPr/>
        </p:nvSpPr>
        <p:spPr>
          <a:xfrm>
            <a:off x="6482715" y="3691325"/>
            <a:ext cx="524129" cy="52331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>
              <a:lnSpc>
                <a:spcPts val="1200"/>
              </a:lnSpc>
            </a:pPr>
            <a:endParaRPr lang="en-US" altLang="ko-KR" sz="1200" dirty="0"/>
          </a:p>
          <a:p>
            <a:pPr indent="144145">
              <a:lnSpc>
                <a:spcPts val="126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생명</a:t>
            </a:r>
          </a:p>
          <a:p>
            <a:pPr indent="144145">
              <a:lnSpc>
                <a:spcPts val="108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공학</a:t>
            </a:r>
          </a:p>
        </p:txBody>
      </p:sp>
      <p:sp>
        <p:nvSpPr>
          <p:cNvPr id="195" name="Rectangle 59"/>
          <p:cNvSpPr/>
          <p:nvPr/>
        </p:nvSpPr>
        <p:spPr>
          <a:xfrm>
            <a:off x="7006844" y="3691323"/>
            <a:ext cx="1587246" cy="562117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360680">
              <a:lnSpc>
                <a:spcPts val="136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환경원예조경학부</a:t>
            </a:r>
          </a:p>
          <a:p>
            <a:pPr indent="414020">
              <a:lnSpc>
                <a:spcPts val="108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환경원예학전공</a:t>
            </a:r>
          </a:p>
        </p:txBody>
      </p:sp>
      <p:sp>
        <p:nvSpPr>
          <p:cNvPr id="196" name="Rectangle 60"/>
          <p:cNvSpPr/>
          <p:nvPr/>
        </p:nvSpPr>
        <p:spPr>
          <a:xfrm>
            <a:off x="8594217" y="3691198"/>
            <a:ext cx="668528" cy="170021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97" name="Rectangle 61"/>
          <p:cNvSpPr/>
          <p:nvPr/>
        </p:nvSpPr>
        <p:spPr>
          <a:xfrm>
            <a:off x="9262618" y="3667576"/>
            <a:ext cx="668655" cy="80321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98" name="Rectangle 62"/>
          <p:cNvSpPr/>
          <p:nvPr/>
        </p:nvSpPr>
        <p:spPr>
          <a:xfrm>
            <a:off x="9931273" y="3702178"/>
            <a:ext cx="668528" cy="45719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99" name="Rectangle 63"/>
          <p:cNvSpPr/>
          <p:nvPr/>
        </p:nvSpPr>
        <p:spPr>
          <a:xfrm>
            <a:off x="10599801" y="3660648"/>
            <a:ext cx="668528" cy="87249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cxnSp>
        <p:nvCxnSpPr>
          <p:cNvPr id="200" name="Straight Connector 31"/>
          <p:cNvCxnSpPr/>
          <p:nvPr/>
        </p:nvCxnSpPr>
        <p:spPr>
          <a:xfrm>
            <a:off x="1457833" y="3388360"/>
            <a:ext cx="426783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32"/>
          <p:cNvCxnSpPr>
            <a:cxnSpLocks/>
          </p:cNvCxnSpPr>
          <p:nvPr/>
        </p:nvCxnSpPr>
        <p:spPr>
          <a:xfrm flipV="1">
            <a:off x="6479540" y="3657924"/>
            <a:ext cx="4805170" cy="1067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 64"/>
          <p:cNvSpPr/>
          <p:nvPr/>
        </p:nvSpPr>
        <p:spPr>
          <a:xfrm>
            <a:off x="1457833" y="3388487"/>
            <a:ext cx="1587246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413385">
              <a:lnSpc>
                <a:spcPts val="142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토목환경공학과</a:t>
            </a:r>
          </a:p>
        </p:txBody>
      </p:sp>
      <p:sp>
        <p:nvSpPr>
          <p:cNvPr id="203" name="Rectangle 65"/>
          <p:cNvSpPr/>
          <p:nvPr/>
        </p:nvSpPr>
        <p:spPr>
          <a:xfrm>
            <a:off x="3045079" y="3388487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160">
              <a:lnSpc>
                <a:spcPts val="1460"/>
              </a:lnSpc>
            </a:pPr>
            <a:r>
              <a:rPr lang="en-US" altLang="ko-KR" sz="1000" dirty="0">
                <a:solidFill>
                  <a:srgbClr val="006FC0"/>
                </a:solidFill>
              </a:rPr>
              <a:t>●</a:t>
            </a:r>
          </a:p>
        </p:txBody>
      </p:sp>
      <p:sp>
        <p:nvSpPr>
          <p:cNvPr id="204" name="Rectangle 66"/>
          <p:cNvSpPr/>
          <p:nvPr/>
        </p:nvSpPr>
        <p:spPr>
          <a:xfrm>
            <a:off x="3713480" y="3388487"/>
            <a:ext cx="668655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05" name="Rectangle 67"/>
          <p:cNvSpPr/>
          <p:nvPr/>
        </p:nvSpPr>
        <p:spPr>
          <a:xfrm>
            <a:off x="4382262" y="3388487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06" name="Rectangle 68"/>
          <p:cNvSpPr/>
          <p:nvPr/>
        </p:nvSpPr>
        <p:spPr>
          <a:xfrm>
            <a:off x="5050790" y="3388487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8712581" y="3709194"/>
            <a:ext cx="196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6FC0"/>
                </a:solidFill>
              </a:rPr>
              <a:t>●●</a:t>
            </a:r>
            <a:endParaRPr lang="ko-KR" altLang="ko-KR" sz="1000" dirty="0">
              <a:solidFill>
                <a:srgbClr val="006FC0"/>
              </a:solidFill>
            </a:endParaRPr>
          </a:p>
        </p:txBody>
      </p:sp>
      <p:cxnSp>
        <p:nvCxnSpPr>
          <p:cNvPr id="207" name="Straight Connector 33"/>
          <p:cNvCxnSpPr/>
          <p:nvPr/>
        </p:nvCxnSpPr>
        <p:spPr>
          <a:xfrm>
            <a:off x="1457833" y="3638169"/>
            <a:ext cx="426783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 69"/>
          <p:cNvSpPr/>
          <p:nvPr/>
        </p:nvSpPr>
        <p:spPr>
          <a:xfrm>
            <a:off x="1457833" y="3638296"/>
            <a:ext cx="1587246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18160">
              <a:lnSpc>
                <a:spcPts val="142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기계공학과</a:t>
            </a:r>
          </a:p>
        </p:txBody>
      </p:sp>
      <p:sp>
        <p:nvSpPr>
          <p:cNvPr id="209" name="Rectangle 70"/>
          <p:cNvSpPr/>
          <p:nvPr/>
        </p:nvSpPr>
        <p:spPr>
          <a:xfrm>
            <a:off x="3045079" y="3638296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713480" y="3638296"/>
            <a:ext cx="668655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382262" y="3638296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050790" y="3638296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10" name="TextBox 71"/>
          <p:cNvSpPr txBox="1"/>
          <p:nvPr/>
        </p:nvSpPr>
        <p:spPr>
          <a:xfrm>
            <a:off x="3220720" y="3589909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6FC0"/>
                </a:solidFill>
              </a:rPr>
              <a:t>●                    ●</a:t>
            </a:r>
            <a:endParaRPr lang="ko-KR" altLang="ko-KR" sz="1000" dirty="0">
              <a:solidFill>
                <a:srgbClr val="006FC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 rot="10800000" flipV="1">
            <a:off x="6995234" y="4011131"/>
            <a:ext cx="1540581" cy="45719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465455">
              <a:lnSpc>
                <a:spcPts val="154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의생명공학부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594217" y="3678235"/>
            <a:ext cx="668528" cy="523697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r>
              <a:rPr lang="en-US" altLang="ko-KR" sz="1000" dirty="0">
                <a:solidFill>
                  <a:srgbClr val="006FC0"/>
                </a:solidFill>
              </a:rPr>
              <a:t>●</a:t>
            </a:r>
          </a:p>
          <a:p>
            <a:pPr algn="ctr"/>
            <a:endParaRPr lang="en-US" altLang="ko-KR" sz="1000" dirty="0">
              <a:solidFill>
                <a:srgbClr val="006FC0"/>
              </a:solidFill>
            </a:endParaRPr>
          </a:p>
          <a:p>
            <a:pPr algn="ctr"/>
            <a:endParaRPr lang="en-US" altLang="ko-KR" sz="1000" dirty="0">
              <a:solidFill>
                <a:srgbClr val="006FC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9262618" y="3748024"/>
            <a:ext cx="668655" cy="464706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9931273" y="3680500"/>
            <a:ext cx="668528" cy="537229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0599801" y="3748024"/>
            <a:ext cx="668528" cy="470975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cxnSp>
        <p:nvCxnSpPr>
          <p:cNvPr id="212" name="Straight Connector 35"/>
          <p:cNvCxnSpPr/>
          <p:nvPr/>
        </p:nvCxnSpPr>
        <p:spPr>
          <a:xfrm>
            <a:off x="1457833" y="3887978"/>
            <a:ext cx="426783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1457833" y="3888105"/>
            <a:ext cx="1587246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18160">
              <a:lnSpc>
                <a:spcPts val="141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화학공학과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045079" y="3888105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160">
              <a:lnSpc>
                <a:spcPts val="1460"/>
              </a:lnSpc>
            </a:pPr>
            <a:r>
              <a:rPr lang="en-US" altLang="ko-KR" sz="1000" dirty="0">
                <a:solidFill>
                  <a:srgbClr val="006FC0"/>
                </a:solidFill>
              </a:rPr>
              <a:t>●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713480" y="3888105"/>
            <a:ext cx="668655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382262" y="3888105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050790" y="3888105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482715" y="4207035"/>
            <a:ext cx="524129" cy="533000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92075">
              <a:lnSpc>
                <a:spcPts val="185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공공보</a:t>
            </a:r>
          </a:p>
          <a:p>
            <a:pPr indent="92075">
              <a:lnSpc>
                <a:spcPts val="108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건과학</a:t>
            </a:r>
          </a:p>
        </p:txBody>
      </p:sp>
      <p:sp>
        <p:nvSpPr>
          <p:cNvPr id="86" name="Rectangle 85"/>
          <p:cNvSpPr/>
          <p:nvPr/>
        </p:nvSpPr>
        <p:spPr>
          <a:xfrm>
            <a:off x="7006844" y="4249252"/>
            <a:ext cx="1587246" cy="393632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465455">
              <a:lnSpc>
                <a:spcPts val="141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임상병리학과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594217" y="4214635"/>
            <a:ext cx="668528" cy="62471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9262618" y="4214635"/>
            <a:ext cx="668655" cy="62471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9931273" y="4215905"/>
            <a:ext cx="668528" cy="61201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0599801" y="4231387"/>
            <a:ext cx="668528" cy="45719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cxnSp>
        <p:nvCxnSpPr>
          <p:cNvPr id="214" name="Straight Connector 37"/>
          <p:cNvCxnSpPr/>
          <p:nvPr/>
        </p:nvCxnSpPr>
        <p:spPr>
          <a:xfrm>
            <a:off x="1457833" y="4137787"/>
            <a:ext cx="426783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457833" y="4137914"/>
            <a:ext cx="1587246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94005">
              <a:lnSpc>
                <a:spcPts val="142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건축학부 건축학전공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045079" y="4137914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713480" y="4137914"/>
            <a:ext cx="668655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382262" y="4137914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050790" y="4137914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15" name="TextBox 72"/>
          <p:cNvSpPr txBox="1"/>
          <p:nvPr/>
        </p:nvSpPr>
        <p:spPr>
          <a:xfrm>
            <a:off x="3220720" y="4089400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6FC0"/>
                </a:solidFill>
              </a:rPr>
              <a:t>●                    ●</a:t>
            </a:r>
            <a:endParaRPr lang="ko-KR" altLang="ko-KR" sz="1000" dirty="0">
              <a:solidFill>
                <a:srgbClr val="006FC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995234" y="4454868"/>
            <a:ext cx="1587246" cy="247777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19430">
              <a:lnSpc>
                <a:spcPts val="141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치위생학과</a:t>
            </a:r>
          </a:p>
        </p:txBody>
      </p:sp>
      <p:sp>
        <p:nvSpPr>
          <p:cNvPr id="97" name="Rectangle 96"/>
          <p:cNvSpPr/>
          <p:nvPr/>
        </p:nvSpPr>
        <p:spPr>
          <a:xfrm>
            <a:off x="8594217" y="4277233"/>
            <a:ext cx="668528" cy="341395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9262618" y="4277233"/>
            <a:ext cx="668655" cy="367205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9931273" y="4253441"/>
            <a:ext cx="668528" cy="387988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r>
              <a:rPr lang="en-US" altLang="ko-KR" sz="1000" dirty="0">
                <a:solidFill>
                  <a:srgbClr val="00AF50"/>
                </a:solidFill>
              </a:rPr>
              <a:t>●</a:t>
            </a:r>
            <a:endParaRPr lang="en-US" sz="1000" dirty="0"/>
          </a:p>
        </p:txBody>
      </p:sp>
      <p:sp>
        <p:nvSpPr>
          <p:cNvPr id="100" name="Rectangle 99"/>
          <p:cNvSpPr/>
          <p:nvPr/>
        </p:nvSpPr>
        <p:spPr>
          <a:xfrm>
            <a:off x="10599801" y="4277233"/>
            <a:ext cx="668528" cy="344430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r>
              <a:rPr lang="en-US" altLang="ko-KR" sz="1000">
                <a:solidFill>
                  <a:srgbClr val="000000"/>
                </a:solidFill>
              </a:rPr>
              <a:t>●</a:t>
            </a:r>
            <a:endParaRPr lang="en-US" sz="1000"/>
          </a:p>
        </p:txBody>
      </p:sp>
      <p:sp>
        <p:nvSpPr>
          <p:cNvPr id="101" name="Rectangle 100"/>
          <p:cNvSpPr/>
          <p:nvPr/>
        </p:nvSpPr>
        <p:spPr>
          <a:xfrm>
            <a:off x="1457833" y="4387596"/>
            <a:ext cx="1587246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40665">
              <a:lnSpc>
                <a:spcPts val="142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건축학부 건축공학전공 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045079" y="4387596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160">
              <a:lnSpc>
                <a:spcPts val="1465"/>
              </a:lnSpc>
            </a:pPr>
            <a:r>
              <a:rPr lang="en-US" altLang="ko-KR" sz="1000" dirty="0">
                <a:solidFill>
                  <a:srgbClr val="006FC0"/>
                </a:solidFill>
              </a:rPr>
              <a:t>● 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713480" y="4387596"/>
            <a:ext cx="668655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160">
              <a:lnSpc>
                <a:spcPts val="1465"/>
              </a:lnSpc>
            </a:pPr>
            <a:r>
              <a:rPr lang="en-US" altLang="ko-KR" sz="1000" dirty="0">
                <a:solidFill>
                  <a:srgbClr val="006FC0"/>
                </a:solidFill>
              </a:rPr>
              <a:t> ●</a:t>
            </a:r>
            <a:endParaRPr lang="en-US" altLang="ko-KR" sz="1000" dirty="0">
              <a:solidFill>
                <a:srgbClr val="FF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382262" y="4387596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050790" y="4387596"/>
            <a:ext cx="668528" cy="24968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cxnSp>
        <p:nvCxnSpPr>
          <p:cNvPr id="217" name="Straight Connector 39"/>
          <p:cNvCxnSpPr/>
          <p:nvPr/>
        </p:nvCxnSpPr>
        <p:spPr>
          <a:xfrm>
            <a:off x="1457833" y="4387596"/>
            <a:ext cx="426783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6482715" y="4628645"/>
            <a:ext cx="524129" cy="144269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144145">
              <a:lnSpc>
                <a:spcPts val="141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간호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7006844" y="4633824"/>
            <a:ext cx="1587246" cy="139090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70865">
              <a:lnSpc>
                <a:spcPts val="141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간호학과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8594217" y="4646059"/>
            <a:ext cx="668528" cy="126855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9262618" y="4631716"/>
            <a:ext cx="668655" cy="141198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931273" y="4631716"/>
            <a:ext cx="668528" cy="141198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10599801" y="4618628"/>
            <a:ext cx="668528" cy="154286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5430">
              <a:lnSpc>
                <a:spcPts val="1455"/>
              </a:lnSpc>
            </a:pPr>
            <a:r>
              <a:rPr lang="en-US" altLang="ko-KR" sz="1000" dirty="0">
                <a:solidFill>
                  <a:srgbClr val="000000"/>
                </a:solidFill>
              </a:rPr>
              <a:t>●</a:t>
            </a:r>
          </a:p>
        </p:txBody>
      </p:sp>
      <p:cxnSp>
        <p:nvCxnSpPr>
          <p:cNvPr id="219" name="Straight Connector 41"/>
          <p:cNvCxnSpPr/>
          <p:nvPr/>
        </p:nvCxnSpPr>
        <p:spPr>
          <a:xfrm>
            <a:off x="927354" y="4637278"/>
            <a:ext cx="4798314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933704" y="4637405"/>
            <a:ext cx="524129" cy="749300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>
              <a:lnSpc>
                <a:spcPts val="1200"/>
              </a:lnSpc>
            </a:pPr>
            <a:endParaRPr lang="en-US" altLang="ko-KR" sz="1200" dirty="0"/>
          </a:p>
          <a:p>
            <a:pPr indent="152400">
              <a:lnSpc>
                <a:spcPts val="165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SW</a:t>
            </a:r>
          </a:p>
          <a:p>
            <a:pPr indent="143510">
              <a:lnSpc>
                <a:spcPts val="108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융합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1457833" y="4637405"/>
            <a:ext cx="1587246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413385">
              <a:lnSpc>
                <a:spcPts val="142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소프트웨어학과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045079" y="4637405"/>
            <a:ext cx="668528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713480" y="4637405"/>
            <a:ext cx="668655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4382262" y="4637405"/>
            <a:ext cx="668528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050790" y="4637405"/>
            <a:ext cx="668528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20" name="TextBox 73"/>
          <p:cNvSpPr txBox="1"/>
          <p:nvPr/>
        </p:nvSpPr>
        <p:spPr>
          <a:xfrm>
            <a:off x="3220720" y="4589018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6FC0"/>
                </a:solidFill>
              </a:rPr>
              <a:t>●                    </a:t>
            </a:r>
            <a:endParaRPr lang="ko-KR" altLang="ko-KR" sz="1000" dirty="0">
              <a:solidFill>
                <a:srgbClr val="006FC0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6482715" y="4772913"/>
            <a:ext cx="524129" cy="466049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144145">
              <a:lnSpc>
                <a:spcPts val="141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치과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7006844" y="4772913"/>
            <a:ext cx="1587246" cy="465763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70865">
              <a:lnSpc>
                <a:spcPts val="141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치의예과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8594217" y="4772914"/>
            <a:ext cx="668528" cy="525220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9262618" y="4772914"/>
            <a:ext cx="668655" cy="247904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9931273" y="4772914"/>
            <a:ext cx="668528" cy="247904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10599801" y="4772914"/>
            <a:ext cx="668528" cy="247904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5430">
              <a:lnSpc>
                <a:spcPts val="1455"/>
              </a:lnSpc>
            </a:pPr>
            <a:r>
              <a:rPr lang="en-US" altLang="ko-KR" sz="1000" dirty="0">
                <a:solidFill>
                  <a:srgbClr val="000000"/>
                </a:solidFill>
              </a:rPr>
              <a:t>●</a:t>
            </a:r>
          </a:p>
        </p:txBody>
      </p:sp>
      <p:cxnSp>
        <p:nvCxnSpPr>
          <p:cNvPr id="221" name="Straight Connector 42"/>
          <p:cNvCxnSpPr/>
          <p:nvPr/>
        </p:nvCxnSpPr>
        <p:spPr>
          <a:xfrm>
            <a:off x="6476365" y="4631716"/>
            <a:ext cx="4798314" cy="31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43"/>
          <p:cNvCxnSpPr/>
          <p:nvPr/>
        </p:nvCxnSpPr>
        <p:spPr>
          <a:xfrm>
            <a:off x="1457833" y="4887087"/>
            <a:ext cx="426783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1457833" y="4887214"/>
            <a:ext cx="1587246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464820">
              <a:lnSpc>
                <a:spcPts val="142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컴퓨터공학과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3045079" y="4887214"/>
            <a:ext cx="668528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3713480" y="4887214"/>
            <a:ext cx="668655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382262" y="4887214"/>
            <a:ext cx="668528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5050790" y="4887214"/>
            <a:ext cx="668528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23" name="TextBox 74"/>
          <p:cNvSpPr txBox="1"/>
          <p:nvPr/>
        </p:nvSpPr>
        <p:spPr>
          <a:xfrm>
            <a:off x="3220720" y="4838954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6FC0"/>
                </a:solidFill>
              </a:rPr>
              <a:t>●                    ●</a:t>
            </a:r>
            <a:endParaRPr lang="ko-KR" altLang="ko-KR" sz="1000" dirty="0">
              <a:solidFill>
                <a:srgbClr val="006FC0"/>
              </a:solidFill>
            </a:endParaRPr>
          </a:p>
        </p:txBody>
      </p:sp>
      <p:sp>
        <p:nvSpPr>
          <p:cNvPr id="224" name="TextBox 75"/>
          <p:cNvSpPr txBox="1"/>
          <p:nvPr/>
        </p:nvSpPr>
        <p:spPr>
          <a:xfrm>
            <a:off x="10107676" y="3667246"/>
            <a:ext cx="498475" cy="249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00AF50"/>
                </a:solidFill>
              </a:rPr>
              <a:t>●</a:t>
            </a:r>
            <a:endParaRPr lang="ko-KR" altLang="ko-KR" sz="1000" dirty="0">
              <a:solidFill>
                <a:srgbClr val="00AF50"/>
              </a:solidFill>
            </a:endParaRPr>
          </a:p>
        </p:txBody>
      </p:sp>
      <p:sp>
        <p:nvSpPr>
          <p:cNvPr id="225" name="TextBox 76"/>
          <p:cNvSpPr txBox="1"/>
          <p:nvPr/>
        </p:nvSpPr>
        <p:spPr>
          <a:xfrm>
            <a:off x="10107676" y="3919166"/>
            <a:ext cx="1131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00AF50"/>
                </a:solidFill>
              </a:rPr>
              <a:t>●                   </a:t>
            </a:r>
            <a:r>
              <a:rPr lang="en-US" altLang="ko-KR" sz="1000" dirty="0">
                <a:solidFill>
                  <a:srgbClr val="000000"/>
                </a:solidFill>
              </a:rPr>
              <a:t>●</a:t>
            </a:r>
          </a:p>
          <a:p>
            <a:endParaRPr lang="ko-KR" altLang="ko-KR" sz="1000" dirty="0">
              <a:solidFill>
                <a:srgbClr val="00AF50"/>
              </a:solidFill>
            </a:endParaRPr>
          </a:p>
        </p:txBody>
      </p:sp>
      <p:sp>
        <p:nvSpPr>
          <p:cNvPr id="226" name="TextBox 77"/>
          <p:cNvSpPr txBox="1"/>
          <p:nvPr/>
        </p:nvSpPr>
        <p:spPr>
          <a:xfrm>
            <a:off x="10120046" y="4420935"/>
            <a:ext cx="11038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00AF50"/>
                </a:solidFill>
              </a:rPr>
              <a:t>●                   </a:t>
            </a:r>
            <a:r>
              <a:rPr lang="en-US" altLang="ko-KR" sz="1000" dirty="0">
                <a:solidFill>
                  <a:srgbClr val="000000"/>
                </a:solidFill>
              </a:rPr>
              <a:t>●</a:t>
            </a:r>
            <a:r>
              <a:rPr lang="en-US" altLang="ko-KR" sz="1000" dirty="0">
                <a:solidFill>
                  <a:srgbClr val="00AF50"/>
                </a:solidFill>
              </a:rPr>
              <a:t>                   </a:t>
            </a:r>
            <a:endParaRPr lang="ko-KR" altLang="ko-KR" sz="1000" dirty="0">
              <a:solidFill>
                <a:srgbClr val="00AF50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6493458" y="5157209"/>
            <a:ext cx="524129" cy="333094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144145">
              <a:lnSpc>
                <a:spcPts val="141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약학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7006844" y="5143448"/>
            <a:ext cx="1587246" cy="305656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624205">
              <a:lnSpc>
                <a:spcPts val="141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약학과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8594217" y="5248946"/>
            <a:ext cx="668528" cy="203619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9262618" y="5020818"/>
            <a:ext cx="668655" cy="431746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9931273" y="5020818"/>
            <a:ext cx="668528" cy="441660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0599801" y="5020818"/>
            <a:ext cx="668528" cy="428286"/>
          </a:xfrm>
          <a:prstGeom prst="rect">
            <a:avLst/>
          </a:prstGeom>
          <a:solidFill>
            <a:srgbClr val="FA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cxnSp>
        <p:nvCxnSpPr>
          <p:cNvPr id="227" name="Straight Connector 44"/>
          <p:cNvCxnSpPr/>
          <p:nvPr/>
        </p:nvCxnSpPr>
        <p:spPr>
          <a:xfrm>
            <a:off x="6512334" y="4996656"/>
            <a:ext cx="4798314" cy="31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78"/>
          <p:cNvSpPr txBox="1"/>
          <p:nvPr/>
        </p:nvSpPr>
        <p:spPr>
          <a:xfrm>
            <a:off x="10106702" y="5126771"/>
            <a:ext cx="9893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AF50"/>
                </a:solidFill>
              </a:rPr>
              <a:t>●                   </a:t>
            </a:r>
            <a:r>
              <a:rPr lang="en-US" altLang="ko-KR" sz="1000" dirty="0">
                <a:solidFill>
                  <a:srgbClr val="000000"/>
                </a:solidFill>
              </a:rPr>
              <a:t>●</a:t>
            </a:r>
          </a:p>
        </p:txBody>
      </p:sp>
      <p:cxnSp>
        <p:nvCxnSpPr>
          <p:cNvPr id="229" name="Straight Connector 45"/>
          <p:cNvCxnSpPr/>
          <p:nvPr/>
        </p:nvCxnSpPr>
        <p:spPr>
          <a:xfrm>
            <a:off x="1457833" y="5136896"/>
            <a:ext cx="426783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1457833" y="5137023"/>
            <a:ext cx="1587246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307975">
              <a:lnSpc>
                <a:spcPts val="142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모바일시스템공학과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3045079" y="5137023"/>
            <a:ext cx="668528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160">
              <a:lnSpc>
                <a:spcPts val="1465"/>
              </a:lnSpc>
            </a:pPr>
            <a:r>
              <a:rPr lang="en-US" altLang="ko-KR" sz="1000" dirty="0">
                <a:solidFill>
                  <a:srgbClr val="006FC0"/>
                </a:solidFill>
              </a:rPr>
              <a:t>●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3713480" y="5137023"/>
            <a:ext cx="668655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4382262" y="5137023"/>
            <a:ext cx="668528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050790" y="5137023"/>
            <a:ext cx="668528" cy="249682"/>
          </a:xfrm>
          <a:prstGeom prst="rect">
            <a:avLst/>
          </a:prstGeom>
          <a:solidFill>
            <a:srgbClr val="F8C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6482715" y="5465794"/>
            <a:ext cx="524129" cy="39961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>
              <a:lnSpc>
                <a:spcPts val="1200"/>
              </a:lnSpc>
            </a:pPr>
            <a:endParaRPr lang="en-US" altLang="ko-KR" sz="1200" dirty="0"/>
          </a:p>
          <a:p>
            <a:pPr indent="144145">
              <a:lnSpc>
                <a:spcPts val="119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사범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006844" y="5433127"/>
            <a:ext cx="1587246" cy="24513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19430">
              <a:lnSpc>
                <a:spcPts val="141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수학교육과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594217" y="5454186"/>
            <a:ext cx="668528" cy="62186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9262618" y="5452565"/>
            <a:ext cx="668655" cy="6380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9931273" y="5470653"/>
            <a:ext cx="668528" cy="4571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10599801" y="5452565"/>
            <a:ext cx="668528" cy="25774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cxnSp>
        <p:nvCxnSpPr>
          <p:cNvPr id="230" name="Straight Connector 46"/>
          <p:cNvCxnSpPr/>
          <p:nvPr/>
        </p:nvCxnSpPr>
        <p:spPr>
          <a:xfrm>
            <a:off x="6476365" y="5446215"/>
            <a:ext cx="4798314" cy="31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933704" y="5386705"/>
            <a:ext cx="524129" cy="74942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>
              <a:lnSpc>
                <a:spcPts val="1200"/>
              </a:lnSpc>
            </a:pPr>
            <a:endParaRPr lang="en-US" altLang="ko-KR" sz="1200" dirty="0"/>
          </a:p>
          <a:p>
            <a:pPr indent="143510">
              <a:lnSpc>
                <a:spcPts val="165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과학</a:t>
            </a:r>
          </a:p>
          <a:p>
            <a:pPr indent="143510">
              <a:lnSpc>
                <a:spcPts val="108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기술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1457833" y="5386705"/>
            <a:ext cx="1587246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18160">
              <a:lnSpc>
                <a:spcPts val="142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경영공학과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045079" y="5386705"/>
            <a:ext cx="668528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713480" y="5386705"/>
            <a:ext cx="668655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382262" y="5386705"/>
            <a:ext cx="668528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050790" y="5386705"/>
            <a:ext cx="668528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cxnSp>
        <p:nvCxnSpPr>
          <p:cNvPr id="231" name="Straight Connector 47"/>
          <p:cNvCxnSpPr/>
          <p:nvPr/>
        </p:nvCxnSpPr>
        <p:spPr>
          <a:xfrm>
            <a:off x="927354" y="5386705"/>
            <a:ext cx="4798314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79"/>
          <p:cNvSpPr txBox="1"/>
          <p:nvPr/>
        </p:nvSpPr>
        <p:spPr>
          <a:xfrm>
            <a:off x="3220720" y="5338445"/>
            <a:ext cx="10470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6FC0"/>
                </a:solidFill>
              </a:rPr>
              <a:t>●                    ●</a:t>
            </a:r>
            <a:endParaRPr lang="ko-KR" altLang="ko-KR" sz="1000" dirty="0">
              <a:solidFill>
                <a:srgbClr val="006FC0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7006844" y="5668205"/>
            <a:ext cx="1587246" cy="21307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19430">
              <a:lnSpc>
                <a:spcPts val="141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과학교육과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8594217" y="5516499"/>
            <a:ext cx="668528" cy="36478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9262618" y="5516499"/>
            <a:ext cx="668655" cy="33412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>
            <a:off x="9931273" y="5516499"/>
            <a:ext cx="668528" cy="36189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10555396" y="5655973"/>
            <a:ext cx="668528" cy="53277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5430">
              <a:lnSpc>
                <a:spcPts val="1455"/>
              </a:lnSpc>
            </a:pPr>
            <a:r>
              <a:rPr lang="en-US" altLang="ko-KR" sz="1000" dirty="0">
                <a:solidFill>
                  <a:srgbClr val="000000"/>
                </a:solidFill>
              </a:rPr>
              <a:t>●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1457833" y="5636514"/>
            <a:ext cx="1587246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70230">
              <a:lnSpc>
                <a:spcPts val="142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물리학과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3045079" y="5636514"/>
            <a:ext cx="668528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3713480" y="5636514"/>
            <a:ext cx="668655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382262" y="5636514"/>
            <a:ext cx="668528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050790" y="5636514"/>
            <a:ext cx="668528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cxnSp>
        <p:nvCxnSpPr>
          <p:cNvPr id="234" name="Straight Connector 49"/>
          <p:cNvCxnSpPr/>
          <p:nvPr/>
        </p:nvCxnSpPr>
        <p:spPr>
          <a:xfrm>
            <a:off x="1457833" y="5636514"/>
            <a:ext cx="426783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80"/>
          <p:cNvSpPr txBox="1"/>
          <p:nvPr/>
        </p:nvSpPr>
        <p:spPr>
          <a:xfrm>
            <a:off x="3220720" y="5588381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6FC0"/>
                </a:solidFill>
              </a:rPr>
              <a:t>●                    ●</a:t>
            </a:r>
            <a:endParaRPr lang="ko-KR" altLang="ko-KR" sz="1000" dirty="0">
              <a:solidFill>
                <a:srgbClr val="006FC0"/>
              </a:solidFill>
            </a:endParaRPr>
          </a:p>
        </p:txBody>
      </p:sp>
      <p:sp>
        <p:nvSpPr>
          <p:cNvPr id="237" name="TextBox 82"/>
          <p:cNvSpPr txBox="1"/>
          <p:nvPr/>
        </p:nvSpPr>
        <p:spPr>
          <a:xfrm>
            <a:off x="8770492" y="5467477"/>
            <a:ext cx="15262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006FC0"/>
                </a:solidFill>
              </a:rPr>
              <a:t>●                 </a:t>
            </a:r>
            <a:r>
              <a:rPr lang="en-US" altLang="ko-KR" sz="1000" dirty="0">
                <a:solidFill>
                  <a:srgbClr val="FF0000"/>
                </a:solidFill>
              </a:rPr>
              <a:t>●</a:t>
            </a:r>
            <a:endParaRPr lang="en-US" altLang="ko-KR" sz="1000" dirty="0">
              <a:solidFill>
                <a:srgbClr val="006FC0"/>
              </a:solidFill>
            </a:endParaRPr>
          </a:p>
          <a:p>
            <a:r>
              <a:rPr lang="en-US" altLang="ko-KR" sz="1000" dirty="0">
                <a:solidFill>
                  <a:srgbClr val="006FC0"/>
                </a:solidFill>
              </a:rPr>
              <a:t>●                 </a:t>
            </a:r>
            <a:r>
              <a:rPr lang="en-US" altLang="ko-KR" sz="1000" dirty="0">
                <a:solidFill>
                  <a:srgbClr val="FF0000"/>
                </a:solidFill>
              </a:rPr>
              <a:t>●</a:t>
            </a:r>
            <a:endParaRPr lang="ko-KR" altLang="ko-KR" sz="1000" dirty="0">
              <a:solidFill>
                <a:srgbClr val="006FC0"/>
              </a:solidFill>
            </a:endParaRPr>
          </a:p>
          <a:p>
            <a:endParaRPr lang="ko-KR" altLang="ko-KR" sz="1000" dirty="0">
              <a:solidFill>
                <a:srgbClr val="006FC0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6482715" y="5865404"/>
            <a:ext cx="524129" cy="270728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144145">
              <a:lnSpc>
                <a:spcPts val="136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경영</a:t>
            </a:r>
          </a:p>
          <a:p>
            <a:pPr indent="144145">
              <a:lnSpc>
                <a:spcPts val="1080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경제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7006844" y="5865404"/>
            <a:ext cx="1587246" cy="270728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70865">
              <a:lnSpc>
                <a:spcPts val="190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경제학과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8594217" y="5853796"/>
            <a:ext cx="668528" cy="282335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795">
              <a:lnSpc>
                <a:spcPts val="1945"/>
              </a:lnSpc>
            </a:pPr>
            <a:r>
              <a:rPr lang="en-US" altLang="ko-KR" sz="1000" dirty="0">
                <a:solidFill>
                  <a:srgbClr val="006FC0"/>
                </a:solidFill>
              </a:rPr>
              <a:t>●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9262618" y="5864880"/>
            <a:ext cx="668655" cy="271251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9931273" y="5864880"/>
            <a:ext cx="668528" cy="271252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10599801" y="5878390"/>
            <a:ext cx="668528" cy="257742"/>
          </a:xfrm>
          <a:prstGeom prst="rect">
            <a:avLst/>
          </a:prstGeom>
          <a:solidFill>
            <a:srgbClr val="E1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cxnSp>
        <p:nvCxnSpPr>
          <p:cNvPr id="238" name="Straight Connector 50"/>
          <p:cNvCxnSpPr/>
          <p:nvPr/>
        </p:nvCxnSpPr>
        <p:spPr>
          <a:xfrm>
            <a:off x="6440602" y="5871754"/>
            <a:ext cx="4798314" cy="31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1457833" y="5886323"/>
            <a:ext cx="1587246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518160">
              <a:lnSpc>
                <a:spcPts val="1425"/>
              </a:lnSpc>
            </a:pPr>
            <a:r>
              <a:rPr lang="en-US" altLang="ko-KR" sz="900" dirty="0">
                <a:solidFill>
                  <a:srgbClr val="000000"/>
                </a:solidFill>
              </a:rPr>
              <a:t>생명과학부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3045079" y="5886323"/>
            <a:ext cx="668528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3713480" y="5886323"/>
            <a:ext cx="668655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4382262" y="5886323"/>
            <a:ext cx="668528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050790" y="5886323"/>
            <a:ext cx="668528" cy="249809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cxnSp>
        <p:nvCxnSpPr>
          <p:cNvPr id="239" name="Straight Connector 51"/>
          <p:cNvCxnSpPr/>
          <p:nvPr/>
        </p:nvCxnSpPr>
        <p:spPr>
          <a:xfrm>
            <a:off x="1457833" y="5886323"/>
            <a:ext cx="426783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83"/>
          <p:cNvSpPr txBox="1"/>
          <p:nvPr/>
        </p:nvSpPr>
        <p:spPr>
          <a:xfrm>
            <a:off x="4557903" y="5838317"/>
            <a:ext cx="1075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AF50"/>
                </a:solidFill>
              </a:rPr>
              <a:t>   ●                   ●</a:t>
            </a:r>
            <a:endParaRPr lang="ko-KR" altLang="ko-KR" sz="1000" dirty="0">
              <a:solidFill>
                <a:srgbClr val="00AF50"/>
              </a:solidFill>
            </a:endParaRPr>
          </a:p>
        </p:txBody>
      </p:sp>
      <p:cxnSp>
        <p:nvCxnSpPr>
          <p:cNvPr id="241" name="Straight Connector 52"/>
          <p:cNvCxnSpPr/>
          <p:nvPr/>
        </p:nvCxnSpPr>
        <p:spPr>
          <a:xfrm>
            <a:off x="927354" y="6142482"/>
            <a:ext cx="4798314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53"/>
          <p:cNvCxnSpPr/>
          <p:nvPr/>
        </p:nvCxnSpPr>
        <p:spPr>
          <a:xfrm>
            <a:off x="6476365" y="6142482"/>
            <a:ext cx="4798314" cy="31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3" name="Pictur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0176" y="6411468"/>
            <a:ext cx="2328672" cy="419100"/>
          </a:xfrm>
          <a:prstGeom prst="rect">
            <a:avLst/>
          </a:prstGeom>
        </p:spPr>
      </p:pic>
      <p:pic>
        <p:nvPicPr>
          <p:cNvPr id="244" name="Picture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0176" y="6411468"/>
            <a:ext cx="2328672" cy="419100"/>
          </a:xfrm>
          <a:prstGeom prst="rect">
            <a:avLst/>
          </a:prstGeom>
        </p:spPr>
      </p:pic>
      <p:sp>
        <p:nvSpPr>
          <p:cNvPr id="245" name="FreeForm 9"/>
          <p:cNvSpPr/>
          <p:nvPr/>
        </p:nvSpPr>
        <p:spPr>
          <a:xfrm>
            <a:off x="248285" y="6353556"/>
            <a:ext cx="1007491" cy="266700"/>
          </a:xfrm>
          <a:custGeom>
            <a:avLst/>
            <a:gdLst>
              <a:gd name="connsiteX0" fmla="*/ 0 w 0"/>
              <a:gd name="connsiteY0" fmla="*/ 0 w 0"/>
              <a:gd name="connsiteX1" fmla="*/ 0 w 0"/>
              <a:gd name="connsiteY1" fmla="*/ 0 w 0"/>
              <a:gd name="connsiteX2" fmla="*/ 0 w 0"/>
              <a:gd name="connsiteY2" fmla="*/ 0 w 0"/>
              <a:gd name="connsiteX3" fmla="*/ 0 w 0"/>
              <a:gd name="connsiteY3" fmla="*/ 0 w 0"/>
              <a:gd name="connsiteX4" fmla="*/ 0 w 0"/>
              <a:gd name="connsiteY4" fmla="*/ 0 w 0"/>
              <a:gd name="connsiteX5" fmla="*/ 0 w 0"/>
              <a:gd name="connsiteY5" fmla="*/ 0 w 0"/>
              <a:gd name="connsiteX6" fmla="*/ 0 w 0"/>
              <a:gd name="connsiteY6" fmla="*/ 0 w 0"/>
              <a:gd name="connsiteX7" fmla="*/ 0 w 0"/>
              <a:gd name="connsiteY7" fmla="*/ 0 w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91" h="266700">
                <a:moveTo>
                  <a:pt x="0" y="133350"/>
                </a:moveTo>
                <a:cubicBezTo>
                  <a:pt x="0" y="59817"/>
                  <a:pt x="59817" y="0"/>
                  <a:pt x="133477" y="0"/>
                </a:cubicBezTo>
                <a:lnTo>
                  <a:pt x="874141" y="0"/>
                </a:lnTo>
                <a:cubicBezTo>
                  <a:pt x="947674" y="0"/>
                  <a:pt x="1007491" y="59817"/>
                  <a:pt x="1007491" y="133350"/>
                </a:cubicBezTo>
                <a:lnTo>
                  <a:pt x="1007491" y="133350"/>
                </a:lnTo>
                <a:cubicBezTo>
                  <a:pt x="1007491" y="207010"/>
                  <a:pt x="947674" y="266700"/>
                  <a:pt x="874141" y="266700"/>
                </a:cubicBezTo>
                <a:lnTo>
                  <a:pt x="133477" y="266700"/>
                </a:lnTo>
                <a:cubicBezTo>
                  <a:pt x="59817" y="266700"/>
                  <a:pt x="0" y="207010"/>
                  <a:pt x="0" y="133350"/>
                </a:cubicBezTo>
              </a:path>
            </a:pathLst>
          </a:custGeom>
          <a:solidFill>
            <a:srgbClr val="76707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0" tIns="0" rIns="0" bIns="0" rtlCol="0" anchor="ctr"/>
          <a:lstStyle/>
          <a:p>
            <a:pPr indent="0" algn="ctr">
              <a:lnSpc>
                <a:spcPts val="1635"/>
              </a:lnSpc>
            </a:pPr>
            <a:r>
              <a:rPr lang="en-US" altLang="ko-KR" sz="1200" dirty="0">
                <a:solidFill>
                  <a:srgbClr val="FFFFFF"/>
                </a:solidFill>
              </a:rPr>
              <a:t>8/12</a:t>
            </a:r>
          </a:p>
        </p:txBody>
      </p:sp>
      <p:pic>
        <p:nvPicPr>
          <p:cNvPr id="246" name="_x292436888" descr="EMB00003d800a04">
            <a:extLst>
              <a:ext uri="{FF2B5EF4-FFF2-40B4-BE49-F238E27FC236}">
                <a16:creationId xmlns:a16="http://schemas.microsoft.com/office/drawing/2014/main" id="{D58B9AAA-A4F1-4672-8232-59897C9B9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239" y="6197013"/>
            <a:ext cx="3048000" cy="66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7" name="Rectangle 34">
            <a:extLst>
              <a:ext uri="{FF2B5EF4-FFF2-40B4-BE49-F238E27FC236}">
                <a16:creationId xmlns:a16="http://schemas.microsoft.com/office/drawing/2014/main" id="{EC17D183-E535-429E-8931-43FF0DA2457D}"/>
              </a:ext>
            </a:extLst>
          </p:cNvPr>
          <p:cNvSpPr/>
          <p:nvPr/>
        </p:nvSpPr>
        <p:spPr>
          <a:xfrm>
            <a:off x="8746617" y="2784983"/>
            <a:ext cx="668528" cy="247777"/>
          </a:xfrm>
          <a:prstGeom prst="rect">
            <a:avLst/>
          </a:prstGeom>
          <a:solidFill>
            <a:srgbClr val="FFE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4795">
              <a:lnSpc>
                <a:spcPts val="1450"/>
              </a:lnSpc>
            </a:pPr>
            <a:endParaRPr lang="en-US" altLang="ko-KR" dirty="0">
              <a:solidFill>
                <a:srgbClr val="006FC0"/>
              </a:solidFill>
            </a:endParaRPr>
          </a:p>
        </p:txBody>
      </p:sp>
      <p:cxnSp>
        <p:nvCxnSpPr>
          <p:cNvPr id="260" name="Straight Connector 32">
            <a:extLst>
              <a:ext uri="{FF2B5EF4-FFF2-40B4-BE49-F238E27FC236}">
                <a16:creationId xmlns:a16="http://schemas.microsoft.com/office/drawing/2014/main" id="{0F3460D9-DA54-41D4-88E6-17CEC511E54F}"/>
              </a:ext>
            </a:extLst>
          </p:cNvPr>
          <p:cNvCxnSpPr>
            <a:cxnSpLocks/>
          </p:cNvCxnSpPr>
          <p:nvPr/>
        </p:nvCxnSpPr>
        <p:spPr>
          <a:xfrm flipV="1">
            <a:off x="6455591" y="4216191"/>
            <a:ext cx="4805170" cy="1067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828040" y="434467"/>
            <a:ext cx="975017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>
                <a:solidFill>
                  <a:srgbClr val="000000"/>
                </a:solidFill>
              </a:rPr>
              <a:t>[기본역량 진단 및 증진 프로그램] 진단 평가 안내</a:t>
            </a:r>
            <a:endParaRPr lang="ko-KR" altLang="ko-KR" sz="3500" b="1" dirty="0"/>
          </a:p>
        </p:txBody>
      </p:sp>
      <p:sp>
        <p:nvSpPr>
          <p:cNvPr id="173" name="Rounded Rectangle 172"/>
          <p:cNvSpPr/>
          <p:nvPr/>
        </p:nvSpPr>
        <p:spPr>
          <a:xfrm>
            <a:off x="908304" y="1242060"/>
            <a:ext cx="1895856" cy="379476"/>
          </a:xfrm>
          <a:prstGeom prst="roundRect">
            <a:avLst>
              <a:gd name="adj" fmla="val 5000"/>
            </a:avLst>
          </a:prstGeom>
          <a:solidFill>
            <a:srgbClr val="843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269240">
              <a:lnSpc>
                <a:spcPts val="2205"/>
              </a:lnSpc>
            </a:pPr>
            <a:r>
              <a:rPr lang="en-US" altLang="ko-KR" sz="1500" dirty="0">
                <a:solidFill>
                  <a:srgbClr val="FFFF00"/>
                </a:solidFill>
              </a:rPr>
              <a:t>진단평가응시안내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2804160" y="1431036"/>
            <a:ext cx="8527542" cy="3175"/>
          </a:xfrm>
          <a:prstGeom prst="line">
            <a:avLst/>
          </a:prstGeom>
          <a:ln w="6350">
            <a:solidFill>
              <a:srgbClr val="1F38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/>
          <p:cNvSpPr/>
          <p:nvPr/>
        </p:nvSpPr>
        <p:spPr>
          <a:xfrm>
            <a:off x="1149604" y="2056892"/>
            <a:ext cx="420624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진단 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1570228" y="2056892"/>
            <a:ext cx="54864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1625092" y="2056892"/>
            <a:ext cx="420624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평가 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2045716" y="2056892"/>
            <a:ext cx="56388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2102104" y="2056892"/>
            <a:ext cx="420624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응시 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522728" y="2056892"/>
            <a:ext cx="54737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2577592" y="2056892"/>
            <a:ext cx="420624" cy="268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방법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276731" y="2218055"/>
            <a:ext cx="4900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FF0000"/>
                </a:solidFill>
              </a:rPr>
              <a:t>본인의 진단 평가 과목 및 진단 평가 일시를 확인하여 응시</a:t>
            </a:r>
            <a:endParaRPr lang="ko-KR" altLang="ko-KR" sz="1400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276731" y="2431415"/>
            <a:ext cx="71026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과목별로 응시 대상자에게 </a:t>
            </a:r>
            <a:r>
              <a:rPr lang="en-US" altLang="ko-KR" sz="1400" dirty="0">
                <a:solidFill>
                  <a:srgbClr val="FF0000"/>
                </a:solidFill>
              </a:rPr>
              <a:t>시험 시간 전에 카카오톡(또는 문자)로 접속 및 안내 사항 전송</a:t>
            </a:r>
            <a:endParaRPr lang="ko-KR" altLang="ko-KR" sz="1400" dirty="0">
              <a:solidFill>
                <a:srgbClr val="FF0000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1149604" y="303225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진단 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1570228" y="3032252"/>
            <a:ext cx="5486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1625092" y="303225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평가 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2045716" y="3032252"/>
            <a:ext cx="5638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2102104" y="303225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과목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2522728" y="3032252"/>
            <a:ext cx="109601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/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2632456" y="3032252"/>
            <a:ext cx="84124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출제범위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3473704" y="3032252"/>
            <a:ext cx="109601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/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3583432" y="3032252"/>
            <a:ext cx="62788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문항수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4211320" y="3032252"/>
            <a:ext cx="10972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/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4321048" y="3032252"/>
            <a:ext cx="419100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시간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276731" y="3193669"/>
            <a:ext cx="5907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진단 평가 과목: 수학, 물리, 화학, 생명과학 (학과에 따라 진단 과목 다름)</a:t>
            </a:r>
            <a:endParaRPr lang="ko-KR" altLang="ko-KR" sz="1400" dirty="0"/>
          </a:p>
        </p:txBody>
      </p:sp>
      <p:sp>
        <p:nvSpPr>
          <p:cNvPr id="89" name="TextBox 88"/>
          <p:cNvSpPr txBox="1"/>
          <p:nvPr/>
        </p:nvSpPr>
        <p:spPr>
          <a:xfrm>
            <a:off x="1276731" y="3407029"/>
            <a:ext cx="4481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과목별 출제범위: 고등학교에서 배운 교과 내용 중심</a:t>
            </a:r>
            <a:endParaRPr lang="ko-KR" altLang="ko-KR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1276731" y="3620389"/>
            <a:ext cx="2254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과목별 문항수: 20개</a:t>
            </a:r>
            <a:endParaRPr lang="ko-KR" altLang="ko-KR" sz="1400" dirty="0"/>
          </a:p>
        </p:txBody>
      </p:sp>
      <p:sp>
        <p:nvSpPr>
          <p:cNvPr id="91" name="TextBox 90"/>
          <p:cNvSpPr txBox="1"/>
          <p:nvPr/>
        </p:nvSpPr>
        <p:spPr>
          <a:xfrm>
            <a:off x="1276731" y="3833749"/>
            <a:ext cx="7798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평가 시간: 과목별 80분 이내 (진단 시스템에 접속하여 해당 과목에 응시하면 남은 시간 확인 가능)</a:t>
            </a:r>
            <a:endParaRPr lang="ko-KR" altLang="ko-KR" sz="1400" dirty="0"/>
          </a:p>
        </p:txBody>
      </p:sp>
      <p:sp>
        <p:nvSpPr>
          <p:cNvPr id="192" name="Rectangle 191"/>
          <p:cNvSpPr/>
          <p:nvPr/>
        </p:nvSpPr>
        <p:spPr>
          <a:xfrm>
            <a:off x="1149604" y="43733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진단 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1570228" y="4373372"/>
            <a:ext cx="5486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1625092" y="43733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평가 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2045716" y="4373372"/>
            <a:ext cx="5638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2102104" y="43733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응시 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2522728" y="4373372"/>
            <a:ext cx="54737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2577592" y="43733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가능 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2998216" y="4373372"/>
            <a:ext cx="56388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054604" y="4373372"/>
            <a:ext cx="420624" cy="268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indent="0">
              <a:lnSpc>
                <a:spcPts val="1890"/>
              </a:lnSpc>
            </a:pPr>
            <a:r>
              <a:rPr lang="en-US" altLang="ko-KR" dirty="0">
                <a:solidFill>
                  <a:srgbClr val="000000"/>
                </a:solidFill>
              </a:rPr>
              <a:t>시간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76731" y="4535170"/>
            <a:ext cx="3199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2023년 2월 23일(</a:t>
            </a:r>
            <a:r>
              <a:rPr lang="ko-KR" altLang="en-US" sz="1400" dirty="0">
                <a:solidFill>
                  <a:srgbClr val="000000"/>
                </a:solidFill>
              </a:rPr>
              <a:t>목</a:t>
            </a:r>
            <a:r>
              <a:rPr lang="en-US" altLang="ko-KR" sz="1400" dirty="0">
                <a:solidFill>
                  <a:srgbClr val="000000"/>
                </a:solidFill>
              </a:rPr>
              <a:t>) 09:30~23:00 수학</a:t>
            </a:r>
            <a:endParaRPr lang="ko-KR" altLang="ko-KR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1276731" y="4748530"/>
            <a:ext cx="3199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2023년 2월 24일(</a:t>
            </a:r>
            <a:r>
              <a:rPr lang="ko-KR" altLang="en-US" sz="1400" dirty="0">
                <a:solidFill>
                  <a:srgbClr val="000000"/>
                </a:solidFill>
              </a:rPr>
              <a:t>금</a:t>
            </a:r>
            <a:r>
              <a:rPr lang="en-US" altLang="ko-KR" sz="1400" dirty="0">
                <a:solidFill>
                  <a:srgbClr val="000000"/>
                </a:solidFill>
              </a:rPr>
              <a:t>) 09:30~23:00 물리</a:t>
            </a:r>
            <a:endParaRPr lang="ko-KR" altLang="ko-KR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1276731" y="4961890"/>
            <a:ext cx="3199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2023년 2월 27일(</a:t>
            </a:r>
            <a:r>
              <a:rPr lang="ko-KR" altLang="en-US" sz="1400" dirty="0">
                <a:solidFill>
                  <a:srgbClr val="000000"/>
                </a:solidFill>
              </a:rPr>
              <a:t>월</a:t>
            </a:r>
            <a:r>
              <a:rPr lang="en-US" altLang="ko-KR" sz="1400" dirty="0">
                <a:solidFill>
                  <a:srgbClr val="000000"/>
                </a:solidFill>
              </a:rPr>
              <a:t>) 09:30~23:00 화학</a:t>
            </a:r>
            <a:endParaRPr lang="ko-KR" altLang="ko-KR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1276731" y="5175250"/>
            <a:ext cx="3558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1400" dirty="0">
                <a:solidFill>
                  <a:srgbClr val="000000"/>
                </a:solidFill>
              </a:rPr>
              <a:t>2023년 2월 28일(</a:t>
            </a:r>
            <a:r>
              <a:rPr lang="ko-KR" altLang="en-US" sz="1400" dirty="0">
                <a:solidFill>
                  <a:srgbClr val="000000"/>
                </a:solidFill>
              </a:rPr>
              <a:t>화</a:t>
            </a:r>
            <a:r>
              <a:rPr lang="en-US" altLang="ko-KR" sz="1400" dirty="0">
                <a:solidFill>
                  <a:srgbClr val="000000"/>
                </a:solidFill>
              </a:rPr>
              <a:t>) 09:30~23:00 생명과학</a:t>
            </a:r>
            <a:endParaRPr lang="ko-KR" altLang="ko-KR" sz="1400" dirty="0"/>
          </a:p>
        </p:txBody>
      </p:sp>
      <p:sp>
        <p:nvSpPr>
          <p:cNvPr id="11" name="FreeForm 10"/>
          <p:cNvSpPr/>
          <p:nvPr/>
        </p:nvSpPr>
        <p:spPr>
          <a:xfrm>
            <a:off x="248285" y="6353556"/>
            <a:ext cx="1007491" cy="266700"/>
          </a:xfrm>
          <a:custGeom>
            <a:avLst/>
            <a:gdLst>
              <a:gd name="connsiteX0" fmla="*/ 0 w 0"/>
              <a:gd name="connsiteY0" fmla="*/ 0 w 0"/>
              <a:gd name="connsiteX1" fmla="*/ 0 w 0"/>
              <a:gd name="connsiteY1" fmla="*/ 0 w 0"/>
              <a:gd name="connsiteX2" fmla="*/ 0 w 0"/>
              <a:gd name="connsiteY2" fmla="*/ 0 w 0"/>
              <a:gd name="connsiteX3" fmla="*/ 0 w 0"/>
              <a:gd name="connsiteY3" fmla="*/ 0 w 0"/>
              <a:gd name="connsiteX4" fmla="*/ 0 w 0"/>
              <a:gd name="connsiteY4" fmla="*/ 0 w 0"/>
              <a:gd name="connsiteX5" fmla="*/ 0 w 0"/>
              <a:gd name="connsiteY5" fmla="*/ 0 w 0"/>
              <a:gd name="connsiteX6" fmla="*/ 0 w 0"/>
              <a:gd name="connsiteY6" fmla="*/ 0 w 0"/>
              <a:gd name="connsiteX7" fmla="*/ 0 w 0"/>
              <a:gd name="connsiteY7" fmla="*/ 0 w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91" h="266700">
                <a:moveTo>
                  <a:pt x="0" y="133350"/>
                </a:moveTo>
                <a:cubicBezTo>
                  <a:pt x="0" y="59817"/>
                  <a:pt x="59817" y="0"/>
                  <a:pt x="133477" y="0"/>
                </a:cubicBezTo>
                <a:lnTo>
                  <a:pt x="874141" y="0"/>
                </a:lnTo>
                <a:cubicBezTo>
                  <a:pt x="947674" y="0"/>
                  <a:pt x="1007491" y="59817"/>
                  <a:pt x="1007491" y="133350"/>
                </a:cubicBezTo>
                <a:lnTo>
                  <a:pt x="1007491" y="133350"/>
                </a:lnTo>
                <a:cubicBezTo>
                  <a:pt x="1007491" y="207010"/>
                  <a:pt x="947674" y="266700"/>
                  <a:pt x="874141" y="266700"/>
                </a:cubicBezTo>
                <a:lnTo>
                  <a:pt x="133477" y="266700"/>
                </a:lnTo>
                <a:cubicBezTo>
                  <a:pt x="59817" y="266700"/>
                  <a:pt x="0" y="207010"/>
                  <a:pt x="0" y="133350"/>
                </a:cubicBezTo>
              </a:path>
            </a:pathLst>
          </a:custGeom>
          <a:solidFill>
            <a:srgbClr val="76707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0" tIns="0" rIns="0" bIns="0" rtlCol="0" anchor="ctr"/>
          <a:lstStyle/>
          <a:p>
            <a:pPr indent="0" algn="ctr">
              <a:lnSpc>
                <a:spcPts val="1635"/>
              </a:lnSpc>
            </a:pPr>
            <a:r>
              <a:rPr lang="en-US" altLang="ko-KR" sz="1200" dirty="0">
                <a:solidFill>
                  <a:srgbClr val="FFFFFF"/>
                </a:solidFill>
              </a:rPr>
              <a:t>8/12</a:t>
            </a:r>
          </a:p>
        </p:txBody>
      </p:sp>
      <p:pic>
        <p:nvPicPr>
          <p:cNvPr id="45" name="_x292436888" descr="EMB00003d800a04">
            <a:extLst>
              <a:ext uri="{FF2B5EF4-FFF2-40B4-BE49-F238E27FC236}">
                <a16:creationId xmlns:a16="http://schemas.microsoft.com/office/drawing/2014/main" id="{98EAD106-73F0-4045-AE70-31E8A9E73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239" y="6197013"/>
            <a:ext cx="3048000" cy="66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1721</Words>
  <Application>Microsoft Office PowerPoint</Application>
  <PresentationFormat>와이드스크린</PresentationFormat>
  <Paragraphs>354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굴림</vt:lpstr>
      <vt:lpstr>맑은 고딕</vt:lpstr>
      <vt:lpstr>바탕</vt:lpstr>
      <vt:lpstr>Arial</vt:lpstr>
      <vt:lpstr>Calibri</vt:lpstr>
      <vt:lpstr>Wingdings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DKU</cp:lastModifiedBy>
  <cp:revision>27</cp:revision>
  <dcterms:created xsi:type="dcterms:W3CDTF">2006-08-16T00:00:00Z</dcterms:created>
  <dcterms:modified xsi:type="dcterms:W3CDTF">2023-02-16T06:27:52Z</dcterms:modified>
</cp:coreProperties>
</file>