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1" r:id="rId6"/>
    <p:sldId id="264" r:id="rId7"/>
    <p:sldId id="262" r:id="rId8"/>
    <p:sldId id="263" r:id="rId9"/>
    <p:sldId id="510" r:id="rId10"/>
    <p:sldId id="265" r:id="rId11"/>
    <p:sldId id="260" r:id="rId12"/>
    <p:sldId id="267" r:id="rId13"/>
    <p:sldId id="266" r:id="rId14"/>
    <p:sldId id="271" r:id="rId15"/>
    <p:sldId id="530" r:id="rId16"/>
    <p:sldId id="268" r:id="rId17"/>
    <p:sldId id="269" r:id="rId18"/>
    <p:sldId id="270" r:id="rId19"/>
    <p:sldId id="272" r:id="rId20"/>
    <p:sldId id="523" r:id="rId21"/>
    <p:sldId id="524" r:id="rId22"/>
    <p:sldId id="525" r:id="rId23"/>
    <p:sldId id="526" r:id="rId24"/>
    <p:sldId id="531" r:id="rId25"/>
    <p:sldId id="527" r:id="rId26"/>
    <p:sldId id="528" r:id="rId27"/>
    <p:sldId id="529" r:id="rId28"/>
    <p:sldId id="273" r:id="rId29"/>
    <p:sldId id="500" r:id="rId30"/>
    <p:sldId id="501" r:id="rId31"/>
    <p:sldId id="503" r:id="rId32"/>
    <p:sldId id="513" r:id="rId33"/>
    <p:sldId id="504" r:id="rId34"/>
    <p:sldId id="517" r:id="rId35"/>
    <p:sldId id="505" r:id="rId36"/>
    <p:sldId id="506" r:id="rId37"/>
    <p:sldId id="508" r:id="rId38"/>
    <p:sldId id="509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F406-ACA8-4297-97B9-06EB7BA55193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4542-2E60-456F-AB36-1C5AFBD43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0F0720-5728-40B2-89D0-63F511FE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3F051C-5CEC-4562-AFF0-4689FDFC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F4228B-5498-4003-93F2-4016336E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A70F4-8C4C-4FB1-8B39-3EE34B9B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862AD9-1107-4AA7-983E-02A5AC03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30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570FA-C72B-444C-9A68-62DAF8C7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E2D38F-C157-4921-A6FB-825400B6A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447912-7337-4F48-9AE7-B91703C2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83076-F09A-4B3C-8782-C6CEE92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DA3FE1-EEB6-4BC4-9DE1-379A071D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54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B1E4B51-5F0F-48CF-ACE1-FE856CAB4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BEA02-2727-4052-9531-D5605127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0A698E-ED69-40EB-A907-15F75F97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78434-A125-4A6D-8D09-9A14115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F00577-3A73-4763-9CD9-DE0786BB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11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30FB32-1730-46F4-A6F9-2E2EF0A5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00AF1-374C-4544-8D4D-6650D3CE1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4F8973-7C17-453E-990C-C02BEEEF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4E5EEB-79D8-4984-842B-EDABAB10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BD9B50-0DED-41DE-A75E-A6D7A7D6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655BC-912A-428D-8041-3FA7AAA9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83F8F0-22CF-425F-BFB1-51323CEF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B5D567-0D49-4B73-98C9-CD890BF8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7EFE67-CA2E-4223-A0C0-FF72145E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F95BF2-2657-4DDF-8BA3-0AD07F23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A2CBE-D54A-4571-B71B-FA05D590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8D1C46-3B04-4874-BD76-72B38E8A1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037793-29EB-420D-9BAE-DA4290BF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C09FFA-ED53-4722-BAC2-F1198244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727941-8965-441D-AD64-803F8F85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E646AD-CC7D-40FC-AF23-7E68531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9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7D9E6A-F08C-4867-9FC8-FC9C4EDD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296274-7271-4A60-B2D7-45D3B3C1C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8D8B0B-D8B6-4C66-8696-FCA6515D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8A519C6-8368-4791-B5C0-21B089211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8CA641B-CB9C-49A6-92DF-F3C6247B7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3CE57B-67D0-4784-8E50-58EE3177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9364BE-4291-4853-B1D6-FC629437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66112A-1C59-4A8C-8EE5-E764D1C8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63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3BBD98-F76E-4976-8602-13BC5E83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DCA4F1-25FE-439C-9938-A93FBF8C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6DAE2D-0AE2-4BA7-8A95-8BE090E2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C607B3-39EF-49B8-8C67-2A24C8E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30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809F77-186E-4932-A96E-E62C7BFD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B556BDD-2AC9-431D-9838-B0D9D674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64B7C9-1EE6-4C21-A940-8AD64948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FF9D4-C0C7-4942-AB0E-4713C09B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50D61C-5C1D-4258-9A39-80F1D5BC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558085-8ABD-4B36-9CAD-09E629D97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264720-D589-4383-8AC4-E485B99A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E7BB3C-6AF6-4FA9-982A-C2286299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84160E-608B-43BF-B2FF-566F664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3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F8E8E-AB52-4883-B95F-68118F3F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E7FD83-2FCE-4D06-BCF5-5BCA6AD25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DB1FFC-7FBA-4866-BE88-F73077A8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C2E2A8-99CC-46D3-8316-BFF9C1AB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8C171F-45B6-44A9-B286-E2E57070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493A1A-E5B5-4882-90B5-8C8060DB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8478DD-36A4-4E7F-99B7-759C8A82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17B269-7AF1-48CE-93E9-79CDD7B0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FEC9C-1D3F-4CF1-BA29-19AD8BCA1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F160-7618-4AA7-8C52-31702D75B042}" type="datetimeFigureOut">
              <a:rPr lang="ko-KR" altLang="en-US" smtClean="0"/>
              <a:t>2022-08-29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3C9547-1C96-4D2A-A8D4-40345889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C4DE54-07C6-4A33-8348-F81383D33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2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kook.ac.kr/web/kor/-4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dku@dankook.ac.k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rp30@dankook.ac.kr" TargetMode="External"/><Relationship Id="rId5" Type="http://schemas.openxmlformats.org/officeDocument/2006/relationships/hyperlink" Target="mailto:iliwala@dankook.ac.kr" TargetMode="External"/><Relationship Id="rId4" Type="http://schemas.openxmlformats.org/officeDocument/2006/relationships/hyperlink" Target="mailto:12190389@dankook.ac.k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3290676-E959-49CC-9BBB-CD24FDE902E0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C4ABD-C6A4-4173-B661-644A135D3A9A}"/>
              </a:ext>
            </a:extLst>
          </p:cNvPr>
          <p:cNvSpPr txBox="1"/>
          <p:nvPr/>
        </p:nvSpPr>
        <p:spPr>
          <a:xfrm>
            <a:off x="1851083" y="2996278"/>
            <a:ext cx="8489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2023-1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파견 교환학생 선발안내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0A0D5C-7DB0-4124-A6F5-47F31B5A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F31E2-C647-4A08-BC85-E3F460F7F5D2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D1E6C-0BAA-4A29-979B-16349932B0D4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</p:spTree>
    <p:extLst>
      <p:ext uri="{BB962C8B-B14F-4D97-AF65-F5344CB8AC3E}">
        <p14:creationId xmlns:p14="http://schemas.microsoft.com/office/powerpoint/2010/main" val="24210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선발 안내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B0FD-4FDB-4201-86A4-6D370BFC5C11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</p:spTree>
    <p:extLst>
      <p:ext uri="{BB962C8B-B14F-4D97-AF65-F5344CB8AC3E}">
        <p14:creationId xmlns:p14="http://schemas.microsoft.com/office/powerpoint/2010/main" val="24916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지원자격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1E70EA8-C64A-4C4F-A84C-32EA5793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55158"/>
              </p:ext>
            </p:extLst>
          </p:nvPr>
        </p:nvGraphicFramePr>
        <p:xfrm>
          <a:off x="380999" y="1097750"/>
          <a:ext cx="11439525" cy="479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657">
                  <a:extLst>
                    <a:ext uri="{9D8B030D-6E8A-4147-A177-3AD203B41FA5}">
                      <a16:colId xmlns:a16="http://schemas.microsoft.com/office/drawing/2014/main" val="851495505"/>
                    </a:ext>
                  </a:extLst>
                </a:gridCol>
                <a:gridCol w="9769868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4188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785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학적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2022-2</a:t>
                      </a: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학기 기준 </a:t>
                      </a:r>
                      <a:r>
                        <a:rPr lang="en-US" altLang="ko-KR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2~7</a:t>
                      </a: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학기 재학생 및 휴학생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교환학생 파견은 </a:t>
                      </a:r>
                      <a:r>
                        <a:rPr lang="ko-KR" altLang="en-US" sz="1200" b="1" u="none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파견학기 기준 </a:t>
                      </a:r>
                      <a:r>
                        <a:rPr lang="en-US" altLang="ko-KR" sz="1200" b="1" u="none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3~8</a:t>
                      </a:r>
                      <a:r>
                        <a:rPr lang="ko-KR" altLang="en-US" sz="1200" b="1" u="none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학기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내에서만 가능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건축학과 등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년제 학과의 경우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3~10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독일어권 교환학생 파견은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학기생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 까지만 가능</a:t>
                      </a:r>
                      <a:endParaRPr lang="en-US" altLang="ko-KR" sz="1200" b="1" u="none" dirty="0">
                        <a:solidFill>
                          <a:srgbClr val="7030A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파견학기란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교환학생으로 파견되어 자매대학에서 수학하게 되는 학기를 의미함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학기에 파견이 되는 경우 잔여학점 유무와 상관없이 반드시 본교에서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학기를 등록하여야 함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편입생의 경우 본교에서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학기를 이수 완료한 자에 한하여 지원 가능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9445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평점평균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직전학기 혹은 전체학기 평점평균 </a:t>
                      </a:r>
                      <a:r>
                        <a:rPr lang="en-US" altLang="ko-KR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3.0 </a:t>
                      </a: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이상인 자</a:t>
                      </a:r>
                      <a:endParaRPr lang="en-US" altLang="ko-KR" sz="1200" b="1" u="sng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직전학기 혹은 전체학기 둘 중 하나만 충족하면 지원 가능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선발기준에는 전체학기 평점평균만이 반영됨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※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미달인 자는 추후 실시하는 추가선발에만 지원 가능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추후 추가선발공고 참고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추가선발 시행여부는 현재 미정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72791"/>
                  </a:ext>
                </a:extLst>
              </a:tr>
              <a:tr h="9445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어학점수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공인어학성적 소지자</a:t>
                      </a:r>
                      <a:endParaRPr lang="en-US" altLang="ko-KR" sz="1200" b="1" u="sng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지망하고자 하는 자매대학에서 요구하는 공인어학성적을 충족하여야 함 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선발대학리스트 참고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유효기간 이내 성적만 인정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지원시점에 유효기간이 최소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이상 남아있어야 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6313"/>
                  </a:ext>
                </a:extLst>
              </a:tr>
              <a:tr h="705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재학기간 중 교환학생 등 학점취득 해외파견 프로그램으로 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학기 이상 파견된 적이 없는 자 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교비어학연수는 제외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학사경고를 제외한 학칙에 의한 징계 사실이 없으며 해외여행에 결격 사유가 없는 자</a:t>
                      </a:r>
                      <a:endParaRPr lang="en-US" altLang="ko-KR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9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18BBEDE-CFAC-4097-9772-BA8324ED0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56655"/>
              </p:ext>
            </p:extLst>
          </p:nvPr>
        </p:nvGraphicFramePr>
        <p:xfrm>
          <a:off x="358139" y="958687"/>
          <a:ext cx="11430000" cy="505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032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8119843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기준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점수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4675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평점평균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전체학기 평점평균</a:t>
                      </a:r>
                      <a:endParaRPr lang="en-US" altLang="ko-KR" sz="1200" b="1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지원자격은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전체학기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또는 직전학기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평점평균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3.0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이상이지만 선발기준에는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전체학기 평점평균만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반영</a:t>
                      </a:r>
                      <a:endParaRPr lang="ko-KR" altLang="en-US" sz="12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4675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해당국 언어실력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(Spoken), </a:t>
                      </a: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지원동기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인성 등을 심사</a:t>
                      </a:r>
                      <a:endParaRPr lang="en-US" altLang="ko-KR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면접은 지원자격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충족자에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한하여 실시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891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어학교육수강내역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아래의 어학교육수강만 인정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하며 확인서를 발급받아 제출하여야 함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발급 방법은 후면의 지원서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제출란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참고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·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국제계절학기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Global Village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국제계절학기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Academic Program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원어민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튜터링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프로그램 수강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수강 언어에 상관없이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인정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5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2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이상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8024"/>
                  </a:ext>
                </a:extLst>
              </a:tr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자기소개서 및 학업계획서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붙임 파일의 양식을 사용하여 해당언어로 작성하여야 하며 지원자의 해당언어실력</a:t>
                      </a:r>
                      <a:r>
                        <a:rPr lang="en-US" altLang="ko-KR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(Written), </a:t>
                      </a:r>
                      <a:r>
                        <a:rPr lang="ko-KR" altLang="en-US" sz="1200" b="1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학업계획 등을 심사</a:t>
                      </a:r>
                      <a:endParaRPr lang="en-US" altLang="ko-KR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13159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학교공헌활동내역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아래의 학교공헌활동만 인정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하며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활동하였던 기관에서 확인서를 발급받아 제출하여야 함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·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국제학생회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GTN 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국제계절학기 인턴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국제화지원센터 외국인유학생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학사관리도우미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총학생회 임원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단과대학 회장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학과대표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X) / 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날개단대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단국미디어센터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단대신문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영자신문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단대방송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디보이스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/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교수학습개발센터 학생자문단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영웅서포터즈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CS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경영센터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단울림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학생강연단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학생봉사단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·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활동기간이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이상 확인되는 경우에만 점수 부여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활동내역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국제학생회 </a:t>
                      </a:r>
                      <a:r>
                        <a:rPr lang="en-US" altLang="ko-KR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GTN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그 외 활동 </a:t>
                      </a:r>
                      <a:r>
                        <a:rPr lang="en-US" altLang="ko-KR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7030A0"/>
                          </a:solidFill>
                          <a:latin typeface="+mn-ea"/>
                          <a:ea typeface="+mn-ea"/>
                        </a:rPr>
                        <a:t>인정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032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선발기준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874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40417B0-74E6-40A4-8F3F-861BAB98C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6711"/>
              </p:ext>
            </p:extLst>
          </p:nvPr>
        </p:nvGraphicFramePr>
        <p:xfrm>
          <a:off x="380999" y="853440"/>
          <a:ext cx="11418571" cy="480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6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2020471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88404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3390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일자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3390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9.1(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</a:t>
                      </a:r>
                      <a:r>
                        <a:rPr lang="ko-KR" altLang="en-US" sz="12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포털의 국제공지에 게시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3669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9.2(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설명회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기타언어권 주요 정보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교환학생 선발 개요 안내 및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Q&amp;A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72451"/>
                  </a:ext>
                </a:extLst>
              </a:tr>
              <a:tr h="9020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9.5(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)~14(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온라인 신청 및</a:t>
                      </a:r>
                      <a:endParaRPr lang="en-US" altLang="ko-KR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지원서 방문 제출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Step 1)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포털의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웹정보시스템을 통한 신청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후면의 신청방법 참고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Step 2)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온라인 신청 완료 후 지원서류 방문 제출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마감은 </a:t>
                      </a:r>
                      <a:r>
                        <a:rPr lang="en-US" altLang="ko-KR" sz="1200" b="1" u="sng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9.14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 15:00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62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9.15(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면접대상자 공지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9.15(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부터 해당 학과 사무실 통한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개별 연락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면접은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지원자격 충족자에 한하여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실시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9020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9.19(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)~9.21(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면접 실시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대면으로 진행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될 예정이며 세부내용은 면접대상자 공지 시 안내 예정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 불참 시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자동으로 불합격 처리 되니 미리 일정을 조절하시기 바랍니다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신청인원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숫자에 따라 면접 일정이 연장될 수 있습니다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  <a:tr h="3390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9.23(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합격자 발표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개개인별 메일로 발송 예정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887"/>
                  </a:ext>
                </a:extLst>
              </a:tr>
              <a:tr h="377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추후공고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합격자 오리엔테이션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비대면으로 진행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될 예정이며 세부내용은 합격자 발표 시 안내 예정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03263"/>
                  </a:ext>
                </a:extLst>
              </a:tr>
              <a:tr h="62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추후공고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추가선발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공고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추가선발은 선발인원 미달 대학을 비롯한 선발 여건이 되는 대학에 한하여 실시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시행여부는 현재 미정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※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자매대학과의 협의에 따라 신규 대학이 추가될 수 있음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90827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일정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C38CDCD-EFEC-421B-A2CC-7A838ADB804C}"/>
              </a:ext>
            </a:extLst>
          </p:cNvPr>
          <p:cNvSpPr/>
          <p:nvPr/>
        </p:nvSpPr>
        <p:spPr>
          <a:xfrm>
            <a:off x="380999" y="5985983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※ </a:t>
            </a:r>
            <a:r>
              <a:rPr lang="ko-KR" altLang="en-US" sz="1200" b="1" u="sng" dirty="0">
                <a:solidFill>
                  <a:srgbClr val="FF0000"/>
                </a:solidFill>
              </a:rPr>
              <a:t>위의 일정은 사정에 따라 변경될 수 있습니다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</a:p>
          <a:p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 안내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3224500"/>
            <a:ext cx="11667025" cy="278441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지원은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웹정보시스템을 통한 온라인 신청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과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지원서류 방문 제출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로 이루어지며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두 가지를 모두 완료하여야 지원서가 정상적으로 접수됩니다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반드시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지망까지 전부 채워야 하는 것은 아니니 신중히 고려 후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꼭 파견을 희망하는 대학에만 지원</a:t>
            </a:r>
            <a:r>
              <a:rPr lang="ko-KR" altLang="en-US" sz="1200" dirty="0">
                <a:latin typeface="+mn-ea"/>
              </a:rPr>
              <a:t>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합격 후에는 지원대학을 변경할 수 없습니다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지원마감일 이후에는 어떠한 경우에도 지원 접수가 불가하며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선발인원이 미달되어도 지원자격 미 충족인 학생은 선발하지 않으니 우리 대학과 자매대학의 지원자격을 반드시 확인한 후 지원하시기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지원자격 미충족으로 밝혀지거나 증빙서류가 위조 혹은 허위로 드러날 경우 합격한 후라 하더라도 불합격으로 처리됩니다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진행 중인 타 언어권 교환학생에 동시 지원은 불가하며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한 언어권에 지원 후 최종 불합격한 경우에만 다른 언어권에 지원할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지원하는 자매대학의 정해진 파견기간은 변경할 수 없습니다</a:t>
            </a:r>
            <a:r>
              <a:rPr lang="en-US" altLang="ko-KR" sz="1200" dirty="0">
                <a:latin typeface="+mn-ea"/>
                <a:cs typeface="Helvetica"/>
              </a:rPr>
              <a:t>. 1</a:t>
            </a:r>
            <a:r>
              <a:rPr lang="ko-KR" altLang="en-US" sz="1200" dirty="0">
                <a:latin typeface="+mn-ea"/>
                <a:cs typeface="Helvetica"/>
              </a:rPr>
              <a:t>학기 파견을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년으로 연장할 수 없으며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마찬가지로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년 파견 대학에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학기로 지원할 수 없습니다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rgbClr val="0000FF"/>
                </a:solidFill>
              </a:rPr>
              <a:t>학비 전액 감면을 받는 일부 교내장학금의 경우</a:t>
            </a:r>
            <a:r>
              <a:rPr lang="en-US" altLang="ko-KR" sz="1200" b="1" dirty="0">
                <a:solidFill>
                  <a:srgbClr val="0000FF"/>
                </a:solidFill>
              </a:rPr>
              <a:t>, ‘</a:t>
            </a:r>
            <a:r>
              <a:rPr lang="ko-KR" altLang="en-US" sz="1200" b="1" dirty="0">
                <a:solidFill>
                  <a:srgbClr val="0000FF"/>
                </a:solidFill>
              </a:rPr>
              <a:t>자매대학 등록금 납부’ 대학에 지원 시 국제화장학금 지원을 받을 수 없습니다</a:t>
            </a:r>
            <a:r>
              <a:rPr lang="en-US" altLang="ko-KR" sz="1200" b="1" dirty="0">
                <a:solidFill>
                  <a:srgbClr val="0000FF"/>
                </a:solidFill>
              </a:rPr>
              <a:t>. </a:t>
            </a:r>
            <a:r>
              <a:rPr lang="en-US" altLang="ko-KR" sz="1200" dirty="0"/>
              <a:t>(</a:t>
            </a:r>
            <a:r>
              <a:rPr lang="ko-KR" altLang="en-US" sz="1200" dirty="0"/>
              <a:t>장학금 중복 수혜 불가</a:t>
            </a:r>
            <a:r>
              <a:rPr lang="en-US" altLang="ko-KR" sz="1200" dirty="0"/>
              <a:t>)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ko-KR" altLang="en-US" sz="1200" dirty="0"/>
              <a:t>지원 시 국제교류팀에 확인 바랍니다</a:t>
            </a:r>
            <a:r>
              <a:rPr lang="en-US" altLang="ko-KR" sz="1200" dirty="0"/>
              <a:t>.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73994AE-CE47-4BD9-B74C-C54AD1F4E434}"/>
              </a:ext>
            </a:extLst>
          </p:cNvPr>
          <p:cNvSpPr/>
          <p:nvPr/>
        </p:nvSpPr>
        <p:spPr>
          <a:xfrm>
            <a:off x="3067188" y="1491886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39A098-2A9E-4909-9BFB-5EA1FB2A8AC8}"/>
              </a:ext>
            </a:extLst>
          </p:cNvPr>
          <p:cNvSpPr/>
          <p:nvPr/>
        </p:nvSpPr>
        <p:spPr>
          <a:xfrm>
            <a:off x="3095870" y="1830508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STEP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7" name="갈매기형 수장 49">
            <a:extLst>
              <a:ext uri="{FF2B5EF4-FFF2-40B4-BE49-F238E27FC236}">
                <a16:creationId xmlns:a16="http://schemas.microsoft.com/office/drawing/2014/main" id="{5EB1F642-0F7F-4306-9E93-C88D4E94BFE8}"/>
              </a:ext>
            </a:extLst>
          </p:cNvPr>
          <p:cNvSpPr/>
          <p:nvPr/>
        </p:nvSpPr>
        <p:spPr>
          <a:xfrm>
            <a:off x="3819766" y="1130327"/>
            <a:ext cx="1955501" cy="1761981"/>
          </a:xfrm>
          <a:prstGeom prst="chevron">
            <a:avLst>
              <a:gd name="adj" fmla="val 22809"/>
            </a:avLst>
          </a:prstGeom>
          <a:solidFill>
            <a:srgbClr val="00B0F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16E4A54-373C-4508-95A6-9ECE87675599}"/>
              </a:ext>
            </a:extLst>
          </p:cNvPr>
          <p:cNvSpPr/>
          <p:nvPr/>
        </p:nvSpPr>
        <p:spPr>
          <a:xfrm>
            <a:off x="3789240" y="1129727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5257D5B-54F6-429D-B519-80CF6889A50D}"/>
              </a:ext>
            </a:extLst>
          </p:cNvPr>
          <p:cNvSpPr/>
          <p:nvPr/>
        </p:nvSpPr>
        <p:spPr>
          <a:xfrm>
            <a:off x="3976898" y="1604521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>
                <a:latin typeface="+mn-ea"/>
              </a:rPr>
              <a:t>웹정보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시스템에서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온라인 신청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B63D502-A931-41EF-BEFB-F52BE0D8413C}"/>
              </a:ext>
            </a:extLst>
          </p:cNvPr>
          <p:cNvSpPr/>
          <p:nvPr/>
        </p:nvSpPr>
        <p:spPr>
          <a:xfrm>
            <a:off x="6132121" y="1491886"/>
            <a:ext cx="1080000" cy="10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BD73535-CE05-4B0B-B9DE-9AD7AD598E56}"/>
              </a:ext>
            </a:extLst>
          </p:cNvPr>
          <p:cNvSpPr/>
          <p:nvPr/>
        </p:nvSpPr>
        <p:spPr>
          <a:xfrm>
            <a:off x="6160803" y="1830508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STEP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2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22" name="갈매기형 수장 49">
            <a:extLst>
              <a:ext uri="{FF2B5EF4-FFF2-40B4-BE49-F238E27FC236}">
                <a16:creationId xmlns:a16="http://schemas.microsoft.com/office/drawing/2014/main" id="{4225E757-1131-4FFF-9A62-4862C28D90D7}"/>
              </a:ext>
            </a:extLst>
          </p:cNvPr>
          <p:cNvSpPr/>
          <p:nvPr/>
        </p:nvSpPr>
        <p:spPr>
          <a:xfrm>
            <a:off x="6884699" y="1130327"/>
            <a:ext cx="1955501" cy="1761981"/>
          </a:xfrm>
          <a:prstGeom prst="chevron">
            <a:avLst>
              <a:gd name="adj" fmla="val 22809"/>
            </a:avLst>
          </a:prstGeom>
          <a:solidFill>
            <a:srgbClr val="00B05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9C50779-3C47-492B-8B2B-2E28642610C8}"/>
              </a:ext>
            </a:extLst>
          </p:cNvPr>
          <p:cNvSpPr/>
          <p:nvPr/>
        </p:nvSpPr>
        <p:spPr>
          <a:xfrm>
            <a:off x="6854173" y="1129727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EBCD13B-2FCA-4AEC-8A5A-E6A5B36AE732}"/>
              </a:ext>
            </a:extLst>
          </p:cNvPr>
          <p:cNvSpPr/>
          <p:nvPr/>
        </p:nvSpPr>
        <p:spPr>
          <a:xfrm>
            <a:off x="7002676" y="1749107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지원서류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방문 제출</a:t>
            </a:r>
            <a:endParaRPr lang="en-US" altLang="ko-KR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615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지원방법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STEP 1: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웹정보시스템 신청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B0FD-4FDB-4201-86A4-6D370BFC5C11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</p:spTree>
    <p:extLst>
      <p:ext uri="{BB962C8B-B14F-4D97-AF65-F5344CB8AC3E}">
        <p14:creationId xmlns:p14="http://schemas.microsoft.com/office/powerpoint/2010/main" val="128719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AC27154-3AE3-47BB-BAC4-6DCE69267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E255EDD-BAFB-4099-8ABB-75427C1062DB}"/>
              </a:ext>
            </a:extLst>
          </p:cNvPr>
          <p:cNvSpPr/>
          <p:nvPr/>
        </p:nvSpPr>
        <p:spPr>
          <a:xfrm>
            <a:off x="379123" y="1095375"/>
            <a:ext cx="3749188" cy="4727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홈페이지 웹정보시스템 접속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 err="1">
                <a:latin typeface="+mn-ea"/>
              </a:rPr>
              <a:t>학사정보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3. </a:t>
            </a:r>
            <a:r>
              <a:rPr lang="ko-KR" altLang="en-US" sz="1600" b="1" dirty="0">
                <a:latin typeface="+mn-ea"/>
              </a:rPr>
              <a:t>국제교류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4. </a:t>
            </a:r>
            <a:r>
              <a:rPr lang="ko-KR" altLang="en-US" sz="1600" b="1" dirty="0">
                <a:latin typeface="+mn-ea"/>
              </a:rPr>
              <a:t>교환학생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5. </a:t>
            </a:r>
            <a:r>
              <a:rPr lang="ko-KR" altLang="en-US" sz="1600" b="1" dirty="0">
                <a:latin typeface="+mn-ea"/>
              </a:rPr>
              <a:t>교환학생신청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6. </a:t>
            </a:r>
            <a:r>
              <a:rPr lang="ko-KR" altLang="en-US" sz="1600" b="1" dirty="0">
                <a:latin typeface="+mn-ea"/>
              </a:rPr>
              <a:t>신규 클릭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A0462EF-6CA1-4C4C-91F2-6CF875413DFB}"/>
              </a:ext>
            </a:extLst>
          </p:cNvPr>
          <p:cNvSpPr/>
          <p:nvPr/>
        </p:nvSpPr>
        <p:spPr>
          <a:xfrm>
            <a:off x="6089606" y="2725319"/>
            <a:ext cx="593466" cy="661237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⑥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D19D40-6266-4E4A-A923-829095FBB83B}"/>
              </a:ext>
            </a:extLst>
          </p:cNvPr>
          <p:cNvSpPr/>
          <p:nvPr/>
        </p:nvSpPr>
        <p:spPr>
          <a:xfrm>
            <a:off x="4656640" y="4260691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③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1E001F-E3D4-4E48-B652-1085434E4D8B}"/>
              </a:ext>
            </a:extLst>
          </p:cNvPr>
          <p:cNvSpPr/>
          <p:nvPr/>
        </p:nvSpPr>
        <p:spPr>
          <a:xfrm>
            <a:off x="4917444" y="486942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⑤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39AEFA-6747-4339-AA24-5887BFD4688A}"/>
              </a:ext>
            </a:extLst>
          </p:cNvPr>
          <p:cNvSpPr/>
          <p:nvPr/>
        </p:nvSpPr>
        <p:spPr>
          <a:xfrm>
            <a:off x="4656640" y="466718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④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AB36F5-9C43-4672-AE17-AE25C6D7E609}"/>
              </a:ext>
            </a:extLst>
          </p:cNvPr>
          <p:cNvSpPr/>
          <p:nvPr/>
        </p:nvSpPr>
        <p:spPr>
          <a:xfrm>
            <a:off x="6699993" y="113107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6070EB5-ADB7-4356-A7AF-84C05A21FB7E}"/>
              </a:ext>
            </a:extLst>
          </p:cNvPr>
          <p:cNvSpPr/>
          <p:nvPr/>
        </p:nvSpPr>
        <p:spPr>
          <a:xfrm>
            <a:off x="5740759" y="91218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8978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9BC011-C6E5-4E4F-9706-B32576847F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6631227-DE7E-4747-B4AC-87BC0B280DEC}"/>
              </a:ext>
            </a:extLst>
          </p:cNvPr>
          <p:cNvSpPr/>
          <p:nvPr/>
        </p:nvSpPr>
        <p:spPr>
          <a:xfrm>
            <a:off x="5309523" y="4512472"/>
            <a:ext cx="593466" cy="661237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79BE217-4C43-44BE-B70A-65BA22C235F3}"/>
              </a:ext>
            </a:extLst>
          </p:cNvPr>
          <p:cNvSpPr/>
          <p:nvPr/>
        </p:nvSpPr>
        <p:spPr>
          <a:xfrm>
            <a:off x="6559784" y="126201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③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3EBACD7-7798-4D60-B684-2767E58F79B8}"/>
              </a:ext>
            </a:extLst>
          </p:cNvPr>
          <p:cNvSpPr/>
          <p:nvPr/>
        </p:nvSpPr>
        <p:spPr>
          <a:xfrm>
            <a:off x="4977870" y="336867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9B7746-5E8E-4611-B7BE-D9DC4D929019}"/>
              </a:ext>
            </a:extLst>
          </p:cNvPr>
          <p:cNvSpPr/>
          <p:nvPr/>
        </p:nvSpPr>
        <p:spPr>
          <a:xfrm>
            <a:off x="10255746" y="126201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④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2241EA-DC58-4732-AA1F-6DEB9E32A90E}"/>
              </a:ext>
            </a:extLst>
          </p:cNvPr>
          <p:cNvSpPr/>
          <p:nvPr/>
        </p:nvSpPr>
        <p:spPr>
          <a:xfrm>
            <a:off x="10005713" y="10855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02BF91-50A0-40B4-8398-ADD2BF27DD4A}"/>
              </a:ext>
            </a:extLst>
          </p:cNvPr>
          <p:cNvSpPr/>
          <p:nvPr/>
        </p:nvSpPr>
        <p:spPr>
          <a:xfrm>
            <a:off x="5684170" y="109537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①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F4B8F53-315F-425C-AB37-945931798E5A}"/>
              </a:ext>
            </a:extLst>
          </p:cNvPr>
          <p:cNvSpPr/>
          <p:nvPr/>
        </p:nvSpPr>
        <p:spPr>
          <a:xfrm>
            <a:off x="5833857" y="4116014"/>
            <a:ext cx="5751419" cy="4810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본 지원사유는 선발기준에는 포함되어있지 않으나 필요 시 심사에 참고자료로 활용되니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자기소개서의 내용을 요약하여 한글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100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자 이내로 간략히 작성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33AF8A-7E61-42BA-8BFC-2F7C09B12FD4}"/>
              </a:ext>
            </a:extLst>
          </p:cNvPr>
          <p:cNvSpPr/>
          <p:nvPr/>
        </p:nvSpPr>
        <p:spPr>
          <a:xfrm>
            <a:off x="7083118" y="5542173"/>
            <a:ext cx="1990725" cy="291012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 u="sng" dirty="0">
                <a:solidFill>
                  <a:srgbClr val="FF0000"/>
                </a:solidFill>
                <a:latin typeface="+mn-ea"/>
                <a:cs typeface="Helvetica"/>
              </a:rPr>
              <a:t>위의 </a:t>
            </a:r>
            <a:r>
              <a:rPr lang="ko-KR" altLang="en-US" sz="900" b="1" u="sng" dirty="0" err="1">
                <a:solidFill>
                  <a:srgbClr val="FF0000"/>
                </a:solidFill>
                <a:latin typeface="+mn-ea"/>
                <a:cs typeface="Helvetica"/>
              </a:rPr>
              <a:t>신청정보는</a:t>
            </a:r>
            <a:r>
              <a:rPr lang="ko-KR" altLang="en-US" sz="900" b="1" u="sng" dirty="0">
                <a:solidFill>
                  <a:srgbClr val="FF0000"/>
                </a:solidFill>
                <a:latin typeface="+mn-ea"/>
                <a:cs typeface="Helvetica"/>
              </a:rPr>
              <a:t> 예시입니다</a:t>
            </a:r>
            <a:r>
              <a:rPr lang="en-US" altLang="ko-KR" sz="900" b="1" u="sng" dirty="0">
                <a:solidFill>
                  <a:srgbClr val="FF0000"/>
                </a:solidFill>
                <a:latin typeface="+mn-ea"/>
                <a:cs typeface="Helvetica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A716057-C120-4530-9A92-4439AD195981}"/>
              </a:ext>
            </a:extLst>
          </p:cNvPr>
          <p:cNvSpPr/>
          <p:nvPr/>
        </p:nvSpPr>
        <p:spPr>
          <a:xfrm>
            <a:off x="10718680" y="5574256"/>
            <a:ext cx="560717" cy="253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60936C-ECB9-401B-AF47-A125E9AB84BC}"/>
              </a:ext>
            </a:extLst>
          </p:cNvPr>
          <p:cNvSpPr/>
          <p:nvPr/>
        </p:nvSpPr>
        <p:spPr>
          <a:xfrm>
            <a:off x="379122" y="1095376"/>
            <a:ext cx="3749189" cy="5148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신청언어권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기타언어권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 err="1">
                <a:latin typeface="+mn-ea"/>
              </a:rPr>
              <a:t>모집차수</a:t>
            </a:r>
            <a:r>
              <a:rPr lang="en-US" altLang="ko-KR" sz="1600" b="1" dirty="0">
                <a:latin typeface="+mn-ea"/>
              </a:rPr>
              <a:t>: 1</a:t>
            </a:r>
            <a:r>
              <a:rPr lang="ko-KR" altLang="en-US" sz="1600" b="1" dirty="0">
                <a:latin typeface="+mn-ea"/>
              </a:rPr>
              <a:t>차 모집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3. </a:t>
            </a:r>
            <a:r>
              <a:rPr lang="ko-KR" altLang="en-US" sz="1600" b="1" dirty="0">
                <a:latin typeface="+mn-ea"/>
              </a:rPr>
              <a:t>지망 교류기관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희망하는 파견대학을 지망 순으로 선택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반드시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지망까지 채워야 하는 것은 아니니 파견을 희망하는 대학이 있을 경우만 지망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4. </a:t>
            </a:r>
            <a:r>
              <a:rPr lang="ko-KR" altLang="en-US" sz="1600" b="1" dirty="0">
                <a:latin typeface="+mn-ea"/>
              </a:rPr>
              <a:t>지망 전공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자매대학에 개설되어 있는 수강희망 전공을 기입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※ Major, Program, Department, College </a:t>
            </a:r>
            <a:r>
              <a:rPr lang="ko-KR" altLang="en-US" sz="1000" dirty="0">
                <a:latin typeface="+mn-ea"/>
              </a:rPr>
              <a:t>등 하나만 기입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5. </a:t>
            </a:r>
            <a:r>
              <a:rPr lang="ko-KR" altLang="en-US" sz="1600" b="1" dirty="0">
                <a:latin typeface="+mn-ea"/>
              </a:rPr>
              <a:t>신청정보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교환학생서약서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학업계획서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및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자기소개서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공인어학성적은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 </a:t>
            </a:r>
            <a:r>
              <a:rPr lang="ko-KR" altLang="en-US" sz="1000" dirty="0">
                <a:latin typeface="+mn-ea"/>
              </a:rPr>
              <a:t>의무적으로 제출하여야 하는 서류이므로 확인 후 </a:t>
            </a:r>
            <a:r>
              <a:rPr lang="en-US" altLang="ko-KR" sz="1000" dirty="0">
                <a:latin typeface="+mn-ea"/>
              </a:rPr>
              <a:t>Yes </a:t>
            </a:r>
            <a:r>
              <a:rPr lang="ko-KR" altLang="en-US" sz="1000" dirty="0">
                <a:latin typeface="+mn-ea"/>
              </a:rPr>
              <a:t>클릭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학교공헌활동내역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어학교육수강내역은 해당자만 </a:t>
            </a:r>
            <a:r>
              <a:rPr lang="en-US" altLang="ko-KR" sz="1000" dirty="0">
                <a:latin typeface="+mn-ea"/>
              </a:rPr>
              <a:t>Yes </a:t>
            </a:r>
            <a:r>
              <a:rPr lang="ko-KR" altLang="en-US" sz="1000" dirty="0">
                <a:latin typeface="+mn-ea"/>
              </a:rPr>
              <a:t>클릭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</a:t>
            </a:r>
            <a:r>
              <a:rPr lang="ko-KR" altLang="en-US" sz="1000" dirty="0">
                <a:latin typeface="+mn-ea"/>
              </a:rPr>
              <a:t> 및 추후 증빙서류 제출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  ※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Yes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로 클릭 후 증빙서류를 제출하지 않을 시 인정 불가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6. </a:t>
            </a:r>
            <a:r>
              <a:rPr lang="ko-KR" altLang="en-US" sz="1600" b="1" dirty="0">
                <a:latin typeface="+mn-ea"/>
              </a:rPr>
              <a:t>공인외국어성적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본인이 지망에 넣은 자매대학에서 요구하는 공인어학성적을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반드시 충족하여야 함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(*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단 필수제출일 경우만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57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(3)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8868EF-72B9-44ED-8961-CB87505E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8679C39-BB8F-4B03-85A3-7AF6473B395F}"/>
              </a:ext>
            </a:extLst>
          </p:cNvPr>
          <p:cNvSpPr/>
          <p:nvPr/>
        </p:nvSpPr>
        <p:spPr>
          <a:xfrm>
            <a:off x="379123" y="1095375"/>
            <a:ext cx="3749188" cy="4727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신청완료 확인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>
                <a:latin typeface="+mn-ea"/>
              </a:rPr>
              <a:t>지원서 다시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클릭 후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하단에서 출력</a:t>
            </a:r>
            <a:endParaRPr lang="en-US" altLang="ko-KR" sz="16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j-lt"/>
              </a:rPr>
              <a:t>3. </a:t>
            </a:r>
            <a:r>
              <a:rPr lang="ko-KR" altLang="en-US" sz="1600" b="1" dirty="0">
                <a:latin typeface="+mj-lt"/>
              </a:rPr>
              <a:t>지원서 제출</a:t>
            </a:r>
            <a:endParaRPr lang="en-US" altLang="ko-KR" sz="1600" b="1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후면의 지원서류 제출안내 반드시 참조</a:t>
            </a:r>
            <a:endParaRPr lang="en-US" altLang="ko-KR" sz="10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모든 지원자는 반드시 지원서를 방문제출하여야 하며</a:t>
            </a:r>
            <a:r>
              <a:rPr lang="en-US" altLang="ko-KR" sz="1000" dirty="0">
                <a:latin typeface="+mj-lt"/>
              </a:rPr>
              <a:t>, </a:t>
            </a:r>
            <a:br>
              <a:rPr lang="en-US" altLang="ko-KR" sz="1000" dirty="0">
                <a:latin typeface="+mj-lt"/>
              </a:rPr>
            </a:br>
            <a:r>
              <a:rPr lang="ko-KR" altLang="en-US" sz="1000" dirty="0">
                <a:latin typeface="+mj-lt"/>
              </a:rPr>
              <a:t>웹정보에만 신청하고 지원서를 제출하지 않을 시 자동으로 </a:t>
            </a:r>
            <a:br>
              <a:rPr lang="en-US" altLang="ko-KR" sz="1000" dirty="0">
                <a:latin typeface="+mj-lt"/>
              </a:rPr>
            </a:br>
            <a:r>
              <a:rPr lang="ko-KR" altLang="en-US" sz="1000" dirty="0">
                <a:latin typeface="+mj-lt"/>
              </a:rPr>
              <a:t>불합격 처리됨</a:t>
            </a:r>
            <a:endParaRPr lang="en-US" altLang="ko-KR" sz="10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이메일 및 팩스를 통한 제출 불가</a:t>
            </a:r>
            <a:endParaRPr lang="en-US" altLang="ko-KR" sz="1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ko-KR" altLang="en-US" sz="1600" b="1" dirty="0" err="1"/>
              <a:t>제출처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00FF"/>
                </a:solidFill>
                <a:latin typeface="+mj-lt"/>
                <a:ea typeface="Yoon 윤고딕 750" panose="020B0503000000000000" pitchFamily="50" charset="-127"/>
              </a:rPr>
              <a:t>천안</a:t>
            </a:r>
            <a:r>
              <a:rPr lang="en-US" altLang="ko-KR" sz="1000" b="1" dirty="0">
                <a:solidFill>
                  <a:srgbClr val="0000FF"/>
                </a:solidFill>
                <a:latin typeface="+mj-lt"/>
                <a:ea typeface="Yoon 윤고딕 750" panose="020B0503000000000000" pitchFamily="50" charset="-127"/>
              </a:rPr>
              <a:t>: </a:t>
            </a:r>
            <a:r>
              <a:rPr lang="ko-KR" altLang="en-US" sz="1000" b="1" dirty="0">
                <a:solidFill>
                  <a:srgbClr val="0000FF"/>
                </a:solidFill>
                <a:latin typeface="+mj-lt"/>
                <a:ea typeface="Yoon 윤고딕 750" panose="020B0503000000000000" pitchFamily="50" charset="-127"/>
              </a:rPr>
              <a:t>인문과학관 </a:t>
            </a:r>
            <a:r>
              <a:rPr lang="en-US" altLang="ko-KR" sz="1000" b="1" dirty="0">
                <a:solidFill>
                  <a:srgbClr val="0000FF"/>
                </a:solidFill>
                <a:latin typeface="+mj-lt"/>
                <a:ea typeface="Yoon 윤고딕 750" panose="020B0503000000000000" pitchFamily="50" charset="-127"/>
              </a:rPr>
              <a:t>234</a:t>
            </a:r>
            <a:r>
              <a:rPr lang="ko-KR" altLang="en-US" sz="1000" b="1" dirty="0">
                <a:solidFill>
                  <a:srgbClr val="0000FF"/>
                </a:solidFill>
                <a:latin typeface="+mj-lt"/>
                <a:ea typeface="Yoon 윤고딕 750" panose="020B0503000000000000" pitchFamily="50" charset="-127"/>
              </a:rPr>
              <a:t>호</a:t>
            </a:r>
            <a:endParaRPr lang="en-US" altLang="ko-KR" sz="1000" b="1" dirty="0">
              <a:solidFill>
                <a:srgbClr val="0000FF"/>
              </a:solidFill>
              <a:latin typeface="+mj-lt"/>
              <a:ea typeface="Yoon 윤고딕 750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※</a:t>
            </a:r>
            <a:r>
              <a:rPr lang="ko-KR" altLang="en-US" sz="1000" dirty="0">
                <a:latin typeface="+mj-lt"/>
                <a:ea typeface="Yoon 윤고딕 750" panose="020B0503000000000000" pitchFamily="50" charset="-127"/>
              </a:rPr>
              <a:t>업무시간</a:t>
            </a: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: </a:t>
            </a:r>
            <a:r>
              <a:rPr lang="ko-KR" altLang="en-US" sz="1000" dirty="0">
                <a:latin typeface="+mj-lt"/>
                <a:ea typeface="Yoon 윤고딕 750" panose="020B0503000000000000" pitchFamily="50" charset="-127"/>
              </a:rPr>
              <a:t>월</a:t>
            </a: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-</a:t>
            </a:r>
            <a:r>
              <a:rPr lang="ko-KR" altLang="en-US" sz="1000" dirty="0">
                <a:latin typeface="+mj-lt"/>
                <a:ea typeface="Yoon 윤고딕 750" panose="020B0503000000000000" pitchFamily="50" charset="-127"/>
              </a:rPr>
              <a:t>금 </a:t>
            </a: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09:00~17:00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     (</a:t>
            </a:r>
            <a:r>
              <a:rPr lang="ko-KR" altLang="en-US" sz="1000" dirty="0">
                <a:latin typeface="+mj-lt"/>
                <a:ea typeface="Yoon 윤고딕 750" panose="020B0503000000000000" pitchFamily="50" charset="-127"/>
              </a:rPr>
              <a:t>점심시간 </a:t>
            </a:r>
            <a:r>
              <a:rPr lang="en-US" altLang="ko-KR" sz="1000" dirty="0">
                <a:latin typeface="+mj-lt"/>
                <a:ea typeface="Yoon 윤고딕 750" panose="020B0503000000000000" pitchFamily="50" charset="-127"/>
              </a:rPr>
              <a:t>12:00~13:00)</a:t>
            </a:r>
          </a:p>
          <a:p>
            <a:pPr>
              <a:lnSpc>
                <a:spcPct val="150000"/>
              </a:lnSpc>
            </a:pPr>
            <a:endParaRPr lang="en-US" altLang="ko-KR" sz="1600" b="1" u="sng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BC7B74B-8E30-4EA0-8E61-24D7C3FC2D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00" y="1095374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B06004-7E99-46ED-8FDE-E368D2046028}"/>
              </a:ext>
            </a:extLst>
          </p:cNvPr>
          <p:cNvCxnSpPr/>
          <p:nvPr/>
        </p:nvCxnSpPr>
        <p:spPr>
          <a:xfrm>
            <a:off x="11428474" y="2637466"/>
            <a:ext cx="2762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E7F1FA5-9944-4187-BC4B-16CF6EFF75F1}"/>
              </a:ext>
            </a:extLst>
          </p:cNvPr>
          <p:cNvSpPr/>
          <p:nvPr/>
        </p:nvSpPr>
        <p:spPr>
          <a:xfrm>
            <a:off x="6664367" y="2364185"/>
            <a:ext cx="768279" cy="3923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3BC74B-9E8C-454E-97B4-F01BE562D0B8}"/>
              </a:ext>
            </a:extLst>
          </p:cNvPr>
          <p:cNvSpPr/>
          <p:nvPr/>
        </p:nvSpPr>
        <p:spPr>
          <a:xfrm>
            <a:off x="6231035" y="2777053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클릭 후 하단에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출력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버튼을 통해 출력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328D550-B531-4DE0-9771-A51788F069FC}"/>
              </a:ext>
            </a:extLst>
          </p:cNvPr>
          <p:cNvSpPr/>
          <p:nvPr/>
        </p:nvSpPr>
        <p:spPr>
          <a:xfrm>
            <a:off x="6247055" y="237338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FDCFB5B-4996-46CD-A217-6AC44C495E5B}"/>
              </a:ext>
            </a:extLst>
          </p:cNvPr>
          <p:cNvSpPr/>
          <p:nvPr/>
        </p:nvSpPr>
        <p:spPr>
          <a:xfrm>
            <a:off x="11173086" y="25200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2308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B0FD-4FDB-4201-86A4-6D370BFC5C11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285E4-C343-4171-99C7-C28D6C3F3C74}"/>
              </a:ext>
            </a:extLst>
          </p:cNvPr>
          <p:cNvSpPr txBox="1"/>
          <p:nvPr/>
        </p:nvSpPr>
        <p:spPr>
          <a:xfrm>
            <a:off x="0" y="3015913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지원방법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STEP 2: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지원서 제출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64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개요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B0FD-4FDB-4201-86A4-6D370BFC5C11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</p:spTree>
    <p:extLst>
      <p:ext uri="{BB962C8B-B14F-4D97-AF65-F5344CB8AC3E}">
        <p14:creationId xmlns:p14="http://schemas.microsoft.com/office/powerpoint/2010/main" val="126708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지원서류 목록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9D517FE1-0F47-418E-96CB-57B2AC05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91110"/>
              </p:ext>
            </p:extLst>
          </p:nvPr>
        </p:nvGraphicFramePr>
        <p:xfrm>
          <a:off x="380995" y="922190"/>
          <a:ext cx="11430001" cy="523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38">
                  <a:extLst>
                    <a:ext uri="{9D8B030D-6E8A-4147-A177-3AD203B41FA5}">
                      <a16:colId xmlns:a16="http://schemas.microsoft.com/office/drawing/2014/main" val="851495505"/>
                    </a:ext>
                  </a:extLst>
                </a:gridCol>
                <a:gridCol w="2231471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66170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5877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순서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기준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6269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웹정보시스템에서 신청 후 출력한 지원서</a:t>
                      </a:r>
                      <a:endParaRPr lang="en-US" altLang="ko-KR" sz="1200" b="1" u="sng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1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지원자 전공의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학과장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주임교수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의 서명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필요 → 지원자의 소속 학과에 문의</a:t>
                      </a:r>
                      <a:endParaRPr lang="en-US" altLang="ko-KR" sz="1200" b="1" u="sng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자기소개서 및 학업계획서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선발공고 게시글의 첨부파일 양식 확인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37102"/>
                  </a:ext>
                </a:extLst>
              </a:tr>
              <a:tr h="5877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서약서 및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 등록 서약서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선발공고 게시글의 첨부파일 양식 확인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5877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여권사본 혹은 여권 신청 접수증 사본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스캔하여 제출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6313"/>
                  </a:ext>
                </a:extLst>
              </a:tr>
              <a:tr h="1075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공인어학성적표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필수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or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u="sng" baseline="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지망한 자매대학에서 요구하는 공인어학점수를 충족하는 시험 성적표 </a:t>
                      </a:r>
                      <a:r>
                        <a:rPr lang="en-US" altLang="ko-KR" sz="12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(*</a:t>
                      </a:r>
                      <a:r>
                        <a:rPr lang="ko-KR" altLang="en-US" sz="12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 해당대학 필수제출이라는 경우에만 제출</a:t>
                      </a:r>
                      <a:r>
                        <a:rPr lang="en-US" altLang="ko-KR" sz="12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/ </a:t>
                      </a:r>
                      <a:r>
                        <a:rPr lang="ko-KR" altLang="en-US" sz="12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 제출해도 무방하나 제출한 서류는 반환하지 않음</a:t>
                      </a:r>
                      <a:r>
                        <a:rPr lang="en-US" altLang="ko-KR" sz="12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성적은 발표가 되었으나 성적표가 아직 도착하지 않은 경우 온라인으로 성적조회 화면을 출력하여 제출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8024"/>
                  </a:ext>
                </a:extLst>
              </a:tr>
              <a:tr h="5877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어학교육수강내역서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해당자만 확인서를 발급받아 제출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5877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학교공헌활동내역서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해당자만 확인서를 발급받아 제출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1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72E9D45-6996-47E9-B84B-554B6BC65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3" y="1095374"/>
            <a:ext cx="4364327" cy="47279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B9BCA3-4467-4936-9C05-31F44955F83D}"/>
              </a:ext>
            </a:extLst>
          </p:cNvPr>
          <p:cNvSpPr/>
          <p:nvPr/>
        </p:nvSpPr>
        <p:spPr>
          <a:xfrm>
            <a:off x="4829174" y="976489"/>
            <a:ext cx="7225805" cy="493496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웹정보시스템에서 교환학생 신청내역을 클릭하여 하단에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출력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’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버튼을 클릭하여 출력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지원서는 교환학생 신청기간 마감 전에만 출력이 가능합니다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상단에 주임교수 경유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서명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란에 서명 혹은 날인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도장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 반드시 있어야 함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.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하단에 지원자 본인 및 보호자의 서명은 꼭 필요합니다</a:t>
            </a:r>
            <a:r>
              <a:rPr lang="en-US" altLang="ko-KR" sz="1200" b="1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</a:rPr>
              <a:t>서명란의 보호자는 위의 지원서에 기재된 보호자와 동일하지 않아도 되나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반드시 부모님 서명을 받는 것을 권장합니다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최종적으로 지망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어학점수 충족여부 등 지원서 내용을 확인하고 일자 및 서명 기재 후 제출하여 주세요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간혹 오류로 출력한 지원서상에 외국어성적 및 기타 내용 중 일부가 표기가 되지 않을 수도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있으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  </a:t>
            </a:r>
            <a:r>
              <a:rPr lang="ko-KR" altLang="en-US" sz="800" dirty="0">
                <a:latin typeface="+mn-ea"/>
              </a:rPr>
              <a:t>  </a:t>
            </a:r>
            <a:r>
              <a:rPr lang="ko-KR" altLang="en-US" sz="1200" dirty="0">
                <a:latin typeface="+mn-ea"/>
              </a:rPr>
              <a:t>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시스템에만 잘 입력이 되어 있다면 이 부분은 신경 쓰지 말고 제출하시기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240A610-EB72-482F-A6F5-531448961470}"/>
              </a:ext>
            </a:extLst>
          </p:cNvPr>
          <p:cNvSpPr/>
          <p:nvPr/>
        </p:nvSpPr>
        <p:spPr>
          <a:xfrm>
            <a:off x="585788" y="1488835"/>
            <a:ext cx="873760" cy="606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A5B752C-E722-4B39-A11B-143EAFCC64FE}"/>
              </a:ext>
            </a:extLst>
          </p:cNvPr>
          <p:cNvSpPr/>
          <p:nvPr/>
        </p:nvSpPr>
        <p:spPr>
          <a:xfrm>
            <a:off x="1838793" y="5210175"/>
            <a:ext cx="2828457" cy="45579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24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자기소개서 및 학업계획서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첨부파일의 양식을 사용하여 정해진 분량 내에서 작성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‘</a:t>
            </a:r>
            <a:r>
              <a:rPr lang="ko-KR" altLang="en-US" sz="1200" b="1" u="sng" dirty="0" err="1">
                <a:solidFill>
                  <a:srgbClr val="0000FF"/>
                </a:solidFill>
                <a:latin typeface="+mn-ea"/>
              </a:rPr>
              <a:t>자기소개서’와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 ‘</a:t>
            </a:r>
            <a:r>
              <a:rPr lang="ko-KR" altLang="en-US" sz="1200" b="1" u="sng" dirty="0" err="1">
                <a:solidFill>
                  <a:srgbClr val="0000FF"/>
                </a:solidFill>
                <a:latin typeface="+mn-ea"/>
              </a:rPr>
              <a:t>학업계획서’라는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 제목에 맞게 지원자 본인이 판단하여 자유롭게  해당언어로 작성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일반적으로는 자기소개서에는 성장배경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지원동기 등 지원자 본인에 대하여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학업계획서에는 학업 목표 등 전반적인 파견 생활에 대한 계획을 작성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작성 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지망 자매대학에 맞춰서 작성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학업계획서 및 자기소개서는 본교 내부선발 용도로만 사용되며 자매대학에는 제출되지 않음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추후 </a:t>
            </a:r>
            <a:r>
              <a:rPr lang="en-US" altLang="ko-KR" sz="1200" dirty="0">
                <a:latin typeface="+mn-ea"/>
              </a:rPr>
              <a:t>2~4</a:t>
            </a:r>
            <a:r>
              <a:rPr lang="ko-KR" altLang="en-US" sz="1200" dirty="0">
                <a:latin typeface="+mn-ea"/>
              </a:rPr>
              <a:t>지망 중에 합격한다 하더라도 무방함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62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서약서 및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등록 서약서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첨부파일의 서약서를 필독 및 출력하여 본인 및 보호자 서명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날인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후 제출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다음의 사항들에 특히 주의를 기울일 것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모든 교환학생은 파견 학기에 본교에 등록금을 납부하고 등록하는 것을 원칙으로 함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- 7,8</a:t>
            </a:r>
            <a:r>
              <a:rPr lang="ko-KR" altLang="en-US" sz="1200" dirty="0">
                <a:latin typeface="+mn-ea"/>
              </a:rPr>
              <a:t>학기에 파견이 되는 학생은 반드시 귀국 후 본교에서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학기를 등록하여야 함 </a:t>
            </a:r>
            <a:r>
              <a:rPr lang="en-US" altLang="ko-KR" sz="1200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7030A0"/>
                </a:solidFill>
                <a:latin typeface="+mn-ea"/>
              </a:rPr>
              <a:t>이때 첨부파일 내의 </a:t>
            </a:r>
            <a:r>
              <a:rPr lang="en-US" altLang="ko-KR" sz="1200" dirty="0">
                <a:solidFill>
                  <a:srgbClr val="7030A0"/>
                </a:solidFill>
                <a:latin typeface="+mn-ea"/>
              </a:rPr>
              <a:t>9</a:t>
            </a:r>
            <a:r>
              <a:rPr lang="ko-KR" altLang="en-US" sz="1200" dirty="0">
                <a:solidFill>
                  <a:srgbClr val="7030A0"/>
                </a:solidFill>
                <a:latin typeface="+mn-ea"/>
              </a:rPr>
              <a:t>학기 등록 서약서 작성 필수</a:t>
            </a:r>
            <a:r>
              <a:rPr lang="en-US" altLang="ko-KR" sz="1200" dirty="0">
                <a:solidFill>
                  <a:srgbClr val="7030A0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7030A0"/>
                </a:solidFill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교환학생이 학기 중에 중도 포기하는 경우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해당 학기는 휴학으로 처리함</a:t>
            </a:r>
            <a:r>
              <a:rPr lang="en-US" altLang="ko-KR" sz="1200" dirty="0">
                <a:latin typeface="+mn-ea"/>
              </a:rPr>
              <a:t> 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  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우리대학 학기개시일 기준으로 </a:t>
            </a:r>
            <a:r>
              <a:rPr lang="en-US" altLang="ko-KR" sz="1200" dirty="0">
                <a:latin typeface="+mn-ea"/>
              </a:rPr>
              <a:t>30</a:t>
            </a:r>
            <a:r>
              <a:rPr lang="ko-KR" altLang="en-US" sz="1200" dirty="0">
                <a:latin typeface="+mn-ea"/>
              </a:rPr>
              <a:t>일 이내는 등록금 대체 일반 휴학</a:t>
            </a:r>
            <a:r>
              <a:rPr lang="en-US" altLang="ko-KR" sz="1200" dirty="0">
                <a:latin typeface="+mn-ea"/>
              </a:rPr>
              <a:t>, 30</a:t>
            </a:r>
            <a:r>
              <a:rPr lang="ko-KR" altLang="en-US" sz="1200" dirty="0">
                <a:latin typeface="+mn-ea"/>
              </a:rPr>
              <a:t>일 이후</a:t>
            </a:r>
            <a:r>
              <a:rPr lang="en-US" altLang="ko-KR" sz="1200" dirty="0">
                <a:latin typeface="+mn-ea"/>
              </a:rPr>
              <a:t>~10</a:t>
            </a:r>
            <a:r>
              <a:rPr lang="ko-KR" altLang="en-US" sz="1200" dirty="0">
                <a:latin typeface="+mn-ea"/>
              </a:rPr>
              <a:t>주 이내에는 등록금 포기 휴학</a:t>
            </a:r>
            <a:r>
              <a:rPr lang="en-US" altLang="ko-KR" sz="1200" dirty="0">
                <a:latin typeface="+mn-ea"/>
              </a:rPr>
              <a:t>  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rgbClr val="7030A0"/>
                </a:solidFill>
                <a:latin typeface="+mn-ea"/>
              </a:rPr>
              <a:t>   </a:t>
            </a:r>
            <a:r>
              <a:rPr lang="en-US" altLang="ko-KR" sz="1200" dirty="0">
                <a:solidFill>
                  <a:srgbClr val="7030A0"/>
                </a:solidFill>
                <a:latin typeface="+mn-ea"/>
              </a:rPr>
              <a:t> - </a:t>
            </a:r>
            <a:r>
              <a:rPr lang="ko-KR" altLang="en-US" sz="1200" dirty="0">
                <a:latin typeface="+mn-ea"/>
              </a:rPr>
              <a:t>불법행위에 가담하거나 해당 국가 및 대학의 규정을 어겨 자매대학 혹은 본교로부터 교환학생 자격이 박탈될 경우 즉시 귀국하여야 함에 동의함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천재지변과 같은 불가항력적인 사고를 포함한 모든 파견기간 중 발생할 수 있는 불미스러운 사고에 대한 책임은 단국대학교 측에서 지지 않음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귀국 후 수학보고서를 제출하여야 함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7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여권 사본 혹은 여권 신청 접수증 사본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소지하고 있는 여권의 양면을 스캔하거나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소지하고 있지 않을 시 여권 신청하여 접수증 사본을 스캔하여 </a:t>
            </a:r>
            <a:r>
              <a:rPr lang="ko-KR" altLang="en-US" sz="1200" b="1" u="sng" dirty="0" err="1">
                <a:solidFill>
                  <a:srgbClr val="0000FF"/>
                </a:solidFill>
                <a:latin typeface="+mn-ea"/>
              </a:rPr>
              <a:t>제출하여야함</a:t>
            </a:r>
            <a:endParaRPr lang="en-US" altLang="ko-KR" sz="1200" b="1" u="sng" dirty="0">
              <a:solidFill>
                <a:srgbClr val="0000FF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b="1" u="sng" dirty="0">
              <a:solidFill>
                <a:srgbClr val="0000FF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여권은 반드시 양면 사진과 관련 정보들이 명확하게 나와야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소지인의 서명란에 본인 서명 필수</a:t>
            </a: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여권 유효기간은 파견종료 예정 시점을 기준으로 최소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개월이상 남아 있어야 하며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일부 국가의 경우 더 많은 유효기간을 요구하는 곳도 있음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642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공인어학성적표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or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본인이 지망에 넣은 모든 자매대학의 어학점수를 충족하는 성적표를 반드시 제출하여야 함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(*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단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</a:rPr>
              <a:t>필수제출이라고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 기입되어져 있는 대학만 제출필요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공인어학시험 홈페이지에서 본인이 직접 출력 혹은 성적표 우편수령으로 발급을 신청하여 수령한 후 제출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성적표 발급 및 우편수령 등에 시간이 소요되는 경우 점수조회 화면을 출력하여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성적이 서류제출 마감일까지 나오지 않을 경우 인정 불가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유효기간 이내의 성적만 인정하며 지원 시점에 유효기간이 최소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개월은 남아있어야 함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본교에서 교환학생으로 선발되어 추후 자매대학에 정식으로 지원서를 제출하게 되는 시점에 유효기간이 남아있어야 함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686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어학교육수강내역 확인서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어학교육수강내역 확인서는 선택적 제출서류로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수강내역이 있는 지원자만 제출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어학교육수강내역 인정범위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(Global Village) </a:t>
            </a:r>
            <a:r>
              <a:rPr lang="ko-KR" altLang="en-US" sz="1200" dirty="0">
                <a:latin typeface="+mn-ea"/>
              </a:rPr>
              <a:t>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AP (Academic Program) </a:t>
            </a:r>
            <a:r>
              <a:rPr lang="ko-KR" altLang="en-US" sz="1200" dirty="0">
                <a:latin typeface="+mn-ea"/>
              </a:rPr>
              <a:t>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원어민 </a:t>
            </a:r>
            <a:r>
              <a:rPr lang="ko-KR" altLang="en-US" sz="1200" dirty="0" err="1">
                <a:latin typeface="+mn-ea"/>
              </a:rPr>
              <a:t>튜터링</a:t>
            </a:r>
            <a:r>
              <a:rPr lang="ko-KR" altLang="en-US" sz="1200" dirty="0">
                <a:latin typeface="+mn-ea"/>
              </a:rPr>
              <a:t> 프로그램 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위의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가지 프로그램을 제외한 기타 어학교육은 수강내역으로 인정하지 않음</a:t>
            </a: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확인서 발급방법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</a:t>
            </a:r>
            <a:r>
              <a:rPr lang="ko-KR" altLang="en-US" sz="1200" dirty="0">
                <a:latin typeface="+mn-ea"/>
              </a:rPr>
              <a:t>및 </a:t>
            </a:r>
            <a:r>
              <a:rPr lang="en-US" altLang="ko-KR" sz="1200" dirty="0">
                <a:latin typeface="+mn-ea"/>
              </a:rPr>
              <a:t>AP (</a:t>
            </a:r>
            <a:r>
              <a:rPr lang="ko-KR" altLang="en-US" sz="1200" dirty="0">
                <a:latin typeface="+mn-ea"/>
              </a:rPr>
              <a:t>문의</a:t>
            </a:r>
            <a:r>
              <a:rPr lang="en-US" altLang="ko-KR" sz="1200" dirty="0">
                <a:latin typeface="+mn-ea"/>
              </a:rPr>
              <a:t>: 031-8005-2605)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☞ </a:t>
            </a:r>
            <a:r>
              <a:rPr lang="ko-KR" altLang="en-US" sz="1200" dirty="0">
                <a:latin typeface="+mn-ea"/>
              </a:rPr>
              <a:t>포털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학사서비스</a:t>
            </a:r>
            <a:r>
              <a:rPr lang="en-US" altLang="ko-KR" sz="1200" dirty="0">
                <a:latin typeface="+mn-ea"/>
              </a:rPr>
              <a:t>)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ko-KR" altLang="en-US" sz="1200" dirty="0">
                <a:latin typeface="+mn-ea"/>
              </a:rPr>
              <a:t> ⇨ 학사정보 ⇨ 졸업관리 ⇨ </a:t>
            </a:r>
            <a:r>
              <a:rPr lang="ko-KR" altLang="en-US" sz="1200" dirty="0" err="1">
                <a:latin typeface="+mn-ea"/>
              </a:rPr>
              <a:t>자가진단시뮬레이션</a:t>
            </a:r>
            <a:r>
              <a:rPr lang="ko-KR" altLang="en-US" sz="1200" dirty="0">
                <a:latin typeface="+mn-ea"/>
              </a:rPr>
              <a:t> ⇨  출력 후 영역별 이수교과목 현황 페이지만 출력 후 스캔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혹은 </a:t>
            </a:r>
            <a:r>
              <a:rPr lang="en-US" altLang="ko-KR" sz="1200" dirty="0">
                <a:latin typeface="+mn-ea"/>
              </a:rPr>
              <a:t>PDF</a:t>
            </a:r>
            <a:r>
              <a:rPr lang="ko-KR" altLang="en-US" sz="1200" dirty="0">
                <a:latin typeface="+mn-ea"/>
              </a:rPr>
              <a:t>저장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원어민 </a:t>
            </a:r>
            <a:r>
              <a:rPr lang="ko-KR" altLang="en-US" sz="1200" dirty="0" err="1">
                <a:latin typeface="+mn-ea"/>
              </a:rPr>
              <a:t>튜터링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문의</a:t>
            </a:r>
            <a:r>
              <a:rPr lang="en-US" altLang="ko-KR" sz="1200" dirty="0">
                <a:latin typeface="+mn-ea"/>
              </a:rPr>
              <a:t>: 031-8005-2603)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☞ 2018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 이전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전화 문의 후 이메일로 수료증 수령 후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   </a:t>
            </a:r>
            <a:r>
              <a:rPr lang="en-US" altLang="ko-KR" sz="1200" dirty="0">
                <a:latin typeface="+mn-ea"/>
              </a:rPr>
              <a:t>☞ 2018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 이후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포털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학사서비스</a:t>
            </a:r>
            <a:r>
              <a:rPr lang="en-US" altLang="ko-KR" sz="1200" dirty="0">
                <a:latin typeface="+mn-ea"/>
              </a:rPr>
              <a:t>) ⇨ </a:t>
            </a:r>
            <a:r>
              <a:rPr lang="ko-KR" altLang="en-US" sz="1200" dirty="0">
                <a:latin typeface="+mn-ea"/>
              </a:rPr>
              <a:t>영웅스토리 ⇨ 비교과프로그램 ⇨ 그룹비교과 ⇨ 나의 </a:t>
            </a:r>
            <a:r>
              <a:rPr lang="ko-KR" altLang="en-US" sz="1200" dirty="0" err="1">
                <a:latin typeface="+mn-ea"/>
              </a:rPr>
              <a:t>그룹비교과내역</a:t>
            </a:r>
            <a:r>
              <a:rPr lang="ko-KR" altLang="en-US" sz="1200" dirty="0">
                <a:latin typeface="+mn-ea"/>
              </a:rPr>
              <a:t> ⇨ 수료증 출력 후 스캔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혹은 </a:t>
            </a:r>
            <a:r>
              <a:rPr lang="en-US" altLang="ko-KR" sz="1200" dirty="0">
                <a:latin typeface="+mn-ea"/>
              </a:rPr>
              <a:t>PDF</a:t>
            </a:r>
            <a:r>
              <a:rPr lang="ko-KR" altLang="en-US" sz="1200" dirty="0">
                <a:latin typeface="+mn-ea"/>
              </a:rPr>
              <a:t>저장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점수반영</a:t>
            </a:r>
            <a:r>
              <a:rPr lang="en-US" altLang="ko-KR" sz="1200" dirty="0">
                <a:latin typeface="+mn-ea"/>
              </a:rPr>
              <a:t>: 1</a:t>
            </a:r>
            <a:r>
              <a:rPr lang="ko-KR" altLang="en-US" sz="1200" dirty="0">
                <a:latin typeface="+mn-ea"/>
              </a:rPr>
              <a:t>회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점</a:t>
            </a:r>
            <a:r>
              <a:rPr lang="en-US" altLang="ko-KR" sz="1200" dirty="0">
                <a:latin typeface="+mn-ea"/>
              </a:rPr>
              <a:t>, 2</a:t>
            </a:r>
            <a:r>
              <a:rPr lang="ko-KR" altLang="en-US" sz="1200" dirty="0">
                <a:latin typeface="+mn-ea"/>
              </a:rPr>
              <a:t>회 이상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 dirty="0">
                <a:latin typeface="+mn-ea"/>
              </a:rPr>
              <a:t>점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</a:t>
            </a:r>
            <a:r>
              <a:rPr lang="ko-KR" altLang="en-US" sz="1200" dirty="0">
                <a:latin typeface="+mn-ea"/>
              </a:rPr>
              <a:t>및 </a:t>
            </a:r>
            <a:r>
              <a:rPr lang="en-US" altLang="ko-KR" sz="1200" dirty="0">
                <a:latin typeface="+mn-ea"/>
              </a:rPr>
              <a:t>AP</a:t>
            </a:r>
            <a:r>
              <a:rPr lang="ko-KR" altLang="en-US" sz="1200" dirty="0">
                <a:latin typeface="+mn-ea"/>
              </a:rPr>
              <a:t>는 수강 수업 하나당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회로 계산하며 원어민 </a:t>
            </a:r>
            <a:r>
              <a:rPr lang="ko-KR" altLang="en-US" sz="1200" dirty="0" err="1">
                <a:latin typeface="+mn-ea"/>
              </a:rPr>
              <a:t>튜터링은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학기 수료를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회로 계산함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643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학교공헌활동내역 확인서 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5243232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학교공헌활동 확인서는 선택적 제출서류로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활동내역이 있는 지원자만 제출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학교공헌활동내역 인정범위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국제학생회</a:t>
            </a:r>
            <a:r>
              <a:rPr lang="en-US" altLang="ko-KR" sz="1200" dirty="0">
                <a:latin typeface="+mn-ea"/>
              </a:rPr>
              <a:t>(GTN) 6</a:t>
            </a:r>
            <a:r>
              <a:rPr lang="ko-KR" altLang="en-US" sz="1200" dirty="0">
                <a:latin typeface="+mn-ea"/>
              </a:rPr>
              <a:t>개월 이상 활동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국제계절학기 인턴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국제화지원센터 외국인유학생 학사관리도우미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총학생회 임원 혹은 단과대학 회장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학과 회장 제외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재학생 홍보대사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날개단대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단국미디어센터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단대신문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영자신문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단대방송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디보이스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 err="1">
                <a:latin typeface="+mn-ea"/>
              </a:rPr>
              <a:t>영웅서포터즈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교수학습개발센터 학생자문단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CS</a:t>
            </a:r>
            <a:r>
              <a:rPr lang="ko-KR" altLang="en-US" sz="1200" dirty="0">
                <a:latin typeface="+mn-ea"/>
              </a:rPr>
              <a:t>경영센터 </a:t>
            </a:r>
            <a:r>
              <a:rPr lang="ko-KR" altLang="en-US" sz="1200" dirty="0" err="1">
                <a:latin typeface="+mn-ea"/>
              </a:rPr>
              <a:t>단울림</a:t>
            </a:r>
            <a:r>
              <a:rPr lang="ko-KR" altLang="en-US" sz="1200" dirty="0">
                <a:latin typeface="+mn-ea"/>
              </a:rPr>
              <a:t> 학생강연단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학생봉사단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확인서 발급방법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활동하였던 기관에서 본인이 직접 발급을 요청 후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별도의 양식은 없으나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학번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활동기간 및 직책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필요시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 반드시 명시되어 있어야 함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점수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해당 활동내역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개 이상이면 국제학생회 </a:t>
            </a:r>
            <a:r>
              <a:rPr lang="en-US" altLang="ko-KR" sz="1200" dirty="0">
                <a:latin typeface="+mn-ea"/>
              </a:rPr>
              <a:t>GTN, </a:t>
            </a:r>
            <a:r>
              <a:rPr lang="ko-KR" altLang="en-US" sz="1200" dirty="0">
                <a:latin typeface="+mn-ea"/>
              </a:rPr>
              <a:t>국제계절학기 인턴은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그 외 활동내역은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점 인정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651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FAQ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B0FD-4FDB-4201-86A4-6D370BFC5C11}"/>
              </a:ext>
            </a:extLst>
          </p:cNvPr>
          <p:cNvSpPr txBox="1"/>
          <p:nvPr/>
        </p:nvSpPr>
        <p:spPr>
          <a:xfrm>
            <a:off x="7900457" y="3822493"/>
            <a:ext cx="4161717" cy="30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OFFICE OF INTERNATIONAL AFFAIRS │</a:t>
            </a:r>
            <a:r>
              <a:rPr lang="en-US" altLang="ko-K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Helvetica" charset="0"/>
              </a:rPr>
              <a:t>GLOBAL COOPERATION TEAM</a:t>
            </a:r>
          </a:p>
        </p:txBody>
      </p:sp>
    </p:spTree>
    <p:extLst>
      <p:ext uri="{BB962C8B-B14F-4D97-AF65-F5344CB8AC3E}">
        <p14:creationId xmlns:p14="http://schemas.microsoft.com/office/powerpoint/2010/main" val="423813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및 학점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1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학기를 마치고 이번 학기에 휴학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파견 학기가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학기가 되기 때문에 지원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교환학생 파견은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학기부터 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즉</a:t>
            </a:r>
            <a:r>
              <a:rPr lang="en-US" altLang="ko-KR" sz="1200" dirty="0">
                <a:latin typeface="+mn-ea"/>
              </a:rPr>
              <a:t>, 1</a:t>
            </a:r>
            <a:r>
              <a:rPr lang="ko-KR" altLang="en-US" sz="1200" dirty="0">
                <a:latin typeface="+mn-ea"/>
              </a:rPr>
              <a:t>학년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학기생은 현재 재학 중인 경우에만 지원 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재학중이라 하더라도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학년은 지원할 수 없는 자매대학도 있으니 선발대학 리스트를 참고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4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학기를</a:t>
            </a:r>
            <a:r>
              <a:rPr lang="en-US" altLang="ko-KR" sz="1200" b="1" dirty="0">
                <a:latin typeface="+mn-ea"/>
              </a:rPr>
              <a:t>(7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마쳤고</a:t>
            </a:r>
            <a:r>
              <a:rPr lang="en-US" altLang="ko-KR" sz="1200" b="1" dirty="0">
                <a:latin typeface="+mn-ea"/>
              </a:rPr>
              <a:t>,</a:t>
            </a:r>
            <a:r>
              <a:rPr lang="ko-KR" altLang="en-US" sz="1200" b="1" dirty="0">
                <a:latin typeface="+mn-ea"/>
              </a:rPr>
              <a:t> 이번 학기에 휴학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1</a:t>
            </a:r>
            <a:r>
              <a:rPr lang="ko-KR" altLang="en-US" sz="1200" dirty="0">
                <a:latin typeface="+mn-ea"/>
              </a:rPr>
              <a:t>학기 파견으로만 지원 가능하며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파견 종료 후 반드시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학기를 본교에서 등록하여야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파견은 </a:t>
            </a:r>
            <a:r>
              <a:rPr lang="en-US" altLang="ko-KR" sz="1200" dirty="0">
                <a:latin typeface="+mn-ea"/>
              </a:rPr>
              <a:t>8</a:t>
            </a:r>
            <a:r>
              <a:rPr lang="ko-KR" altLang="en-US" sz="1200" dirty="0" err="1">
                <a:latin typeface="+mn-ea"/>
              </a:rPr>
              <a:t>학기까지만</a:t>
            </a:r>
            <a:r>
              <a:rPr lang="ko-KR" altLang="en-US" sz="1200" dirty="0">
                <a:latin typeface="+mn-ea"/>
              </a:rPr>
              <a:t> 가능하므로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 파견으로는 지원 불가입니다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4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(7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마쳤고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이번 학기에 등록을 하여 재학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이미 </a:t>
            </a:r>
            <a:r>
              <a:rPr lang="en-US" altLang="ko-KR" sz="1200" dirty="0">
                <a:latin typeface="+mn-ea"/>
              </a:rPr>
              <a:t>8</a:t>
            </a:r>
            <a:r>
              <a:rPr lang="ko-KR" altLang="en-US" sz="1200" dirty="0">
                <a:latin typeface="+mn-ea"/>
              </a:rPr>
              <a:t>학기를 본교에서 등록하여 재학 중이므로 지원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단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, 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학기 파견 대학으로 선발된 후 휴학이 가능할 경우 지원할 수 있습니다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8</a:t>
            </a:r>
            <a:r>
              <a:rPr lang="ko-KR" altLang="en-US" sz="1200" b="1" dirty="0">
                <a:latin typeface="+mn-ea"/>
              </a:rPr>
              <a:t>학기를 교환학생으로 수학 후 본교에서 들어야 하는 학점이 더 이상 없을 것 같습니다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그래도 </a:t>
            </a:r>
            <a:r>
              <a:rPr lang="en-US" altLang="ko-KR" sz="1200" b="1" dirty="0">
                <a:latin typeface="+mn-ea"/>
              </a:rPr>
              <a:t>9</a:t>
            </a:r>
            <a:r>
              <a:rPr lang="ko-KR" altLang="en-US" sz="1200" b="1" dirty="0">
                <a:latin typeface="+mn-ea"/>
              </a:rPr>
              <a:t>학기를 등록하여야 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잔여 학점 수에 상관없이 모든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8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학기 교환학생 파견자는 본교에서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9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학기를 등록</a:t>
            </a:r>
            <a:r>
              <a:rPr lang="ko-KR" altLang="en-US" sz="1200" dirty="0">
                <a:latin typeface="+mn-ea"/>
              </a:rPr>
              <a:t>하여야 하며 등록금은 등록 학점 수에 따라 계산됩니다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(9</a:t>
            </a:r>
            <a:r>
              <a:rPr lang="ko-KR" altLang="en-US" sz="1200" dirty="0">
                <a:latin typeface="+mn-ea"/>
              </a:rPr>
              <a:t>학기 등록금 계산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>
                <a:latin typeface="+mn-ea"/>
                <a:hlinkClick r:id="rId3"/>
              </a:rPr>
              <a:t>http://www.dankook.ac.kr/web/kor/-481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학점이 </a:t>
            </a:r>
            <a:r>
              <a:rPr lang="en-US" altLang="ko-KR" sz="1200" b="1" dirty="0">
                <a:latin typeface="+mn-ea"/>
              </a:rPr>
              <a:t>2.99</a:t>
            </a:r>
            <a:r>
              <a:rPr lang="ko-KR" altLang="en-US" sz="1200" b="1" dirty="0">
                <a:latin typeface="+mn-ea"/>
              </a:rPr>
              <a:t>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반올림해서 본 선발에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학점은 반올림이 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본 선발은 직전학기 혹은 전체학기 평점평균이 반드시 </a:t>
            </a:r>
            <a:r>
              <a:rPr lang="en-US" altLang="ko-KR" sz="1200" dirty="0">
                <a:latin typeface="+mn-ea"/>
              </a:rPr>
              <a:t>3.0 </a:t>
            </a:r>
            <a:r>
              <a:rPr lang="ko-KR" altLang="en-US" sz="1200" dirty="0">
                <a:latin typeface="+mn-ea"/>
              </a:rPr>
              <a:t>이상이어야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평점평균이 직전학기와 전체학기 모두 </a:t>
            </a:r>
            <a:r>
              <a:rPr lang="en-US" altLang="ko-KR" sz="1200" dirty="0">
                <a:latin typeface="+mn-ea"/>
              </a:rPr>
              <a:t>3.0 </a:t>
            </a:r>
            <a:r>
              <a:rPr lang="ko-KR" altLang="en-US" sz="1200" dirty="0">
                <a:latin typeface="+mn-ea"/>
              </a:rPr>
              <a:t>이하라면 추후 실시하는 추가선발에만 지원할 수 있습니다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7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개요</a:t>
            </a:r>
            <a:endParaRPr lang="en-US" altLang="ko-KR" sz="16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본교와 학생교류협정을 체결한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해외 자매대학으로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1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학기 혹은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1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년 동안 교환학생 자격으로 파견되어 </a:t>
            </a:r>
            <a:r>
              <a:rPr lang="ko-KR" altLang="en-US" sz="1200" b="1" u="sng" dirty="0" err="1">
                <a:solidFill>
                  <a:srgbClr val="0000FF"/>
                </a:solidFill>
                <a:latin typeface="+mn-ea"/>
                <a:cs typeface="Helvetica"/>
              </a:rPr>
              <a:t>정규학기를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 수학</a:t>
            </a:r>
            <a:endParaRPr lang="en-US" altLang="ko-KR" sz="1200" b="1" u="sng" dirty="0">
              <a:solidFill>
                <a:srgbClr val="0000FF"/>
              </a:solidFill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교환학생은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파견 학기에 단국대학교에 등록금을 납부하고 재학생 신분을 유지</a:t>
            </a:r>
            <a:r>
              <a:rPr lang="ko-KR" altLang="en-US" sz="1200" dirty="0">
                <a:latin typeface="+mn-ea"/>
                <a:cs typeface="Helvetica"/>
              </a:rPr>
              <a:t>하며 파견되는 자매대학에는 등록금을 납부하지 아니함</a:t>
            </a: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+mn-ea"/>
                <a:cs typeface="Helvetica"/>
              </a:rPr>
              <a:t>    ※ </a:t>
            </a:r>
            <a:r>
              <a:rPr lang="ko-KR" altLang="en-US" sz="1100" dirty="0">
                <a:latin typeface="+mn-ea"/>
                <a:cs typeface="Helvetica"/>
              </a:rPr>
              <a:t>본교 등록금 외에 자매대학에도 등록금을 납부하여야 하는 경우 자매대학 납부 등록금을 본교에서 장학금으로 지원 </a:t>
            </a:r>
            <a:r>
              <a:rPr lang="en-US" altLang="ko-KR" sz="1100" dirty="0">
                <a:latin typeface="+mn-ea"/>
                <a:cs typeface="Helvetica"/>
              </a:rPr>
              <a:t>(</a:t>
            </a:r>
            <a:r>
              <a:rPr lang="ko-KR" altLang="en-US" sz="1100" dirty="0">
                <a:latin typeface="+mn-ea"/>
                <a:cs typeface="Helvetica"/>
              </a:rPr>
              <a:t>선발대학리스트 참고</a:t>
            </a:r>
            <a:r>
              <a:rPr lang="en-US" altLang="ko-KR" sz="1100" dirty="0">
                <a:latin typeface="+mn-ea"/>
                <a:cs typeface="Helvetic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자매대학에서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취득한 학점은 파견 종료 후 학과장 심의를 거쳐 본교 전공학점으로 인정</a:t>
            </a:r>
            <a:r>
              <a:rPr lang="ko-KR" altLang="en-US" sz="1200" dirty="0">
                <a:latin typeface="+mn-ea"/>
                <a:cs typeface="Helvetica"/>
              </a:rPr>
              <a:t>되며 전공으로 인정받지 못하는 학점은 교양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자유선택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학점으로 인정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등록금 외에 왕복항공료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기숙사비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생활비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학생회비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신청 수수료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비자발급 수수료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보험료 등이 발생될 수 있으며 이는 파견학생 개인이 부담</a:t>
            </a: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언어권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 언어권은 해당국가에서 공용어로 사용하는 언어가 아닌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자매대학에서 수업이 진행되는 언어로 구분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Helvetica"/>
              </a:rPr>
              <a:t>    </a:t>
            </a:r>
            <a:r>
              <a:rPr lang="en-US" altLang="ko-KR" sz="1200" dirty="0">
                <a:latin typeface="+mn-ea"/>
                <a:cs typeface="Helvetica"/>
              </a:rPr>
              <a:t>※ </a:t>
            </a:r>
            <a:r>
              <a:rPr lang="ko-KR" altLang="en-US" sz="1200" dirty="0">
                <a:latin typeface="+mn-ea"/>
                <a:cs typeface="Helvetica"/>
              </a:rPr>
              <a:t>예</a:t>
            </a:r>
            <a:r>
              <a:rPr lang="en-US" altLang="ko-KR" sz="1200" dirty="0">
                <a:latin typeface="+mn-ea"/>
                <a:cs typeface="Helvetica"/>
              </a:rPr>
              <a:t>) </a:t>
            </a:r>
            <a:r>
              <a:rPr lang="ko-KR" altLang="en-US" sz="1200" dirty="0">
                <a:latin typeface="+mn-ea"/>
                <a:cs typeface="Helvetica"/>
              </a:rPr>
              <a:t>독일 소재 대학에서 수업이 독일어로 진행되는 경우 기타언어권에서 선발하며 영어로 진행되는 경우에는 영어권에서 선발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언어권별로 선발공고가 따로 게시되며 선발 일정 및 절차에 다소 차이가 있을 수 있음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6C29988-3530-4C67-A09F-E09276B46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1566"/>
              </p:ext>
            </p:extLst>
          </p:nvPr>
        </p:nvGraphicFramePr>
        <p:xfrm>
          <a:off x="385579" y="3279140"/>
          <a:ext cx="1142083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27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2465762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28345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언어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파견국가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영어권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영어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미국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캐나다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호주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영국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네덜란드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독일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프랑스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노르웨이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스웨덴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스위스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슬로베니아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루마니아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벨기에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오스트리아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체코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헝가리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홍콩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필리핀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말레이시아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인도네시아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싱가포르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카자흐스탄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브루나이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중국어권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중국어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중국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대만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일본어권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일본어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일본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기타언어권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스페인어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프랑스어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독일어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몽골어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포르투갈어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아랍어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러시아어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독일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프랑스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러시아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몽골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아랍에미리트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스페인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아르헨티나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멕시코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에콰도르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칠레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페루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콜롬비아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브라질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포르투갈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66686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교환학생이란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063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어학성적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공인어학성적이 자매대학에서 요구하는 점수에 딱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점 미치지 못합니다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혹시 선발인원이 미달되면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지원자격 미달로 지원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선발인원이 미달되더라도 지원자격을 충족하지 못하는 지원자는 선발하지 않습니다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2</a:t>
            </a:r>
            <a:r>
              <a:rPr lang="ko-KR" altLang="en-US" sz="1200" b="1" dirty="0">
                <a:latin typeface="+mn-ea"/>
              </a:rPr>
              <a:t>주 전에 공인어학시험에 응시하여 성적은 온라인으로 조회할 수 있으나 아직 요청한 성적표가 도착하지 않았습니다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이 성적으로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지원 시에는 사본만 스캔하여 제출하면 되며 성적조회 화면을 캡쳐 후 출력하여 제출하여도 괜찮습니다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지난 주에 공인어학시험에 응시하였으나 성적이 교환학생 서류접수 마감일 이후에 나옵니다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일단 지원하고 추후에 성적이 나오면 제출해도 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지원마감일까지 성적을 조회할 수 없다면 해당 어학성적으로는 지원이 불가합니다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IELTS</a:t>
            </a:r>
            <a:r>
              <a:rPr lang="ko-KR" altLang="en-US" sz="1200" b="1" dirty="0">
                <a:latin typeface="+mn-ea"/>
              </a:rPr>
              <a:t>는 </a:t>
            </a:r>
            <a:r>
              <a:rPr lang="en-US" altLang="ko-KR" sz="1200" b="1" dirty="0">
                <a:latin typeface="+mn-ea"/>
              </a:rPr>
              <a:t>Academic</a:t>
            </a:r>
            <a:r>
              <a:rPr lang="ko-KR" altLang="en-US" sz="1200" b="1" dirty="0">
                <a:latin typeface="+mn-ea"/>
              </a:rPr>
              <a:t>과 </a:t>
            </a:r>
            <a:r>
              <a:rPr lang="en-US" altLang="ko-KR" sz="1200" b="1" dirty="0">
                <a:latin typeface="+mn-ea"/>
              </a:rPr>
              <a:t>General </a:t>
            </a:r>
            <a:r>
              <a:rPr lang="ko-KR" altLang="en-US" sz="1200" b="1" dirty="0">
                <a:latin typeface="+mn-ea"/>
              </a:rPr>
              <a:t>중 어떤 유형의 시험을 봐야하나요</a:t>
            </a:r>
            <a:r>
              <a:rPr lang="en-US" altLang="ko-KR" sz="1200" b="1" dirty="0">
                <a:latin typeface="+mn-ea"/>
              </a:rPr>
              <a:t>? </a:t>
            </a:r>
            <a:r>
              <a:rPr lang="ko-KR" altLang="en-US" sz="1200" b="1" dirty="0">
                <a:latin typeface="+mn-ea"/>
              </a:rPr>
              <a:t>또한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요구점수에 ‘</a:t>
            </a:r>
            <a:r>
              <a:rPr lang="ko-KR" altLang="en-US" sz="1200" b="1" dirty="0" err="1">
                <a:latin typeface="+mn-ea"/>
              </a:rPr>
              <a:t>모든항목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5.5’</a:t>
            </a:r>
            <a:r>
              <a:rPr lang="ko-KR" altLang="en-US" sz="1200" b="1" dirty="0">
                <a:latin typeface="+mn-ea"/>
              </a:rPr>
              <a:t>는 무엇을 의미하나요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공고에 별도로 ‘</a:t>
            </a:r>
            <a:r>
              <a:rPr lang="en-US" altLang="ko-KR" sz="1200" dirty="0">
                <a:latin typeface="+mn-ea"/>
              </a:rPr>
              <a:t>IELTS(Academic)’ </a:t>
            </a:r>
            <a:r>
              <a:rPr lang="ko-KR" altLang="en-US" sz="1200" dirty="0">
                <a:latin typeface="+mn-ea"/>
              </a:rPr>
              <a:t>이라고 쓰여 있는 경우를 제외하고는 </a:t>
            </a:r>
            <a:r>
              <a:rPr lang="en-US" altLang="ko-KR" sz="1200" dirty="0">
                <a:latin typeface="+mn-ea"/>
              </a:rPr>
              <a:t>Academic</a:t>
            </a:r>
            <a:r>
              <a:rPr lang="ko-KR" altLang="en-US" sz="1200" dirty="0">
                <a:latin typeface="+mn-ea"/>
              </a:rPr>
              <a:t>이든 </a:t>
            </a:r>
            <a:r>
              <a:rPr lang="en-US" altLang="ko-KR" sz="1200" dirty="0">
                <a:latin typeface="+mn-ea"/>
              </a:rPr>
              <a:t>General</a:t>
            </a:r>
            <a:r>
              <a:rPr lang="ko-KR" altLang="en-US" sz="1200" dirty="0">
                <a:latin typeface="+mn-ea"/>
              </a:rPr>
              <a:t>이든 상관없이 지원이 가능합니다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 err="1">
                <a:latin typeface="+mn-ea"/>
              </a:rPr>
              <a:t>모든항목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5.5’</a:t>
            </a:r>
            <a:r>
              <a:rPr lang="ko-KR" altLang="en-US" sz="1200" dirty="0">
                <a:latin typeface="+mn-ea"/>
              </a:rPr>
              <a:t>이라고 나와있는 경우에는 시험의 모든 세부 영역</a:t>
            </a:r>
            <a:r>
              <a:rPr lang="en-US" altLang="ko-KR" sz="1200" dirty="0">
                <a:latin typeface="+mn-ea"/>
              </a:rPr>
              <a:t>(Speaking, Listening </a:t>
            </a:r>
            <a:r>
              <a:rPr lang="ko-KR" altLang="en-US" sz="1200" dirty="0">
                <a:latin typeface="+mn-ea"/>
              </a:rPr>
              <a:t>등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에서 </a:t>
            </a:r>
            <a:r>
              <a:rPr lang="en-US" altLang="ko-KR" sz="1200" dirty="0">
                <a:latin typeface="+mn-ea"/>
              </a:rPr>
              <a:t>5.5 </a:t>
            </a:r>
            <a:r>
              <a:rPr lang="ko-KR" altLang="en-US" sz="1200" dirty="0">
                <a:latin typeface="+mn-ea"/>
              </a:rPr>
              <a:t>이상의 점수를 취득하여야 한다는 의미입니다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토플 시험도 마찬가지입니다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토플 </a:t>
            </a:r>
            <a:r>
              <a:rPr lang="en-US" altLang="ko-KR" sz="1200" b="1" dirty="0">
                <a:latin typeface="+mn-ea"/>
              </a:rPr>
              <a:t>IBT</a:t>
            </a:r>
            <a:r>
              <a:rPr lang="ko-KR" altLang="en-US" sz="1200" b="1" dirty="0">
                <a:latin typeface="+mn-ea"/>
              </a:rPr>
              <a:t>시험의 </a:t>
            </a:r>
            <a:r>
              <a:rPr lang="en-US" altLang="ko-KR" sz="1200" b="1" dirty="0" err="1">
                <a:latin typeface="+mn-ea"/>
              </a:rPr>
              <a:t>MyBest</a:t>
            </a:r>
            <a:r>
              <a:rPr lang="en-US" altLang="ko-KR" sz="1200" b="1" dirty="0">
                <a:latin typeface="+mn-ea"/>
              </a:rPr>
              <a:t> Scores</a:t>
            </a:r>
            <a:r>
              <a:rPr lang="ko-KR" altLang="en-US" sz="1200" b="1" dirty="0">
                <a:latin typeface="+mn-ea"/>
              </a:rPr>
              <a:t>도 인정이 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인정되지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시행된 지 아직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 밖에 되지 않은 제도이며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많은 자매대학에서도 이에 대한 어떤 판단을 내릴 근거나 정보가 부족한 상태입니다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현재로서는 인정이 되지 않는 것으로 일괄 적용하며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추후 본 제도가 더욱 보편화 되고 공식적으로 인정하는 기관이 늘어나면 다시 검토할 예정입니다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164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전공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지원을 희망하는 대학에 저의 전공이 없습니다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대신 다른 전공 수업을 듣고 싶은데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본교에서 교환학생을 선발할 때는 지원자의 전공이 자매대학에 개설되어 있는 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특정 전공을 수강할 수 있는 지의 여부를 판단하지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지원은 지원자의 자유이며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본교에서는 전공별로 지원에 대한 특별한 제한을 두고 있지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자매대학에서 지원자의 전공이 맞지 않는 경우 입학이 거절될 수도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입학이 승인된다 하더라도 선수과목 이수가 없는 경우 수강할 수 있는 과목이 극히 제한될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귀국 후 학점인정 또한 전공과목이 아니면 교양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자유선택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으로 밖에 신청할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지원자 본인의 전공 수업을 수강할 수 있는 자매대학에 지원할 것을 강력히 권장</a:t>
            </a:r>
            <a:r>
              <a:rPr lang="ko-KR" altLang="en-US" sz="1200" dirty="0">
                <a:latin typeface="+mn-ea"/>
              </a:rPr>
              <a:t>하고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즉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전공과 상관없이 본교에서 지원 및 선발은 가능하나 입학허가 및 수업수강여부는 전적으로 자매대학에서 결정</a:t>
            </a:r>
            <a:r>
              <a:rPr lang="ko-KR" altLang="en-US" sz="1200" dirty="0">
                <a:latin typeface="+mn-ea"/>
              </a:rPr>
              <a:t>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자매대학에서 복수전공이나 부전공 수업을 듣고 싶습니다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물론 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위의 경우와 마찬가지로 선수과목 이수가 없거나 부족할 경우 자매대학에 따라 입학이 거부되거나 수강할 수 있는 과목이 제한이 되는 경우가 있으니 이를 어느 정도 감안하고 신청하시기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 저의 전공이 있는 지 없는 지 어떻게 알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지원자 본인이 직접 자매대학 홈페이지의 전공 및 강의시간표를 자세히 살펴보아야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전 세계 모든 자매대학의 서로 다른 형태의 교육과정을 </a:t>
            </a:r>
            <a:r>
              <a:rPr lang="ko-KR" altLang="en-US" sz="1200" dirty="0" err="1">
                <a:latin typeface="+mn-ea"/>
              </a:rPr>
              <a:t>획일화하여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리스트업하기도</a:t>
            </a:r>
            <a:r>
              <a:rPr lang="ko-KR" altLang="en-US" sz="1200" dirty="0">
                <a:latin typeface="+mn-ea"/>
              </a:rPr>
              <a:t> 어려울 뿐더러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지면상의 이유로 자매대학별로 전공리스트 및 강의시간표를 일일이 게재하기란 불가능함을 양해하여 주시기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자매대학의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전공리스트 및 강의시간표는 어디서 보나요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대부분은 선발대학리스트에 있는 링크를 따라가면 찾을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자매대학의 홈페이지에 들어가서 </a:t>
            </a:r>
            <a:r>
              <a:rPr lang="en-US" altLang="ko-KR" sz="1200" dirty="0">
                <a:latin typeface="+mn-ea"/>
              </a:rPr>
              <a:t>‘Academics’, ‘Course Catalog’, ‘Course Schedule’, ‘Major’,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‘Program’ </a:t>
            </a:r>
            <a:r>
              <a:rPr lang="ko-KR" altLang="en-US" sz="1200" dirty="0">
                <a:latin typeface="+mn-ea"/>
              </a:rPr>
              <a:t>등의 카테고리를 클릭하거나 키워드로 하여 검색을 하면 대부분의 경우 찾기 어렵지 않습니다</a:t>
            </a:r>
            <a:r>
              <a:rPr lang="en-US" altLang="ko-KR" sz="1200" dirty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476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수업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 </a:t>
            </a:r>
            <a:r>
              <a:rPr lang="en-US" altLang="ko-KR" sz="1200" b="1" dirty="0">
                <a:latin typeface="+mn-ea"/>
              </a:rPr>
              <a:t>2023-1</a:t>
            </a:r>
            <a:r>
              <a:rPr lang="ko-KR" altLang="en-US" sz="1200" b="1" dirty="0">
                <a:latin typeface="+mn-ea"/>
              </a:rPr>
              <a:t>학기 강의시간표는 게시되어 있지 않습니다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어디서 찾나요</a:t>
            </a:r>
            <a:r>
              <a:rPr lang="en-US" altLang="ko-KR" sz="1200" b="1" dirty="0">
                <a:latin typeface="+mn-ea"/>
              </a:rPr>
              <a:t>?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본교도 마찬가지이지만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대부분의 경우 파견 학기인 </a:t>
            </a:r>
            <a:r>
              <a:rPr lang="en-US" altLang="ko-KR" sz="1200" dirty="0">
                <a:latin typeface="+mn-ea"/>
              </a:rPr>
              <a:t>2023-1</a:t>
            </a:r>
            <a:r>
              <a:rPr lang="ko-KR" altLang="en-US" sz="1200" dirty="0">
                <a:latin typeface="+mn-ea"/>
              </a:rPr>
              <a:t>학기의 강의시간표는 학기 시작 직전에서야 확정되며 아직은 게시되지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직전학기 혹은 전년도 강의시간표를 참고하시기 바라며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어느 정도의 변동이 생길 수 있음은 감안하시기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제 전공은 경제학인데 지원하려는 자매대학에 개설되어 있는 전공은 </a:t>
            </a:r>
            <a:r>
              <a:rPr lang="en-US" altLang="ko-KR" sz="1200" b="1" dirty="0">
                <a:latin typeface="+mn-ea"/>
              </a:rPr>
              <a:t>Global Trade and Economics</a:t>
            </a:r>
            <a:r>
              <a:rPr lang="ko-KR" altLang="en-US" sz="1200" b="1" dirty="0">
                <a:latin typeface="+mn-ea"/>
              </a:rPr>
              <a:t>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수업 수강이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전공명은 같지 않아도 상관없습니다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중요한 것은 커리큘럼과 수업의 유사성입니다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저는 교환학생으로 파견을 나가서 전공 수업 </a:t>
            </a:r>
            <a:r>
              <a:rPr lang="en-US" altLang="ko-KR" sz="1200" b="1" dirty="0">
                <a:latin typeface="+mn-ea"/>
              </a:rPr>
              <a:t>4</a:t>
            </a:r>
            <a:r>
              <a:rPr lang="ko-KR" altLang="en-US" sz="1200" b="1" dirty="0">
                <a:latin typeface="+mn-ea"/>
              </a:rPr>
              <a:t>개를 반드시 수강하고 돌아와서 특정 교과목으로의 학점인정을 받을 계획입니다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수업 수강과 학점 인정을 어떻게 확실하게 보장받을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자매대학에서의 수업 수강은 어떠한 경우에도 보장받을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하물며 본교에서도 선착순으로 마감되며 당일 클릭의 속도에 따라 당락이 결정되는 것이 수강신청인데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자매대학에서 교환학생 신분으로의 수강신청은 더욱 더 예측하기가 어렵습니다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수강신청의 방법과 시기 또한 자매대학에 따라 천차만별이며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해당 학기에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학년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전공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여석</a:t>
            </a:r>
            <a:r>
              <a:rPr lang="ko-KR" altLang="en-US" sz="1200" dirty="0">
                <a:latin typeface="+mn-ea"/>
              </a:rPr>
              <a:t> 등의 여러 여건에 따라서 결정되는데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본교에서 교환학생으로 지원하는 시점에는 알 수가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특정 수업의 수강 및 학점 인정은 지원자의 생각대로 되지 않을 수도 있으니 이를 사전에 감안하여 신청하시기 바라며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졸업에 꼭 필요한 전공 수업은 파견 전후에 본교에서 수강하는 것이 안전합니다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9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자매대학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DF99CF-3E86-43D2-A10A-7030D2BDB82D}"/>
              </a:ext>
            </a:extLst>
          </p:cNvPr>
          <p:cNvSpPr/>
          <p:nvPr/>
        </p:nvSpPr>
        <p:spPr>
          <a:xfrm>
            <a:off x="262484" y="933450"/>
            <a:ext cx="11681866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파견기간이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년인 대학을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학기로만 지원할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파견은 반드시 선발 시 명시된 파견기간으로만 가능</a:t>
            </a:r>
            <a:r>
              <a:rPr lang="ko-KR" altLang="en-US" sz="1200" dirty="0">
                <a:latin typeface="+mn-ea"/>
              </a:rPr>
              <a:t>합니다</a:t>
            </a:r>
            <a:r>
              <a:rPr lang="en-US" altLang="ko-KR" sz="1200" dirty="0">
                <a:latin typeface="+mn-ea"/>
              </a:rPr>
              <a:t>. 1</a:t>
            </a:r>
            <a:r>
              <a:rPr lang="ko-KR" altLang="en-US" sz="1200" dirty="0">
                <a:latin typeface="+mn-ea"/>
              </a:rPr>
              <a:t>학기로 선발하는 대학에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년으로 파견될 수 없으며 연장은 절대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 파견을 희망 시 처음부터 파견기간이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년인 대학으로 지원하시기 바랍니다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반대로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년으로 신청 후 피치못할 사정으로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학기만 하고 돌아올 경우에는 중도포기에 해당되며 추후 국제교류프로그램에 지원하는 것이 제한됩니다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 등록금 ‘납부’ 라고 되어있는 대학은 단국대학교에도 등록금을 내고 자매대학에도 등록금을 납부하여야 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자매대학 등록금 ‘납부’ 대학인 </a:t>
            </a:r>
            <a:r>
              <a:rPr lang="ko-KR" altLang="en-US" sz="1200" dirty="0" err="1">
                <a:latin typeface="+mn-ea"/>
              </a:rPr>
              <a:t>노던주립대학교와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엠포리아주립대학교의</a:t>
            </a:r>
            <a:r>
              <a:rPr lang="ko-KR" altLang="en-US" sz="1200" dirty="0">
                <a:latin typeface="+mn-ea"/>
              </a:rPr>
              <a:t> 경우 본교와 자매대학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양 쪽 모두에 등록금을 납부하여야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그러나 자매대학 등록금은 전액 본교에서 선발된 학생에게 장학금으로 지급하기 때문에 다른 자매대학들과 마찬가지로 면제라고 생각하여도 무방합니다</a:t>
            </a:r>
            <a:r>
              <a:rPr lang="en-US" altLang="ko-KR" sz="1200" dirty="0">
                <a:latin typeface="+mn-ea"/>
              </a:rPr>
              <a:t>.</a:t>
            </a:r>
            <a:r>
              <a:rPr lang="ko-KR" altLang="en-US" sz="1200" dirty="0">
                <a:latin typeface="+mn-ea"/>
              </a:rPr>
              <a:t> 이 두 대학으로 선발되는 학생들의 경우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본교로부터 장학금을 지급받은 후 현지에 도착해서 직접 자매대학에 등록금을 송금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현금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카드 등의 방법으로 납부하게 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이러한 명목으로 지급되는  장학금은 성적장학금 및 다른 장학금과는 별개로 지급되는 것으로 중복되어도 아무런 문제가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장학금은 재학생 신분일 경우에만 지급이 가능하기때문에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이러한 장학금을 지급받는 대학에는 휴학생은 지원할 수 없습니다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단</a:t>
            </a:r>
            <a:r>
              <a:rPr lang="en-US" altLang="ko-KR" sz="1200" dirty="0">
                <a:latin typeface="+mn-ea"/>
              </a:rPr>
              <a:t>, SAF</a:t>
            </a:r>
            <a:r>
              <a:rPr lang="ko-KR" altLang="en-US" sz="1200" dirty="0">
                <a:latin typeface="+mn-ea"/>
              </a:rPr>
              <a:t>방문학생의 경우에는 지급되는 장학금보다 자매대학에 납부하는 등록금이 더 클 수 있습니다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후면 참고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보험료와 같은 의무적으로 납부하여야 하는 비용은 왜 발생하나요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교환학생은 등록금과는 별개로 국가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 따라 파견학생이 개인적으로 부담하여야 하는 비용이 존재합니다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이는 보험료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학생회비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접수비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교재비 등이 포함되는데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해당 국가 및 대학에서 교환학생 신분으로 수학하기 위해서는 필수적으로 납부하여야 하는 비용입니다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특히 보험료가 비중이 가장 높은 경우가 많은데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외국의 비싼 의료비 및 외국인 신분 등이 감안되어 운영되고 있는 것으로 해당 국가에서 공부하는 모든 교환학생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유학생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어학연수생 등에게 법으로 적용되어 개인이 변경하기 어려운 부분입니다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대부분의 경우 보험가입을 의무화하고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보험이 없으면 비자 신청을 위한 입학허가서 자체가 발급되지 않으므로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자매대학의 자체 규정에 따라 지정하는 보험에 반드시 가입하여야 합니다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.(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코로나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-19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로 인해 가입 시점을 담당자가 별도로 안내해 드릴 예정입니다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5109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기숙사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DF99CF-3E86-43D2-A10A-7030D2BDB82D}"/>
              </a:ext>
            </a:extLst>
          </p:cNvPr>
          <p:cNvSpPr/>
          <p:nvPr/>
        </p:nvSpPr>
        <p:spPr>
          <a:xfrm>
            <a:off x="262484" y="933450"/>
            <a:ext cx="11681866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선발대학리스트에서 기숙사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유형의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교내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와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교외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 구분은 무엇인가요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대부분의 자매대학들은 교환학생들이 머무를 수 있는 기숙사와 같은 숙소를 직접 혹은 간접적으로 운영하고 있습니다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교내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교내에 기숙사가 있다는 의미이며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>
                <a:latin typeface="+mn-ea"/>
              </a:rPr>
              <a:t>교외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숙소가 교외에 </a:t>
            </a:r>
            <a:r>
              <a:rPr lang="ko-KR" altLang="en-US" sz="1200" dirty="0" err="1">
                <a:latin typeface="+mn-ea"/>
              </a:rPr>
              <a:t>레지던스</a:t>
            </a:r>
            <a:r>
              <a:rPr lang="ko-KR" altLang="en-US" sz="1200" dirty="0">
                <a:latin typeface="+mn-ea"/>
              </a:rPr>
              <a:t> 등의 형태로 사설 혹은 외주로 운영되고 있다는 의미입니다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교내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교외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둘 다 있다는 의미이고 이 경우 보통은 선택할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기숙사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의무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와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보장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은 무엇을 의미하나요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기숙사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의무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모든 교환학생은 예외없이 기숙사에 거주하여야 한다는 의미입니다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선택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기숙사 거주여부를 선택할 수 있다는 </a:t>
            </a:r>
            <a:r>
              <a:rPr lang="ko-KR" altLang="en-US" sz="1200" dirty="0" err="1">
                <a:latin typeface="+mn-ea"/>
              </a:rPr>
              <a:t>의미이고요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기숙사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보장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기숙사를 희망할 시 입사가 보장이 된다는 의미이며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 err="1">
                <a:latin typeface="+mn-ea"/>
              </a:rPr>
              <a:t>보장안됨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선착순 입사 등의 사유로 모든 교환학생에게 제공되지 않을 수도 있다는 의미입니다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 경우 외부에 다른 숙소를 주선해주는 경우도 있고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학생 본인이 직접 찾아야 하는 경우도 있는데 대부분 자매대학에서 숙소 마련에 도움을 주는 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허나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현지사정에 따라 변동될 수도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기숙사에 거주하는 것이 좋나요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기숙사 거주가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의무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라고 되어있는 자매대학이 아니라면 기숙사에 살지 않아도 괜찮습니다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이 경우 본인이 직접 숙소를 찾아야 할 수도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일부 국가의 경우 비자 신청 시 체류예정지를 미리 증명하여야 할 수도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본 국제처에서는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안전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원활한 초기 정착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 err="1">
                <a:solidFill>
                  <a:srgbClr val="0000FF"/>
                </a:solidFill>
                <a:latin typeface="+mn-ea"/>
              </a:rPr>
              <a:t>타대학생들과의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 교류 등의 이유로 가급적 자매 대학의 안내에 따라 기숙사에 거주하는 것을 강력히 권장</a:t>
            </a:r>
            <a:r>
              <a:rPr lang="ko-KR" altLang="en-US" sz="1200" dirty="0">
                <a:latin typeface="+mn-ea"/>
              </a:rPr>
              <a:t>하고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749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SAF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방문학생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5EFCE99-90E2-466F-B695-B8A7358AEEC0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SAF </a:t>
            </a:r>
            <a:r>
              <a:rPr lang="ko-KR" altLang="en-US" sz="1200" b="1" dirty="0">
                <a:latin typeface="+mn-ea"/>
              </a:rPr>
              <a:t>방문학생은 무엇인가요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SAF </a:t>
            </a:r>
            <a:r>
              <a:rPr lang="ko-KR" altLang="en-US" sz="1200" dirty="0">
                <a:latin typeface="+mn-ea"/>
              </a:rPr>
              <a:t>방문학생은 </a:t>
            </a:r>
            <a:r>
              <a:rPr lang="en-US" altLang="ko-KR" sz="1200" dirty="0">
                <a:latin typeface="+mn-ea"/>
              </a:rPr>
              <a:t>Study Abroad Foundation</a:t>
            </a:r>
            <a:r>
              <a:rPr lang="ko-KR" altLang="en-US" sz="1200" dirty="0">
                <a:latin typeface="+mn-ea"/>
              </a:rPr>
              <a:t>의 네트워크를 통해 해외 대학에 교환학생으로 파견되는 프로그램으로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본교와 협정을 맺은 대학 외에 전 세계의 다양한 명문대학에 교환학생으로 지원할 수 있다는 장점이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본교에서 </a:t>
            </a:r>
            <a:r>
              <a:rPr lang="en-US" altLang="ko-KR" sz="1200" dirty="0">
                <a:latin typeface="+mn-ea"/>
              </a:rPr>
              <a:t>'SAF </a:t>
            </a:r>
            <a:r>
              <a:rPr lang="ko-KR" altLang="en-US" sz="1200" dirty="0">
                <a:latin typeface="+mn-ea"/>
              </a:rPr>
              <a:t>방문학생</a:t>
            </a:r>
            <a:r>
              <a:rPr lang="en-US" altLang="ko-KR" sz="1200" dirty="0">
                <a:latin typeface="+mn-ea"/>
              </a:rPr>
              <a:t>'</a:t>
            </a:r>
            <a:r>
              <a:rPr lang="ko-KR" altLang="en-US" sz="1200" dirty="0">
                <a:latin typeface="+mn-ea"/>
              </a:rPr>
              <a:t>으로 선발되는 학생은 본인이 자율적으로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 중 파견 희망대학을 선택하여 지원할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SAF </a:t>
            </a:r>
            <a:r>
              <a:rPr lang="ko-KR" altLang="en-US" sz="1200" dirty="0">
                <a:latin typeface="+mn-ea"/>
              </a:rPr>
              <a:t>방문학생으로 선발되어 파견 시 본교 등록금 외에 파견대학에도 등록금을 납부하여야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 납부하는 등록금의 지원 성격으로 본교에서 학기당 </a:t>
            </a:r>
            <a:r>
              <a:rPr lang="en-US" altLang="ko-KR" sz="1200" dirty="0">
                <a:latin typeface="+mn-ea"/>
              </a:rPr>
              <a:t>500</a:t>
            </a:r>
            <a:r>
              <a:rPr lang="ko-KR" altLang="en-US" sz="1200" dirty="0">
                <a:latin typeface="+mn-ea"/>
              </a:rPr>
              <a:t>만원을 장학금으로 지원합니다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u="sng" dirty="0">
                <a:latin typeface="+mn-ea"/>
              </a:rPr>
              <a:t>SAF </a:t>
            </a:r>
            <a:r>
              <a:rPr lang="ko-KR" altLang="en-US" sz="1200" b="1" u="sng" dirty="0">
                <a:latin typeface="+mn-ea"/>
              </a:rPr>
              <a:t>방문학생 지원 시 아래의 사항을 유의하여 주시기 바랍니다</a:t>
            </a:r>
            <a:r>
              <a:rPr lang="en-US" altLang="ko-KR" sz="1200" dirty="0">
                <a:solidFill>
                  <a:srgbClr val="00B050"/>
                </a:solidFill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반드시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회원대학들의 지원마감일을 염두에 두고 지원을 하시기 바랍니다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본교 합격자 발표가 이 전이 지원마감일인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회원대학의 경우 지원이 불가능할 수도 있기 때문에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반드시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SAF KOREA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와 상담을 한 후에 지원</a:t>
            </a:r>
            <a:r>
              <a:rPr lang="ko-KR" altLang="en-US" sz="1200" dirty="0">
                <a:latin typeface="+mn-ea"/>
              </a:rPr>
              <a:t>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본교에서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방문학생으로 선발된 후 최대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개의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회원대학으로 지원이 가능하며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latin typeface="+mn-ea"/>
              </a:rPr>
              <a:t>합격 여부와 상관없이 </a:t>
            </a:r>
            <a:r>
              <a:rPr lang="en-US" altLang="ko-KR" sz="1200" b="1" u="sng" dirty="0">
                <a:latin typeface="+mn-ea"/>
              </a:rPr>
              <a:t>Application Fee $300</a:t>
            </a:r>
            <a:r>
              <a:rPr lang="ko-KR" altLang="en-US" sz="1200" b="1" u="sng" dirty="0">
                <a:latin typeface="+mn-ea"/>
              </a:rPr>
              <a:t>이 발생</a:t>
            </a:r>
            <a:r>
              <a:rPr lang="ko-KR" altLang="en-US" sz="1200" dirty="0">
                <a:latin typeface="+mn-ea"/>
              </a:rPr>
              <a:t>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dirty="0">
                <a:latin typeface="+mn-ea"/>
              </a:rPr>
              <a:t>본교에서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방문학생으로 선발되었다 하더라도 지망한 </a:t>
            </a: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회원대학에서 최종 불합격 시 장학금 지원은 취소됩니다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200" dirty="0">
                <a:latin typeface="+mn-ea"/>
              </a:rPr>
              <a:t>SAF </a:t>
            </a:r>
            <a:r>
              <a:rPr lang="ko-KR" altLang="en-US" sz="1200" dirty="0">
                <a:latin typeface="+mn-ea"/>
              </a:rPr>
              <a:t>회원대학에 대한 납부비용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지원마감일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파견조건 등의 세부사항은 </a:t>
            </a:r>
            <a:r>
              <a:rPr lang="en-US" altLang="ko-KR" sz="1200" dirty="0">
                <a:latin typeface="+mn-ea"/>
              </a:rPr>
              <a:t>SAF KOREA(</a:t>
            </a:r>
            <a:r>
              <a:rPr lang="ko-KR" altLang="en-US" sz="1200" dirty="0">
                <a:latin typeface="+mn-ea"/>
              </a:rPr>
              <a:t>홈페이지</a:t>
            </a:r>
            <a:r>
              <a:rPr lang="en-US" altLang="ko-KR" sz="1200" dirty="0">
                <a:latin typeface="+mn-ea"/>
              </a:rPr>
              <a:t>: safkorea.org, </a:t>
            </a:r>
            <a:r>
              <a:rPr lang="ko-KR" altLang="en-US" sz="1200" dirty="0">
                <a:latin typeface="+mn-ea"/>
              </a:rPr>
              <a:t>전화</a:t>
            </a:r>
            <a:r>
              <a:rPr lang="en-US" altLang="ko-KR" sz="1200" dirty="0">
                <a:latin typeface="+mn-ea"/>
              </a:rPr>
              <a:t>: 02-735-2300)</a:t>
            </a:r>
            <a:r>
              <a:rPr lang="ko-KR" altLang="en-US" sz="1200" dirty="0">
                <a:latin typeface="+mn-ea"/>
              </a:rPr>
              <a:t>를 참고하시기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특히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납부비용의 경우 기숙사비 등의 체재비가 함께 계산이 되어 책정되는 경우가 많기 때문에 유의 바랍니다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191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선발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선발은 어떻게 이루어지나요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선발은 총 지원자들 중 </a:t>
            </a:r>
            <a:r>
              <a:rPr lang="ko-KR" altLang="en-US" sz="1200" dirty="0" err="1">
                <a:latin typeface="+mn-ea"/>
              </a:rPr>
              <a:t>고점자</a:t>
            </a:r>
            <a:r>
              <a:rPr lang="ko-KR" altLang="en-US" sz="1200" dirty="0">
                <a:latin typeface="+mn-ea"/>
              </a:rPr>
              <a:t> 순으로 지망한 대학에 대한 우선권을 갖는 방식으로 이루어집니다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지원자의 희망대학순으로 지망에 넣으시면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예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선발인원이 </a:t>
            </a:r>
            <a:r>
              <a:rPr lang="en-US" altLang="ko-KR" sz="1200" dirty="0">
                <a:latin typeface="+mn-ea"/>
              </a:rPr>
              <a:t>A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B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C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D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명일 경우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면접은 어떤 식으로 진행되며 어떤 질문들이 나오나요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면접은 외국인 교수님이 한국어 및 해당언어로 진행하며 기본적으로 학생들이 제출한 학업계획서 및 자기소개서를 바탕으로 지원자의 해당 언어실력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지원동기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학업계획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인성 등을 평가합니다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통상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인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조로 약 </a:t>
            </a:r>
            <a:r>
              <a:rPr lang="en-US" altLang="ko-KR" sz="1200" dirty="0">
                <a:latin typeface="+mn-ea"/>
              </a:rPr>
              <a:t>10-15</a:t>
            </a:r>
            <a:r>
              <a:rPr lang="ko-KR" altLang="en-US" sz="1200" dirty="0">
                <a:latin typeface="+mn-ea"/>
              </a:rPr>
              <a:t>분 정도 진행되며 면접 예상질문은 별도로 없습니다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면접일에 사전에 계획한 해외여행이 예정되어 있습니다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면접일을 바꿀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면접일시 및 장소는 변경할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면접에 응시하지 않을 시 자동으로 불합격 처리됩니다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3D7DE3A-2760-4721-BA19-187CCFEF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26524"/>
              </p:ext>
            </p:extLst>
          </p:nvPr>
        </p:nvGraphicFramePr>
        <p:xfrm>
          <a:off x="585788" y="1870978"/>
          <a:ext cx="8277619" cy="1258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95">
                  <a:extLst>
                    <a:ext uri="{9D8B030D-6E8A-4147-A177-3AD203B41FA5}">
                      <a16:colId xmlns:a16="http://schemas.microsoft.com/office/drawing/2014/main" val="1127679186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759668577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244722918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1561906694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2057025739"/>
                    </a:ext>
                  </a:extLst>
                </a:gridCol>
                <a:gridCol w="1216324">
                  <a:extLst>
                    <a:ext uri="{9D8B030D-6E8A-4147-A177-3AD203B41FA5}">
                      <a16:colId xmlns:a16="http://schemas.microsoft.com/office/drawing/2014/main" val="800295597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71490524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87772471"/>
                    </a:ext>
                  </a:extLst>
                </a:gridCol>
              </a:tblGrid>
              <a:tr h="20623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등수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이름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총점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합격대학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27093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갑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50425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89.9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02850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병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88.5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65431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불합격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78957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무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05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기타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AF13B1-2724-4CDF-A13B-203AC4693304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지난 학기 선발공고를 참고하여 미국의 </a:t>
            </a:r>
            <a:r>
              <a:rPr lang="en-US" altLang="ko-KR" sz="1200" b="1" dirty="0">
                <a:latin typeface="+mn-ea"/>
              </a:rPr>
              <a:t>A</a:t>
            </a:r>
            <a:r>
              <a:rPr lang="ko-KR" altLang="en-US" sz="1200" b="1" dirty="0">
                <a:latin typeface="+mn-ea"/>
              </a:rPr>
              <a:t>대학으로의 지원을 준비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이번 학기 선발공고를 보니 </a:t>
            </a:r>
            <a:r>
              <a:rPr lang="en-US" altLang="ko-KR" sz="1200" b="1" dirty="0">
                <a:latin typeface="+mn-ea"/>
              </a:rPr>
              <a:t>A</a:t>
            </a:r>
            <a:r>
              <a:rPr lang="ko-KR" altLang="en-US" sz="1200" b="1" dirty="0">
                <a:latin typeface="+mn-ea"/>
              </a:rPr>
              <a:t>대학은 포함되어 있지 않습니다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어떻게 된 일인가요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교환학생은 자매대학과 학생을 </a:t>
            </a:r>
            <a:r>
              <a:rPr lang="en-US" altLang="ko-KR" sz="1200" dirty="0">
                <a:latin typeface="+mn-ea"/>
              </a:rPr>
              <a:t>1:1</a:t>
            </a:r>
            <a:r>
              <a:rPr lang="ko-KR" altLang="en-US" sz="1200" dirty="0">
                <a:latin typeface="+mn-ea"/>
              </a:rPr>
              <a:t>로 교환하는 형식으로 파견 인원이 결정됩니다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본교에서 자매대학으로 교환학생을 보내기 위해서는 자매대학에서도 본교로 오는 교환학생이 있어야만 교환인원의 균형에 따라 선발을 할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특정 학기에 선발 가능한 인원은 자매대학과의 조율을 비롯한 여러 요인들에 따라 선발 직전 에서야 결정되며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선발공고가 올라오기 전에는 알 수가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미래에 지원을 고려하는 학생들은 과거의 선발공고를 참고하여 준비하되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선발대학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인원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어학성적 등은 매 학기 변동될 수 있음을 숙지하여 주시기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제 학점과 공인어학점수로 어느 대학을 지원해야 합격할 가능성이 높을까요</a:t>
            </a:r>
            <a:r>
              <a:rPr lang="en-US" altLang="ko-KR" sz="1200" b="1" dirty="0">
                <a:latin typeface="+mn-ea"/>
              </a:rPr>
              <a:t>? </a:t>
            </a:r>
            <a:r>
              <a:rPr lang="ko-KR" altLang="en-US" sz="1200" b="1" dirty="0">
                <a:latin typeface="+mn-ea"/>
              </a:rPr>
              <a:t>어느 국가와 어느 대학이 경쟁률이 높나요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국가별 대학별 경쟁률은 매 학기 다르며 예측할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4</a:t>
            </a:r>
            <a:r>
              <a:rPr lang="ko-KR" altLang="en-US" sz="1200" dirty="0">
                <a:latin typeface="+mn-ea"/>
              </a:rPr>
              <a:t>지망까지 있어 실질적인 경쟁률을 산출하기도 어렵습니다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이번 학기에 경쟁이 심하였던 대학이 다음 학기에는 미달이 나는 경우도 많습니다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이는 지원자 본인이 판단하여 결정하여야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어떠한 조언도 드릴 수 없음을 양해하여 주시기 바랍니다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선발에 불합격하였습니다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제가 지원한 학생들 중 몇 등이며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불합격한 이유를 알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개인별 점수 및 불합격 사유는 공개하고 있지 않으며 선발작업은 여러 번 꼼꼼히 반복하여 이루어지기 때문에 선발과정에서 오류가 있을 확률은 지극히 낮습니다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제출서류 누락 여부에 대한 걱정은 문의를 주시면 다시 한 번 체크하여 드리도록 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선발인원이 미달되면 무조건 추가선발을 실시하나요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기본적으로는 추가선발을 실시하지만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모든 미달대학을 대상으로 실시하는 것은 아닙니다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각 자매대학마다 교환학생을 추천하여야 하는 마감일이 있기 때문에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추천 마감일이 촉박한 자매대학의 경우에는 추가선발을 실시하지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자매대학과의 협의에 따라 신규 대학이 추가되는 경우가 생길 수도 있습니다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02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문의처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918FD6-6E3A-4962-9B33-DA2E11F70C46}"/>
              </a:ext>
            </a:extLst>
          </p:cNvPr>
          <p:cNvSpPr/>
          <p:nvPr/>
        </p:nvSpPr>
        <p:spPr>
          <a:xfrm>
            <a:off x="3190874" y="1321211"/>
            <a:ext cx="5810246" cy="30008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국제처 글로벌전략팀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- </a:t>
            </a:r>
            <a:r>
              <a:rPr lang="ko-KR" altLang="en-US" sz="1400" b="1" dirty="0">
                <a:latin typeface="+mn-ea"/>
              </a:rPr>
              <a:t>죽전캠퍼스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 err="1">
                <a:latin typeface="+mn-ea"/>
              </a:rPr>
              <a:t>국제관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314</a:t>
            </a:r>
            <a:r>
              <a:rPr lang="ko-KR" altLang="en-US" sz="1400" b="1" dirty="0">
                <a:latin typeface="+mn-ea"/>
              </a:rPr>
              <a:t>호 국제처 글로벌전략팀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- </a:t>
            </a:r>
            <a:r>
              <a:rPr lang="ko-KR" altLang="en-US" sz="1400" b="1" dirty="0">
                <a:latin typeface="+mn-ea"/>
              </a:rPr>
              <a:t>천안캠퍼스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인문과학관 </a:t>
            </a:r>
            <a:r>
              <a:rPr lang="en-US" altLang="ko-KR" sz="1400" b="1" dirty="0">
                <a:latin typeface="+mn-ea"/>
              </a:rPr>
              <a:t>234</a:t>
            </a:r>
            <a:r>
              <a:rPr lang="ko-KR" altLang="en-US" sz="1400" b="1" dirty="0">
                <a:latin typeface="+mn-ea"/>
              </a:rPr>
              <a:t>호 </a:t>
            </a:r>
            <a:r>
              <a:rPr lang="ko-KR" altLang="en-US" sz="1400" b="1" dirty="0" err="1">
                <a:latin typeface="+mn-ea"/>
              </a:rPr>
              <a:t>국제처</a:t>
            </a:r>
            <a:r>
              <a:rPr lang="ko-KR" altLang="en-US" sz="1400" b="1" dirty="0">
                <a:latin typeface="+mn-ea"/>
              </a:rPr>
              <a:t> 국제교육</a:t>
            </a:r>
            <a:r>
              <a:rPr lang="en-US" altLang="ko-KR" sz="1400" b="1" dirty="0">
                <a:latin typeface="+mn-ea"/>
              </a:rPr>
              <a:t>2</a:t>
            </a:r>
            <a:r>
              <a:rPr lang="ko-KR" altLang="en-US" sz="1400" b="1" dirty="0">
                <a:latin typeface="+mn-ea"/>
              </a:rPr>
              <a:t>팀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>
                <a:latin typeface="+mn-ea"/>
              </a:rPr>
              <a:t>영어권</a:t>
            </a:r>
            <a:r>
              <a:rPr lang="en-US" altLang="ko-KR" sz="1400" b="1" dirty="0">
                <a:latin typeface="+mn-ea"/>
              </a:rPr>
              <a:t>: 031-8005-2607, </a:t>
            </a:r>
            <a:r>
              <a:rPr lang="en-US" altLang="ko-KR" sz="1400" b="1" dirty="0">
                <a:latin typeface="+mn-ea"/>
                <a:hlinkClick r:id="rId3"/>
              </a:rPr>
              <a:t>globaldku@dankook.ac.kr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 err="1">
                <a:latin typeface="+mn-ea"/>
              </a:rPr>
              <a:t>중어권</a:t>
            </a:r>
            <a:r>
              <a:rPr lang="en-US" altLang="ko-KR" sz="1400" b="1" dirty="0">
                <a:latin typeface="+mn-ea"/>
              </a:rPr>
              <a:t>: 031-8005-2602, </a:t>
            </a:r>
            <a:r>
              <a:rPr lang="en-US" altLang="ko-KR" sz="1400" b="1" dirty="0">
                <a:latin typeface="+mn-ea"/>
                <a:hlinkClick r:id="rId4"/>
              </a:rPr>
              <a:t>12190389@dankook.ac.kr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 err="1">
                <a:latin typeface="+mn-ea"/>
              </a:rPr>
              <a:t>일어권</a:t>
            </a:r>
            <a:r>
              <a:rPr lang="en-US" altLang="ko-KR" sz="1400" b="1" dirty="0">
                <a:latin typeface="+mn-ea"/>
              </a:rPr>
              <a:t>: 031-8005-2606, </a:t>
            </a:r>
            <a:r>
              <a:rPr lang="en-US" altLang="ko-KR" sz="1400" b="1" dirty="0">
                <a:latin typeface="+mn-ea"/>
                <a:hlinkClick r:id="rId5"/>
              </a:rPr>
              <a:t>iliwala@dankook.ac.kr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        </a:t>
            </a:r>
            <a:r>
              <a:rPr lang="ko-KR" altLang="en-US" sz="1400" b="1" dirty="0">
                <a:latin typeface="+mn-ea"/>
              </a:rPr>
              <a:t>기타 언어권</a:t>
            </a:r>
            <a:r>
              <a:rPr lang="en-US" altLang="ko-KR" sz="1400" b="1" dirty="0">
                <a:latin typeface="+mn-ea"/>
              </a:rPr>
              <a:t>: 041-550-1071,3 </a:t>
            </a:r>
            <a:r>
              <a:rPr lang="en-US" altLang="ko-KR" sz="1400" b="1" dirty="0">
                <a:latin typeface="+mn-ea"/>
                <a:hlinkClick r:id="rId6"/>
              </a:rPr>
              <a:t>sharp30@dankook.ac.kr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E409F5-9D5C-479E-A839-7A1C8BE6B852}"/>
              </a:ext>
            </a:extLst>
          </p:cNvPr>
          <p:cNvSpPr/>
          <p:nvPr/>
        </p:nvSpPr>
        <p:spPr>
          <a:xfrm>
            <a:off x="0" y="4441838"/>
            <a:ext cx="12192000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선발 기간에는 문의가 많아 전화연결은 어려울 수 있으니 미리 양해 부탁드리며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문의는 가급적 이메일로 주시면 업무시간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월</a:t>
            </a:r>
            <a:r>
              <a:rPr lang="en-US" altLang="ko-KR" sz="1200" b="1" dirty="0">
                <a:latin typeface="+mn-ea"/>
              </a:rPr>
              <a:t>-</a:t>
            </a:r>
            <a:r>
              <a:rPr lang="ko-KR" altLang="en-US" sz="1200" b="1" dirty="0">
                <a:latin typeface="+mn-ea"/>
              </a:rPr>
              <a:t>금</a:t>
            </a:r>
            <a:r>
              <a:rPr lang="en-US" altLang="ko-KR" sz="1200" b="1" dirty="0">
                <a:latin typeface="+mn-ea"/>
              </a:rPr>
              <a:t>, 9-5</a:t>
            </a:r>
            <a:r>
              <a:rPr lang="ko-KR" altLang="en-US" sz="1200" b="1" dirty="0">
                <a:latin typeface="+mn-ea"/>
              </a:rPr>
              <a:t>시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중에 최대한 빠르게 답변을 드릴 수 있도록 하겠습니다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대부분의 질문에 대한 답이 본 선발 안내문에 나와있는 경우가 많으니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본 파일을 충분히 읽으신 후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문의하여 주시면 감사하겠습니다</a:t>
            </a:r>
            <a:r>
              <a:rPr lang="en-US" altLang="ko-KR" sz="1200" b="1" dirty="0">
                <a:latin typeface="+mn-ea"/>
              </a:rPr>
              <a:t>.</a:t>
            </a:r>
            <a:endParaRPr lang="en-US" altLang="ko-KR" sz="1200" b="1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143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선발절차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AA71A18-2CBC-4F74-AC64-A4B908337A49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시기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절차</a:t>
            </a:r>
            <a:endParaRPr lang="en-US" altLang="ko-KR" sz="16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4156091E-529D-4870-86BB-D50B1C73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79474"/>
              </p:ext>
            </p:extLst>
          </p:nvPr>
        </p:nvGraphicFramePr>
        <p:xfrm>
          <a:off x="385578" y="1415797"/>
          <a:ext cx="11420835" cy="121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53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2197916">
                  <a:extLst>
                    <a:ext uri="{9D8B030D-6E8A-4147-A177-3AD203B41FA5}">
                      <a16:colId xmlns:a16="http://schemas.microsoft.com/office/drawing/2014/main" val="1392194306"/>
                    </a:ext>
                  </a:extLst>
                </a:gridCol>
                <a:gridCol w="7041466">
                  <a:extLst>
                    <a:ext uri="{9D8B030D-6E8A-4147-A177-3AD203B41FA5}">
                      <a16:colId xmlns:a16="http://schemas.microsoft.com/office/drawing/2014/main" val="1611495384"/>
                    </a:ext>
                  </a:extLst>
                </a:gridCol>
              </a:tblGrid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선발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파견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8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이듬해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중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정확한 파견 시기 및 기간은 국가별 〮 대학별로 차이가 있음 </a:t>
                      </a:r>
                      <a:r>
                        <a:rPr lang="en-US" altLang="ko-KR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자매대학 홈페이지 학사일정 참고</a:t>
                      </a:r>
                      <a:r>
                        <a:rPr lang="en-US" altLang="ko-KR" sz="1200" b="1" u="sng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일반적으로 미국의 경우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학기가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1~5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2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학기가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8~12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9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이듬해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~8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중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66686"/>
                  </a:ext>
                </a:extLst>
              </a:tr>
            </a:tbl>
          </a:graphicData>
        </a:graphic>
      </p:graphicFrame>
      <p:sp>
        <p:nvSpPr>
          <p:cNvPr id="16" name="갈매기형 수장 49">
            <a:extLst>
              <a:ext uri="{FF2B5EF4-FFF2-40B4-BE49-F238E27FC236}">
                <a16:creationId xmlns:a16="http://schemas.microsoft.com/office/drawing/2014/main" id="{1DBFF76A-F86B-41EF-93D0-23394617DD97}"/>
              </a:ext>
            </a:extLst>
          </p:cNvPr>
          <p:cNvSpPr/>
          <p:nvPr/>
        </p:nvSpPr>
        <p:spPr>
          <a:xfrm>
            <a:off x="2137373" y="4152540"/>
            <a:ext cx="1955501" cy="1761981"/>
          </a:xfrm>
          <a:prstGeom prst="chevron">
            <a:avLst>
              <a:gd name="adj" fmla="val 22809"/>
            </a:avLst>
          </a:prstGeom>
          <a:solidFill>
            <a:srgbClr val="F54E7A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갈매기형 수장 50">
            <a:extLst>
              <a:ext uri="{FF2B5EF4-FFF2-40B4-BE49-F238E27FC236}">
                <a16:creationId xmlns:a16="http://schemas.microsoft.com/office/drawing/2014/main" id="{AFE74200-0DD4-4DBE-931A-B5B7ABA33EB0}"/>
              </a:ext>
            </a:extLst>
          </p:cNvPr>
          <p:cNvSpPr/>
          <p:nvPr/>
        </p:nvSpPr>
        <p:spPr>
          <a:xfrm>
            <a:off x="3669999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rgbClr val="80BFAA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갈매기형 수장 51">
            <a:extLst>
              <a:ext uri="{FF2B5EF4-FFF2-40B4-BE49-F238E27FC236}">
                <a16:creationId xmlns:a16="http://schemas.microsoft.com/office/drawing/2014/main" id="{5BA3BB4C-3417-4818-B3A6-768AC82823F3}"/>
              </a:ext>
            </a:extLst>
          </p:cNvPr>
          <p:cNvSpPr/>
          <p:nvPr/>
        </p:nvSpPr>
        <p:spPr>
          <a:xfrm>
            <a:off x="5202625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rgbClr val="F3EDBB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갈매기형 수장 52">
            <a:extLst>
              <a:ext uri="{FF2B5EF4-FFF2-40B4-BE49-F238E27FC236}">
                <a16:creationId xmlns:a16="http://schemas.microsoft.com/office/drawing/2014/main" id="{E9AFE381-243F-4209-B86F-7DEB5FF5D693}"/>
              </a:ext>
            </a:extLst>
          </p:cNvPr>
          <p:cNvSpPr/>
          <p:nvPr/>
        </p:nvSpPr>
        <p:spPr>
          <a:xfrm>
            <a:off x="6735251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rgbClr val="F2A14F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갈매기형 수장 53">
            <a:extLst>
              <a:ext uri="{FF2B5EF4-FFF2-40B4-BE49-F238E27FC236}">
                <a16:creationId xmlns:a16="http://schemas.microsoft.com/office/drawing/2014/main" id="{C2374ABC-0DCA-4CE7-BF39-0EE825165286}"/>
              </a:ext>
            </a:extLst>
          </p:cNvPr>
          <p:cNvSpPr/>
          <p:nvPr/>
        </p:nvSpPr>
        <p:spPr>
          <a:xfrm>
            <a:off x="8267877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rgbClr val="00B0F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갈매기형 수장 54">
            <a:extLst>
              <a:ext uri="{FF2B5EF4-FFF2-40B4-BE49-F238E27FC236}">
                <a16:creationId xmlns:a16="http://schemas.microsoft.com/office/drawing/2014/main" id="{EDE2E1FD-0D1C-482C-8257-FF9CEDB34A08}"/>
              </a:ext>
            </a:extLst>
          </p:cNvPr>
          <p:cNvSpPr/>
          <p:nvPr/>
        </p:nvSpPr>
        <p:spPr>
          <a:xfrm>
            <a:off x="9800503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rgbClr val="24A68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갈매기형 수장 55">
            <a:extLst>
              <a:ext uri="{FF2B5EF4-FFF2-40B4-BE49-F238E27FC236}">
                <a16:creationId xmlns:a16="http://schemas.microsoft.com/office/drawing/2014/main" id="{27FF37CF-2DFB-4F56-B54B-D8989AB90714}"/>
              </a:ext>
            </a:extLst>
          </p:cNvPr>
          <p:cNvSpPr/>
          <p:nvPr/>
        </p:nvSpPr>
        <p:spPr>
          <a:xfrm>
            <a:off x="604747" y="4152541"/>
            <a:ext cx="1955501" cy="1761980"/>
          </a:xfrm>
          <a:prstGeom prst="chevron">
            <a:avLst>
              <a:gd name="adj" fmla="val 22809"/>
            </a:avLst>
          </a:prstGeom>
          <a:solidFill>
            <a:srgbClr val="F8DCD8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3C85054-C341-4225-989E-D8E95F6AF68E}"/>
              </a:ext>
            </a:extLst>
          </p:cNvPr>
          <p:cNvSpPr/>
          <p:nvPr/>
        </p:nvSpPr>
        <p:spPr>
          <a:xfrm>
            <a:off x="613375" y="4152539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13F3900-80CF-431E-A6A1-8F2B07CF4629}"/>
              </a:ext>
            </a:extLst>
          </p:cNvPr>
          <p:cNvSpPr/>
          <p:nvPr/>
        </p:nvSpPr>
        <p:spPr>
          <a:xfrm>
            <a:off x="2106847" y="4151940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ADC9959-36B7-4B7C-B190-D9C6FEF2E996}"/>
              </a:ext>
            </a:extLst>
          </p:cNvPr>
          <p:cNvSpPr/>
          <p:nvPr/>
        </p:nvSpPr>
        <p:spPr>
          <a:xfrm>
            <a:off x="3678626" y="4155153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057FDCD-886C-483C-BCB7-87D29481E0C6}"/>
              </a:ext>
            </a:extLst>
          </p:cNvPr>
          <p:cNvSpPr/>
          <p:nvPr/>
        </p:nvSpPr>
        <p:spPr>
          <a:xfrm>
            <a:off x="5182528" y="4152539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15B13E4-6AE5-4E09-B6FD-51695938B429}"/>
              </a:ext>
            </a:extLst>
          </p:cNvPr>
          <p:cNvSpPr/>
          <p:nvPr/>
        </p:nvSpPr>
        <p:spPr>
          <a:xfrm>
            <a:off x="6706527" y="4151940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035CB9A-2908-4C40-A2A6-7CCB822E053A}"/>
              </a:ext>
            </a:extLst>
          </p:cNvPr>
          <p:cNvSpPr/>
          <p:nvPr/>
        </p:nvSpPr>
        <p:spPr>
          <a:xfrm>
            <a:off x="8234839" y="4151940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0FC54149-D71D-4582-B77C-6E009D7E15EA}"/>
              </a:ext>
            </a:extLst>
          </p:cNvPr>
          <p:cNvSpPr/>
          <p:nvPr/>
        </p:nvSpPr>
        <p:spPr>
          <a:xfrm>
            <a:off x="9806870" y="4145652"/>
            <a:ext cx="1946873" cy="17619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0" name="위쪽 화살표 56">
            <a:extLst>
              <a:ext uri="{FF2B5EF4-FFF2-40B4-BE49-F238E27FC236}">
                <a16:creationId xmlns:a16="http://schemas.microsoft.com/office/drawing/2014/main" id="{48EFEA22-DAAB-41FA-8A04-AFC11F31E3EF}"/>
              </a:ext>
            </a:extLst>
          </p:cNvPr>
          <p:cNvSpPr/>
          <p:nvPr/>
        </p:nvSpPr>
        <p:spPr>
          <a:xfrm rot="5400000">
            <a:off x="5539635" y="-1961394"/>
            <a:ext cx="1290111" cy="11142631"/>
          </a:xfrm>
          <a:prstGeom prst="upArrow">
            <a:avLst>
              <a:gd name="adj1" fmla="val 50000"/>
              <a:gd name="adj2" fmla="val 35481"/>
            </a:avLst>
          </a:prstGeom>
          <a:solidFill>
            <a:srgbClr val="0070C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7A72864-5743-4BC8-A7AA-7C6D82BF730F}"/>
              </a:ext>
            </a:extLst>
          </p:cNvPr>
          <p:cNvSpPr/>
          <p:nvPr/>
        </p:nvSpPr>
        <p:spPr>
          <a:xfrm>
            <a:off x="4101500" y="3310263"/>
            <a:ext cx="584979" cy="586597"/>
          </a:xfrm>
          <a:prstGeom prst="ellipse">
            <a:avLst/>
          </a:prstGeom>
          <a:solidFill>
            <a:srgbClr val="80BFAA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A16DC5E-A992-4169-AFB4-DE0759D2E8DA}"/>
              </a:ext>
            </a:extLst>
          </p:cNvPr>
          <p:cNvSpPr/>
          <p:nvPr/>
        </p:nvSpPr>
        <p:spPr>
          <a:xfrm>
            <a:off x="4219194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3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F380EB45-0AE0-454B-82A1-3942F312A66B}"/>
              </a:ext>
            </a:extLst>
          </p:cNvPr>
          <p:cNvSpPr/>
          <p:nvPr/>
        </p:nvSpPr>
        <p:spPr>
          <a:xfrm>
            <a:off x="2568874" y="3310263"/>
            <a:ext cx="584979" cy="586597"/>
          </a:xfrm>
          <a:prstGeom prst="ellipse">
            <a:avLst/>
          </a:prstGeom>
          <a:solidFill>
            <a:srgbClr val="F54E7A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08FC839-DC26-439B-B9FA-65E22BDEAAD0}"/>
              </a:ext>
            </a:extLst>
          </p:cNvPr>
          <p:cNvSpPr/>
          <p:nvPr/>
        </p:nvSpPr>
        <p:spPr>
          <a:xfrm>
            <a:off x="2686568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2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03C61BA-7793-49EA-8920-1A2ACF42657E}"/>
              </a:ext>
            </a:extLst>
          </p:cNvPr>
          <p:cNvSpPr/>
          <p:nvPr/>
        </p:nvSpPr>
        <p:spPr>
          <a:xfrm>
            <a:off x="5634126" y="3310263"/>
            <a:ext cx="584979" cy="586597"/>
          </a:xfrm>
          <a:prstGeom prst="ellipse">
            <a:avLst/>
          </a:prstGeom>
          <a:solidFill>
            <a:srgbClr val="F3EDBB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5A44D9C-2588-4B3C-AFB8-7765A9B4CEF0}"/>
              </a:ext>
            </a:extLst>
          </p:cNvPr>
          <p:cNvSpPr/>
          <p:nvPr/>
        </p:nvSpPr>
        <p:spPr>
          <a:xfrm>
            <a:off x="5751820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4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C71C654C-143C-4569-B403-D1F82EC5311F}"/>
              </a:ext>
            </a:extLst>
          </p:cNvPr>
          <p:cNvSpPr/>
          <p:nvPr/>
        </p:nvSpPr>
        <p:spPr>
          <a:xfrm>
            <a:off x="7166752" y="3310263"/>
            <a:ext cx="584979" cy="586597"/>
          </a:xfrm>
          <a:prstGeom prst="ellipse">
            <a:avLst/>
          </a:prstGeom>
          <a:solidFill>
            <a:srgbClr val="F2A14F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919024F-F146-4BFA-B626-3311C9570B19}"/>
              </a:ext>
            </a:extLst>
          </p:cNvPr>
          <p:cNvSpPr/>
          <p:nvPr/>
        </p:nvSpPr>
        <p:spPr>
          <a:xfrm>
            <a:off x="7284446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5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D73F6ECB-5560-4464-99C4-C0667F1C0AA3}"/>
              </a:ext>
            </a:extLst>
          </p:cNvPr>
          <p:cNvSpPr/>
          <p:nvPr/>
        </p:nvSpPr>
        <p:spPr>
          <a:xfrm>
            <a:off x="8699378" y="3310263"/>
            <a:ext cx="584979" cy="5865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96D570E-EB90-4E48-965B-4AA8503A10AD}"/>
              </a:ext>
            </a:extLst>
          </p:cNvPr>
          <p:cNvSpPr/>
          <p:nvPr/>
        </p:nvSpPr>
        <p:spPr>
          <a:xfrm>
            <a:off x="8817072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6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F8EBCC3-9DF2-438A-8D5E-DB11C7C70C0C}"/>
              </a:ext>
            </a:extLst>
          </p:cNvPr>
          <p:cNvSpPr/>
          <p:nvPr/>
        </p:nvSpPr>
        <p:spPr>
          <a:xfrm>
            <a:off x="10232004" y="3338516"/>
            <a:ext cx="584979" cy="586597"/>
          </a:xfrm>
          <a:prstGeom prst="ellipse">
            <a:avLst/>
          </a:prstGeom>
          <a:solidFill>
            <a:srgbClr val="24A68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70011AF-E374-4C53-881E-348EAE11FB97}"/>
              </a:ext>
            </a:extLst>
          </p:cNvPr>
          <p:cNvSpPr/>
          <p:nvPr/>
        </p:nvSpPr>
        <p:spPr>
          <a:xfrm>
            <a:off x="10349698" y="343945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7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9BDB77DF-6935-40FF-84F0-4ED8CD453B5B}"/>
              </a:ext>
            </a:extLst>
          </p:cNvPr>
          <p:cNvSpPr/>
          <p:nvPr/>
        </p:nvSpPr>
        <p:spPr>
          <a:xfrm>
            <a:off x="1036248" y="3310263"/>
            <a:ext cx="584979" cy="586597"/>
          </a:xfrm>
          <a:prstGeom prst="ellipse">
            <a:avLst/>
          </a:prstGeom>
          <a:solidFill>
            <a:srgbClr val="F8DCD8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BF35705-25ED-40C3-BBAF-E9A3B66E8206}"/>
              </a:ext>
            </a:extLst>
          </p:cNvPr>
          <p:cNvSpPr/>
          <p:nvPr/>
        </p:nvSpPr>
        <p:spPr>
          <a:xfrm>
            <a:off x="1153942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1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90C987B-788A-434E-88F3-6D55B79E13EB}"/>
              </a:ext>
            </a:extLst>
          </p:cNvPr>
          <p:cNvSpPr/>
          <p:nvPr/>
        </p:nvSpPr>
        <p:spPr>
          <a:xfrm>
            <a:off x="757424" y="4617575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>
                <a:latin typeface="+mn-ea"/>
              </a:rPr>
              <a:t>선발공고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게시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포털 공지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442F92D-0B14-461F-948E-00EF0669A6CD}"/>
              </a:ext>
            </a:extLst>
          </p:cNvPr>
          <p:cNvSpPr/>
          <p:nvPr/>
        </p:nvSpPr>
        <p:spPr>
          <a:xfrm>
            <a:off x="2294505" y="4626734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지원서접수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서류검토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면접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0027F29-42ED-4E66-BF23-51BCFB84E562}"/>
              </a:ext>
            </a:extLst>
          </p:cNvPr>
          <p:cNvSpPr/>
          <p:nvPr/>
        </p:nvSpPr>
        <p:spPr>
          <a:xfrm>
            <a:off x="3831460" y="4626733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합격자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발표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개별 공지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305B8BA-8A74-414F-8291-23E0F4878161}"/>
              </a:ext>
            </a:extLst>
          </p:cNvPr>
          <p:cNvSpPr/>
          <p:nvPr/>
        </p:nvSpPr>
        <p:spPr>
          <a:xfrm>
            <a:off x="5355442" y="4718288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합격자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오리엔테이션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ADFBA6A-713C-4DB3-A119-7F90DB33D462}"/>
              </a:ext>
            </a:extLst>
          </p:cNvPr>
          <p:cNvSpPr/>
          <p:nvPr/>
        </p:nvSpPr>
        <p:spPr>
          <a:xfrm>
            <a:off x="6888068" y="4718288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학생추천 및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지원서 작성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31D496-B3F5-4E8B-ABBE-DDF1982E29AC}"/>
              </a:ext>
            </a:extLst>
          </p:cNvPr>
          <p:cNvSpPr/>
          <p:nvPr/>
        </p:nvSpPr>
        <p:spPr>
          <a:xfrm>
            <a:off x="8416380" y="4616194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자매대학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입학허가서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수령</a:t>
            </a:r>
            <a:endParaRPr lang="en-US" altLang="ko-KR" sz="1400" b="1" spc="-150" dirty="0"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097F879-7701-4901-9FB5-FCF77B48C4E7}"/>
              </a:ext>
            </a:extLst>
          </p:cNvPr>
          <p:cNvSpPr/>
          <p:nvPr/>
        </p:nvSpPr>
        <p:spPr>
          <a:xfrm>
            <a:off x="9954556" y="4851078"/>
            <a:ext cx="1649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파견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076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전공</a:t>
            </a:r>
            <a:endParaRPr lang="en-US" altLang="ko-KR" sz="1600" b="1" dirty="0">
              <a:latin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선발대학 리스트 및 자매대학 홈페이지를 참고하여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 개설된 전공을 확인 후 지원</a:t>
            </a:r>
            <a:r>
              <a:rPr lang="ko-KR" altLang="en-US" sz="1200" dirty="0">
                <a:latin typeface="+mn-ea"/>
                <a:cs typeface="Helvetica"/>
              </a:rPr>
              <a:t>하시기 바랍니다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자매대학의 전공 검색 및 수강 가능 여부에 대한 추가 설명은 후면의 </a:t>
            </a:r>
            <a:r>
              <a:rPr lang="en-US" altLang="ko-KR" sz="1200" dirty="0">
                <a:latin typeface="+mn-ea"/>
              </a:rPr>
              <a:t>FAQ </a:t>
            </a:r>
            <a:r>
              <a:rPr lang="ko-KR" altLang="en-US" sz="1200" dirty="0">
                <a:latin typeface="+mn-ea"/>
              </a:rPr>
              <a:t>참고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본교에서 교환학생을 선발할 때는 지원자의 전공이 자매대학에 개설되어 있는지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특정 전공을 수강할 수 있는지의 여부를 판단하지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r>
              <a:rPr lang="ko-KR" altLang="en-US" sz="1200" dirty="0">
                <a:latin typeface="+mn-ea"/>
                <a:cs typeface="Helvetica"/>
              </a:rPr>
              <a:t> 즉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자매대학의 전공 개설 및 일치 여부와 상관없이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지원은 지원자 본인의 자유이며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본교에서는 전공별로 지원에 대한 특별한 제한을 두고 있지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허나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자매대학에서 지원자의 전공이 없거나 맞지 않는 경우 입학이 거절될 수도 있으며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입학이 승인된다 하더라도 선수과목 이수가 없는 경우 수강할 수 있는 과목이 극히 제한될 수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귀국 후 학점인정 또한 전공과목이 아니면 교양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자유선택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으로 밖에 신청할 수 없습니다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따라서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지원자 본인의 전공 수업을 수강할 수 있는 자매대학에 지원할 것을 강력히 권장</a:t>
            </a:r>
            <a:r>
              <a:rPr lang="ko-KR" altLang="en-US" sz="1200" dirty="0">
                <a:latin typeface="+mn-ea"/>
                <a:cs typeface="Helvetica"/>
              </a:rPr>
              <a:t>하고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수업</a:t>
            </a:r>
            <a:endParaRPr lang="en-US" altLang="ko-KR" sz="1600" b="1" dirty="0">
              <a:latin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교환학생은 기본적으로 자매대학에서 수강할 수 있는 과목에 제한이 있을 수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이는 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선수과목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 err="1">
                <a:latin typeface="+mn-ea"/>
                <a:cs typeface="Helvetica"/>
              </a:rPr>
              <a:t>여석</a:t>
            </a:r>
            <a:r>
              <a:rPr lang="ko-KR" altLang="en-US" sz="1200" dirty="0">
                <a:latin typeface="+mn-ea"/>
                <a:cs typeface="Helvetica"/>
              </a:rPr>
              <a:t> 등에 따라 전적으로 자매대학의 학사규정에 의하여 해당 학기에 결정되는 것으로</a:t>
            </a:r>
            <a:r>
              <a:rPr lang="en-US" altLang="ko-KR" sz="1200" dirty="0">
                <a:latin typeface="+mn-ea"/>
                <a:cs typeface="Helvetica"/>
              </a:rPr>
              <a:t>,</a:t>
            </a:r>
            <a:r>
              <a:rPr lang="ko-KR" altLang="en-US" sz="1200" dirty="0">
                <a:latin typeface="+mn-ea"/>
                <a:cs typeface="Helvetica"/>
              </a:rPr>
              <a:t> 본교에서 교환학생을 지원할 시점에는 정확히 알기가 어렵습니다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교환학생은 현지 사정에 따라 본인이 희망하는 수업을 수강하지 못할 수도 있으므로 이를 충분히 감안하여 신청하시기 바라며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융통성을 가지고 다양한 분야의 수업을 들으며 해외 대학생활을 체험한다는 마음가짐으로 신청하시기를 권장 드립니다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졸업과 관련하여 반드시 수강을 하여야 하는 전공 과목은 파견 전후에 본교에서 수강</a:t>
            </a:r>
            <a:r>
              <a:rPr lang="ko-KR" altLang="en-US" sz="1200" dirty="0">
                <a:latin typeface="+mn-ea"/>
                <a:cs typeface="Helvetica"/>
              </a:rPr>
              <a:t>하는 것이 안전합니다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특히 복수전공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부전공과 같은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수업 수강 희망 시 본교에서 이수한 학점이 충분치 않다면 자매대학에서 수강할 수 있는 과목이 극히 제한되는 경우가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전공 및 수업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896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학점인정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36E189C-768B-4ABC-8D6C-73D62D4B02FD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주요사항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자매대학에서 취득한 학점은 파견 종료 후 소정의 절차를 거쳐 본교 학점으로 인정</a:t>
            </a:r>
            <a:r>
              <a:rPr lang="ko-KR" altLang="en-US" sz="1200" dirty="0">
                <a:latin typeface="+mn-ea"/>
                <a:cs typeface="Helvetica"/>
              </a:rPr>
              <a:t>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학기당 최대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19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학점 까지만 학점인정 신청 가능</a:t>
            </a:r>
            <a:r>
              <a:rPr lang="ko-KR" altLang="en-US" sz="1200" dirty="0">
                <a:latin typeface="+mn-ea"/>
                <a:cs typeface="Helvetica"/>
              </a:rPr>
              <a:t>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12</a:t>
            </a:r>
            <a:r>
              <a:rPr lang="ko-KR" altLang="en-US" sz="1200" dirty="0">
                <a:latin typeface="+mn-ea"/>
                <a:cs typeface="Helvetica"/>
              </a:rPr>
              <a:t>학번 포함 이전 학번은 </a:t>
            </a:r>
            <a:r>
              <a:rPr lang="en-US" altLang="ko-KR" sz="1200" dirty="0">
                <a:latin typeface="+mn-ea"/>
                <a:cs typeface="Helvetica"/>
              </a:rPr>
              <a:t>21</a:t>
            </a:r>
            <a:r>
              <a:rPr lang="ko-KR" altLang="en-US" sz="1200" dirty="0">
                <a:latin typeface="+mn-ea"/>
                <a:cs typeface="Helvetica"/>
              </a:rPr>
              <a:t>학점까지 신청 가능하며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법과대학 소속 </a:t>
            </a:r>
            <a:r>
              <a:rPr lang="en-US" altLang="ko-KR" sz="1200" dirty="0">
                <a:latin typeface="+mn-ea"/>
                <a:cs typeface="Helvetica"/>
              </a:rPr>
              <a:t>3,4</a:t>
            </a:r>
            <a:r>
              <a:rPr lang="ko-KR" altLang="en-US" sz="1200" dirty="0">
                <a:latin typeface="+mn-ea"/>
                <a:cs typeface="Helvetica"/>
              </a:rPr>
              <a:t>학년은 학번에 관계없이 </a:t>
            </a:r>
            <a:r>
              <a:rPr lang="en-US" altLang="ko-KR" sz="1200" dirty="0">
                <a:latin typeface="+mn-ea"/>
                <a:cs typeface="Helvetica"/>
              </a:rPr>
              <a:t>21</a:t>
            </a:r>
            <a:r>
              <a:rPr lang="ko-KR" altLang="en-US" sz="1200" dirty="0">
                <a:latin typeface="+mn-ea"/>
                <a:cs typeface="Helvetica"/>
              </a:rPr>
              <a:t>학점까지 신청 가능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교환학생 파견 시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  <a:cs typeface="Helvetica"/>
              </a:rPr>
              <a:t>학점이월제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 및 성적우수자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3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학점 추가수강신청 대상에서 제외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전공과목 이외에는 모두 교양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자유선택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으로 인정</a:t>
            </a:r>
            <a:r>
              <a:rPr lang="ko-KR" altLang="en-US" sz="1200" dirty="0">
                <a:latin typeface="+mn-ea"/>
                <a:cs typeface="Helvetica"/>
              </a:rPr>
              <a:t>되며 이는 핵심 교양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영역별 교양 등의 특정 교양학점이 아닌 단순 졸업학점에만 포함되는 자유선택 학점입니다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전공 외 복수전공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부전공 등의 다전공으로의 학점인정은 해당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신청이 파견 전에 완료된 경우에 한하여 인정 가능합니다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신청이 파견 전에 완료되어 있지 않은 경우 해당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교과목으로 학점인정 신청이 불가하며 자유선택 학점으로만 신청 가능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멘토링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전공세미나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교직 교과목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전공 중 교직 기본이수 교과목 포함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으로는 학점인정 신청이 불가합니다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재수강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즉 본교에서 이미 이수한 전공과목으로는 학점인정 신청이 불가합니다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모든 교환학생 취득학점의 성적은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P(Pass)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혹은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F(Fail)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만 인정되며 졸업학점에는 포함되지만 총 평점평균에는 영향을 미치지 않습니다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자매대학에서 발급한 성적증명서를 기준으로 성적에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관계없이 학점을 취득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이수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한 경우 본교에서 </a:t>
            </a:r>
            <a:r>
              <a:rPr lang="en-US" altLang="ko-KR" sz="1200" dirty="0">
                <a:latin typeface="+mn-ea"/>
                <a:cs typeface="Helvetica"/>
              </a:rPr>
              <a:t>‘P(Pass)’</a:t>
            </a:r>
            <a:r>
              <a:rPr lang="ko-KR" altLang="en-US" sz="1200" dirty="0">
                <a:latin typeface="+mn-ea"/>
                <a:cs typeface="Helvetica"/>
              </a:rPr>
              <a:t>로 인정되며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학점을 취득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이수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하지 못하였거나 성적이 </a:t>
            </a:r>
            <a:r>
              <a:rPr lang="en-US" altLang="ko-KR" sz="1200" dirty="0">
                <a:latin typeface="+mn-ea"/>
                <a:cs typeface="Helvetica"/>
              </a:rPr>
              <a:t>F </a:t>
            </a:r>
            <a:r>
              <a:rPr lang="ko-KR" altLang="en-US" sz="1200" dirty="0">
                <a:latin typeface="+mn-ea"/>
                <a:cs typeface="Helvetica"/>
              </a:rPr>
              <a:t>혹은 </a:t>
            </a:r>
            <a:r>
              <a:rPr lang="en-US" altLang="ko-KR" sz="1200" dirty="0">
                <a:latin typeface="+mn-ea"/>
                <a:cs typeface="Helvetica"/>
              </a:rPr>
              <a:t>Fail</a:t>
            </a:r>
            <a:r>
              <a:rPr lang="ko-KR" altLang="en-US" sz="1200" dirty="0">
                <a:latin typeface="+mn-ea"/>
                <a:cs typeface="Helvetica"/>
              </a:rPr>
              <a:t>인 경우에는 학점 인정이 불가하며 본교에서도 </a:t>
            </a:r>
            <a:r>
              <a:rPr lang="en-US" altLang="ko-KR" sz="1200" dirty="0">
                <a:latin typeface="+mn-ea"/>
                <a:cs typeface="Helvetica"/>
              </a:rPr>
              <a:t>F(Fail)</a:t>
            </a:r>
            <a:r>
              <a:rPr lang="ko-KR" altLang="en-US" sz="1200" dirty="0">
                <a:latin typeface="+mn-ea"/>
                <a:cs typeface="Helvetica"/>
              </a:rPr>
              <a:t>로 처리됩니다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교환학생으로 해외 파견 중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학적변동 및 소속 변경 등의 신청절차가 발생할 수 있습니다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.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이 경우 본인이 직접 시스템 신청 및 학과 사무실의 도움으로 진행하여야 합니다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. (1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년 파견일 경우 만약 두 번째 학기에 다른 학과 수업을 듣고 싶거나 전공을 하나 더 추가 하고 싶거나 등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10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비용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14EF1C3-0B06-4441-8743-4B9B2E9C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87872"/>
              </p:ext>
            </p:extLst>
          </p:nvPr>
        </p:nvGraphicFramePr>
        <p:xfrm>
          <a:off x="465718" y="4797911"/>
          <a:ext cx="11260555" cy="109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826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1578393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3607755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  <a:gridCol w="1866512">
                  <a:extLst>
                    <a:ext uri="{9D8B030D-6E8A-4147-A177-3AD203B41FA5}">
                      <a16:colId xmlns:a16="http://schemas.microsoft.com/office/drawing/2014/main" val="2975186041"/>
                    </a:ext>
                  </a:extLst>
                </a:gridCol>
                <a:gridCol w="1641028">
                  <a:extLst>
                    <a:ext uri="{9D8B030D-6E8A-4147-A177-3AD203B41FA5}">
                      <a16:colId xmlns:a16="http://schemas.microsoft.com/office/drawing/2014/main" val="1297784648"/>
                    </a:ext>
                  </a:extLst>
                </a:gridCol>
                <a:gridCol w="1356041">
                  <a:extLst>
                    <a:ext uri="{9D8B030D-6E8A-4147-A177-3AD203B41FA5}">
                      <a16:colId xmlns:a16="http://schemas.microsoft.com/office/drawing/2014/main" val="2130217194"/>
                    </a:ext>
                  </a:extLst>
                </a:gridCol>
              </a:tblGrid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지역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왕복항공료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비자발급비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보험료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학생회비 등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기숙사비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식비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북미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80~150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미국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캐나다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0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50~100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50~100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40~80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유럽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80~120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0~50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10~50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40~80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40~60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아시아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50~80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0~20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10~50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40~80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30~60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만원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8E0E46-AD70-400D-BA8B-FE055C25A7F2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등록금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교환학생은 기본적으로 본교에만 등록금을 납부하고 자매대학에는 등록금을 납부하지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cs typeface="Helvetica"/>
              </a:rPr>
              <a:t>‘</a:t>
            </a:r>
            <a:r>
              <a:rPr lang="ko-KR" altLang="en-US" sz="1200" dirty="0">
                <a:latin typeface="+mn-ea"/>
                <a:cs typeface="Helvetica"/>
              </a:rPr>
              <a:t>자매대학 등록금 납부</a:t>
            </a:r>
            <a:r>
              <a:rPr lang="en-US" altLang="ko-KR" sz="1200" dirty="0">
                <a:latin typeface="+mn-ea"/>
                <a:cs typeface="Helvetica"/>
              </a:rPr>
              <a:t>’ </a:t>
            </a:r>
            <a:r>
              <a:rPr lang="ko-KR" altLang="en-US" sz="1200" dirty="0">
                <a:latin typeface="+mn-ea"/>
                <a:cs typeface="Helvetica"/>
              </a:rPr>
              <a:t>라고 나와있는 자매대학의 경우</a:t>
            </a:r>
            <a:r>
              <a:rPr lang="en-US" altLang="ko-KR" sz="1200" dirty="0">
                <a:latin typeface="+mn-ea"/>
                <a:cs typeface="Helvetica"/>
              </a:rPr>
              <a:t>,</a:t>
            </a:r>
            <a:r>
              <a:rPr lang="ko-KR" altLang="en-US" sz="1200" dirty="0">
                <a:latin typeface="+mn-ea"/>
                <a:cs typeface="Helvetica"/>
              </a:rPr>
              <a:t> 파견학생은 본교와 자매대학 양 쪽 모두에 등록금을 납부하여야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하지만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자매대학에 납부하는 등록금은 전액 본교에서 장학금으로 지원되기 때문에 자매대학 등록금은 면제인 것과 동일합니다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단</a:t>
            </a:r>
            <a:r>
              <a:rPr lang="en-US" altLang="ko-KR" sz="1200" dirty="0">
                <a:latin typeface="+mn-ea"/>
                <a:cs typeface="Helvetica"/>
              </a:rPr>
              <a:t>, SAF</a:t>
            </a:r>
            <a:r>
              <a:rPr lang="ko-KR" altLang="en-US" sz="1200" dirty="0">
                <a:latin typeface="+mn-ea"/>
                <a:cs typeface="Helvetica"/>
              </a:rPr>
              <a:t>방문학생의 경우에는 자매대학에 납부하는 등록금이 지급되는 장학금보다 클 수 있습니다</a:t>
            </a:r>
            <a:r>
              <a:rPr lang="en-US" altLang="ko-KR" sz="1200" dirty="0">
                <a:latin typeface="+mn-ea"/>
                <a:cs typeface="Helvetica"/>
              </a:rPr>
              <a:t>. (</a:t>
            </a:r>
            <a:r>
              <a:rPr lang="ko-KR" altLang="en-US" sz="1200" dirty="0">
                <a:latin typeface="+mn-ea"/>
                <a:cs typeface="Helvetica"/>
              </a:rPr>
              <a:t>후면의 </a:t>
            </a:r>
            <a:r>
              <a:rPr lang="en-US" altLang="ko-KR" sz="1200" dirty="0">
                <a:latin typeface="+mn-ea"/>
                <a:cs typeface="Helvetica"/>
              </a:rPr>
              <a:t>FAQ</a:t>
            </a:r>
            <a:r>
              <a:rPr lang="ko-KR" altLang="en-US" sz="1200" dirty="0">
                <a:latin typeface="+mn-ea"/>
                <a:cs typeface="Helvetica"/>
              </a:rPr>
              <a:t>참고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endParaRPr lang="ko-KR" altLang="en-US" sz="1200" dirty="0">
              <a:latin typeface="+mn-ea"/>
              <a:cs typeface="Helvetica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 따라 등록금과는 별개로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  <a:cs typeface="Helvetica"/>
              </a:rPr>
              <a:t>접수비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학생회비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보험료 등 교환학생이 의무적으로 납부하여야 하는 비용이 있을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특히 보험의 경우 많은 자매대학들이 가입을 의무화하고 있으며 국가에 따라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학기 보험료로 </a:t>
            </a:r>
            <a:r>
              <a:rPr lang="en-US" altLang="ko-KR" sz="1200" dirty="0">
                <a:latin typeface="+mn-ea"/>
                <a:cs typeface="Helvetica"/>
              </a:rPr>
              <a:t>$500~$1,000</a:t>
            </a:r>
            <a:r>
              <a:rPr lang="ko-KR" altLang="en-US" sz="1200" dirty="0">
                <a:latin typeface="+mn-ea"/>
                <a:cs typeface="Helvetica"/>
              </a:rPr>
              <a:t>의 지출이 발생될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체재비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+mn-ea"/>
                <a:cs typeface="Helvetica"/>
              </a:rPr>
              <a:t>왕복항공료를</a:t>
            </a:r>
            <a:r>
              <a:rPr lang="ko-KR" altLang="en-US" sz="1200" dirty="0">
                <a:latin typeface="+mn-ea"/>
                <a:cs typeface="Helvetica"/>
              </a:rPr>
              <a:t> 비롯한 비자발급비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기숙사비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식비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교재비 등 파견 및 수학을 위한 체재비는 모두 파견학생 개인의 부담입니다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자매대학에 따라 기숙사 의무 입사 및 </a:t>
            </a:r>
            <a:r>
              <a:rPr lang="ko-KR" altLang="en-US" sz="1200" dirty="0" err="1">
                <a:latin typeface="+mn-ea"/>
                <a:cs typeface="Helvetica"/>
              </a:rPr>
              <a:t>의무식</a:t>
            </a:r>
            <a:r>
              <a:rPr lang="ko-KR" altLang="en-US" sz="1200" dirty="0">
                <a:latin typeface="+mn-ea"/>
                <a:cs typeface="Helvetica"/>
              </a:rPr>
              <a:t> 제도</a:t>
            </a:r>
            <a:r>
              <a:rPr lang="en-US" altLang="ko-KR" sz="1200" dirty="0">
                <a:latin typeface="+mn-ea"/>
                <a:cs typeface="Helvetica"/>
              </a:rPr>
              <a:t>(Meal Plan)</a:t>
            </a:r>
            <a:r>
              <a:rPr lang="ko-KR" altLang="en-US" sz="1200" dirty="0">
                <a:latin typeface="+mn-ea"/>
                <a:cs typeface="Helvetica"/>
              </a:rPr>
              <a:t>를 운영하는 곳도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r>
              <a:rPr lang="ko-KR" altLang="en-US" sz="1200" dirty="0">
                <a:latin typeface="+mn-ea"/>
                <a:cs typeface="Helvetica"/>
              </a:rPr>
              <a:t> 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천재지변과 같은 불가항력적인 사고로 인하여 파견이 취소되거나 학업이 중단되더라도 본 국제처에서는 어떠한 금전적 책임을 지지않습니다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다음은 지역별로 평균적으로 소요되는 비용이며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이는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시기별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대학별 및 개인의 소비 성향에 따라 천차만별이니 단순 참고자료로만 활용</a:t>
            </a:r>
            <a:r>
              <a:rPr lang="ko-KR" altLang="en-US" sz="1200" dirty="0">
                <a:latin typeface="+mn-ea"/>
                <a:cs typeface="Helvetica"/>
              </a:rPr>
              <a:t>하여 주시기 바랍니다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53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교내 장학금</a:t>
            </a:r>
            <a:endParaRPr lang="en-US" altLang="ko-KR" sz="16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교환학생으로 선발되면 본교에 등록금을 납부하고 본교 재학생 신분으로 자매대학에서 수업을 듣게 됩니다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즉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교환학생 파견학기도 정상적인 본교 </a:t>
            </a:r>
            <a:r>
              <a:rPr lang="ko-KR" altLang="en-US" sz="1200" dirty="0" err="1">
                <a:latin typeface="+mn-ea"/>
                <a:cs typeface="Helvetica"/>
              </a:rPr>
              <a:t>등록학기입니다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따라서</a:t>
            </a:r>
            <a:r>
              <a:rPr lang="en-US" altLang="ko-KR" sz="1200" dirty="0">
                <a:latin typeface="+mn-ea"/>
                <a:cs typeface="Helvetica"/>
              </a:rPr>
              <a:t>,</a:t>
            </a:r>
            <a:r>
              <a:rPr lang="ko-KR" altLang="en-US" sz="1200" dirty="0">
                <a:latin typeface="+mn-ea"/>
                <a:cs typeface="Helvetica"/>
              </a:rPr>
              <a:t>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파견학기에 본교로 납부하는 등록금에 대한 장학금 또한 본교에 일반적으로 재학중일 때와 마찬가지로 수혜가 가능</a:t>
            </a:r>
            <a:r>
              <a:rPr lang="ko-KR" altLang="en-US" sz="1200" dirty="0">
                <a:latin typeface="+mn-ea"/>
                <a:cs typeface="Helvetica"/>
              </a:rPr>
              <a:t>합니다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교환학생 파견학기는 모든 취득 성적이 </a:t>
            </a:r>
            <a:r>
              <a:rPr lang="en-US" altLang="ko-KR" sz="1200" dirty="0">
                <a:latin typeface="+mn-ea"/>
                <a:cs typeface="Helvetica"/>
              </a:rPr>
              <a:t>Pass </a:t>
            </a:r>
            <a:r>
              <a:rPr lang="ko-KR" altLang="en-US" sz="1200" dirty="0">
                <a:latin typeface="+mn-ea"/>
                <a:cs typeface="Helvetica"/>
              </a:rPr>
              <a:t>혹은 </a:t>
            </a:r>
            <a:r>
              <a:rPr lang="en-US" altLang="ko-KR" sz="1200" dirty="0">
                <a:latin typeface="+mn-ea"/>
                <a:cs typeface="Helvetica"/>
              </a:rPr>
              <a:t>Fail</a:t>
            </a:r>
            <a:r>
              <a:rPr lang="ko-KR" altLang="en-US" sz="1200" dirty="0">
                <a:latin typeface="+mn-ea"/>
                <a:cs typeface="Helvetica"/>
              </a:rPr>
              <a:t>로만 계산되며 총 평점평균에 영향을 미치지 않기 때문에 </a:t>
            </a:r>
            <a:r>
              <a:rPr lang="en-US" altLang="ko-KR" sz="1200" dirty="0">
                <a:latin typeface="+mn-ea"/>
                <a:cs typeface="Helvetica"/>
              </a:rPr>
              <a:t>‘</a:t>
            </a:r>
            <a:r>
              <a:rPr lang="ko-KR" altLang="en-US" sz="1200" dirty="0">
                <a:latin typeface="+mn-ea"/>
                <a:cs typeface="Helvetica"/>
              </a:rPr>
              <a:t>평점평균</a:t>
            </a:r>
            <a:r>
              <a:rPr lang="en-US" altLang="ko-KR" sz="1200" dirty="0">
                <a:latin typeface="+mn-ea"/>
                <a:cs typeface="Helvetica"/>
              </a:rPr>
              <a:t>’</a:t>
            </a:r>
            <a:r>
              <a:rPr lang="ko-KR" altLang="en-US" sz="1200" dirty="0">
                <a:latin typeface="+mn-ea"/>
                <a:cs typeface="Helvetica"/>
              </a:rPr>
              <a:t>이라는 것이 존재하지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7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외부 장학금</a:t>
            </a:r>
            <a:endParaRPr lang="en-US" altLang="ko-KR" sz="1200" dirty="0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FD49B37-06A6-4878-AA28-E16F14936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5296"/>
              </p:ext>
            </p:extLst>
          </p:nvPr>
        </p:nvGraphicFramePr>
        <p:xfrm>
          <a:off x="465718" y="2224121"/>
          <a:ext cx="112605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28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9780027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67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국가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교환학생 파견학기에 대한 국가 장학금은 본교에 일반적으로 재학중일 때와 마찬가지로 수혜 가능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Helvetica"/>
                        </a:rPr>
                        <a:t>교환학생 파견 직후학기에 대한 국가 장학금은 교환학생 파견 직전학기의 평점평균을 기준으로 심사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234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성적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교환학생 파견학기에 대한 교내 성적 장학금은 본교에 일반적으로 재학중일 때와 마찬가지로 수혜 가능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>
                          <a:latin typeface="+mn-ea"/>
                          <a:cs typeface="Helvetica"/>
                        </a:rPr>
                        <a:t>    </a:t>
                      </a:r>
                      <a:r>
                        <a:rPr lang="ko-KR" altLang="ko-KR" sz="1200" dirty="0">
                          <a:latin typeface="+mn-ea"/>
                          <a:cs typeface="Helvetica"/>
                        </a:rPr>
                        <a:t>※</a:t>
                      </a:r>
                      <a:r>
                        <a:rPr lang="en-US" altLang="ko-KR" sz="1200" dirty="0">
                          <a:latin typeface="+mn-ea"/>
                          <a:cs typeface="Helvetica"/>
                        </a:rPr>
                        <a:t> 1</a:t>
                      </a: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년 파견의 경우 두 번째 파견학기에는 수혜 불가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교환학생 파견 직후학기에 대한 교내 성적 장학금은 수혜 불가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7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전액 장학생의 경우 일반적으로는 교환학생 파견 직전학기의 평점평균을 기준으로 파견기간 동안 장학생 자격이 유지되나</a:t>
                      </a:r>
                      <a:r>
                        <a:rPr lang="en-US" altLang="ko-KR" sz="1200" dirty="0">
                          <a:latin typeface="+mn-ea"/>
                          <a:cs typeface="Helvetica"/>
                        </a:rPr>
                        <a:t>, </a:t>
                      </a: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정확한 장학금별 유지조건은 반드시 소속 학과에 확인할 것 </a:t>
                      </a:r>
                      <a:r>
                        <a:rPr lang="en-US" altLang="ko-KR" sz="1200" dirty="0">
                          <a:latin typeface="+mn-ea"/>
                          <a:cs typeface="Helvetica"/>
                        </a:rPr>
                        <a:t>(</a:t>
                      </a:r>
                      <a:r>
                        <a:rPr lang="ko-KR" altLang="en-US" sz="1200" dirty="0">
                          <a:latin typeface="+mn-ea"/>
                          <a:cs typeface="Helvetica"/>
                        </a:rPr>
                        <a:t>기타 외부 장학금의 경우에도 마찬가지로 해당 장학금 지급기관에 조건을 확인할 것</a:t>
                      </a:r>
                      <a:r>
                        <a:rPr lang="en-US" altLang="ko-KR" sz="1200" dirty="0">
                          <a:latin typeface="+mn-ea"/>
                          <a:cs typeface="Helvetica"/>
                        </a:rPr>
                        <a:t>)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56149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D4841C-AE41-44C6-896B-AFBEA8489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28486"/>
              </p:ext>
            </p:extLst>
          </p:nvPr>
        </p:nvGraphicFramePr>
        <p:xfrm>
          <a:off x="465717" y="4505212"/>
          <a:ext cx="1126055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28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9780027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695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미래에셋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 err="1">
                          <a:latin typeface="+mn-ea"/>
                        </a:rPr>
                        <a:t>미래에셋</a:t>
                      </a:r>
                      <a:r>
                        <a:rPr lang="ko-KR" altLang="en-US" sz="1200" dirty="0">
                          <a:latin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</a:rPr>
                        <a:t>박현주재단에서</a:t>
                      </a:r>
                      <a:r>
                        <a:rPr lang="ko-KR" altLang="en-US" sz="1200" dirty="0">
                          <a:latin typeface="+mn-ea"/>
                        </a:rPr>
                        <a:t> 운영하는 장학금으로 교환학생 지원 시기에 별도로 지원 가능</a:t>
                      </a:r>
                      <a:endParaRPr lang="en-US" altLang="ko-KR" sz="1200" dirty="0">
                        <a:latin typeface="+mn-ea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</a:rPr>
                        <a:t>교환학생 공지와는 별도로 추후 포털 학사국제공지에 선발안내 공고가 게시되며</a:t>
                      </a:r>
                      <a:r>
                        <a:rPr lang="en-US" altLang="ko-KR" sz="1200" dirty="0">
                          <a:latin typeface="+mn-ea"/>
                        </a:rPr>
                        <a:t>,</a:t>
                      </a:r>
                      <a:r>
                        <a:rPr lang="ko-KR" altLang="en-US" sz="1200" dirty="0">
                          <a:latin typeface="+mn-ea"/>
                        </a:rPr>
                        <a:t> 자격요건 </a:t>
                      </a:r>
                      <a:r>
                        <a:rPr lang="ko-KR" altLang="en-US" sz="1200" dirty="0" err="1">
                          <a:latin typeface="+mn-ea"/>
                        </a:rPr>
                        <a:t>충족자</a:t>
                      </a:r>
                      <a:r>
                        <a:rPr lang="ko-KR" altLang="en-US" sz="1200" dirty="0">
                          <a:latin typeface="+mn-ea"/>
                        </a:rPr>
                        <a:t> 및 희망자에 한하여 신청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23735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아셈듀오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</a:rPr>
                        <a:t>파견학기에 유럽의 자매대학과 </a:t>
                      </a:r>
                      <a:r>
                        <a:rPr lang="en-US" altLang="ko-KR" sz="1200" dirty="0">
                          <a:latin typeface="+mn-ea"/>
                        </a:rPr>
                        <a:t>1:1</a:t>
                      </a:r>
                      <a:r>
                        <a:rPr lang="ko-KR" altLang="en-US" sz="1200" dirty="0">
                          <a:latin typeface="+mn-ea"/>
                        </a:rPr>
                        <a:t>로 학생 교환이 이루어졌을 때만 한 쌍을 이뤄 신청할 수 있으며</a:t>
                      </a:r>
                      <a:r>
                        <a:rPr lang="en-US" altLang="ko-KR" sz="1200" dirty="0"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latin typeface="+mn-ea"/>
                        </a:rPr>
                        <a:t>이는 본교와 자매대학 모두 교환학생 최종 선발이 끝난 시점에 국제처에서 자격요건 충족자에게만 개별적으로 연락해서 지원 접수</a:t>
                      </a:r>
                      <a:endParaRPr lang="en-US" altLang="ko-KR" sz="1200" dirty="0">
                        <a:latin typeface="+mn-ea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 err="1">
                          <a:latin typeface="+mn-ea"/>
                        </a:rPr>
                        <a:t>아셈듀오</a:t>
                      </a:r>
                      <a:r>
                        <a:rPr lang="ko-KR" altLang="en-US" sz="1200" dirty="0">
                          <a:latin typeface="+mn-ea"/>
                        </a:rPr>
                        <a:t> 장학금은 봄학기 선발에만 해당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 장학금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>
                          <a:latin typeface="+mn-ea"/>
                        </a:rPr>
                        <a:t>위의 </a:t>
                      </a:r>
                      <a:r>
                        <a:rPr lang="ko-KR" altLang="en-US" sz="1200" dirty="0" err="1">
                          <a:latin typeface="+mn-ea"/>
                        </a:rPr>
                        <a:t>미래에셋</a:t>
                      </a:r>
                      <a:r>
                        <a:rPr lang="ko-KR" altLang="en-US" sz="1200" dirty="0">
                          <a:latin typeface="+mn-ea"/>
                        </a:rPr>
                        <a:t> 및 </a:t>
                      </a:r>
                      <a:r>
                        <a:rPr lang="ko-KR" altLang="en-US" sz="1200" dirty="0" err="1">
                          <a:latin typeface="+mn-ea"/>
                        </a:rPr>
                        <a:t>아셈듀오</a:t>
                      </a:r>
                      <a:r>
                        <a:rPr lang="ko-KR" altLang="en-US" sz="1200" dirty="0">
                          <a:latin typeface="+mn-ea"/>
                        </a:rPr>
                        <a:t> 장학금을 제외한 모든 기타 외부 장학금은 지원자가 개별적으로 검색 및 지원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6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주의사항</a:t>
            </a:r>
            <a:endParaRPr kumimoji="1" lang="en-US" alt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51467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latin typeface="+mn-ea"/>
                <a:cs typeface="Helvetica"/>
              </a:rPr>
              <a:t>선발 진행 중 혹은 완료 후에도 자매대학과의 협의에 따라 선발 세부사항에 대한 변동이 있을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latin typeface="+mn-ea"/>
                <a:cs typeface="Helvetica"/>
              </a:rPr>
              <a:t>본교에서 선발이 되었다 하더라도 자매대학에서 입학을 거부할 수 있으며 이는 전적으로 자매대학에서 결정합니다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코로나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19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확산 추이에 따라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2023-1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학기 파견 시점에서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  <a:cs typeface="Helvetica"/>
              </a:rPr>
              <a:t>상대교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 혹은 본교에 의해 파견이 취소되거나 온라인 수업 전환 등의 변동이 있을 수 있다는 점을 염두에 두고 신중히 고민하여 지원하여 주시기를 부탁드립니다</a:t>
            </a:r>
            <a:r>
              <a:rPr lang="en-US" altLang="ko-KR" sz="1200" b="1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특히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전체학기 평점평균이 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  <a:cs typeface="Helvetica"/>
              </a:rPr>
              <a:t>3.0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  <a:cs typeface="Helvetica"/>
              </a:rPr>
              <a:t>이 되지 않는 경우 </a:t>
            </a:r>
            <a:r>
              <a:rPr lang="ko-KR" altLang="en-US" sz="1200" dirty="0">
                <a:latin typeface="+mn-ea"/>
                <a:cs typeface="Helvetica"/>
              </a:rPr>
              <a:t>자매대학으로부터 입학이 거부될 수도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이는 전적으로 자매대학에서 결정하며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이는 평점평균 외에도 어학성적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학업계획서 등 기타 요인들이 당락에 영향을 미칠 수도 있기 때문에 본교에서 선발하는 시점에는 알 수가 없습니다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따라서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전체학기 평점평균이 </a:t>
            </a:r>
            <a:r>
              <a:rPr lang="en-US" altLang="ko-KR" sz="1200" dirty="0">
                <a:latin typeface="+mn-ea"/>
                <a:cs typeface="Helvetica"/>
              </a:rPr>
              <a:t>3.0 </a:t>
            </a:r>
            <a:r>
              <a:rPr lang="ko-KR" altLang="en-US" sz="1200" dirty="0">
                <a:latin typeface="+mn-ea"/>
                <a:cs typeface="Helvetica"/>
              </a:rPr>
              <a:t>미만이라면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통계적으로는 낮은 확률이기는 하나 입학이 거부될 가능성이 존재한다는 것을 염두에 두고 지원하시기 바랍니다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en-US" altLang="ko-KR" sz="1200" b="1" u="sng" dirty="0">
              <a:solidFill>
                <a:srgbClr val="FF0000"/>
              </a:solidFill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일부 자매대학의 경우 교환학생 합격 발표 이후 바로 자매대학에 지원서를 제출하여야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 때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입학허가서 발부를 위하여 여권정보가 즉시 필요한 경우가 많습니다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0000FF"/>
                </a:solidFill>
                <a:latin typeface="+mn-ea"/>
              </a:rPr>
              <a:t>모든 지원자는 복수여권을 미리 준비하여 두시는 것을 추천 드립니다</a:t>
            </a:r>
            <a:r>
              <a:rPr lang="en-US" altLang="ko-KR" sz="1200" b="1" u="sng" dirty="0">
                <a:solidFill>
                  <a:srgbClr val="0000FF"/>
                </a:solidFill>
                <a:latin typeface="+mn-ea"/>
              </a:rPr>
              <a:t>.</a:t>
            </a:r>
            <a:endParaRPr lang="en-US" altLang="ko-KR" sz="1200" dirty="0">
              <a:latin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70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6216</Words>
  <Application>Microsoft Office PowerPoint</Application>
  <PresentationFormat>와이드스크린</PresentationFormat>
  <Paragraphs>641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5" baseType="lpstr">
      <vt:lpstr>HY헤드라인M</vt:lpstr>
      <vt:lpstr>Yoon 윤고딕 540_TT</vt:lpstr>
      <vt:lpstr>맑은 고딕</vt:lpstr>
      <vt:lpstr>Arial</vt:lpstr>
      <vt:lpstr>Arial Black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INTL-02</dc:creator>
  <cp:lastModifiedBy>안윤영</cp:lastModifiedBy>
  <cp:revision>701</cp:revision>
  <dcterms:created xsi:type="dcterms:W3CDTF">2020-01-31T00:48:15Z</dcterms:created>
  <dcterms:modified xsi:type="dcterms:W3CDTF">2022-08-29T07:55:16Z</dcterms:modified>
</cp:coreProperties>
</file>