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5" r:id="rId3"/>
    <p:sldId id="266" r:id="rId4"/>
    <p:sldId id="257" r:id="rId5"/>
    <p:sldId id="262" r:id="rId6"/>
    <p:sldId id="268" r:id="rId7"/>
    <p:sldId id="267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2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2024-03-04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2024-03-04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2024-03-04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2024-03-04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2024-03-04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2024-03-04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</a:t>
            </a:r>
            <a:r>
              <a:rPr lang="en-US" altLang="ko-KR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[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웹정보시스템</a:t>
            </a:r>
            <a:r>
              <a:rPr lang="en-US" altLang="ko-KR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]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68604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출석인정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안내</a:t>
            </a:r>
            <a:endParaRPr lang="en-US" altLang="ko-KR" sz="4000" b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ko-KR" altLang="en-US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학생 안내용</a:t>
            </a:r>
            <a:r>
              <a:rPr kumimoji="0" lang="en-US" altLang="ko-KR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ko-KR" altLang="en-US" sz="2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</a:rPr>
              <a:t>유고결석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출석인정 사유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548680"/>
            <a:ext cx="1309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  </a:t>
            </a:r>
            <a:r>
              <a:rPr lang="ko-KR" altLang="en-US" sz="1400" dirty="0"/>
              <a:t>가</a:t>
            </a:r>
            <a:r>
              <a:rPr lang="en-US" altLang="ko-KR" sz="1400" dirty="0"/>
              <a:t>. </a:t>
            </a:r>
            <a:r>
              <a:rPr lang="ko-KR" altLang="en-US" sz="1400" dirty="0"/>
              <a:t>일반사유</a:t>
            </a: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598319"/>
              </p:ext>
            </p:extLst>
          </p:nvPr>
        </p:nvGraphicFramePr>
        <p:xfrm>
          <a:off x="323528" y="864599"/>
          <a:ext cx="8496944" cy="4005188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57374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302477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37093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12977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208603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본인의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22682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배우자의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 및 가족관계증빙서류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48504480"/>
                  </a:ext>
                </a:extLst>
              </a:tr>
              <a:tr h="370780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74242160"/>
                  </a:ext>
                </a:extLst>
              </a:tr>
              <a:tr h="370780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질병 및 사고로 인한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진료확인서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처방전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약국 영수증 중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806421240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149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>
                          <a:solidFill>
                            <a:schemeClr val="tx1"/>
                          </a:solidFill>
                          <a:effectLst/>
                        </a:rPr>
                        <a:t>                   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E1DF925-FC5D-4EC2-B1C5-1838B84E687C}"/>
              </a:ext>
            </a:extLst>
          </p:cNvPr>
          <p:cNvSpPr txBox="1"/>
          <p:nvPr/>
        </p:nvSpPr>
        <p:spPr>
          <a:xfrm>
            <a:off x="323528" y="4991747"/>
            <a:ext cx="1247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 나</a:t>
            </a:r>
            <a:r>
              <a:rPr lang="en-US" altLang="ko-KR" sz="1400" dirty="0"/>
              <a:t>. </a:t>
            </a:r>
            <a:r>
              <a:rPr lang="ko-KR" altLang="en-US" sz="1400" dirty="0"/>
              <a:t>학생선수</a:t>
            </a: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FCB5E7C5-17FF-41A4-8780-AD302C9B05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87287"/>
              </p:ext>
            </p:extLst>
          </p:nvPr>
        </p:nvGraphicFramePr>
        <p:xfrm>
          <a:off x="323528" y="5402011"/>
          <a:ext cx="8496944" cy="1267349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70149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219720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507075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7266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대상</a:t>
                      </a: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973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회원단체종목에</a:t>
                      </a:r>
                      <a:r>
                        <a:rPr lang="ko-KR" altLang="en-US" sz="1100" kern="0" spc="-50" baseline="0" dirty="0">
                          <a:effectLst/>
                        </a:rPr>
                        <a:t> </a:t>
                      </a:r>
                      <a:r>
                        <a:rPr lang="ko-KR" altLang="en-US" sz="1100" kern="0" spc="-50" dirty="0">
                          <a:effectLst/>
                        </a:rPr>
                        <a:t>선수로 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시합 출전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973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</a:t>
                      </a:r>
                      <a:endParaRPr lang="en-US" altLang="ko-KR" sz="1100" kern="0" spc="-50" dirty="0"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endParaRPr lang="en-US" altLang="ko-KR" sz="1100" kern="0" spc="-50" dirty="0"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육성종목과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59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/>
              <a:t>2. </a:t>
            </a:r>
            <a:r>
              <a:rPr lang="ko-KR" altLang="en-US" sz="2000" b="1" dirty="0"/>
              <a:t>신청 시 유의사항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2918" y="588750"/>
            <a:ext cx="8658164" cy="6083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 </a:t>
            </a:r>
            <a:r>
              <a:rPr lang="ko-KR" altLang="en-US" sz="1400" b="1" dirty="0"/>
              <a:t>출석인정은 </a:t>
            </a:r>
            <a:r>
              <a:rPr lang="ko-KR" altLang="en-US" sz="1400" b="1" dirty="0">
                <a:solidFill>
                  <a:srgbClr val="FF0000"/>
                </a:solidFill>
              </a:rPr>
              <a:t>사유발생 전이나 사유종료일로부터</a:t>
            </a:r>
            <a:r>
              <a:rPr lang="en-US" altLang="ko-KR" sz="1400" b="1" dirty="0">
                <a:solidFill>
                  <a:srgbClr val="FF0000"/>
                </a:solidFill>
              </a:rPr>
              <a:t> 14</a:t>
            </a:r>
            <a:r>
              <a:rPr lang="ko-KR" altLang="en-US" sz="1400" b="1" dirty="0">
                <a:solidFill>
                  <a:srgbClr val="FF0000"/>
                </a:solidFill>
              </a:rPr>
              <a:t>일 이내</a:t>
            </a:r>
            <a:r>
              <a:rPr lang="ko-KR" altLang="en-US" sz="1400" b="1" dirty="0"/>
              <a:t>에 신청하여야 하며 해당 기간 이후에는</a:t>
            </a:r>
            <a:r>
              <a:rPr lang="en-US" altLang="ko-KR" sz="1400" b="1" dirty="0"/>
              <a:t> 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 </a:t>
            </a:r>
            <a:r>
              <a:rPr lang="ko-KR" altLang="en-US" sz="1400" b="1" dirty="0"/>
              <a:t>출석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인정 사유의 효력 상실</a:t>
            </a:r>
            <a:r>
              <a:rPr lang="en-US" altLang="ko-KR" sz="1400" b="1" dirty="0"/>
              <a:t>.</a:t>
            </a:r>
            <a:r>
              <a:rPr lang="en-US" altLang="ko-KR" sz="1400" b="1" dirty="0">
                <a:solidFill>
                  <a:srgbClr val="0000FF"/>
                </a:solidFill>
              </a:rPr>
              <a:t>(</a:t>
            </a:r>
            <a:r>
              <a:rPr lang="ko-KR" altLang="en-US" sz="1400" b="1" dirty="0">
                <a:solidFill>
                  <a:srgbClr val="0000FF"/>
                </a:solidFill>
              </a:rPr>
              <a:t>단</a:t>
            </a:r>
            <a:r>
              <a:rPr lang="en-US" altLang="ko-KR" sz="1400" b="1" dirty="0">
                <a:solidFill>
                  <a:srgbClr val="0000FF"/>
                </a:solidFill>
              </a:rPr>
              <a:t>, </a:t>
            </a:r>
            <a:r>
              <a:rPr lang="ko-KR" altLang="en-US" sz="1400" b="1" dirty="0">
                <a:solidFill>
                  <a:srgbClr val="0000FF"/>
                </a:solidFill>
              </a:rPr>
              <a:t>최종학기 취</a:t>
            </a:r>
            <a:r>
              <a:rPr lang="en-US" altLang="ko-KR" sz="1400" b="1" dirty="0">
                <a:solidFill>
                  <a:srgbClr val="0000FF"/>
                </a:solidFill>
              </a:rPr>
              <a:t>·</a:t>
            </a:r>
            <a:r>
              <a:rPr lang="ko-KR" altLang="en-US" sz="1400" b="1" dirty="0">
                <a:solidFill>
                  <a:srgbClr val="0000FF"/>
                </a:solidFill>
              </a:rPr>
              <a:t>창업은 사유발생일로부터 </a:t>
            </a:r>
            <a:r>
              <a:rPr lang="en-US" altLang="ko-KR" sz="1400" b="1" dirty="0">
                <a:solidFill>
                  <a:srgbClr val="0000FF"/>
                </a:solidFill>
              </a:rPr>
              <a:t>30</a:t>
            </a:r>
            <a:r>
              <a:rPr lang="ko-KR" altLang="en-US" sz="1400" b="1" dirty="0">
                <a:solidFill>
                  <a:srgbClr val="0000FF"/>
                </a:solidFill>
              </a:rPr>
              <a:t>일 이내에 신청</a:t>
            </a:r>
            <a:r>
              <a:rPr lang="en-US" altLang="ko-KR" sz="1400" b="1" dirty="0">
                <a:solidFill>
                  <a:srgbClr val="0000FF"/>
                </a:solidFill>
              </a:rPr>
              <a:t>)</a:t>
            </a:r>
          </a:p>
          <a:p>
            <a:pPr fontAlgn="base">
              <a:lnSpc>
                <a:spcPct val="150000"/>
              </a:lnSpc>
            </a:pPr>
            <a:endParaRPr lang="en-US" altLang="ko-KR" sz="1400" b="1" dirty="0">
              <a:solidFill>
                <a:srgbClr val="FF0000"/>
              </a:solidFill>
            </a:endParaRPr>
          </a:p>
          <a:p>
            <a:pPr fontAlgn="base"/>
            <a:r>
              <a:rPr lang="en-US" altLang="ko-KR" sz="1400" b="1" dirty="0"/>
              <a:t>▶ </a:t>
            </a:r>
            <a:r>
              <a:rPr lang="ko-KR" altLang="en-US" sz="1400" b="1" dirty="0">
                <a:solidFill>
                  <a:srgbClr val="006600"/>
                </a:solidFill>
              </a:rPr>
              <a:t>질병 및 사고로 인한 치료 사유인 유고결석의 경우 병원진료 </a:t>
            </a:r>
            <a:r>
              <a:rPr lang="ko-KR" altLang="en-US" sz="1400" b="1" dirty="0">
                <a:solidFill>
                  <a:srgbClr val="0000FF"/>
                </a:solidFill>
              </a:rPr>
              <a:t>당일</a:t>
            </a:r>
            <a:r>
              <a:rPr lang="ko-KR" altLang="en-US" sz="1400" b="1" dirty="0">
                <a:solidFill>
                  <a:srgbClr val="006600"/>
                </a:solidFill>
              </a:rPr>
              <a:t>만 인정</a:t>
            </a:r>
            <a:r>
              <a:rPr lang="en-US" altLang="ko-KR" sz="1400" b="1" dirty="0">
                <a:solidFill>
                  <a:srgbClr val="006600"/>
                </a:solidFill>
              </a:rPr>
              <a:t>.</a:t>
            </a:r>
            <a:endParaRPr lang="ko-KR" altLang="en-US" sz="1400" dirty="0">
              <a:solidFill>
                <a:srgbClr val="006600"/>
              </a:solidFill>
            </a:endParaRPr>
          </a:p>
          <a:p>
            <a:pPr fontAlgn="base"/>
            <a:r>
              <a:rPr lang="en-US" altLang="ko-KR" sz="1400" b="1" dirty="0">
                <a:solidFill>
                  <a:srgbClr val="006600"/>
                </a:solidFill>
              </a:rPr>
              <a:t>    (</a:t>
            </a:r>
            <a:r>
              <a:rPr lang="ko-KR" altLang="en-US" sz="1400" b="1" dirty="0">
                <a:solidFill>
                  <a:srgbClr val="006600"/>
                </a:solidFill>
              </a:rPr>
              <a:t>단</a:t>
            </a:r>
            <a:r>
              <a:rPr lang="en-US" altLang="ko-KR" sz="1400" b="1" dirty="0">
                <a:solidFill>
                  <a:srgbClr val="006600"/>
                </a:solidFill>
              </a:rPr>
              <a:t>, </a:t>
            </a:r>
            <a:r>
              <a:rPr lang="ko-KR" altLang="en-US" sz="1400" b="1" dirty="0">
                <a:solidFill>
                  <a:srgbClr val="006600"/>
                </a:solidFill>
              </a:rPr>
              <a:t>증빙서류에 치료기간 또는 격리권고기간이 명시되어 있을 경우</a:t>
            </a:r>
            <a:r>
              <a:rPr lang="en-US" altLang="ko-KR" sz="1400" b="1" dirty="0">
                <a:solidFill>
                  <a:srgbClr val="006600"/>
                </a:solidFill>
              </a:rPr>
              <a:t>, 2</a:t>
            </a:r>
            <a:r>
              <a:rPr lang="ko-KR" altLang="en-US" sz="1400" b="1" dirty="0">
                <a:solidFill>
                  <a:srgbClr val="006600"/>
                </a:solidFill>
              </a:rPr>
              <a:t>주 이내 가능</a:t>
            </a:r>
            <a:r>
              <a:rPr lang="en-US" altLang="ko-KR" sz="1400" b="1" dirty="0">
                <a:solidFill>
                  <a:srgbClr val="006600"/>
                </a:solidFill>
              </a:rPr>
              <a:t>)</a:t>
            </a:r>
          </a:p>
          <a:p>
            <a:pPr fontAlgn="base"/>
            <a:endParaRPr lang="en-US" altLang="ko-KR" sz="1400" b="1" dirty="0">
              <a:solidFill>
                <a:srgbClr val="006600"/>
              </a:solidFill>
            </a:endParaRPr>
          </a:p>
          <a:p>
            <a:pPr fontAlgn="base"/>
            <a:r>
              <a:rPr lang="en-US" altLang="ko-KR" sz="1400" b="1" dirty="0"/>
              <a:t>▶ </a:t>
            </a:r>
            <a:r>
              <a:rPr lang="ko-KR" altLang="en-US" sz="1400" b="1" dirty="0"/>
              <a:t>정부기관 및 지자체 등의 행사 참여시 주관기관 행사의 구성원으로 참여 요청이 있는 경우만 인정</a:t>
            </a:r>
            <a:r>
              <a:rPr lang="en-US" altLang="ko-KR" sz="1400" b="1" dirty="0"/>
              <a:t>.</a:t>
            </a:r>
          </a:p>
          <a:p>
            <a:pPr fontAlgn="base"/>
            <a:r>
              <a:rPr lang="en-US" altLang="ko-KR" sz="1400" b="1" dirty="0"/>
              <a:t>    (</a:t>
            </a:r>
            <a:r>
              <a:rPr lang="ko-KR" altLang="en-US" sz="1400" b="1" dirty="0" err="1"/>
              <a:t>개인참석시</a:t>
            </a:r>
            <a:r>
              <a:rPr lang="ko-KR" altLang="en-US" sz="1400" b="1" dirty="0"/>
              <a:t> 불인정</a:t>
            </a:r>
            <a:r>
              <a:rPr lang="en-US" altLang="ko-KR" sz="1400" b="1" dirty="0"/>
              <a:t>)</a:t>
            </a:r>
            <a:endParaRPr lang="ko-KR" altLang="en-US" sz="1400" dirty="0"/>
          </a:p>
          <a:p>
            <a:pPr fontAlgn="base">
              <a:lnSpc>
                <a:spcPct val="150000"/>
              </a:lnSpc>
            </a:pP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 </a:t>
            </a:r>
            <a:r>
              <a:rPr lang="ko-KR" altLang="en-US" sz="1400" b="1" dirty="0"/>
              <a:t>유고결석 신청내역 접수 시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교학행정팀</a:t>
            </a:r>
            <a:r>
              <a:rPr lang="en-US" altLang="ko-KR" sz="1400" b="1" dirty="0"/>
              <a:t>) </a:t>
            </a:r>
            <a:r>
              <a:rPr lang="ko-KR" altLang="en-US" sz="1400" b="1" dirty="0"/>
              <a:t>해당수업 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강사의 웹정보를 통해 유고결석 신청자 알림 안내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 </a:t>
            </a:r>
            <a:r>
              <a:rPr lang="ko-KR" altLang="en-US" sz="1400" b="1" dirty="0"/>
              <a:t>동</a:t>
            </a:r>
            <a:r>
              <a:rPr lang="en-US" altLang="ko-KR" sz="1400" b="1" dirty="0"/>
              <a:t> · </a:t>
            </a:r>
            <a:r>
              <a:rPr lang="ko-KR" altLang="en-US" sz="1400" b="1" dirty="0"/>
              <a:t>하계 계절학기 유고결석 인정하지 않음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단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최종학기 취</a:t>
            </a:r>
            <a:r>
              <a:rPr lang="en-US" altLang="ko-KR" sz="1400" b="1" dirty="0"/>
              <a:t> · </a:t>
            </a:r>
            <a:r>
              <a:rPr lang="ko-KR" altLang="en-US" sz="1400" b="1" dirty="0"/>
              <a:t>창업 사유는 인정</a:t>
            </a:r>
            <a:r>
              <a:rPr lang="en-US" altLang="ko-KR" sz="1400" b="1" dirty="0"/>
              <a:t>)</a:t>
            </a:r>
          </a:p>
          <a:p>
            <a:pPr fontAlgn="base">
              <a:lnSpc>
                <a:spcPct val="150000"/>
              </a:lnSpc>
            </a:pP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 </a:t>
            </a:r>
            <a:r>
              <a:rPr lang="ko-KR" altLang="en-US" sz="1400" b="1" dirty="0"/>
              <a:t>증빙서류 위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변조행위에 의한 신청은 학칙 제</a:t>
            </a:r>
            <a:r>
              <a:rPr lang="en-US" altLang="ko-KR" sz="1400" b="1" dirty="0"/>
              <a:t>59</a:t>
            </a:r>
            <a:r>
              <a:rPr lang="ko-KR" altLang="en-US" sz="1400" b="1" dirty="0"/>
              <a:t>조의</a:t>
            </a:r>
            <a:r>
              <a:rPr lang="en-US" altLang="ko-KR" sz="1400" b="1" dirty="0"/>
              <a:t>2</a:t>
            </a:r>
            <a:r>
              <a:rPr lang="ko-KR" altLang="en-US" sz="1400" b="1" dirty="0"/>
              <a:t>항 및 </a:t>
            </a:r>
            <a:r>
              <a:rPr lang="ko-KR" altLang="en-US" sz="1400" b="1" dirty="0" err="1"/>
              <a:t>학생상벌규정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제</a:t>
            </a:r>
            <a:r>
              <a:rPr lang="en-US" altLang="ko-KR" sz="1400" b="1" dirty="0"/>
              <a:t>4</a:t>
            </a:r>
            <a:r>
              <a:rPr lang="ko-KR" altLang="en-US" sz="1400" b="1" dirty="0"/>
              <a:t>조에 의거 엄중 처벌</a:t>
            </a:r>
            <a:r>
              <a:rPr lang="en-US" altLang="ko-KR" sz="1400" b="1" dirty="0"/>
              <a:t>.</a:t>
            </a:r>
          </a:p>
          <a:p>
            <a:pPr fontAlgn="base"/>
            <a:endParaRPr lang="en-US" altLang="ko-KR" sz="1400" b="1" dirty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</a:t>
            </a:r>
            <a:r>
              <a:rPr lang="en-US" altLang="ko-KR" sz="1400" b="1" dirty="0">
                <a:solidFill>
                  <a:prstClr val="black"/>
                </a:solidFill>
              </a:rPr>
              <a:t> </a:t>
            </a:r>
            <a:r>
              <a:rPr lang="ko-KR" altLang="en-US" sz="1400" b="1" dirty="0">
                <a:solidFill>
                  <a:prstClr val="black"/>
                </a:solidFill>
              </a:rPr>
              <a:t>성적은 담당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강사가 제시하는 과제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시험 등의 지도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평가에 따라 부여</a:t>
            </a:r>
            <a:r>
              <a:rPr lang="en-US" altLang="ko-KR" sz="1400" b="1" dirty="0"/>
              <a:t>.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 (</a:t>
            </a:r>
            <a:r>
              <a:rPr lang="ko-KR" altLang="en-US" sz="1400" b="1" dirty="0"/>
              <a:t>유고결석 출석인정은 출결에 국한된 사항임</a:t>
            </a:r>
            <a:r>
              <a:rPr lang="en-US" altLang="ko-KR" sz="1400" b="1" dirty="0"/>
              <a:t>)</a:t>
            </a:r>
          </a:p>
          <a:p>
            <a:pPr fontAlgn="base"/>
            <a:endParaRPr lang="ko-KR" altLang="en-US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 </a:t>
            </a:r>
            <a:r>
              <a:rPr lang="ko-KR" altLang="en-US" sz="1400" b="1" dirty="0">
                <a:solidFill>
                  <a:srgbClr val="0000FF"/>
                </a:solidFill>
              </a:rPr>
              <a:t>신청 및 승인은 성적공시</a:t>
            </a:r>
            <a:r>
              <a:rPr lang="en-US" altLang="ko-KR" sz="1400" b="1" dirty="0">
                <a:solidFill>
                  <a:srgbClr val="0000FF"/>
                </a:solidFill>
              </a:rPr>
              <a:t>(</a:t>
            </a:r>
            <a:r>
              <a:rPr lang="ko-KR" altLang="en-US" sz="1400" b="1" dirty="0">
                <a:solidFill>
                  <a:srgbClr val="0000FF"/>
                </a:solidFill>
              </a:rPr>
              <a:t>입력</a:t>
            </a:r>
            <a:r>
              <a:rPr lang="en-US" altLang="ko-KR" sz="1400" b="1" dirty="0">
                <a:solidFill>
                  <a:srgbClr val="0000FF"/>
                </a:solidFill>
              </a:rPr>
              <a:t>)</a:t>
            </a:r>
            <a:r>
              <a:rPr lang="ko-KR" altLang="en-US" sz="1400" b="1" dirty="0">
                <a:solidFill>
                  <a:srgbClr val="0000FF"/>
                </a:solidFill>
              </a:rPr>
              <a:t> 종료일</a:t>
            </a:r>
            <a:r>
              <a:rPr lang="en-US" altLang="ko-KR" sz="1400" b="1" dirty="0">
                <a:solidFill>
                  <a:srgbClr val="0000FF"/>
                </a:solidFill>
              </a:rPr>
              <a:t>[2024.06.26.(</a:t>
            </a:r>
            <a:r>
              <a:rPr lang="ko-KR" altLang="en-US" sz="1400" b="1" dirty="0">
                <a:solidFill>
                  <a:srgbClr val="0000FF"/>
                </a:solidFill>
              </a:rPr>
              <a:t>수</a:t>
            </a:r>
            <a:r>
              <a:rPr lang="en-US" altLang="ko-KR" sz="1400" b="1" dirty="0">
                <a:solidFill>
                  <a:srgbClr val="0000FF"/>
                </a:solidFill>
              </a:rPr>
              <a:t>) 11</a:t>
            </a:r>
            <a:r>
              <a:rPr lang="ko-KR" altLang="en-US" sz="1400" b="1" dirty="0">
                <a:solidFill>
                  <a:srgbClr val="0000FF"/>
                </a:solidFill>
              </a:rPr>
              <a:t>시</a:t>
            </a:r>
            <a:r>
              <a:rPr lang="en-US" altLang="ko-KR" sz="1400" b="1" dirty="0">
                <a:solidFill>
                  <a:srgbClr val="0000FF"/>
                </a:solidFill>
              </a:rPr>
              <a:t>]</a:t>
            </a:r>
            <a:r>
              <a:rPr lang="ko-KR" altLang="en-US" sz="1400" b="1" dirty="0">
                <a:solidFill>
                  <a:srgbClr val="0000FF"/>
                </a:solidFill>
              </a:rPr>
              <a:t>까지 가능</a:t>
            </a:r>
            <a:r>
              <a:rPr lang="en-US" altLang="ko-KR" sz="1400" b="1" dirty="0">
                <a:solidFill>
                  <a:srgbClr val="0000FF"/>
                </a:solidFill>
              </a:rPr>
              <a:t>.</a:t>
            </a:r>
          </a:p>
          <a:p>
            <a:pPr fontAlgn="base">
              <a:lnSpc>
                <a:spcPct val="150000"/>
              </a:lnSpc>
            </a:pPr>
            <a:r>
              <a:rPr lang="ko-KR" altLang="ko-KR" sz="1400" b="1" dirty="0">
                <a:solidFill>
                  <a:srgbClr val="006600"/>
                </a:solidFill>
              </a:rPr>
              <a:t>▶</a:t>
            </a:r>
            <a:r>
              <a:rPr lang="en-US" altLang="ko-KR" sz="1400" b="1" dirty="0">
                <a:solidFill>
                  <a:srgbClr val="006600"/>
                </a:solidFill>
              </a:rPr>
              <a:t> </a:t>
            </a:r>
            <a:r>
              <a:rPr lang="ko-KR" altLang="en-US" sz="1400" b="1" dirty="0">
                <a:solidFill>
                  <a:srgbClr val="006600"/>
                </a:solidFill>
              </a:rPr>
              <a:t>종강 이후 최종성적입력으로 인하여 교</a:t>
            </a:r>
            <a:r>
              <a:rPr lang="en-US" altLang="ko-KR" sz="1400" b="1" dirty="0">
                <a:solidFill>
                  <a:srgbClr val="006600"/>
                </a:solidFill>
              </a:rPr>
              <a:t> ·</a:t>
            </a:r>
            <a:r>
              <a:rPr lang="ko-KR" altLang="en-US" sz="1400" b="1" dirty="0">
                <a:solidFill>
                  <a:srgbClr val="006600"/>
                </a:solidFill>
              </a:rPr>
              <a:t>강사의 승인이 어려울 수 있으므로 종강 전까지 권장</a:t>
            </a:r>
            <a:r>
              <a:rPr lang="en-US" altLang="ko-KR" sz="1400" b="1" dirty="0">
                <a:solidFill>
                  <a:srgbClr val="006600"/>
                </a:solidFill>
              </a:rPr>
              <a:t>.</a:t>
            </a:r>
            <a:endParaRPr lang="ko-KR" altLang="en-US" sz="1400" b="1" dirty="0">
              <a:solidFill>
                <a:srgbClr val="006600"/>
              </a:solidFill>
            </a:endParaRPr>
          </a:p>
          <a:p>
            <a:pPr fontAlgn="base">
              <a:lnSpc>
                <a:spcPct val="150000"/>
              </a:lnSpc>
            </a:pPr>
            <a:endParaRPr lang="ko-KR" altLang="en-US" sz="14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457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표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554842"/>
              </p:ext>
            </p:extLst>
          </p:nvPr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교원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0" name="TextBox 85"/>
          <p:cNvSpPr txBox="1">
            <a:spLocks noChangeArrowheads="1"/>
          </p:cNvSpPr>
          <p:nvPr/>
        </p:nvSpPr>
        <p:spPr bwMode="auto">
          <a:xfrm>
            <a:off x="3561630" y="3197394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Yes</a:t>
            </a:r>
            <a:r>
              <a:rPr lang="en-US" altLang="ko-KR" sz="1000" b="1" dirty="0">
                <a:latin typeface="+mj-ea"/>
                <a:ea typeface="+mj-ea"/>
              </a:rPr>
              <a:t>(</a:t>
            </a:r>
            <a:r>
              <a:rPr lang="ko-KR" altLang="en-US" sz="1000" b="1" dirty="0">
                <a:latin typeface="+mj-ea"/>
                <a:ea typeface="+mj-ea"/>
              </a:rPr>
              <a:t>접수</a:t>
            </a:r>
            <a:r>
              <a:rPr lang="en-US" altLang="ko-KR" sz="1000" b="1" dirty="0">
                <a:latin typeface="+mj-ea"/>
                <a:ea typeface="+mj-ea"/>
              </a:rPr>
              <a:t>)</a:t>
            </a:r>
            <a:endParaRPr kumimoji="0" lang="en-US" altLang="ko-KR" sz="1000" b="1" dirty="0">
              <a:latin typeface="+mj-ea"/>
              <a:ea typeface="+mj-ea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7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48" name="꺾인 연결선 47"/>
          <p:cNvCxnSpPr>
            <a:stCxn id="35" idx="1"/>
            <a:endCxn id="41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stCxn id="83" idx="2"/>
            <a:endCxn id="35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No(</a:t>
            </a:r>
            <a:r>
              <a:rPr kumimoji="0" lang="ko-KR" altLang="en-US" sz="1000" b="1" dirty="0">
                <a:latin typeface="+mj-ea"/>
                <a:ea typeface="+mj-ea"/>
              </a:rPr>
              <a:t>반려</a:t>
            </a:r>
            <a:r>
              <a:rPr kumimoji="0" lang="en-US" altLang="ko-KR" sz="1000" b="1" dirty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4780281" y="3471562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검토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4779315" y="4785867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수업결손에 대한 </a:t>
            </a:r>
            <a:endParaRPr lang="en-US" altLang="ko-KR" sz="1000" b="1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대안 등 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5" name="직선 화살표 연결선 54"/>
          <p:cNvCxnSpPr>
            <a:stCxn id="53" idx="2"/>
            <a:endCxn id="70" idx="0"/>
          </p:cNvCxnSpPr>
          <p:nvPr/>
        </p:nvCxnSpPr>
        <p:spPr>
          <a:xfrm>
            <a:off x="5538046" y="3831925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57" name="AutoShape 23"/>
          <p:cNvCxnSpPr>
            <a:cxnSpLocks noChangeShapeType="1"/>
            <a:stCxn id="56" idx="1"/>
            <a:endCxn id="41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9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60" name="AutoShape 23"/>
          <p:cNvCxnSpPr>
            <a:cxnSpLocks noChangeShapeType="1"/>
            <a:stCxn id="70" idx="2"/>
            <a:endCxn id="54" idx="0"/>
          </p:cNvCxnSpPr>
          <p:nvPr/>
        </p:nvCxnSpPr>
        <p:spPr bwMode="auto">
          <a:xfrm flipH="1">
            <a:off x="5537080" y="4514191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9" name="AutoShape 23"/>
          <p:cNvCxnSpPr>
            <a:cxnSpLocks noChangeShapeType="1"/>
          </p:cNvCxnSpPr>
          <p:nvPr/>
        </p:nvCxnSpPr>
        <p:spPr bwMode="auto">
          <a:xfrm>
            <a:off x="3550691" y="3645024"/>
            <a:ext cx="122959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0" name="순서도: 판단 83"/>
          <p:cNvSpPr>
            <a:spLocks noChangeArrowheads="1"/>
          </p:cNvSpPr>
          <p:nvPr/>
        </p:nvSpPr>
        <p:spPr bwMode="auto">
          <a:xfrm>
            <a:off x="5020222" y="4130679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5174782" y="4198601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2" name="AutoShape 23"/>
          <p:cNvCxnSpPr>
            <a:cxnSpLocks noChangeShapeType="1"/>
            <a:stCxn id="54" idx="2"/>
            <a:endCxn id="59" idx="0"/>
          </p:cNvCxnSpPr>
          <p:nvPr/>
        </p:nvCxnSpPr>
        <p:spPr bwMode="auto">
          <a:xfrm>
            <a:off x="5537080" y="5146230"/>
            <a:ext cx="2843" cy="87505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3" name="AutoShape 23"/>
          <p:cNvCxnSpPr>
            <a:cxnSpLocks noChangeShapeType="1"/>
            <a:endCxn id="83" idx="1"/>
          </p:cNvCxnSpPr>
          <p:nvPr/>
        </p:nvCxnSpPr>
        <p:spPr bwMode="auto">
          <a:xfrm>
            <a:off x="1486324" y="2277879"/>
            <a:ext cx="127039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3" name="직사각형 82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검토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669379" y="566013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0" name="꺾인 연결선 89"/>
          <p:cNvCxnSpPr/>
          <p:nvPr/>
        </p:nvCxnSpPr>
        <p:spPr>
          <a:xfrm rot="5400000">
            <a:off x="3362908" y="3488981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/>
          <p:cNvCxnSpPr/>
          <p:nvPr/>
        </p:nvCxnSpPr>
        <p:spPr>
          <a:xfrm>
            <a:off x="1483182" y="1981782"/>
            <a:ext cx="0" cy="2960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3549290" y="3132575"/>
            <a:ext cx="1401" cy="5124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8784976" cy="42271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4-1. [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신청 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: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웹정보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-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학사정보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-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수업관리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-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출강관리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[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유고결석신청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A600D147-EACB-48D3-98A8-9541B81918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470914"/>
            <a:ext cx="7217093" cy="6046937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B0E78114-027A-47C8-B896-B7EF8A765653}"/>
              </a:ext>
            </a:extLst>
          </p:cNvPr>
          <p:cNvSpPr/>
          <p:nvPr/>
        </p:nvSpPr>
        <p:spPr>
          <a:xfrm>
            <a:off x="5220072" y="4653136"/>
            <a:ext cx="43924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ko-KR" sz="1100" b="1" dirty="0">
                <a:solidFill>
                  <a:srgbClr val="FF0000"/>
                </a:solidFill>
              </a:rPr>
              <a:t>※</a:t>
            </a:r>
            <a:r>
              <a:rPr lang="en-US" altLang="ko-KR" sz="1100" b="1" dirty="0">
                <a:solidFill>
                  <a:srgbClr val="FF0000"/>
                </a:solidFill>
              </a:rPr>
              <a:t>  </a:t>
            </a:r>
            <a:r>
              <a:rPr lang="ko-KR" altLang="en-US" sz="1100" b="1" dirty="0">
                <a:solidFill>
                  <a:srgbClr val="FF0000"/>
                </a:solidFill>
              </a:rPr>
              <a:t>여러 장의 증빙서류인 경우 압축파일 </a:t>
            </a:r>
            <a:r>
              <a:rPr lang="en-US" altLang="ko-KR" sz="1100" b="1" dirty="0">
                <a:solidFill>
                  <a:srgbClr val="FF0000"/>
                </a:solidFill>
              </a:rPr>
              <a:t>1</a:t>
            </a:r>
            <a:r>
              <a:rPr lang="ko-KR" altLang="en-US" sz="1100" b="1" dirty="0">
                <a:solidFill>
                  <a:srgbClr val="FF0000"/>
                </a:solidFill>
              </a:rPr>
              <a:t>개로 저장 </a:t>
            </a:r>
            <a:endParaRPr lang="ko-KR" altLang="en-US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>
            <a:extLst>
              <a:ext uri="{FF2B5EF4-FFF2-40B4-BE49-F238E27FC236}">
                <a16:creationId xmlns:a16="http://schemas.microsoft.com/office/drawing/2014/main" id="{2ED29031-4C2E-44F0-8F36-E672D2E4C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648" y="127260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4-2.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pic>
        <p:nvPicPr>
          <p:cNvPr id="4" name="_x44383912" descr="EMB00003c8c1840">
            <a:extLst>
              <a:ext uri="{FF2B5EF4-FFF2-40B4-BE49-F238E27FC236}">
                <a16:creationId xmlns:a16="http://schemas.microsoft.com/office/drawing/2014/main" id="{9BE57EE9-561C-4EF4-A991-4F06006C07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593020"/>
            <a:ext cx="8507960" cy="11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6A3FCB9B-C446-460B-810F-84CE966AAB67}"/>
              </a:ext>
            </a:extLst>
          </p:cNvPr>
          <p:cNvSpPr/>
          <p:nvPr/>
        </p:nvSpPr>
        <p:spPr>
          <a:xfrm>
            <a:off x="306751" y="5290580"/>
            <a:ext cx="842493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>
                <a:solidFill>
                  <a:schemeClr val="tx1"/>
                </a:solidFill>
              </a:rPr>
              <a:t>수강신청 과목목록 </a:t>
            </a:r>
            <a:r>
              <a:rPr lang="ko-KR" altLang="en-US" sz="1400" b="1" dirty="0">
                <a:solidFill>
                  <a:schemeClr val="tx1"/>
                </a:solidFill>
              </a:rPr>
              <a:t>확인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rgbClr val="0000FF"/>
                </a:solidFill>
              </a:rPr>
              <a:t>유고결석</a:t>
            </a:r>
            <a:r>
              <a:rPr lang="ko-KR" altLang="en-US" sz="1400" b="1" dirty="0">
                <a:solidFill>
                  <a:srgbClr val="0000FF"/>
                </a:solidFill>
              </a:rPr>
              <a:t> 기간내 모든 </a:t>
            </a:r>
            <a:r>
              <a:rPr lang="ko-KR" altLang="en-US" sz="1400" b="1" dirty="0" err="1">
                <a:solidFill>
                  <a:srgbClr val="0000FF"/>
                </a:solidFill>
              </a:rPr>
              <a:t>수강과목이</a:t>
            </a:r>
            <a:r>
              <a:rPr lang="ko-KR" altLang="en-US" sz="1400" b="1" dirty="0">
                <a:solidFill>
                  <a:srgbClr val="0000FF"/>
                </a:solidFill>
              </a:rPr>
              <a:t> 표시되는지 확인 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전체 과목 선택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맨 위 □ 체크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 또는</a:t>
            </a: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수업결손</a:t>
            </a:r>
            <a:r>
              <a:rPr lang="ko-KR" altLang="en-US" sz="1400" b="1" dirty="0">
                <a:solidFill>
                  <a:schemeClr val="tx1"/>
                </a:solidFill>
              </a:rPr>
              <a:t> 시간 대상 과목만 선택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해당 과목 □ 체크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저장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클릭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DC2DD180-14E3-4D83-A95D-1736A2C179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751" y="3001905"/>
            <a:ext cx="8353425" cy="2076450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385DD602-367C-40EA-92E9-573CE8A33E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125" y="1901585"/>
            <a:ext cx="8448675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800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7">
            <a:extLst>
              <a:ext uri="{FF2B5EF4-FFF2-40B4-BE49-F238E27FC236}">
                <a16:creationId xmlns:a16="http://schemas.microsoft.com/office/drawing/2014/main" id="{8E716314-ED05-4D85-B5E7-C6B1E8821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648" y="127261"/>
            <a:ext cx="8277564" cy="2774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4-3.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출석인정 효력기간 만료 팝업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D2D81F1A-674A-488D-9FDD-C9C57FE68DFE}"/>
              </a:ext>
            </a:extLst>
          </p:cNvPr>
          <p:cNvSpPr/>
          <p:nvPr/>
        </p:nvSpPr>
        <p:spPr>
          <a:xfrm>
            <a:off x="218955" y="4797152"/>
            <a:ext cx="828092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◈ </a:t>
            </a:r>
            <a:r>
              <a:rPr lang="ko-KR" altLang="en-US" sz="1400" b="1">
                <a:solidFill>
                  <a:schemeClr val="tx1"/>
                </a:solidFill>
              </a:rPr>
              <a:t>출석인정 </a:t>
            </a:r>
            <a:r>
              <a:rPr lang="ko-KR" altLang="en-US" sz="1400" b="1" dirty="0">
                <a:solidFill>
                  <a:schemeClr val="tx1"/>
                </a:solidFill>
              </a:rPr>
              <a:t>효력 기간 </a:t>
            </a:r>
            <a:r>
              <a:rPr lang="en-US" altLang="ko-KR" sz="1400" b="1" dirty="0">
                <a:solidFill>
                  <a:schemeClr val="tx1"/>
                </a:solidFill>
              </a:rPr>
              <a:t>: </a:t>
            </a:r>
            <a:r>
              <a:rPr lang="ko-KR" altLang="en-US" sz="1400" b="1" dirty="0" err="1">
                <a:solidFill>
                  <a:schemeClr val="tx1"/>
                </a:solidFill>
              </a:rPr>
              <a:t>사유발생</a:t>
            </a:r>
            <a:r>
              <a:rPr lang="ko-KR" altLang="en-US" sz="1400" b="1" dirty="0">
                <a:solidFill>
                  <a:schemeClr val="tx1"/>
                </a:solidFill>
              </a:rPr>
              <a:t> 전 또는 </a:t>
            </a:r>
            <a:r>
              <a:rPr lang="ko-KR" altLang="en-US" sz="1400" b="1">
                <a:solidFill>
                  <a:schemeClr val="tx1"/>
                </a:solidFill>
              </a:rPr>
              <a:t>사유종료일로부터 </a:t>
            </a:r>
            <a:r>
              <a:rPr lang="en-US" altLang="ko-KR" sz="1400" b="1">
                <a:solidFill>
                  <a:schemeClr val="tx1"/>
                </a:solidFill>
              </a:rPr>
              <a:t>14</a:t>
            </a:r>
            <a:r>
              <a:rPr lang="ko-KR" altLang="en-US" sz="1400" b="1">
                <a:solidFill>
                  <a:schemeClr val="tx1"/>
                </a:solidFill>
              </a:rPr>
              <a:t>일이내 웹정보 신청까지</a:t>
            </a:r>
            <a:endParaRPr lang="en-US" altLang="ko-KR" sz="1400" b="1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>
                <a:solidFill>
                  <a:schemeClr val="tx1"/>
                </a:solidFill>
              </a:rPr>
              <a:t>                                (</a:t>
            </a:r>
            <a:r>
              <a:rPr lang="ko-KR" altLang="en-US" sz="1400" b="1">
                <a:solidFill>
                  <a:schemeClr val="tx1"/>
                </a:solidFill>
              </a:rPr>
              <a:t>단</a:t>
            </a:r>
            <a:r>
              <a:rPr lang="en-US" altLang="ko-KR" sz="1400" b="1">
                <a:solidFill>
                  <a:schemeClr val="tx1"/>
                </a:solidFill>
              </a:rPr>
              <a:t>, </a:t>
            </a:r>
            <a:r>
              <a:rPr lang="ko-KR" altLang="en-US" sz="1400" b="1">
                <a:solidFill>
                  <a:schemeClr val="tx1"/>
                </a:solidFill>
              </a:rPr>
              <a:t>최종학기 취</a:t>
            </a:r>
            <a:r>
              <a:rPr lang="ko-KR" altLang="en-US" sz="14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〮창업은 사유발생일로부터 </a:t>
            </a:r>
            <a:r>
              <a:rPr lang="en-US" altLang="ko-KR" sz="14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30</a:t>
            </a:r>
            <a:r>
              <a:rPr lang="ko-KR" altLang="en-US" sz="14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 이내에 신청</a:t>
            </a:r>
            <a:r>
              <a:rPr lang="en-US" altLang="ko-KR" sz="14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05DA68C5-FEC1-4A1A-94EF-D9214CD6F2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841055"/>
            <a:ext cx="826770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671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</TotalTime>
  <Words>621</Words>
  <Application>Microsoft Office PowerPoint</Application>
  <PresentationFormat>화면 슬라이드 쇼(4:3)</PresentationFormat>
  <Paragraphs>124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맑은 고딕</vt:lpstr>
      <vt:lpstr>Aharoni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 홍정표</cp:lastModifiedBy>
  <cp:revision>151</cp:revision>
  <dcterms:created xsi:type="dcterms:W3CDTF">2017-08-16T02:27:34Z</dcterms:created>
  <dcterms:modified xsi:type="dcterms:W3CDTF">2024-03-04T05:33:34Z</dcterms:modified>
</cp:coreProperties>
</file>