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5" r:id="rId3"/>
    <p:sldId id="269" r:id="rId4"/>
    <p:sldId id="272" r:id="rId5"/>
    <p:sldId id="263" r:id="rId6"/>
    <p:sldId id="267" r:id="rId7"/>
    <p:sldId id="264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55002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25600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49776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7668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ko-KR" altLang="en-US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학생 안내용</a:t>
            </a: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200263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844487" y="493858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4898311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992" y="489533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06328" y="793776"/>
          <a:ext cx="8424936" cy="422026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377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339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9574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0228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129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CB7574D3-32E3-4605-841A-2C1A0A8B84B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6328" y="5378483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A5C5158-D8BC-46F0-8FB1-944C4DA4B1BC}"/>
              </a:ext>
            </a:extLst>
          </p:cNvPr>
          <p:cNvSpPr txBox="1"/>
          <p:nvPr/>
        </p:nvSpPr>
        <p:spPr>
          <a:xfrm>
            <a:off x="206992" y="5070706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C48DDB7-803F-4723-AA60-620151EF06BF}"/>
              </a:ext>
            </a:extLst>
          </p:cNvPr>
          <p:cNvSpPr txBox="1"/>
          <p:nvPr/>
        </p:nvSpPr>
        <p:spPr>
          <a:xfrm>
            <a:off x="262390" y="418708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507A4C-DD77-47DD-9468-A13E6EFC0955}"/>
              </a:ext>
            </a:extLst>
          </p:cNvPr>
          <p:cNvSpPr txBox="1"/>
          <p:nvPr/>
        </p:nvSpPr>
        <p:spPr>
          <a:xfrm>
            <a:off x="242918" y="818818"/>
            <a:ext cx="8658164" cy="323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이내에 </a:t>
            </a:r>
            <a:r>
              <a:rPr lang="ko-KR" altLang="en-US" sz="1400" b="1" dirty="0"/>
              <a:t>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 dirty="0">
                <a:solidFill>
                  <a:srgbClr val="FF0000"/>
                </a:solidFill>
              </a:rPr>
              <a:t>단</a:t>
            </a:r>
            <a:r>
              <a:rPr lang="en-US" altLang="ko-KR" sz="1400" b="1" dirty="0">
                <a:solidFill>
                  <a:srgbClr val="FF0000"/>
                </a:solidFill>
              </a:rPr>
              <a:t>, </a:t>
            </a:r>
            <a:r>
              <a:rPr lang="ko-KR" altLang="en-US" sz="1400" b="1" dirty="0">
                <a:solidFill>
                  <a:srgbClr val="FF0000"/>
                </a:solidFill>
              </a:rPr>
              <a:t>최종학기 취</a:t>
            </a:r>
            <a:r>
              <a:rPr lang="en-US" altLang="ko-KR" sz="1400" b="1" dirty="0">
                <a:solidFill>
                  <a:srgbClr val="FF0000"/>
                </a:solidFill>
              </a:rPr>
              <a:t>·</a:t>
            </a:r>
            <a:r>
              <a:rPr lang="ko-KR" altLang="en-US" sz="1400" b="1" dirty="0">
                <a:solidFill>
                  <a:srgbClr val="FF0000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FF0000"/>
                </a:solidFill>
              </a:rPr>
              <a:t>30</a:t>
            </a:r>
            <a:r>
              <a:rPr lang="ko-KR" altLang="en-US" sz="1400" b="1" dirty="0">
                <a:solidFill>
                  <a:srgbClr val="FF0000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FF0000"/>
                </a:solidFill>
              </a:rPr>
              <a:t>) </a:t>
            </a:r>
          </a:p>
          <a:p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ko-KR" altLang="en-US" b="1" dirty="0"/>
              <a:t> </a:t>
            </a:r>
            <a:r>
              <a:rPr lang="ko-KR" altLang="en-US" sz="1400" b="1" dirty="0">
                <a:latin typeface="맑은 고딕" panose="020B0503020000020004" pitchFamily="50" charset="-127"/>
              </a:rPr>
              <a:t>질병 및 사고로 인한 치료 사유인 유고결석의 경우 병원진료 당일만 인정</a:t>
            </a:r>
            <a:r>
              <a:rPr lang="en-US" altLang="ko-KR" sz="1400" b="1" dirty="0">
                <a:latin typeface="맑은 고딕" panose="020B0503020000020004" pitchFamily="50" charset="-127"/>
              </a:rPr>
              <a:t>.</a:t>
            </a:r>
            <a:endParaRPr lang="ko-KR" altLang="en-US" sz="1400" b="1" dirty="0">
              <a:latin typeface="맑은 고딕" panose="020B0503020000020004" pitchFamily="50" charset="-127"/>
            </a:endParaRPr>
          </a:p>
          <a:p>
            <a:r>
              <a:rPr lang="ko-KR" altLang="en-US" sz="1400" b="1" dirty="0">
                <a:latin typeface="맑은 고딕" panose="020B0503020000020004" pitchFamily="50" charset="-127"/>
              </a:rPr>
              <a:t>   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>
                <a:latin typeface="맑은 고딕" panose="020B0503020000020004" pitchFamily="50" charset="-127"/>
              </a:rPr>
              <a:t>단</a:t>
            </a:r>
            <a:r>
              <a:rPr lang="en-US" altLang="ko-KR" sz="1400" b="1" dirty="0">
                <a:latin typeface="맑은 고딕" panose="020B0503020000020004" pitchFamily="50" charset="-127"/>
              </a:rPr>
              <a:t>, </a:t>
            </a:r>
            <a:r>
              <a:rPr lang="ko-KR" altLang="en-US" sz="1400" b="1" dirty="0">
                <a:latin typeface="맑은 고딕" panose="020B0503020000020004" pitchFamily="50" charset="-127"/>
              </a:rPr>
              <a:t>증빙서류에 치료기간 또는 격리권고기간이 명시되어 있을 경우</a:t>
            </a:r>
            <a:r>
              <a:rPr lang="en-US" altLang="ko-KR" sz="1400" b="1" dirty="0">
                <a:latin typeface="맑은 고딕" panose="020B0503020000020004" pitchFamily="50" charset="-127"/>
              </a:rPr>
              <a:t>, 2</a:t>
            </a:r>
            <a:r>
              <a:rPr lang="ko-KR" altLang="en-US" sz="1400" b="1" dirty="0">
                <a:latin typeface="맑은 고딕" panose="020B0503020000020004" pitchFamily="50" charset="-127"/>
              </a:rPr>
              <a:t>주 이내 가능</a:t>
            </a:r>
            <a:r>
              <a:rPr lang="en-US" altLang="ko-KR" sz="1400" b="1" dirty="0">
                <a:latin typeface="맑은 고딕" panose="020B0503020000020004" pitchFamily="50" charset="-127"/>
              </a:rPr>
              <a:t>)</a:t>
            </a:r>
            <a:endParaRPr lang="ko-KR" altLang="en-US" sz="1400" b="1" dirty="0">
              <a:latin typeface="맑은 고딕" panose="020B0503020000020004" pitchFamily="50" charset="-127"/>
            </a:endParaRPr>
          </a:p>
          <a:p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>
                <a:latin typeface="맑은 고딕" panose="020B0503020000020004" pitchFamily="50" charset="-127"/>
              </a:rPr>
              <a:t>정부기관 및 지자체 등의 행사 참여시 주관기관 행사의 구성원으로 참여 요청이 있는 경우만 인정</a:t>
            </a:r>
            <a:r>
              <a:rPr lang="en-US" altLang="ko-KR" sz="1400" b="1" dirty="0">
                <a:latin typeface="맑은 고딕" panose="020B0503020000020004" pitchFamily="50" charset="-127"/>
              </a:rPr>
              <a:t>.</a:t>
            </a:r>
            <a:endParaRPr lang="ko-KR" altLang="en-US" sz="1400" b="1" dirty="0">
              <a:latin typeface="맑은 고딕" panose="020B0503020000020004" pitchFamily="50" charset="-127"/>
            </a:endParaRPr>
          </a:p>
          <a:p>
            <a:r>
              <a:rPr lang="ko-KR" altLang="en-US" sz="1400" b="1" dirty="0">
                <a:latin typeface="맑은 고딕" panose="020B0503020000020004" pitchFamily="50" charset="-127"/>
              </a:rPr>
              <a:t>   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개인참석시</a:t>
            </a:r>
            <a:r>
              <a:rPr lang="ko-KR" altLang="en-US" sz="1400" b="1" dirty="0">
                <a:latin typeface="맑은 고딕" panose="020B0503020000020004" pitchFamily="50" charset="-127"/>
              </a:rPr>
              <a:t> 불인정</a:t>
            </a:r>
            <a:r>
              <a:rPr lang="en-US" altLang="ko-KR" sz="1400" b="1" dirty="0">
                <a:latin typeface="맑은 고딕" panose="020B0503020000020004" pitchFamily="50" charset="-127"/>
              </a:rPr>
              <a:t>)</a:t>
            </a:r>
            <a:endParaRPr lang="ko-KR" altLang="en-US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>
                <a:latin typeface="맑은 고딕" panose="020B0503020000020004" pitchFamily="50" charset="-127"/>
              </a:rPr>
              <a:t>유고결석 신청내역 접수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>
                <a:latin typeface="맑은 고딕" panose="020B0503020000020004" pitchFamily="50" charset="-127"/>
              </a:rPr>
              <a:t>시 해당수업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변조행위에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</a:t>
            </a:r>
            <a:r>
              <a:rPr lang="ko-KR" altLang="en-US" sz="1400" b="1" dirty="0" err="1"/>
              <a:t>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유고결석자 출석인정은 출결에 국한된 사항으로</a:t>
            </a:r>
            <a:r>
              <a:rPr lang="en-US" altLang="ko-KR" sz="1400" b="1" dirty="0">
                <a:solidFill>
                  <a:prstClr val="black"/>
                </a:solidFill>
              </a:rPr>
              <a:t>, </a:t>
            </a:r>
            <a:r>
              <a:rPr lang="ko-KR" altLang="en-US" sz="1400" b="1" dirty="0">
                <a:solidFill>
                  <a:prstClr val="black"/>
                </a:solidFill>
              </a:rPr>
              <a:t>수업결손에 따라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논문</a:t>
            </a:r>
            <a:r>
              <a:rPr lang="en-US" altLang="ko-KR" sz="1400" b="1" dirty="0"/>
              <a:t>,     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시험 등의 지도 및 평가에 따라 성적을 부여함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개강일</a:t>
            </a:r>
            <a:r>
              <a:rPr lang="en-US" altLang="ko-KR" sz="1400" b="1" dirty="0">
                <a:solidFill>
                  <a:srgbClr val="0000FF"/>
                </a:solidFill>
              </a:rPr>
              <a:t>[2023.03.02(</a:t>
            </a:r>
            <a:r>
              <a:rPr lang="ko-KR" altLang="en-US" sz="1400" b="1" dirty="0">
                <a:solidFill>
                  <a:srgbClr val="0000FF"/>
                </a:solidFill>
              </a:rPr>
              <a:t>목</a:t>
            </a:r>
            <a:r>
              <a:rPr lang="en-US" altLang="ko-KR" sz="1400" b="1" dirty="0">
                <a:solidFill>
                  <a:srgbClr val="0000FF"/>
                </a:solidFill>
              </a:rPr>
              <a:t>)] ~ </a:t>
            </a:r>
            <a:r>
              <a:rPr lang="ko-KR" altLang="en-US" sz="1400" b="1" dirty="0">
                <a:solidFill>
                  <a:srgbClr val="0000FF"/>
                </a:solidFill>
              </a:rPr>
              <a:t>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기간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[2023.06.28.(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가능함</a:t>
            </a:r>
          </a:p>
        </p:txBody>
      </p:sp>
    </p:spTree>
    <p:extLst>
      <p:ext uri="{BB962C8B-B14F-4D97-AF65-F5344CB8AC3E}">
        <p14:creationId xmlns:p14="http://schemas.microsoft.com/office/powerpoint/2010/main" val="40400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70409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53294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 dirty="0">
                <a:solidFill>
                  <a:schemeClr val="tx1"/>
                </a:solidFill>
              </a:rPr>
              <a:t>출석인정 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>
                <a:solidFill>
                  <a:schemeClr val="tx1"/>
                </a:solidFill>
              </a:rPr>
              <a:t>사유발생 전 또는 사유종료일로부터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14</a:t>
            </a:r>
            <a:r>
              <a:rPr lang="ko-KR" altLang="en-US" sz="1400" b="1" dirty="0" err="1">
                <a:solidFill>
                  <a:schemeClr val="tx1"/>
                </a:solidFill>
              </a:rPr>
              <a:t>일이내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</a:rPr>
              <a:t> 신청까지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>
                <a:solidFill>
                  <a:schemeClr val="tx1"/>
                </a:solidFill>
              </a:rPr>
              <a:t>단</a:t>
            </a:r>
            <a:r>
              <a:rPr lang="en-US" altLang="ko-KR" sz="1400" b="1" dirty="0">
                <a:solidFill>
                  <a:schemeClr val="tx1"/>
                </a:solidFill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</a:rPr>
              <a:t>최종학기 취</a:t>
            </a:r>
            <a:r>
              <a:rPr lang="en-US" altLang="ko-KR" sz="1400" b="1" dirty="0">
                <a:solidFill>
                  <a:schemeClr val="tx1"/>
                </a:solidFill>
              </a:rPr>
              <a:t>·</a:t>
            </a:r>
            <a:r>
              <a:rPr lang="ko-KR" altLang="en-US" sz="1400" b="1" dirty="0">
                <a:solidFill>
                  <a:schemeClr val="tx1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30</a:t>
            </a:r>
            <a:r>
              <a:rPr lang="ko-KR" altLang="en-US" sz="1400" b="1" dirty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endParaRPr lang="en-US" altLang="ko-KR" sz="14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589</Words>
  <Application>Microsoft Office PowerPoint</Application>
  <PresentationFormat>화면 슬라이드 쇼(4:3)</PresentationFormat>
  <Paragraphs>113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100</cp:revision>
  <cp:lastPrinted>2021-08-20T02:36:33Z</cp:lastPrinted>
  <dcterms:created xsi:type="dcterms:W3CDTF">2017-08-16T02:27:34Z</dcterms:created>
  <dcterms:modified xsi:type="dcterms:W3CDTF">2023-09-01T07:32:27Z</dcterms:modified>
</cp:coreProperties>
</file>