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80" r:id="rId2"/>
    <p:sldId id="375" r:id="rId3"/>
    <p:sldId id="592" r:id="rId4"/>
    <p:sldId id="590" r:id="rId5"/>
    <p:sldId id="588" r:id="rId6"/>
    <p:sldId id="593" r:id="rId7"/>
    <p:sldId id="599" r:id="rId8"/>
    <p:sldId id="595" r:id="rId9"/>
    <p:sldId id="582" r:id="rId10"/>
    <p:sldId id="600" r:id="rId11"/>
    <p:sldId id="589" r:id="rId12"/>
    <p:sldId id="597" r:id="rId13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3080580F-A111-483F-B8E7-5403D97247BF}">
          <p14:sldIdLst>
            <p14:sldId id="580"/>
            <p14:sldId id="375"/>
            <p14:sldId id="592"/>
            <p14:sldId id="590"/>
            <p14:sldId id="588"/>
            <p14:sldId id="593"/>
            <p14:sldId id="599"/>
            <p14:sldId id="595"/>
            <p14:sldId id="582"/>
            <p14:sldId id="600"/>
            <p14:sldId id="589"/>
            <p14:sldId id="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054"/>
    <a:srgbClr val="FFE48F"/>
    <a:srgbClr val="4E4D5E"/>
    <a:srgbClr val="ABAABA"/>
    <a:srgbClr val="1D1D1B"/>
    <a:srgbClr val="DE2933"/>
    <a:srgbClr val="F2F2F2"/>
    <a:srgbClr val="FFFFFF"/>
    <a:srgbClr val="ECECE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5962" autoAdjust="0"/>
  </p:normalViewPr>
  <p:slideViewPr>
    <p:cSldViewPr>
      <p:cViewPr varScale="1">
        <p:scale>
          <a:sx n="66" d="100"/>
          <a:sy n="66" d="100"/>
        </p:scale>
        <p:origin x="992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23F8-1023-44DB-94FA-324FF4C25C44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1AB3-0D09-4229-8046-2E50F36D2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0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86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94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83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91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8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99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86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8C108-EE4F-41A9-9680-DED69F4841A4}" type="slidenum">
              <a:rPr lang="ko-KR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D3AEA-534D-4E7D-A62D-270999C1AB8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2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6CEA-950D-4ED2-8031-E49FB3C840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80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6CEA-950D-4ED2-8031-E49FB3C840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7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190E9D-60B0-4E12-89F1-BFD464F00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" y="116632"/>
            <a:ext cx="2736751" cy="431800"/>
          </a:xfrm>
        </p:spPr>
        <p:txBody>
          <a:bodyPr/>
          <a:lstStyle>
            <a:lvl1pPr algn="l">
              <a:defRPr sz="1050" b="1">
                <a:latin typeface="+mn-ea"/>
                <a:ea typeface="+mn-ea"/>
              </a:defRPr>
            </a:lvl1pPr>
          </a:lstStyle>
          <a:p>
            <a:r>
              <a:rPr lang="en-US" altLang="ko-KR" dirty="0"/>
              <a:t>INSERT MAIN INDEX</a:t>
            </a:r>
            <a:br>
              <a:rPr lang="en-US" altLang="ko-KR" dirty="0"/>
            </a:br>
            <a:r>
              <a:rPr lang="en-US" altLang="ko-KR" dirty="0"/>
              <a:t>ADSTOREPOST.COM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1BF82A-A657-48CC-B56B-8C33974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504" y="6525344"/>
            <a:ext cx="416496" cy="287758"/>
          </a:xfrm>
        </p:spPr>
        <p:txBody>
          <a:bodyPr/>
          <a:lstStyle>
            <a:lvl1pPr>
              <a:defRPr b="1"/>
            </a:lvl1pPr>
          </a:lstStyle>
          <a:p>
            <a:fld id="{FDA66CEA-950D-4ED2-8031-E49FB3C840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F1E8A90-373E-4095-A817-705F5CD9AAE7}"/>
              </a:ext>
            </a:extLst>
          </p:cNvPr>
          <p:cNvGrpSpPr/>
          <p:nvPr userDrawn="1"/>
        </p:nvGrpSpPr>
        <p:grpSpPr>
          <a:xfrm>
            <a:off x="200024" y="2132856"/>
            <a:ext cx="9610724" cy="4536231"/>
            <a:chOff x="302539" y="2132856"/>
            <a:chExt cx="9403435" cy="4536231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D89A30DF-5BFF-46F3-B206-098D2C847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2539" y="2132856"/>
              <a:ext cx="9403435" cy="4536231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  <a:lumOff val="13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175">
              <a:noFill/>
            </a:ln>
            <a:effectLst>
              <a:outerShdw blurRad="241300" dist="2540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4000"/>
                </a:lnSpc>
              </a:pPr>
              <a:endPara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5E20572-627A-41BC-B8A8-4F4A681665EB}"/>
                </a:ext>
              </a:extLst>
            </p:cNvPr>
            <p:cNvSpPr/>
            <p:nvPr userDrawn="1"/>
          </p:nvSpPr>
          <p:spPr>
            <a:xfrm>
              <a:off x="312674" y="2132856"/>
              <a:ext cx="3082469" cy="4523524"/>
            </a:xfrm>
            <a:prstGeom prst="roundRect">
              <a:avLst>
                <a:gd name="adj" fmla="val 75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  <a:effectLst>
              <a:outerShdw blurRad="2413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4000"/>
                </a:lnSpc>
              </a:pP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endParaRPr>
            </a:p>
          </p:txBody>
        </p:sp>
      </p:grp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E2BAC0-3262-41BA-B534-CEF81EF3C1A1}"/>
              </a:ext>
            </a:extLst>
          </p:cNvPr>
          <p:cNvCxnSpPr>
            <a:cxnSpLocks/>
          </p:cNvCxnSpPr>
          <p:nvPr userDrawn="1"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1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193FD6-AFBB-46EF-A2C0-F1CE18B8C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" y="116880"/>
            <a:ext cx="2736751" cy="431800"/>
          </a:xfrm>
        </p:spPr>
        <p:txBody>
          <a:bodyPr/>
          <a:lstStyle>
            <a:lvl1pPr algn="l">
              <a:defRPr sz="1050" b="1">
                <a:latin typeface="+mn-ea"/>
                <a:ea typeface="+mn-ea"/>
              </a:defRPr>
            </a:lvl1pPr>
          </a:lstStyle>
          <a:p>
            <a:r>
              <a:rPr lang="en-US" altLang="ko-KR" dirty="0"/>
              <a:t>INSERT MAIN INDEX</a:t>
            </a:r>
            <a:br>
              <a:rPr lang="en-US" altLang="ko-KR" dirty="0"/>
            </a:br>
            <a:r>
              <a:rPr lang="en-US" altLang="ko-KR" dirty="0"/>
              <a:t>ADSTOREPOST.COM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1627133-8902-4F24-8CC3-F18D4EAAB698}"/>
              </a:ext>
            </a:extLst>
          </p:cNvPr>
          <p:cNvCxnSpPr>
            <a:cxnSpLocks/>
          </p:cNvCxnSpPr>
          <p:nvPr userDrawn="1"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0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188914"/>
            <a:ext cx="8915400" cy="3603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3429000"/>
            <a:ext cx="8915400" cy="2697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489504" y="6570242"/>
            <a:ext cx="416496" cy="2877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900" spc="-6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A66CEA-950D-4ED2-8031-E49FB3C840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6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000" b="1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6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4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4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he3oQZ4nJ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>
            <a:extLst>
              <a:ext uri="{FF2B5EF4-FFF2-40B4-BE49-F238E27FC236}">
                <a16:creationId xmlns:a16="http://schemas.microsoft.com/office/drawing/2014/main" id="{80AAEFC3-4A07-4F7F-9269-7945A3A91AC7}"/>
              </a:ext>
            </a:extLst>
          </p:cNvPr>
          <p:cNvSpPr/>
          <p:nvPr/>
        </p:nvSpPr>
        <p:spPr>
          <a:xfrm>
            <a:off x="200025" y="188913"/>
            <a:ext cx="9505950" cy="64801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ko-KR" altLang="en-US" sz="11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71873ED-3609-41EC-935D-DF10A200BAAE}"/>
              </a:ext>
            </a:extLst>
          </p:cNvPr>
          <p:cNvCxnSpPr>
            <a:cxnSpLocks/>
          </p:cNvCxnSpPr>
          <p:nvPr/>
        </p:nvCxnSpPr>
        <p:spPr>
          <a:xfrm flipH="1">
            <a:off x="1618348" y="188913"/>
            <a:ext cx="6645756" cy="64801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440D304-6D8C-4BDE-B786-B22F4E5AB803}"/>
              </a:ext>
            </a:extLst>
          </p:cNvPr>
          <p:cNvSpPr/>
          <p:nvPr/>
        </p:nvSpPr>
        <p:spPr>
          <a:xfrm>
            <a:off x="2578100" y="1118053"/>
            <a:ext cx="4749800" cy="4621894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002775C0-0877-4109-BEF9-83B4BDF2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739946"/>
            <a:ext cx="3455019" cy="41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4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조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신수혁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강건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강건모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강현준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정하늘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조서연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최재원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 </a:t>
            </a:r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05564E98-6ACD-45B4-8DCF-25D0FB3C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76" y="5764074"/>
            <a:ext cx="790719" cy="3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/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2023. 11, 11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36A3360-DA80-4DBD-A1C2-F417FCC0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755" y="2539005"/>
            <a:ext cx="46444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4000" tIns="0" rIns="180000" bIns="0" anchor="ctr">
            <a:noAutofit/>
          </a:bodyPr>
          <a:lstStyle/>
          <a:p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  <a:cs typeface="+mj-cs"/>
              </a:rPr>
              <a:t>융합철학 워크숍</a:t>
            </a:r>
            <a:endParaRPr lang="en-US" altLang="ko-KR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+mj-ea"/>
              <a:ea typeface="+mj-ea"/>
              <a:cs typeface="+mj-cs"/>
            </a:endParaRPr>
          </a:p>
          <a:p>
            <a:r>
              <a:rPr lang="ko-KR" altLang="en-US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한국의 인종차별</a:t>
            </a:r>
            <a:r>
              <a:rPr lang="en-US" altLang="ko-KR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이대로 괜찮나</a:t>
            </a:r>
            <a:r>
              <a:rPr lang="en-US" altLang="ko-KR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?</a:t>
            </a: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6FB9710-2ADD-4416-98AF-C12F0204881E}"/>
              </a:ext>
            </a:extLst>
          </p:cNvPr>
          <p:cNvSpPr/>
          <p:nvPr/>
        </p:nvSpPr>
        <p:spPr>
          <a:xfrm>
            <a:off x="2864768" y="4436023"/>
            <a:ext cx="72008" cy="73098"/>
          </a:xfrm>
          <a:prstGeom prst="ellipse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latin typeface="+mj-ea"/>
              <a:ea typeface="+mj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A7A3C47-0D7E-4EA7-8AC6-71524F8EB560}"/>
              </a:ext>
            </a:extLst>
          </p:cNvPr>
          <p:cNvSpPr/>
          <p:nvPr/>
        </p:nvSpPr>
        <p:spPr>
          <a:xfrm>
            <a:off x="7094206" y="5506256"/>
            <a:ext cx="233689" cy="233689"/>
          </a:xfrm>
          <a:prstGeom prst="rect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7891F9A-0B76-49BD-997F-12435C78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89" y="4257654"/>
            <a:ext cx="4644489" cy="41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한국 사회 곳곳에 퍼져 나가는 인종차별의 실태</a:t>
            </a:r>
            <a:endParaRPr lang="en-US" altLang="ko-KR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64643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3">
            <a:extLst>
              <a:ext uri="{FF2B5EF4-FFF2-40B4-BE49-F238E27FC236}">
                <a16:creationId xmlns:a16="http://schemas.microsoft.com/office/drawing/2014/main" id="{9741FD2B-7580-47D6-84AA-189F39BB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16832"/>
            <a:ext cx="4752975" cy="475225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altLang="ko-KR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16632"/>
            <a:ext cx="4968999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</a:t>
            </a:r>
            <a:r>
              <a:rPr lang="en-US" altLang="ko-KR" b="0" dirty="0"/>
              <a:t>-</a:t>
            </a:r>
            <a:r>
              <a:rPr lang="ko-KR" altLang="en-US" b="0" dirty="0"/>
              <a:t>한국 사회 곳곳에 퍼져 나가는 인종차별의 실태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55B6C4C-A34B-4081-9CD5-A3B41ED8D264}"/>
              </a:ext>
            </a:extLst>
          </p:cNvPr>
          <p:cNvCxnSpPr>
            <a:cxnSpLocks/>
          </p:cNvCxnSpPr>
          <p:nvPr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3" y="1196752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20201" y="77031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4.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나아가야 할 방향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CD5E570-17D4-4204-9BD1-FFD9D90F07BC}"/>
              </a:ext>
            </a:extLst>
          </p:cNvPr>
          <p:cNvGrpSpPr/>
          <p:nvPr/>
        </p:nvGrpSpPr>
        <p:grpSpPr>
          <a:xfrm>
            <a:off x="526427" y="1556792"/>
            <a:ext cx="8852706" cy="4492189"/>
            <a:chOff x="5889103" y="2610287"/>
            <a:chExt cx="3094677" cy="4492189"/>
          </a:xfrm>
        </p:grpSpPr>
        <p:sp>
          <p:nvSpPr>
            <p:cNvPr id="39" name="직사각형 125">
              <a:extLst>
                <a:ext uri="{FF2B5EF4-FFF2-40B4-BE49-F238E27FC236}">
                  <a16:creationId xmlns:a16="http://schemas.microsoft.com/office/drawing/2014/main" id="{6B375CE9-A09E-46C9-8674-D2539ACB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359" y="3013837"/>
              <a:ext cx="2966101" cy="338554"/>
            </a:xfrm>
            <a:prstGeom prst="rect">
              <a:avLst/>
            </a:prstGeom>
            <a:solidFill>
              <a:srgbClr val="DA505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079500" algn="l"/>
                  <a:tab pos="1701800" algn="l"/>
                </a:tabLst>
                <a:defRPr/>
              </a:pP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Hospitality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EC0426E-8267-4116-8327-E0E257C2F89D}"/>
                </a:ext>
              </a:extLst>
            </p:cNvPr>
            <p:cNvSpPr/>
            <p:nvPr/>
          </p:nvSpPr>
          <p:spPr>
            <a:xfrm>
              <a:off x="5889103" y="3475778"/>
              <a:ext cx="3094677" cy="3626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환대란 언제나 </a:t>
              </a:r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특정한 정황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속에서 논의 되어야 한다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우리는 환대에 대해 구체적으로 질문해야 한다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한국 사회라는 동일한 정황에 있지만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‘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누가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‘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그 특정한 정황을 경험하는가에 따라 환대는 달라진다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 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우리는 한국 사회의 정황에서 이방인에 대한 환대를 논의해야 한다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FC4256F-AE6B-4CF6-BC70-C700053A3254}"/>
                </a:ext>
              </a:extLst>
            </p:cNvPr>
            <p:cNvSpPr/>
            <p:nvPr/>
          </p:nvSpPr>
          <p:spPr>
            <a:xfrm>
              <a:off x="5998345" y="2610287"/>
              <a:ext cx="2876194" cy="274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DA505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환대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DA505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23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3">
            <a:extLst>
              <a:ext uri="{FF2B5EF4-FFF2-40B4-BE49-F238E27FC236}">
                <a16:creationId xmlns:a16="http://schemas.microsoft.com/office/drawing/2014/main" id="{9741FD2B-7580-47D6-84AA-189F39BB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16832"/>
            <a:ext cx="4752975" cy="475225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altLang="ko-KR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16632"/>
            <a:ext cx="4968999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</a:t>
            </a:r>
            <a:r>
              <a:rPr lang="en-US" altLang="ko-KR" b="0" dirty="0"/>
              <a:t>-</a:t>
            </a:r>
            <a:r>
              <a:rPr lang="ko-KR" altLang="en-US" b="0" dirty="0"/>
              <a:t>한국 사회 곳곳에 퍼져 나가는 인종차별의 실태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55B6C4C-A34B-4081-9CD5-A3B41ED8D264}"/>
              </a:ext>
            </a:extLst>
          </p:cNvPr>
          <p:cNvCxnSpPr>
            <a:cxnSpLocks/>
          </p:cNvCxnSpPr>
          <p:nvPr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3" y="1196752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20201" y="77031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4.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나아가야 할 방향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CD5E570-17D4-4204-9BD1-FFD9D90F07BC}"/>
              </a:ext>
            </a:extLst>
          </p:cNvPr>
          <p:cNvGrpSpPr/>
          <p:nvPr/>
        </p:nvGrpSpPr>
        <p:grpSpPr>
          <a:xfrm>
            <a:off x="539857" y="1556792"/>
            <a:ext cx="8825846" cy="5757151"/>
            <a:chOff x="5889103" y="2610287"/>
            <a:chExt cx="3094677" cy="5757151"/>
          </a:xfrm>
        </p:grpSpPr>
        <p:sp>
          <p:nvSpPr>
            <p:cNvPr id="39" name="직사각형 125">
              <a:extLst>
                <a:ext uri="{FF2B5EF4-FFF2-40B4-BE49-F238E27FC236}">
                  <a16:creationId xmlns:a16="http://schemas.microsoft.com/office/drawing/2014/main" id="{6B375CE9-A09E-46C9-8674-D2539ACB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359" y="3013837"/>
              <a:ext cx="2966101" cy="338554"/>
            </a:xfrm>
            <a:prstGeom prst="rect">
              <a:avLst/>
            </a:prstGeom>
            <a:solidFill>
              <a:srgbClr val="DA505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079500" algn="l"/>
                  <a:tab pos="1701800" algn="l"/>
                </a:tabLst>
                <a:defRPr/>
              </a:pP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Hospitality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EC0426E-8267-4116-8327-E0E257C2F89D}"/>
                </a:ext>
              </a:extLst>
            </p:cNvPr>
            <p:cNvSpPr/>
            <p:nvPr/>
          </p:nvSpPr>
          <p:spPr>
            <a:xfrm>
              <a:off x="5889103" y="3475778"/>
              <a:ext cx="3094677" cy="489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그러나</a:t>
              </a:r>
              <a:r>
                <a:rPr lang="en-US" altLang="ko-KR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진정한 환대가 과연 가능한가</a:t>
              </a:r>
              <a:r>
                <a:rPr lang="en-US" altLang="ko-KR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?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무조건적 환대의 반대 편에는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환대를 어렵게 만드는 현실이 존재한다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그럼에도 데리다는 법이 무조건적 환대의 이상을 포기해서는 안 된다고 주장한다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환대의 윤리학은 우리를 무조건적 환대의 방향으로 등을 떠민다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                         </a:t>
              </a:r>
              <a:r>
                <a:rPr lang="ko-KR" altLang="en-US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이상으로서의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 환대가 존재하기에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우리는 이방인을 동등하게 받아들일 수 있다</a:t>
              </a:r>
              <a:r>
                <a:rPr lang="en-US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“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우리는 환대의 불가능성을 넘어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불가능한 것의 열정의 씨앗을 품고 길러내야 한다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.” 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FC4256F-AE6B-4CF6-BC70-C700053A3254}"/>
                </a:ext>
              </a:extLst>
            </p:cNvPr>
            <p:cNvSpPr/>
            <p:nvPr/>
          </p:nvSpPr>
          <p:spPr>
            <a:xfrm>
              <a:off x="5998345" y="2610287"/>
              <a:ext cx="2876194" cy="274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DA505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환대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DA505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26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>
            <a:extLst>
              <a:ext uri="{FF2B5EF4-FFF2-40B4-BE49-F238E27FC236}">
                <a16:creationId xmlns:a16="http://schemas.microsoft.com/office/drawing/2014/main" id="{80AAEFC3-4A07-4F7F-9269-7945A3A91AC7}"/>
              </a:ext>
            </a:extLst>
          </p:cNvPr>
          <p:cNvSpPr/>
          <p:nvPr/>
        </p:nvSpPr>
        <p:spPr>
          <a:xfrm>
            <a:off x="200025" y="188913"/>
            <a:ext cx="9505950" cy="64801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ko-KR" altLang="en-US" sz="11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71873ED-3609-41EC-935D-DF10A200BAAE}"/>
              </a:ext>
            </a:extLst>
          </p:cNvPr>
          <p:cNvCxnSpPr>
            <a:cxnSpLocks/>
          </p:cNvCxnSpPr>
          <p:nvPr/>
        </p:nvCxnSpPr>
        <p:spPr>
          <a:xfrm flipH="1">
            <a:off x="1618348" y="188913"/>
            <a:ext cx="6645756" cy="64801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440D304-6D8C-4BDE-B786-B22F4E5AB803}"/>
              </a:ext>
            </a:extLst>
          </p:cNvPr>
          <p:cNvSpPr/>
          <p:nvPr/>
        </p:nvSpPr>
        <p:spPr>
          <a:xfrm>
            <a:off x="2578100" y="1118053"/>
            <a:ext cx="4749800" cy="4621894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002775C0-0877-4109-BEF9-83B4BDF2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739946"/>
            <a:ext cx="3455019" cy="41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4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조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신수혁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강건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강건모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강현준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정하늘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조서연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, </a:t>
            </a:r>
            <a:r>
              <a:rPr lang="ko-KR" altLang="en-US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최재원</a:t>
            </a:r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 </a:t>
            </a:r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05564E98-6ACD-45B4-8DCF-25D0FB3C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76" y="5764074"/>
            <a:ext cx="790719" cy="3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/>
            <a:r>
              <a:rPr lang="en-US" altLang="ko-KR" sz="105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2023. 11, 11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36A3360-DA80-4DBD-A1C2-F417FCC0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53" y="2690336"/>
            <a:ext cx="45544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4000" tIns="0" rIns="180000" bIns="0" anchor="ctr">
            <a:noAutofit/>
          </a:bodyPr>
          <a:lstStyle/>
          <a:p>
            <a:pPr algn="ctr"/>
            <a:r>
              <a:rPr lang="en-US" altLang="ko-KR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 </a:t>
            </a:r>
            <a:r>
              <a:rPr lang="ko-KR" altLang="en-US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감사합니다</a:t>
            </a:r>
            <a:endParaRPr lang="en-US" altLang="ko-KR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A7A3C47-0D7E-4EA7-8AC6-71524F8EB560}"/>
              </a:ext>
            </a:extLst>
          </p:cNvPr>
          <p:cNvSpPr/>
          <p:nvPr/>
        </p:nvSpPr>
        <p:spPr>
          <a:xfrm>
            <a:off x="7094206" y="5506256"/>
            <a:ext cx="233689" cy="233689"/>
          </a:xfrm>
          <a:prstGeom prst="rect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EC921A-04EA-4AAF-7CE4-15442248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3248"/>
            <a:ext cx="4968671" cy="432854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D3AB67-2C90-94A5-ADEB-96D15A502E2E}"/>
              </a:ext>
            </a:extLst>
          </p:cNvPr>
          <p:cNvCxnSpPr>
            <a:cxnSpLocks/>
          </p:cNvCxnSpPr>
          <p:nvPr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80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BFFF5BA-D01B-42BF-8E1F-93199682B32B}"/>
              </a:ext>
            </a:extLst>
          </p:cNvPr>
          <p:cNvSpPr/>
          <p:nvPr/>
        </p:nvSpPr>
        <p:spPr>
          <a:xfrm>
            <a:off x="200029" y="188912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76536" y="2564904"/>
            <a:ext cx="6768752" cy="25693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indent="-360000">
              <a:lnSpc>
                <a:spcPct val="90000"/>
              </a:lnSpc>
              <a:spcAft>
                <a:spcPts val="2400"/>
              </a:spcAft>
              <a:buClr>
                <a:srgbClr val="DA5054"/>
              </a:buClr>
              <a:buFont typeface="+mj-lt"/>
              <a:buAutoNum type="arabicPeriod"/>
              <a:defRPr/>
            </a:pPr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+mj-cs"/>
              </a:rPr>
              <a:t>인종차별이란</a:t>
            </a:r>
            <a:r>
              <a: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+mj-cs"/>
              </a:rPr>
              <a:t>?</a:t>
            </a:r>
          </a:p>
          <a:p>
            <a:pPr indent="-360000">
              <a:lnSpc>
                <a:spcPct val="90000"/>
              </a:lnSpc>
              <a:spcAft>
                <a:spcPts val="2400"/>
              </a:spcAft>
              <a:buClr>
                <a:srgbClr val="DA5054"/>
              </a:buClr>
              <a:buFont typeface="+mj-lt"/>
              <a:buAutoNum type="arabicPeriod"/>
              <a:defRPr/>
            </a:pPr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+mj-cs"/>
              </a:rPr>
              <a:t>단국대학교 학생들이 경험한 인종차별</a:t>
            </a:r>
            <a:endParaRPr lang="en-US" altLang="ko-KR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E4D5E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+mj-cs"/>
            </a:endParaRPr>
          </a:p>
          <a:p>
            <a:pPr indent="-360000">
              <a:lnSpc>
                <a:spcPct val="90000"/>
              </a:lnSpc>
              <a:spcAft>
                <a:spcPts val="2400"/>
              </a:spcAft>
              <a:buClr>
                <a:srgbClr val="DA5054"/>
              </a:buClr>
              <a:buFont typeface="+mj-lt"/>
              <a:buAutoNum type="arabicPeriod"/>
              <a:defRPr/>
            </a:pPr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+mj-cs"/>
              </a:rPr>
              <a:t>한국적 인종차별</a:t>
            </a:r>
            <a:endParaRPr lang="en-US" altLang="ko-KR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E4D5E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+mj-cs"/>
            </a:endParaRPr>
          </a:p>
          <a:p>
            <a:pPr indent="-360000">
              <a:lnSpc>
                <a:spcPct val="90000"/>
              </a:lnSpc>
              <a:spcAft>
                <a:spcPts val="3000"/>
              </a:spcAft>
              <a:buClr>
                <a:srgbClr val="DA5054"/>
              </a:buClr>
              <a:buFont typeface="+mj-lt"/>
              <a:buAutoNum type="arabicPeriod"/>
              <a:defRPr/>
            </a:pPr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+mj-cs"/>
              </a:rPr>
              <a:t>나아가야 할 방향</a:t>
            </a:r>
            <a:endParaRPr lang="en-US" altLang="ko-KR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E4D5E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+mj-cs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623068E9-1DD7-49D9-B804-29861B08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1097231"/>
            <a:ext cx="2376264" cy="55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4000" tIns="0" rIns="180000" bIns="0" anchor="ctr">
            <a:noAutofit/>
          </a:bodyPr>
          <a:lstStyle/>
          <a:p>
            <a:r>
              <a:rPr lang="en-US" altLang="ko-KR" sz="4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90491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>
            <a:extLst>
              <a:ext uri="{FF2B5EF4-FFF2-40B4-BE49-F238E27FC236}">
                <a16:creationId xmlns:a16="http://schemas.microsoft.com/office/drawing/2014/main" id="{80AAEFC3-4A07-4F7F-9269-7945A3A91AC7}"/>
              </a:ext>
            </a:extLst>
          </p:cNvPr>
          <p:cNvSpPr/>
          <p:nvPr/>
        </p:nvSpPr>
        <p:spPr>
          <a:xfrm>
            <a:off x="200025" y="188913"/>
            <a:ext cx="9505950" cy="64801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ko-KR" altLang="en-US" sz="11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71873ED-3609-41EC-935D-DF10A200BAAE}"/>
              </a:ext>
            </a:extLst>
          </p:cNvPr>
          <p:cNvCxnSpPr>
            <a:cxnSpLocks/>
          </p:cNvCxnSpPr>
          <p:nvPr/>
        </p:nvCxnSpPr>
        <p:spPr>
          <a:xfrm flipH="1">
            <a:off x="1618348" y="188913"/>
            <a:ext cx="6645756" cy="64801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440D304-6D8C-4BDE-B786-B22F4E5AB803}"/>
              </a:ext>
            </a:extLst>
          </p:cNvPr>
          <p:cNvSpPr/>
          <p:nvPr/>
        </p:nvSpPr>
        <p:spPr>
          <a:xfrm>
            <a:off x="2578097" y="1118051"/>
            <a:ext cx="4749800" cy="4621894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36A3360-DA80-4DBD-A1C2-F417FCC0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753" y="2132856"/>
            <a:ext cx="4644489" cy="18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4000" tIns="0" rIns="180000" bIns="0" anchor="ctr">
            <a:noAutofit/>
          </a:bodyPr>
          <a:lstStyle/>
          <a:p>
            <a:pPr algn="ctr"/>
            <a:endParaRPr lang="en-US" altLang="ko-KR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/>
            <a:r>
              <a:rPr lang="ko-KR" altLang="en-US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rPr>
              <a:t>한국의 인종차별</a:t>
            </a:r>
            <a:endParaRPr lang="en-US" altLang="ko-KR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A7A3C47-0D7E-4EA7-8AC6-71524F8EB560}"/>
              </a:ext>
            </a:extLst>
          </p:cNvPr>
          <p:cNvSpPr/>
          <p:nvPr/>
        </p:nvSpPr>
        <p:spPr>
          <a:xfrm>
            <a:off x="7094206" y="5506256"/>
            <a:ext cx="233689" cy="233689"/>
          </a:xfrm>
          <a:prstGeom prst="rect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86989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" y="71903"/>
            <a:ext cx="7973660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-</a:t>
            </a:r>
            <a:r>
              <a:rPr lang="ko-KR" altLang="en-US" b="0" dirty="0"/>
              <a:t>한국사회 곳곳에 퍼져 나가는 인종차별의 실태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7" y="1237763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D7515E-114D-401D-9BAB-B95A670BEBFA}"/>
              </a:ext>
            </a:extLst>
          </p:cNvPr>
          <p:cNvCxnSpPr>
            <a:cxnSpLocks/>
          </p:cNvCxnSpPr>
          <p:nvPr/>
        </p:nvCxnSpPr>
        <p:spPr>
          <a:xfrm>
            <a:off x="712907" y="5307398"/>
            <a:ext cx="132512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FA0FAE0-F217-4917-87B4-C76F4877B93E}"/>
              </a:ext>
            </a:extLst>
          </p:cNvPr>
          <p:cNvCxnSpPr>
            <a:cxnSpLocks/>
          </p:cNvCxnSpPr>
          <p:nvPr/>
        </p:nvCxnSpPr>
        <p:spPr>
          <a:xfrm>
            <a:off x="2859078" y="3319246"/>
            <a:ext cx="1834554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7F5E37-3568-473D-8A33-F16A97602BB2}"/>
              </a:ext>
            </a:extLst>
          </p:cNvPr>
          <p:cNvCxnSpPr>
            <a:cxnSpLocks/>
          </p:cNvCxnSpPr>
          <p:nvPr/>
        </p:nvCxnSpPr>
        <p:spPr>
          <a:xfrm>
            <a:off x="5941827" y="3096057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6B8D461-4158-443F-9768-5588BD37165D}"/>
              </a:ext>
            </a:extLst>
          </p:cNvPr>
          <p:cNvCxnSpPr>
            <a:cxnSpLocks/>
          </p:cNvCxnSpPr>
          <p:nvPr/>
        </p:nvCxnSpPr>
        <p:spPr>
          <a:xfrm>
            <a:off x="7801045" y="2880033"/>
            <a:ext cx="1498769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20203" y="831912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1.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 인종차별이란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?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536A735-D410-DF22-A730-AB3DB93F6465}"/>
              </a:ext>
            </a:extLst>
          </p:cNvPr>
          <p:cNvSpPr/>
          <p:nvPr/>
        </p:nvSpPr>
        <p:spPr>
          <a:xfrm>
            <a:off x="1496180" y="2492897"/>
            <a:ext cx="2808312" cy="18722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제도적 인종차별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2FC64BA-62E9-1182-95C1-40CEAEA48B84}"/>
              </a:ext>
            </a:extLst>
          </p:cNvPr>
          <p:cNvSpPr/>
          <p:nvPr/>
        </p:nvSpPr>
        <p:spPr>
          <a:xfrm>
            <a:off x="5601074" y="2492897"/>
            <a:ext cx="2808312" cy="18722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일상적 인종차별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7696112-0C71-25F9-9137-4F533B2D58D3}"/>
              </a:ext>
            </a:extLst>
          </p:cNvPr>
          <p:cNvSpPr/>
          <p:nvPr/>
        </p:nvSpPr>
        <p:spPr>
          <a:xfrm>
            <a:off x="3548627" y="3212976"/>
            <a:ext cx="2808312" cy="18722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먼지 차별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(Microaggression)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" y="110404"/>
            <a:ext cx="7973660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-</a:t>
            </a:r>
            <a:r>
              <a:rPr lang="ko-KR" altLang="en-US" b="0" dirty="0"/>
              <a:t>한국사회 곳곳에 퍼져 나가는 인종차별의 실태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AA76509-3428-4D0F-8C0D-33A95527E6B1}"/>
              </a:ext>
            </a:extLst>
          </p:cNvPr>
          <p:cNvSpPr/>
          <p:nvPr/>
        </p:nvSpPr>
        <p:spPr>
          <a:xfrm>
            <a:off x="220145" y="1619529"/>
            <a:ext cx="9505950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https://youtu.be/1he3oQZ4nJI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7" y="1237763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D7515E-114D-401D-9BAB-B95A670BEBFA}"/>
              </a:ext>
            </a:extLst>
          </p:cNvPr>
          <p:cNvCxnSpPr>
            <a:cxnSpLocks/>
          </p:cNvCxnSpPr>
          <p:nvPr/>
        </p:nvCxnSpPr>
        <p:spPr>
          <a:xfrm>
            <a:off x="712907" y="5307398"/>
            <a:ext cx="132512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FA0FAE0-F217-4917-87B4-C76F4877B93E}"/>
              </a:ext>
            </a:extLst>
          </p:cNvPr>
          <p:cNvCxnSpPr>
            <a:cxnSpLocks/>
          </p:cNvCxnSpPr>
          <p:nvPr/>
        </p:nvCxnSpPr>
        <p:spPr>
          <a:xfrm>
            <a:off x="2859078" y="3319246"/>
            <a:ext cx="1834554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7F5E37-3568-473D-8A33-F16A97602BB2}"/>
              </a:ext>
            </a:extLst>
          </p:cNvPr>
          <p:cNvCxnSpPr>
            <a:cxnSpLocks/>
          </p:cNvCxnSpPr>
          <p:nvPr/>
        </p:nvCxnSpPr>
        <p:spPr>
          <a:xfrm>
            <a:off x="5941827" y="3096057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6B8D461-4158-443F-9768-5588BD37165D}"/>
              </a:ext>
            </a:extLst>
          </p:cNvPr>
          <p:cNvCxnSpPr>
            <a:cxnSpLocks/>
          </p:cNvCxnSpPr>
          <p:nvPr/>
        </p:nvCxnSpPr>
        <p:spPr>
          <a:xfrm>
            <a:off x="7801045" y="2880033"/>
            <a:ext cx="1498769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12585" y="81885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2.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단국대학교 학생들이 겪은 인종차별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pic>
        <p:nvPicPr>
          <p:cNvPr id="4" name="그림 3" descr="의류, 사람, 가구, 인간의 얼굴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3707F95B-6508-914F-33EE-01B10EFC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56" y="2005834"/>
            <a:ext cx="6401129" cy="3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" y="110404"/>
            <a:ext cx="7973660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-</a:t>
            </a:r>
            <a:r>
              <a:rPr lang="ko-KR" altLang="en-US" b="0" dirty="0"/>
              <a:t>한국사회 곳곳에 퍼져 나가는 인종차별의 실태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7" y="1237763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7F5E37-3568-473D-8A33-F16A97602BB2}"/>
              </a:ext>
            </a:extLst>
          </p:cNvPr>
          <p:cNvCxnSpPr>
            <a:cxnSpLocks/>
          </p:cNvCxnSpPr>
          <p:nvPr/>
        </p:nvCxnSpPr>
        <p:spPr>
          <a:xfrm>
            <a:off x="5886986" y="2798100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6B8D461-4158-443F-9768-5588BD37165D}"/>
              </a:ext>
            </a:extLst>
          </p:cNvPr>
          <p:cNvCxnSpPr>
            <a:cxnSpLocks/>
          </p:cNvCxnSpPr>
          <p:nvPr/>
        </p:nvCxnSpPr>
        <p:spPr>
          <a:xfrm>
            <a:off x="7746204" y="2582076"/>
            <a:ext cx="1498769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12585" y="81885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2.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단국대학교 학생들이 겪은 인종차별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FA0FAE0-F217-4917-87B4-C76F4877B93E}"/>
              </a:ext>
            </a:extLst>
          </p:cNvPr>
          <p:cNvCxnSpPr>
            <a:cxnSpLocks/>
          </p:cNvCxnSpPr>
          <p:nvPr/>
        </p:nvCxnSpPr>
        <p:spPr>
          <a:xfrm>
            <a:off x="3498655" y="3398767"/>
            <a:ext cx="1524676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D7515E-114D-401D-9BAB-B95A670BEBFA}"/>
              </a:ext>
            </a:extLst>
          </p:cNvPr>
          <p:cNvCxnSpPr>
            <a:cxnSpLocks/>
          </p:cNvCxnSpPr>
          <p:nvPr/>
        </p:nvCxnSpPr>
        <p:spPr>
          <a:xfrm>
            <a:off x="1133381" y="5974883"/>
            <a:ext cx="1525313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잘린 한쪽 모서리 38">
            <a:extLst>
              <a:ext uri="{FF2B5EF4-FFF2-40B4-BE49-F238E27FC236}">
                <a16:creationId xmlns:a16="http://schemas.microsoft.com/office/drawing/2014/main" id="{85BF35CC-7C1F-0EE5-A787-840F0E85B750}"/>
              </a:ext>
            </a:extLst>
          </p:cNvPr>
          <p:cNvSpPr/>
          <p:nvPr/>
        </p:nvSpPr>
        <p:spPr>
          <a:xfrm>
            <a:off x="2036460" y="1624337"/>
            <a:ext cx="5832648" cy="61845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“ </a:t>
            </a:r>
            <a:r>
              <a:rPr lang="ko-KR" altLang="en-US" dirty="0">
                <a:solidFill>
                  <a:schemeClr val="tx1"/>
                </a:solidFill>
              </a:rPr>
              <a:t>바나 클럽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노래방에 들어가지 못했다</a:t>
            </a:r>
            <a:r>
              <a:rPr lang="en-US" altLang="ko-KR" dirty="0">
                <a:solidFill>
                  <a:schemeClr val="tx1"/>
                </a:solidFill>
              </a:rPr>
              <a:t>＂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사각형: 잘린 한쪽 모서리 39">
            <a:extLst>
              <a:ext uri="{FF2B5EF4-FFF2-40B4-BE49-F238E27FC236}">
                <a16:creationId xmlns:a16="http://schemas.microsoft.com/office/drawing/2014/main" id="{2051442D-61CB-A2EF-75E6-D864F030424B}"/>
              </a:ext>
            </a:extLst>
          </p:cNvPr>
          <p:cNvSpPr/>
          <p:nvPr/>
        </p:nvSpPr>
        <p:spPr>
          <a:xfrm>
            <a:off x="2036460" y="2585245"/>
            <a:ext cx="5832648" cy="61845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“ </a:t>
            </a:r>
            <a:r>
              <a:rPr lang="ko-KR" altLang="en-US" dirty="0">
                <a:solidFill>
                  <a:schemeClr val="tx1"/>
                </a:solidFill>
              </a:rPr>
              <a:t>외국인이라는 이유로 입장료가 더 비쌌다</a:t>
            </a:r>
            <a:r>
              <a:rPr lang="en-US" altLang="ko-KR" dirty="0">
                <a:solidFill>
                  <a:schemeClr val="tx1"/>
                </a:solidFill>
              </a:rPr>
              <a:t>＂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사각형: 잘린 한쪽 모서리 40">
            <a:extLst>
              <a:ext uri="{FF2B5EF4-FFF2-40B4-BE49-F238E27FC236}">
                <a16:creationId xmlns:a16="http://schemas.microsoft.com/office/drawing/2014/main" id="{6119B5CC-F516-F258-3440-B4EEF2897159}"/>
              </a:ext>
            </a:extLst>
          </p:cNvPr>
          <p:cNvSpPr/>
          <p:nvPr/>
        </p:nvSpPr>
        <p:spPr>
          <a:xfrm>
            <a:off x="1815056" y="3546153"/>
            <a:ext cx="6275456" cy="61845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“ </a:t>
            </a:r>
            <a:r>
              <a:rPr lang="ko-KR" altLang="en-US" dirty="0">
                <a:solidFill>
                  <a:schemeClr val="tx1"/>
                </a:solidFill>
              </a:rPr>
              <a:t>한국인과 동반할 때와 그렇지 않을 때 태도가 달랐다</a:t>
            </a:r>
            <a:r>
              <a:rPr lang="en-US" altLang="ko-KR" dirty="0">
                <a:solidFill>
                  <a:schemeClr val="tx1"/>
                </a:solidFill>
              </a:rPr>
              <a:t>＂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617C677C-560C-EE84-F91B-68D5E73D7190}"/>
              </a:ext>
            </a:extLst>
          </p:cNvPr>
          <p:cNvSpPr/>
          <p:nvPr/>
        </p:nvSpPr>
        <p:spPr>
          <a:xfrm>
            <a:off x="2036460" y="4507061"/>
            <a:ext cx="5832648" cy="61845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“ </a:t>
            </a:r>
            <a:r>
              <a:rPr lang="ko-KR" altLang="en-US" dirty="0">
                <a:solidFill>
                  <a:schemeClr val="tx1"/>
                </a:solidFill>
              </a:rPr>
              <a:t>공공장소에서 사람들에게 무시당한 적이 있다</a:t>
            </a:r>
            <a:r>
              <a:rPr lang="en-US" altLang="ko-KR" dirty="0">
                <a:solidFill>
                  <a:schemeClr val="tx1"/>
                </a:solidFill>
              </a:rPr>
              <a:t>＂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사각형: 잘린 한쪽 모서리 43">
            <a:extLst>
              <a:ext uri="{FF2B5EF4-FFF2-40B4-BE49-F238E27FC236}">
                <a16:creationId xmlns:a16="http://schemas.microsoft.com/office/drawing/2014/main" id="{115A3873-AE38-6A4D-3AAE-FBBDA7E395C4}"/>
              </a:ext>
            </a:extLst>
          </p:cNvPr>
          <p:cNvSpPr/>
          <p:nvPr/>
        </p:nvSpPr>
        <p:spPr>
          <a:xfrm>
            <a:off x="2040899" y="5469167"/>
            <a:ext cx="5832648" cy="61845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“ </a:t>
            </a:r>
            <a:r>
              <a:rPr lang="ko-KR" altLang="en-US" dirty="0">
                <a:solidFill>
                  <a:schemeClr val="tx1"/>
                </a:solidFill>
              </a:rPr>
              <a:t>사람들이 많이 쳐다보는 것 같다</a:t>
            </a:r>
            <a:r>
              <a:rPr lang="en-US" altLang="ko-KR" dirty="0">
                <a:solidFill>
                  <a:schemeClr val="tx1"/>
                </a:solidFill>
              </a:rPr>
              <a:t>＂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16880"/>
            <a:ext cx="4896991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</a:t>
            </a:r>
            <a:r>
              <a:rPr lang="en-US" altLang="ko-KR" b="0" dirty="0"/>
              <a:t>–</a:t>
            </a:r>
            <a:r>
              <a:rPr lang="ko-KR" altLang="en-US" b="0" dirty="0"/>
              <a:t>한국 사회 곳곳에 퍼져 나가는 인종차별의 실태</a:t>
            </a:r>
          </a:p>
        </p:txBody>
      </p:sp>
      <p:sp>
        <p:nvSpPr>
          <p:cNvPr id="60" name="Oval 23">
            <a:extLst>
              <a:ext uri="{FF2B5EF4-FFF2-40B4-BE49-F238E27FC236}">
                <a16:creationId xmlns:a16="http://schemas.microsoft.com/office/drawing/2014/main" id="{DA978D7C-1F4C-4FCC-B4D5-997A68D4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031" y="2083733"/>
            <a:ext cx="2227070" cy="4561582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인종차별에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대한 무관심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“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우리나라 사람들은 단일민족 특성상 인종차별에 무감각한 경향이 많아요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예민하게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받아들이기 이전에 둔감하죠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인터넷에서 돌아다니는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인종차별 드립들이 하나의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유머로 소비되는 것처럼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일상 속에서 사소한 차별이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많이 일어나는 것 같아요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” </a:t>
            </a: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</p:txBody>
      </p:sp>
      <p:sp>
        <p:nvSpPr>
          <p:cNvPr id="54" name="Oval 23">
            <a:extLst>
              <a:ext uri="{FF2B5EF4-FFF2-40B4-BE49-F238E27FC236}">
                <a16:creationId xmlns:a16="http://schemas.microsoft.com/office/drawing/2014/main" id="{6DF5D556-9F63-449C-BC52-15F2B36A8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763" y="2320623"/>
            <a:ext cx="2227070" cy="4087802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타 문화에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대한 무지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“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무지에 의해서 나오는 차별 혹은 지역적인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,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 또는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국가의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성향에 의해서 그 학생 본인과 우리 학교 구성원 사이에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오해가 생기는 것 같아요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 </a:t>
            </a: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어떤 인식에 대해서 그 나라 사람들의 문화나 배경이 다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있는데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,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그걸 모르고 일부의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경우가 전부 그런 것처럼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판단하니까요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.”</a:t>
            </a:r>
          </a:p>
          <a:p>
            <a:pPr algn="ctr"/>
            <a:endParaRPr lang="en-US" altLang="ko-KR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DA505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</p:txBody>
      </p:sp>
      <p:sp>
        <p:nvSpPr>
          <p:cNvPr id="52" name="Oval 23">
            <a:extLst>
              <a:ext uri="{FF2B5EF4-FFF2-40B4-BE49-F238E27FC236}">
                <a16:creationId xmlns:a16="http://schemas.microsoft.com/office/drawing/2014/main" id="{81FB5C46-4820-466C-A2B2-0408BEDF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22" y="2497699"/>
            <a:ext cx="2227070" cy="3731313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endParaRPr lang="en-US" altLang="ko-KR" sz="7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정치적인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적대감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9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1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“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정치적인 이슈가 있을 때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나쁜 것들이 부각되죠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 </a:t>
            </a: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그런 시기에 또 미디어에서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나쁜 거들을 확 내보내니까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부정적인 인식들이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 확산되는 것 같아요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.”</a:t>
            </a:r>
          </a:p>
        </p:txBody>
      </p:sp>
      <p:sp>
        <p:nvSpPr>
          <p:cNvPr id="40" name="직사각형 125">
            <a:extLst>
              <a:ext uri="{FF2B5EF4-FFF2-40B4-BE49-F238E27FC236}">
                <a16:creationId xmlns:a16="http://schemas.microsoft.com/office/drawing/2014/main" id="{0F73AF72-4430-463C-B20C-F5C8BC10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008" y="2353249"/>
            <a:ext cx="360000" cy="360000"/>
          </a:xfrm>
          <a:prstGeom prst="rect">
            <a:avLst/>
          </a:prstGeom>
          <a:solidFill>
            <a:srgbClr val="DA505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>
              <a:tabLst>
                <a:tab pos="1079500" algn="l"/>
                <a:tab pos="1701800" algn="l"/>
              </a:tabLst>
            </a:pP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02</a:t>
            </a:r>
          </a:p>
        </p:txBody>
      </p:sp>
      <p:sp>
        <p:nvSpPr>
          <p:cNvPr id="41" name="직사각형 125">
            <a:extLst>
              <a:ext uri="{FF2B5EF4-FFF2-40B4-BE49-F238E27FC236}">
                <a16:creationId xmlns:a16="http://schemas.microsoft.com/office/drawing/2014/main" id="{2FA7A672-DCB8-4475-8E56-BFA7272E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90" y="2180675"/>
            <a:ext cx="360000" cy="360000"/>
          </a:xfrm>
          <a:prstGeom prst="rect">
            <a:avLst/>
          </a:prstGeom>
          <a:solidFill>
            <a:srgbClr val="DA505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>
              <a:tabLst>
                <a:tab pos="1079500" algn="l"/>
                <a:tab pos="1701800" algn="l"/>
              </a:tabLst>
            </a:pP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03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55B6C4C-A34B-4081-9CD5-A3B41ED8D264}"/>
              </a:ext>
            </a:extLst>
          </p:cNvPr>
          <p:cNvCxnSpPr>
            <a:cxnSpLocks/>
          </p:cNvCxnSpPr>
          <p:nvPr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7" y="1237763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125">
            <a:extLst>
              <a:ext uri="{FF2B5EF4-FFF2-40B4-BE49-F238E27FC236}">
                <a16:creationId xmlns:a16="http://schemas.microsoft.com/office/drawing/2014/main" id="{8D68D9CC-0771-4912-A95F-3E86D37D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73" y="1943786"/>
            <a:ext cx="360000" cy="360000"/>
          </a:xfrm>
          <a:prstGeom prst="rect">
            <a:avLst/>
          </a:prstGeom>
          <a:solidFill>
            <a:srgbClr val="DA505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>
              <a:tabLst>
                <a:tab pos="1079500" algn="l"/>
                <a:tab pos="1701800" algn="l"/>
              </a:tabLst>
            </a:pP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04</a:t>
            </a:r>
          </a:p>
        </p:txBody>
      </p:sp>
      <p:sp>
        <p:nvSpPr>
          <p:cNvPr id="45" name="Oval 23">
            <a:extLst>
              <a:ext uri="{FF2B5EF4-FFF2-40B4-BE49-F238E27FC236}">
                <a16:creationId xmlns:a16="http://schemas.microsoft.com/office/drawing/2014/main" id="{D04BD262-CC54-4CB4-A5E6-6153F7EE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30" y="2567565"/>
            <a:ext cx="2227070" cy="3451860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호기심과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낯섦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오해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“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익숙하지 않아서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, 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혹은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 우리가 그들과 다르게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생겨서 겁을 먹거나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, </a:t>
            </a: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그들의 집단의 일부로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보지 않는 것 같아요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 </a:t>
            </a: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우리의 집단이 아니기에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적대적으로 행동하는 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>
                  <a:alpha val="70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  <a:p>
            <a:pPr algn="ctr"/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걸 수도 있고요</a:t>
            </a: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>
                    <a:alpha val="70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rPr>
              <a:t>.”</a:t>
            </a:r>
          </a:p>
        </p:txBody>
      </p:sp>
      <p:sp>
        <p:nvSpPr>
          <p:cNvPr id="39" name="직사각형 125">
            <a:extLst>
              <a:ext uri="{FF2B5EF4-FFF2-40B4-BE49-F238E27FC236}">
                <a16:creationId xmlns:a16="http://schemas.microsoft.com/office/drawing/2014/main" id="{6B375CE9-A09E-46C9-8674-D2539ACBC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479" y="2427617"/>
            <a:ext cx="360000" cy="360000"/>
          </a:xfrm>
          <a:prstGeom prst="rect">
            <a:avLst/>
          </a:prstGeom>
          <a:solidFill>
            <a:srgbClr val="DA505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>
              <a:tabLst>
                <a:tab pos="1079500" algn="l"/>
                <a:tab pos="1701800" algn="l"/>
              </a:tabLst>
              <a:defRPr/>
            </a:pPr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01</a:t>
            </a:r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j-cs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FA0FAE0-F217-4917-87B4-C76F4877B93E}"/>
              </a:ext>
            </a:extLst>
          </p:cNvPr>
          <p:cNvCxnSpPr>
            <a:cxnSpLocks/>
          </p:cNvCxnSpPr>
          <p:nvPr/>
        </p:nvCxnSpPr>
        <p:spPr>
          <a:xfrm>
            <a:off x="2864768" y="4077072"/>
            <a:ext cx="1834554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7F5E37-3568-473D-8A33-F16A97602BB2}"/>
              </a:ext>
            </a:extLst>
          </p:cNvPr>
          <p:cNvCxnSpPr>
            <a:cxnSpLocks/>
          </p:cNvCxnSpPr>
          <p:nvPr/>
        </p:nvCxnSpPr>
        <p:spPr>
          <a:xfrm>
            <a:off x="5945190" y="3789040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6B8D461-4158-443F-9768-5588BD37165D}"/>
              </a:ext>
            </a:extLst>
          </p:cNvPr>
          <p:cNvCxnSpPr>
            <a:cxnSpLocks/>
          </p:cNvCxnSpPr>
          <p:nvPr/>
        </p:nvCxnSpPr>
        <p:spPr>
          <a:xfrm>
            <a:off x="7801045" y="2880033"/>
            <a:ext cx="1498769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12585" y="81885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3.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한국적 인종차별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B64CCBF1-266B-BBFE-EC15-5A3D258F68F6}"/>
              </a:ext>
            </a:extLst>
          </p:cNvPr>
          <p:cNvCxnSpPr>
            <a:cxnSpLocks/>
          </p:cNvCxnSpPr>
          <p:nvPr/>
        </p:nvCxnSpPr>
        <p:spPr>
          <a:xfrm>
            <a:off x="1092996" y="3933056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CB4DABF-CEF1-9839-124A-2CF98C6807EA}"/>
              </a:ext>
            </a:extLst>
          </p:cNvPr>
          <p:cNvCxnSpPr>
            <a:cxnSpLocks/>
          </p:cNvCxnSpPr>
          <p:nvPr/>
        </p:nvCxnSpPr>
        <p:spPr>
          <a:xfrm>
            <a:off x="7660469" y="3717032"/>
            <a:ext cx="1834554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9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3DA773-02FC-4E4F-9CCC-920CFFD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" y="71903"/>
            <a:ext cx="7973660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괜찮나</a:t>
            </a:r>
            <a:r>
              <a:rPr lang="en-US" altLang="ko-KR" dirty="0"/>
              <a:t>? -</a:t>
            </a:r>
            <a:r>
              <a:rPr lang="ko-KR" altLang="en-US" b="0" dirty="0"/>
              <a:t>한국사회 곳곳에 퍼져 나가는 인종차별의 실태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801E98C-B8E4-4DE9-8567-E0481FE77F0D}"/>
              </a:ext>
            </a:extLst>
          </p:cNvPr>
          <p:cNvCxnSpPr>
            <a:cxnSpLocks/>
          </p:cNvCxnSpPr>
          <p:nvPr/>
        </p:nvCxnSpPr>
        <p:spPr>
          <a:xfrm>
            <a:off x="3643727" y="1237763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7F5E37-3568-473D-8A33-F16A97602BB2}"/>
              </a:ext>
            </a:extLst>
          </p:cNvPr>
          <p:cNvCxnSpPr>
            <a:cxnSpLocks/>
          </p:cNvCxnSpPr>
          <p:nvPr/>
        </p:nvCxnSpPr>
        <p:spPr>
          <a:xfrm>
            <a:off x="5886986" y="2798100"/>
            <a:ext cx="439177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6B8D461-4158-443F-9768-5588BD37165D}"/>
              </a:ext>
            </a:extLst>
          </p:cNvPr>
          <p:cNvCxnSpPr>
            <a:cxnSpLocks/>
          </p:cNvCxnSpPr>
          <p:nvPr/>
        </p:nvCxnSpPr>
        <p:spPr>
          <a:xfrm>
            <a:off x="7746204" y="2582076"/>
            <a:ext cx="1498769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A3023E-B49B-472C-8F1B-E2A37BA6203D}"/>
              </a:ext>
            </a:extLst>
          </p:cNvPr>
          <p:cNvSpPr txBox="1"/>
          <p:nvPr/>
        </p:nvSpPr>
        <p:spPr>
          <a:xfrm>
            <a:off x="1312585" y="827840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4.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나아가야 할 방향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FFA0FAE0-F217-4917-87B4-C76F4877B93E}"/>
              </a:ext>
            </a:extLst>
          </p:cNvPr>
          <p:cNvCxnSpPr>
            <a:cxnSpLocks/>
          </p:cNvCxnSpPr>
          <p:nvPr/>
        </p:nvCxnSpPr>
        <p:spPr>
          <a:xfrm>
            <a:off x="3498655" y="3398767"/>
            <a:ext cx="1524676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D7515E-114D-401D-9BAB-B95A670BEBFA}"/>
              </a:ext>
            </a:extLst>
          </p:cNvPr>
          <p:cNvCxnSpPr>
            <a:cxnSpLocks/>
          </p:cNvCxnSpPr>
          <p:nvPr/>
        </p:nvCxnSpPr>
        <p:spPr>
          <a:xfrm>
            <a:off x="1133381" y="5974883"/>
            <a:ext cx="1525313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23">
            <a:extLst>
              <a:ext uri="{FF2B5EF4-FFF2-40B4-BE49-F238E27FC236}">
                <a16:creationId xmlns:a16="http://schemas.microsoft.com/office/drawing/2014/main" id="{B00263F0-0A45-BA2F-B32F-8573CE0C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35" y="2639094"/>
            <a:ext cx="3911249" cy="1872208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인종차별에 대한 경각심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1CA40117-85D4-4AF8-8C73-17E91F3E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316" y="2641599"/>
            <a:ext cx="3911249" cy="1872208"/>
          </a:xfrm>
          <a:prstGeom prst="rect">
            <a:avLst/>
          </a:prstGeom>
          <a:gradFill>
            <a:gsLst>
              <a:gs pos="42000">
                <a:schemeClr val="bg1">
                  <a:lumMod val="99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3175">
            <a:noFill/>
          </a:ln>
          <a:effectLst>
            <a:outerShdw blurRad="444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/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타인을 열린 마음으로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받아들이기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10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9C15A7E8-BC8E-4680-98DA-66D2DBD19859}"/>
              </a:ext>
            </a:extLst>
          </p:cNvPr>
          <p:cNvSpPr txBox="1"/>
          <p:nvPr/>
        </p:nvSpPr>
        <p:spPr>
          <a:xfrm>
            <a:off x="1312585" y="818855"/>
            <a:ext cx="7265161" cy="3476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  <a:buSzPct val="80000"/>
            </a:pP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4.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나아가야 할 방향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1D1B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sp>
        <p:nvSpPr>
          <p:cNvPr id="22533" name="직사각형 125"/>
          <p:cNvSpPr>
            <a:spLocks noChangeArrowheads="1"/>
          </p:cNvSpPr>
          <p:nvPr/>
        </p:nvSpPr>
        <p:spPr bwMode="auto">
          <a:xfrm>
            <a:off x="540678" y="5877272"/>
            <a:ext cx="2530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자크 데리다</a:t>
            </a:r>
            <a:b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</a:b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Jacques Derrida</a:t>
            </a:r>
          </a:p>
        </p:txBody>
      </p:sp>
      <p:cxnSp>
        <p:nvCxnSpPr>
          <p:cNvPr id="137" name="직선 연결선 136">
            <a:extLst>
              <a:ext uri="{FF2B5EF4-FFF2-40B4-BE49-F238E27FC236}">
                <a16:creationId xmlns:a16="http://schemas.microsoft.com/office/drawing/2014/main" id="{CE2E7F0F-C67A-4F04-A564-1AF6306823E3}"/>
              </a:ext>
            </a:extLst>
          </p:cNvPr>
          <p:cNvCxnSpPr>
            <a:cxnSpLocks/>
          </p:cNvCxnSpPr>
          <p:nvPr/>
        </p:nvCxnSpPr>
        <p:spPr>
          <a:xfrm>
            <a:off x="3652087" y="1253047"/>
            <a:ext cx="258504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1E6B390-A7CC-40D3-BBBA-4C5A3CB3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16632"/>
            <a:ext cx="5473055" cy="431800"/>
          </a:xfrm>
        </p:spPr>
        <p:txBody>
          <a:bodyPr/>
          <a:lstStyle/>
          <a:p>
            <a:r>
              <a:rPr lang="ko-KR" altLang="en-US" dirty="0"/>
              <a:t>한국의 인종차별</a:t>
            </a:r>
            <a:r>
              <a:rPr lang="en-US" altLang="ko-KR" dirty="0"/>
              <a:t>, </a:t>
            </a:r>
            <a:r>
              <a:rPr lang="ko-KR" altLang="en-US" dirty="0"/>
              <a:t>이대로 괜찮은가</a:t>
            </a:r>
            <a:r>
              <a:rPr lang="en-US" altLang="ko-KR" dirty="0"/>
              <a:t>? </a:t>
            </a:r>
            <a:r>
              <a:rPr lang="en-US" altLang="ko-KR" b="0" dirty="0"/>
              <a:t>–</a:t>
            </a:r>
            <a:r>
              <a:rPr lang="ko-KR" altLang="en-US" b="0" dirty="0"/>
              <a:t>한국 사회 곳곳에 퍼져 나가는 인종차별의 실태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DD570B0-7030-4443-889B-9A7016034765}"/>
              </a:ext>
            </a:extLst>
          </p:cNvPr>
          <p:cNvGrpSpPr/>
          <p:nvPr/>
        </p:nvGrpSpPr>
        <p:grpSpPr>
          <a:xfrm>
            <a:off x="3800872" y="3074890"/>
            <a:ext cx="5817096" cy="2964255"/>
            <a:chOff x="4596776" y="2730471"/>
            <a:chExt cx="5063688" cy="2964255"/>
          </a:xfrm>
        </p:grpSpPr>
        <p:sp>
          <p:nvSpPr>
            <p:cNvPr id="50" name="직사각형 49"/>
            <p:cNvSpPr/>
            <p:nvPr/>
          </p:nvSpPr>
          <p:spPr>
            <a:xfrm>
              <a:off x="4596776" y="3261688"/>
              <a:ext cx="5063688" cy="243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관용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은 원주민인 ‘</a:t>
              </a:r>
              <a:r>
                <a:rPr lang="ko-KR" altLang="en-US" sz="16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나’의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 허락에 한해 일어난다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나의 허락 하에 이방인은 거주를 허락 받고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나의 문화와 법을 따라야 한다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관용 아래 놓인 이방인들은 여전히 타자로서 존재할 수 밖에 없다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반면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환대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는 내가 나의 영역을 이방인 같은 타자에게 완전히 개방하는 것이다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이는 타자를 아무런 조건 없이 환영한다</a:t>
              </a:r>
              <a:endPara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j-cs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079500" algn="l"/>
                  <a:tab pos="1701800" algn="l"/>
                </a:tabLst>
                <a:defRPr/>
              </a:pP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진정한 환대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, </a:t>
              </a: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‘</a:t>
              </a:r>
              <a:r>
                <a:rPr lang="ko-KR" altLang="en-US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무조건적 </a:t>
              </a:r>
              <a:r>
                <a:rPr lang="ko-KR" altLang="en-US" sz="16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환대’</a:t>
              </a:r>
              <a:r>
                <a:rPr lang="ko-KR" altLang="en-US" sz="16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는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 나와 타자를 동등하게 대한다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E4D5E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+mj-cs"/>
                </a:rPr>
                <a:t>. 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612589" y="2730471"/>
              <a:ext cx="3828213" cy="274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r>
                <a:rPr lang="ko-KR" altLang="en-US" sz="2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관용과 환대</a:t>
              </a:r>
              <a:endPara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Tolerance and Hospitality</a:t>
              </a:r>
            </a:p>
            <a:p>
              <a:pPr algn="just"/>
              <a:endParaRPr lang="en-US" altLang="ko-KR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C26A1BD-EEC7-770F-1BF9-C9D05AE91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9" y="1988840"/>
            <a:ext cx="2504482" cy="37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나눔스퀘어 ExtraBold"/>
        <a:ea typeface="나눔스퀘어 Extra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625</Words>
  <Application>Microsoft Office PowerPoint</Application>
  <PresentationFormat>A4 용지(210x297mm)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나눔스퀘어</vt:lpstr>
      <vt:lpstr>나눔스퀘어 Bold</vt:lpstr>
      <vt:lpstr>나눔스퀘어 ExtraBold</vt:lpstr>
      <vt:lpstr>맑은 고딕</vt:lpstr>
      <vt:lpstr>한컴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한국의 인종차별, 이대로 괜찮나? -한국사회 곳곳에 퍼져 나가는 인종차별의 실태</vt:lpstr>
      <vt:lpstr>한국의 인종차별, 이대로 괜찮나? -한국사회 곳곳에 퍼져 나가는 인종차별의 실태</vt:lpstr>
      <vt:lpstr>한국의 인종차별, 이대로 괜찮나? -한국사회 곳곳에 퍼져 나가는 인종차별의 실태</vt:lpstr>
      <vt:lpstr>한국의 인종차별, 이대로 괜찮나? –한국 사회 곳곳에 퍼져 나가는 인종차별의 실태</vt:lpstr>
      <vt:lpstr>한국의 인종차별, 이대로 괜찮나? -한국사회 곳곳에 퍼져 나가는 인종차별의 실태</vt:lpstr>
      <vt:lpstr>한국의 인종차별, 이대로 괜찮은가? –한국 사회 곳곳에 퍼져 나가는 인종차별의 실태</vt:lpstr>
      <vt:lpstr>한국의 인종차별, 이대로 괜찮나? -한국 사회 곳곳에 퍼져 나가는 인종차별의 실태</vt:lpstr>
      <vt:lpstr>한국의 인종차별, 이대로 괜찮나? -한국 사회 곳곳에 퍼져 나가는 인종차별의 실태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siuser</dc:creator>
  <cp:lastModifiedBy>하늘 정</cp:lastModifiedBy>
  <cp:revision>1577</cp:revision>
  <cp:lastPrinted>2018-10-01T08:18:26Z</cp:lastPrinted>
  <dcterms:created xsi:type="dcterms:W3CDTF">2018-09-20T04:59:45Z</dcterms:created>
  <dcterms:modified xsi:type="dcterms:W3CDTF">2023-11-10T09:12:31Z</dcterms:modified>
</cp:coreProperties>
</file>