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70" r:id="rId3"/>
    <p:sldId id="268" r:id="rId4"/>
    <p:sldId id="269" r:id="rId5"/>
    <p:sldId id="257" r:id="rId6"/>
    <p:sldId id="263" r:id="rId7"/>
    <p:sldId id="262" r:id="rId8"/>
    <p:sldId id="267" r:id="rId9"/>
    <p:sldId id="264" r:id="rId10"/>
    <p:sldId id="26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사용자" initials="W사" lastIdx="2" clrIdx="0">
    <p:extLst>
      <p:ext uri="{19B8F6BF-5375-455C-9EA6-DF929625EA0E}">
        <p15:presenceInfo xmlns:p15="http://schemas.microsoft.com/office/powerpoint/2012/main" userId="Windows 사용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7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2021-03-05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  <a:endParaRPr lang="en-US" altLang="ko-KR" sz="32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학생 </a:t>
            </a:r>
            <a:r>
              <a:rPr lang="ko-KR" alt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신청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1099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유고결석자 출석인정 안내</a:t>
            </a: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5.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출석인정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3548" y="5157192"/>
            <a:ext cx="8424936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원본 소속 </a:t>
            </a:r>
            <a:r>
              <a:rPr lang="ko-KR" altLang="en-US" sz="1400" b="1" dirty="0">
                <a:solidFill>
                  <a:schemeClr val="tx1"/>
                </a:solidFill>
              </a:rPr>
              <a:t>교학행정팀에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제출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효력기간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내 제출해야 함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접수 </a:t>
            </a:r>
            <a:r>
              <a:rPr lang="en-US" altLang="ko-KR" sz="1400" b="1" dirty="0">
                <a:solidFill>
                  <a:schemeClr val="tx1"/>
                </a:solidFill>
              </a:rPr>
              <a:t>→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발급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교과목별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담당 </a:t>
            </a:r>
            <a:r>
              <a:rPr lang="ko-KR" altLang="en-US" sz="1400" b="1" dirty="0" err="1">
                <a:solidFill>
                  <a:schemeClr val="tx1"/>
                </a:solidFill>
              </a:rPr>
              <a:t>교</a:t>
            </a:r>
            <a:r>
              <a:rPr lang="ko-KR" altLang="en-US" sz="1400" b="1" dirty="0" err="1">
                <a:solidFill>
                  <a:schemeClr val="tx1"/>
                </a:solidFill>
                <a:ea typeface="맑은 고딕"/>
              </a:rPr>
              <a:t>∙</a:t>
            </a:r>
            <a:r>
              <a:rPr lang="ko-KR" altLang="en-US" sz="1400" b="1" dirty="0" err="1" smtClean="0">
                <a:solidFill>
                  <a:schemeClr val="tx1"/>
                </a:solidFill>
                <a:ea typeface="맑은 고딕"/>
              </a:rPr>
              <a:t>강사에게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제출 ▶ </a:t>
            </a:r>
            <a:r>
              <a:rPr lang="ko-KR" altLang="en-US" sz="1400" b="1" dirty="0" err="1">
                <a:solidFill>
                  <a:schemeClr val="tx1"/>
                </a:solidFill>
              </a:rPr>
              <a:t>교강사의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웹정보에서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err="1" smtClean="0">
                <a:solidFill>
                  <a:srgbClr val="0000FF"/>
                </a:solidFill>
              </a:rPr>
              <a:t>출석확인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조회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[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출석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]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표기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smtClean="0">
                <a:solidFill>
                  <a:srgbClr val="0000FF"/>
                </a:solidFill>
              </a:rPr>
              <a:t>담당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교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‧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강사가 제시하는 과제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논문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시험 등의 지도 및 평가 시행</a:t>
            </a:r>
            <a:endParaRPr lang="en-US" altLang="ko-KR" sz="1400" b="1" dirty="0" smtClean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12589"/>
            <a:ext cx="7848872" cy="425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4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548680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_ </a:t>
            </a:r>
            <a:r>
              <a:rPr lang="ko-KR" altLang="en-US" sz="1400" dirty="0" smtClean="0"/>
              <a:t>일반사유</a:t>
            </a:r>
            <a:endParaRPr lang="ko-KR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5065439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_ </a:t>
            </a:r>
            <a:r>
              <a:rPr lang="ko-KR" altLang="en-US" sz="1400" dirty="0" smtClean="0"/>
              <a:t>학생선수</a:t>
            </a:r>
            <a:endParaRPr lang="ko-KR" altLang="en-US" sz="1400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/>
          </p:nvPr>
        </p:nvGraphicFramePr>
        <p:xfrm>
          <a:off x="323528" y="908720"/>
          <a:ext cx="8424936" cy="3646564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13157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208779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22870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48504480"/>
                  </a:ext>
                </a:extLst>
              </a:tr>
              <a:tr h="380806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또는 의사소견 상 등교가 불가능한 질병 및사고 치료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4242160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1569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           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 smtClean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           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323528" y="5373217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대상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회원단체종목에</a:t>
                      </a:r>
                      <a:r>
                        <a:rPr lang="ko-KR" altLang="en-US" sz="1100" kern="0" spc="-50" baseline="0" dirty="0" smtClean="0">
                          <a:effectLst/>
                        </a:rPr>
                        <a:t>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선수로 </a:t>
                      </a:r>
                      <a:r>
                        <a:rPr lang="ko-KR" altLang="en-US" sz="1100" kern="0" spc="-50" dirty="0">
                          <a:effectLst/>
                        </a:rPr>
                        <a:t>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1520" y="4679558"/>
            <a:ext cx="8590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단순질병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 및 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몸살감기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단순 복통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장염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안과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치과치료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정기검진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비염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두드러기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가벼운 타박상 등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)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는 사유 불가함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49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683404"/>
            <a:ext cx="3171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mtClean="0"/>
              <a:t>_ </a:t>
            </a:r>
            <a:r>
              <a:rPr lang="ko-KR" altLang="en-US" smtClean="0"/>
              <a:t>코로나</a:t>
            </a:r>
            <a:r>
              <a:rPr lang="en-US" altLang="ko-KR" smtClean="0"/>
              <a:t>19 </a:t>
            </a:r>
            <a:r>
              <a:rPr lang="ko-KR" altLang="en-US" smtClean="0"/>
              <a:t>감염병 관련 사유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2407069"/>
            <a:ext cx="39517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smtClean="0">
                <a:solidFill>
                  <a:srgbClr val="FF0000"/>
                </a:solidFill>
              </a:rPr>
              <a:t>※ </a:t>
            </a:r>
            <a:r>
              <a:rPr lang="ko-KR" altLang="en-US" sz="1100" b="1" smtClean="0">
                <a:solidFill>
                  <a:srgbClr val="FF0000"/>
                </a:solidFill>
              </a:rPr>
              <a:t>코로나</a:t>
            </a:r>
            <a:r>
              <a:rPr lang="en-US" altLang="ko-KR" sz="1100" b="1" smtClean="0">
                <a:solidFill>
                  <a:srgbClr val="FF0000"/>
                </a:solidFill>
              </a:rPr>
              <a:t>19 </a:t>
            </a:r>
            <a:r>
              <a:rPr lang="ko-KR" altLang="en-US" sz="1100" b="1" smtClean="0">
                <a:solidFill>
                  <a:srgbClr val="FF0000"/>
                </a:solidFill>
              </a:rPr>
              <a:t>확진자의 경우 </a:t>
            </a:r>
            <a:r>
              <a:rPr lang="en-US" altLang="ko-KR" sz="1100" b="1" smtClean="0">
                <a:solidFill>
                  <a:srgbClr val="FF0000"/>
                </a:solidFill>
              </a:rPr>
              <a:t>2</a:t>
            </a:r>
            <a:r>
              <a:rPr lang="ko-KR" altLang="en-US" sz="1100" b="1" smtClean="0">
                <a:solidFill>
                  <a:srgbClr val="FF0000"/>
                </a:solidFill>
              </a:rPr>
              <a:t>주 이상 결석 시 질병휴학 권장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32154"/>
              </p:ext>
            </p:extLst>
          </p:nvPr>
        </p:nvGraphicFramePr>
        <p:xfrm>
          <a:off x="251520" y="1164814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확진자 및 자가격리 대상자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확진 확인서 및 자가격리 통지서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검사자 및 의심증상자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발열자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해당일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검사확인서 및 진료확인서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발열자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QR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코드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건물출입시 발열체크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81333" y="2758807"/>
            <a:ext cx="86581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/>
              <a:t> </a:t>
            </a:r>
            <a:r>
              <a:rPr lang="ko-KR" altLang="en-US" sz="1400" b="1"/>
              <a:t>발열로 인한 강의실 출입 제한자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1. </a:t>
            </a:r>
            <a:r>
              <a:rPr lang="ko-KR" altLang="en-US" sz="1400" b="1"/>
              <a:t>건물출입 시 발열체크 후 발열자</a:t>
            </a:r>
            <a:r>
              <a:rPr lang="en-US" altLang="ko-KR" sz="1400" b="1"/>
              <a:t>(37.5</a:t>
            </a:r>
            <a:r>
              <a:rPr lang="ko-KR" altLang="en-US" sz="1400"/>
              <a:t>℃</a:t>
            </a:r>
            <a:r>
              <a:rPr lang="ko-KR" altLang="en-US" sz="1400" b="1"/>
              <a:t> 이상</a:t>
            </a:r>
            <a:r>
              <a:rPr lang="en-US" altLang="ko-KR" sz="1400" b="1"/>
              <a:t>)</a:t>
            </a:r>
            <a:r>
              <a:rPr lang="ko-KR" altLang="en-US" sz="1400" b="1"/>
              <a:t>는 </a:t>
            </a:r>
            <a:r>
              <a:rPr lang="en-US" altLang="ko-KR" sz="1400" b="1">
                <a:solidFill>
                  <a:srgbClr val="0000FF"/>
                </a:solidFill>
              </a:rPr>
              <a:t>‘</a:t>
            </a:r>
            <a:r>
              <a:rPr lang="ko-KR" altLang="en-US" sz="1400" b="1">
                <a:solidFill>
                  <a:srgbClr val="0000FF"/>
                </a:solidFill>
              </a:rPr>
              <a:t>발열자</a:t>
            </a:r>
            <a:r>
              <a:rPr lang="en-US" altLang="ko-KR" sz="1400" b="1">
                <a:solidFill>
                  <a:srgbClr val="0000FF"/>
                </a:solidFill>
              </a:rPr>
              <a:t>QR</a:t>
            </a:r>
            <a:r>
              <a:rPr lang="ko-KR" altLang="en-US" sz="1400" b="1">
                <a:solidFill>
                  <a:srgbClr val="0000FF"/>
                </a:solidFill>
              </a:rPr>
              <a:t>코드</a:t>
            </a:r>
            <a:r>
              <a:rPr lang="en-US" altLang="ko-KR" sz="1400" b="1">
                <a:solidFill>
                  <a:srgbClr val="0000FF"/>
                </a:solidFill>
              </a:rPr>
              <a:t>‘ </a:t>
            </a:r>
            <a:r>
              <a:rPr lang="ko-KR" altLang="en-US" sz="1400" b="1">
                <a:solidFill>
                  <a:srgbClr val="0000FF"/>
                </a:solidFill>
              </a:rPr>
              <a:t>인증</a:t>
            </a:r>
            <a:endParaRPr lang="en-US" altLang="ko-KR" sz="1400" b="1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2. </a:t>
            </a:r>
            <a:r>
              <a:rPr lang="ko-KR" altLang="en-US" sz="1400" b="1"/>
              <a:t>발열자는 강의실 출입이 제한되며</a:t>
            </a:r>
            <a:r>
              <a:rPr lang="en-US" altLang="ko-KR" sz="1400" b="1"/>
              <a:t> </a:t>
            </a:r>
            <a:r>
              <a:rPr lang="en-US" altLang="ko-KR" sz="1400" b="1">
                <a:solidFill>
                  <a:srgbClr val="0000FF"/>
                </a:solidFill>
              </a:rPr>
              <a:t>‘</a:t>
            </a:r>
            <a:r>
              <a:rPr lang="ko-KR" altLang="en-US" sz="1400" b="1">
                <a:solidFill>
                  <a:srgbClr val="0000FF"/>
                </a:solidFill>
              </a:rPr>
              <a:t>발열자</a:t>
            </a:r>
            <a:r>
              <a:rPr lang="en-US" altLang="ko-KR" sz="1400" b="1">
                <a:solidFill>
                  <a:srgbClr val="0000FF"/>
                </a:solidFill>
              </a:rPr>
              <a:t>QR</a:t>
            </a:r>
            <a:r>
              <a:rPr lang="ko-KR" altLang="en-US" sz="1400" b="1">
                <a:solidFill>
                  <a:srgbClr val="0000FF"/>
                </a:solidFill>
              </a:rPr>
              <a:t>코드</a:t>
            </a:r>
            <a:r>
              <a:rPr lang="en-US" altLang="ko-KR" sz="1400" b="1">
                <a:solidFill>
                  <a:srgbClr val="0000FF"/>
                </a:solidFill>
              </a:rPr>
              <a:t>＇</a:t>
            </a:r>
            <a:r>
              <a:rPr lang="ko-KR" altLang="en-US" sz="1400" b="1">
                <a:solidFill>
                  <a:srgbClr val="0000FF"/>
                </a:solidFill>
              </a:rPr>
              <a:t>인증 후 유고결석 신청</a:t>
            </a:r>
            <a:endParaRPr lang="en-US" altLang="ko-KR" sz="1400" b="1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solidFill>
                  <a:srgbClr val="0000FF"/>
                </a:solidFill>
              </a:rPr>
              <a:t>    (</a:t>
            </a:r>
            <a:r>
              <a:rPr lang="ko-KR" altLang="en-US" sz="1400" b="1">
                <a:solidFill>
                  <a:srgbClr val="0000FF"/>
                </a:solidFill>
              </a:rPr>
              <a:t>반드시 발열자</a:t>
            </a:r>
            <a:r>
              <a:rPr lang="en-US" altLang="ko-KR" sz="1400" b="1">
                <a:solidFill>
                  <a:srgbClr val="0000FF"/>
                </a:solidFill>
              </a:rPr>
              <a:t>QR</a:t>
            </a:r>
            <a:r>
              <a:rPr lang="ko-KR" altLang="en-US" sz="1400" b="1">
                <a:solidFill>
                  <a:srgbClr val="0000FF"/>
                </a:solidFill>
              </a:rPr>
              <a:t>코드를 인증 후 유고결석을 신청해야 함</a:t>
            </a:r>
            <a:r>
              <a:rPr lang="en-US" altLang="ko-KR" sz="1400" b="1">
                <a:solidFill>
                  <a:srgbClr val="0000FF"/>
                </a:solidFill>
              </a:rPr>
              <a:t>)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3. </a:t>
            </a:r>
            <a:r>
              <a:rPr lang="ko-KR" altLang="en-US" sz="1400" b="1"/>
              <a:t>발열자에게는 </a:t>
            </a:r>
            <a:r>
              <a:rPr lang="en-US" altLang="ko-KR" sz="1400" b="1"/>
              <a:t>‘</a:t>
            </a:r>
            <a:r>
              <a:rPr lang="ko-KR" altLang="en-US" sz="1400" b="1"/>
              <a:t>발열자 유고결석 신청절차 및 유의사항 안내문</a:t>
            </a:r>
            <a:r>
              <a:rPr lang="en-US" altLang="ko-KR" sz="1400" b="1"/>
              <a:t>‘ </a:t>
            </a:r>
            <a:r>
              <a:rPr lang="ko-KR" altLang="en-US" sz="1400" b="1"/>
              <a:t>배분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solidFill>
                  <a:srgbClr val="0000FF"/>
                </a:solidFill>
              </a:rPr>
              <a:t>    - </a:t>
            </a:r>
            <a:r>
              <a:rPr lang="ko-KR" altLang="en-US" sz="1400" b="1">
                <a:solidFill>
                  <a:srgbClr val="0000FF"/>
                </a:solidFill>
              </a:rPr>
              <a:t>유고결석 신청시 증빙서류로 첨부</a:t>
            </a:r>
            <a:endParaRPr lang="en-US" altLang="ko-KR" sz="1400" b="1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4. </a:t>
            </a:r>
            <a:r>
              <a:rPr lang="ko-KR" altLang="en-US" sz="1400" b="1"/>
              <a:t>교학행정팀 </a:t>
            </a:r>
            <a:r>
              <a:rPr lang="ko-KR" altLang="en-US" sz="1400" b="1">
                <a:solidFill>
                  <a:srgbClr val="0000FF"/>
                </a:solidFill>
              </a:rPr>
              <a:t>발열자 유고결석 신청내역과 발열자 명단 확인 후 접수</a:t>
            </a:r>
            <a:r>
              <a:rPr lang="ko-KR" altLang="en-US" sz="1400" b="1"/>
              <a:t>→ 교강사 </a:t>
            </a:r>
            <a:r>
              <a:rPr lang="ko-KR" altLang="en-US" sz="1400" b="1" smtClean="0"/>
              <a:t>승인</a:t>
            </a:r>
            <a:endParaRPr lang="en-US" altLang="ko-KR" sz="1400" b="1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</a:t>
            </a:r>
            <a:r>
              <a:rPr lang="en-US" altLang="ko-KR" sz="1400" b="1" smtClean="0"/>
              <a:t>   - </a:t>
            </a:r>
            <a:r>
              <a:rPr lang="ko-KR" altLang="en-US" sz="1400" b="1"/>
              <a:t>발열자 명단 확인 </a:t>
            </a:r>
            <a:r>
              <a:rPr lang="en-US" altLang="ko-KR" sz="1400" b="1"/>
              <a:t>: </a:t>
            </a:r>
            <a:r>
              <a:rPr lang="ko-KR" altLang="en-US" sz="1400" b="1"/>
              <a:t>종합정보시스템→수업관리→수강신청현황관련조회→</a:t>
            </a:r>
            <a:r>
              <a:rPr lang="en-US" altLang="ko-KR" sz="1400" b="1"/>
              <a:t>QR</a:t>
            </a:r>
            <a:r>
              <a:rPr lang="ko-KR" altLang="en-US" sz="1400" b="1"/>
              <a:t>코드 일자별 학생 현황</a:t>
            </a:r>
            <a:endParaRPr lang="en-US" altLang="ko-KR" sz="1400" b="1"/>
          </a:p>
        </p:txBody>
      </p:sp>
    </p:spTree>
    <p:extLst>
      <p:ext uri="{BB962C8B-B14F-4D97-AF65-F5344CB8AC3E}">
        <p14:creationId xmlns:p14="http://schemas.microsoft.com/office/powerpoint/2010/main" val="155494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2.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신청 시 유의사항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640172"/>
            <a:ext cx="8658164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/>
              <a:t> </a:t>
            </a:r>
            <a:r>
              <a:rPr lang="ko-KR" altLang="en-US" sz="1400" b="1" smtClean="0"/>
              <a:t>출석인정은 </a:t>
            </a:r>
            <a:r>
              <a:rPr lang="ko-KR" altLang="en-US" sz="1400" b="1" dirty="0" err="1" smtClean="0"/>
              <a:t>사유발생</a:t>
            </a:r>
            <a:r>
              <a:rPr lang="ko-KR" altLang="en-US" sz="1400" b="1" dirty="0" smtClean="0"/>
              <a:t> </a:t>
            </a:r>
            <a:r>
              <a:rPr lang="ko-KR" altLang="en-US" sz="1400" b="1" dirty="0"/>
              <a:t>전이나 </a:t>
            </a:r>
            <a:r>
              <a:rPr lang="ko-KR" altLang="en-US" sz="1400" b="1" dirty="0" smtClean="0"/>
              <a:t>사유종료일로부터</a:t>
            </a:r>
            <a:r>
              <a:rPr lang="en-US" altLang="ko-KR" sz="1400" b="1" dirty="0"/>
              <a:t> </a:t>
            </a:r>
            <a:r>
              <a:rPr lang="en-US" altLang="ko-KR" sz="1400" b="1" dirty="0" smtClean="0"/>
              <a:t>7</a:t>
            </a:r>
            <a:r>
              <a:rPr lang="ko-KR" altLang="en-US" sz="1400" b="1" dirty="0"/>
              <a:t>일 이내 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최종학기</a:t>
            </a:r>
            <a:r>
              <a:rPr lang="ko-KR" altLang="en-US" sz="1400" b="1" dirty="0"/>
              <a:t> </a:t>
            </a:r>
            <a:r>
              <a:rPr lang="en-US" altLang="ko-KR" sz="1400" b="1" dirty="0" smtClean="0"/>
              <a:t> </a:t>
            </a:r>
            <a:r>
              <a:rPr lang="ko-KR" altLang="en-US" sz="1400" b="1" dirty="0" smtClean="0"/>
              <a:t>취</a:t>
            </a:r>
            <a:r>
              <a:rPr lang="en-US" altLang="ko-KR" sz="1400" b="1" dirty="0"/>
              <a:t>·</a:t>
            </a:r>
            <a:r>
              <a:rPr lang="ko-KR" altLang="en-US" sz="1400" b="1"/>
              <a:t>창업은 </a:t>
            </a:r>
            <a:r>
              <a:rPr lang="ko-KR" altLang="en-US" sz="1400" b="1" smtClean="0"/>
              <a:t>사유발생일로부터 </a:t>
            </a:r>
            <a:r>
              <a:rPr lang="en-US" altLang="ko-KR" sz="1400" b="1" dirty="0"/>
              <a:t>14</a:t>
            </a:r>
            <a:r>
              <a:rPr lang="ko-KR" altLang="en-US" sz="1400" b="1" dirty="0"/>
              <a:t>일 이내</a:t>
            </a:r>
            <a:r>
              <a:rPr lang="en-US" altLang="ko-KR" sz="1400" b="1" dirty="0"/>
              <a:t>)</a:t>
            </a:r>
            <a:r>
              <a:rPr lang="ko-KR" altLang="en-US" sz="1400" b="1" dirty="0"/>
              <a:t>에 신청 및 접수하여야 </a:t>
            </a:r>
            <a:r>
              <a:rPr lang="ko-KR" altLang="en-US" sz="1400" b="1" dirty="0" smtClean="0"/>
              <a:t>하며 해당 </a:t>
            </a:r>
            <a:r>
              <a:rPr lang="ko-KR" altLang="en-US" sz="1400" b="1" dirty="0"/>
              <a:t>기간 이후에는 </a:t>
            </a:r>
            <a:r>
              <a:rPr lang="ko-KR" altLang="en-US" sz="1400" b="1" dirty="0" err="1"/>
              <a:t>출석인정</a:t>
            </a:r>
            <a:r>
              <a:rPr lang="ko-KR" altLang="en-US" sz="1400" b="1" dirty="0"/>
              <a:t> 사유의 </a:t>
            </a:r>
            <a:r>
              <a:rPr lang="ko-KR" altLang="en-US" sz="1400" b="1" smtClean="0"/>
              <a:t>효력 상실함 </a:t>
            </a:r>
            <a:r>
              <a:rPr lang="en-US" altLang="ko-KR" sz="1400" b="1" dirty="0" smtClean="0"/>
              <a:t>[</a:t>
            </a:r>
            <a:r>
              <a:rPr lang="ko-KR" altLang="en-US" sz="1400" b="1" dirty="0"/>
              <a:t>공휴일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토요일 </a:t>
            </a:r>
            <a:r>
              <a:rPr lang="ko-KR" altLang="en-US" sz="1400" b="1"/>
              <a:t>포함</a:t>
            </a:r>
            <a:r>
              <a:rPr lang="en-US" altLang="ko-KR" sz="1400" b="1" smtClean="0"/>
              <a:t>)</a:t>
            </a:r>
            <a:r>
              <a:rPr lang="ko-KR" altLang="en-US" sz="1400" b="1" smtClean="0"/>
              <a:t> 제외</a:t>
            </a:r>
            <a:r>
              <a:rPr lang="en-US" altLang="ko-KR" sz="1400" b="1" smtClean="0"/>
              <a:t>]</a:t>
            </a:r>
          </a:p>
          <a:p>
            <a:pPr fontAlgn="base">
              <a:lnSpc>
                <a:spcPct val="150000"/>
              </a:lnSpc>
            </a:pPr>
            <a:endParaRPr lang="en-US" altLang="ko-KR" sz="1400" b="1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latin typeface="맑은 고딕" panose="020B0503020000020004" pitchFamily="50" charset="-127"/>
              </a:rPr>
              <a:t>▶</a:t>
            </a:r>
            <a:r>
              <a:rPr lang="ko-KR" altLang="en-US" sz="1400" b="1" smtClean="0">
                <a:latin typeface="맑은 고딕" panose="020B0503020000020004" pitchFamily="50" charset="-127"/>
              </a:rPr>
              <a:t>유고결석 신청내역 접수 시</a:t>
            </a:r>
            <a:r>
              <a:rPr lang="en-US" altLang="ko-KR" sz="1400" b="1" smtClean="0">
                <a:latin typeface="맑은 고딕" panose="020B0503020000020004" pitchFamily="50" charset="-127"/>
              </a:rPr>
              <a:t>(</a:t>
            </a:r>
            <a:r>
              <a:rPr lang="ko-KR" altLang="en-US" sz="1400" b="1" smtClean="0">
                <a:latin typeface="맑은 고딕" panose="020B0503020000020004" pitchFamily="50" charset="-127"/>
              </a:rPr>
              <a:t>교학행정팀</a:t>
            </a:r>
            <a:r>
              <a:rPr lang="en-US" altLang="ko-KR" sz="1400" b="1" smtClean="0">
                <a:latin typeface="맑은 고딕" panose="020B0503020000020004" pitchFamily="50" charset="-127"/>
              </a:rPr>
              <a:t>) </a:t>
            </a:r>
            <a:r>
              <a:rPr lang="ko-KR" altLang="en-US" sz="1400" b="1" smtClean="0">
                <a:latin typeface="맑은 고딕" panose="020B0503020000020004" pitchFamily="50" charset="-127"/>
              </a:rPr>
              <a:t>해당수업 </a:t>
            </a:r>
            <a:r>
              <a:rPr lang="ko-KR" altLang="en-US" sz="1400" b="1"/>
              <a:t>교</a:t>
            </a:r>
            <a:r>
              <a:rPr lang="en-US" altLang="ko-KR" sz="1400" b="1"/>
              <a:t>·</a:t>
            </a:r>
            <a:r>
              <a:rPr lang="ko-KR" altLang="en-US" sz="1400" b="1" smtClean="0"/>
              <a:t>강사에게 유고결석 승인요청 관련 내용 문자 </a:t>
            </a:r>
            <a:endParaRPr lang="en-US" altLang="ko-KR" sz="1400" b="1" smtClean="0"/>
          </a:p>
          <a:p>
            <a:pPr fontAlgn="base">
              <a:lnSpc>
                <a:spcPct val="150000"/>
              </a:lnSpc>
            </a:pPr>
            <a:r>
              <a:rPr lang="ko-KR" altLang="en-US" sz="1400" b="1" smtClean="0"/>
              <a:t>자동발송 </a:t>
            </a:r>
            <a:endParaRPr lang="en-US" altLang="ko-KR" sz="1400" b="1" smtClean="0"/>
          </a:p>
          <a:p>
            <a:pPr fontAlgn="base">
              <a:lnSpc>
                <a:spcPct val="150000"/>
              </a:lnSpc>
            </a:pPr>
            <a:endParaRPr lang="en-US" altLang="ko-KR" sz="1400" b="1"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/>
              <a:t> </a:t>
            </a:r>
            <a:r>
              <a:rPr lang="ko-KR" altLang="en-US" sz="1400" b="1" dirty="0" smtClean="0"/>
              <a:t>증빙서류 위</a:t>
            </a:r>
            <a:r>
              <a:rPr lang="en-US" altLang="ko-KR" sz="1400" b="1" dirty="0" smtClean="0"/>
              <a:t>·</a:t>
            </a:r>
            <a:r>
              <a:rPr lang="ko-KR" altLang="en-US" sz="1400" b="1" dirty="0" err="1" smtClean="0"/>
              <a:t>변조행위에</a:t>
            </a:r>
            <a:r>
              <a:rPr lang="ko-KR" altLang="en-US" sz="1400" b="1" dirty="0" smtClean="0"/>
              <a:t> 의한 신청은 학칙 제</a:t>
            </a:r>
            <a:r>
              <a:rPr lang="en-US" altLang="ko-KR" sz="1400" b="1" dirty="0" smtClean="0"/>
              <a:t>59</a:t>
            </a:r>
            <a:r>
              <a:rPr lang="ko-KR" altLang="en-US" sz="1400" b="1" dirty="0" smtClean="0"/>
              <a:t>조의</a:t>
            </a:r>
            <a:r>
              <a:rPr lang="en-US" altLang="ko-KR" sz="1400" b="1" dirty="0" smtClean="0"/>
              <a:t>2</a:t>
            </a:r>
            <a:r>
              <a:rPr lang="ko-KR" altLang="en-US" sz="1400" b="1" dirty="0" smtClean="0"/>
              <a:t>항 및 학생상벌규정</a:t>
            </a:r>
            <a:r>
              <a:rPr lang="en-US" altLang="ko-KR" sz="1400" b="1" dirty="0"/>
              <a:t> </a:t>
            </a:r>
            <a:r>
              <a:rPr lang="ko-KR" altLang="en-US" sz="1400" b="1" dirty="0" smtClean="0"/>
              <a:t>제</a:t>
            </a:r>
            <a:r>
              <a:rPr lang="en-US" altLang="ko-KR" sz="1400" b="1" dirty="0" smtClean="0"/>
              <a:t>4</a:t>
            </a:r>
            <a:r>
              <a:rPr lang="ko-KR" altLang="en-US" sz="1400" b="1" smtClean="0"/>
              <a:t>조에 의거 </a:t>
            </a:r>
            <a:r>
              <a:rPr lang="ko-KR" altLang="en-US" sz="1400" b="1" dirty="0" smtClean="0"/>
              <a:t>엄중 처벌함</a:t>
            </a:r>
            <a:endParaRPr lang="en-US" altLang="ko-KR" sz="14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   </a:t>
            </a:r>
            <a:r>
              <a:rPr lang="ko-KR" altLang="ko-KR" sz="14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2017~2018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학년도에 위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변조행위를 적발하여 징계 처분한 사례 발생함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14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/>
              <a:t> </a:t>
            </a:r>
            <a:r>
              <a:rPr lang="ko-KR" altLang="en-US" sz="1400" b="1"/>
              <a:t>사회적 거리두기 단계에 따른 원격수업도 유고결석 출석인정 신청 가능 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endParaRPr lang="en-US" altLang="ko-KR" sz="1400" b="1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ko-KR" altLang="en-US" sz="1400" b="1">
                <a:latin typeface="맑은 고딕" panose="020B0503020000020004" pitchFamily="50" charset="-127"/>
              </a:rPr>
              <a:t> 원격수업시 제출서류는 대면제출이 어려우므로 비대면 제출 권장</a:t>
            </a:r>
            <a:endParaRPr lang="en-US" altLang="ko-KR" sz="1400" b="1"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1400" b="1" smtClean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>
                <a:solidFill>
                  <a:prstClr val="black"/>
                </a:solidFill>
              </a:rPr>
              <a:t> </a:t>
            </a:r>
            <a:r>
              <a:rPr lang="ko-KR" altLang="en-US" sz="1400" b="1" dirty="0" smtClean="0">
                <a:solidFill>
                  <a:prstClr val="black"/>
                </a:solidFill>
              </a:rPr>
              <a:t>성적은 담당 </a:t>
            </a:r>
            <a:r>
              <a:rPr lang="ko-KR" altLang="en-US" sz="1400" b="1" dirty="0" smtClean="0"/>
              <a:t>교</a:t>
            </a:r>
            <a:r>
              <a:rPr lang="en-US" altLang="ko-KR" sz="1400" b="1" dirty="0" smtClean="0"/>
              <a:t>·</a:t>
            </a:r>
            <a:r>
              <a:rPr lang="ko-KR" altLang="en-US" sz="1400" b="1" dirty="0" smtClean="0"/>
              <a:t>강사가 제시하는 과제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시험 등의 지도</a:t>
            </a:r>
            <a:r>
              <a:rPr lang="en-US" altLang="ko-KR" sz="1400" b="1" dirty="0" smtClean="0"/>
              <a:t>·</a:t>
            </a:r>
            <a:r>
              <a:rPr lang="ko-KR" altLang="en-US" sz="1400" b="1" dirty="0" smtClean="0"/>
              <a:t>평가에 따라 부여함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유고결석자</a:t>
            </a:r>
            <a:r>
              <a:rPr lang="ko-KR" altLang="en-US" sz="1400" b="1" dirty="0"/>
              <a:t>    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</a:t>
            </a:r>
            <a:r>
              <a:rPr lang="ko-KR" altLang="en-US" sz="1400" b="1" dirty="0" err="1"/>
              <a:t>출석인정은</a:t>
            </a:r>
            <a:r>
              <a:rPr lang="ko-KR" altLang="en-US" sz="1400" b="1" dirty="0"/>
              <a:t> 출결에 국한된 사항임</a:t>
            </a:r>
            <a:r>
              <a:rPr lang="en-US" altLang="ko-KR" sz="1400" b="1" dirty="0" smtClean="0"/>
              <a:t>)</a:t>
            </a:r>
          </a:p>
          <a:p>
            <a:pPr fontAlgn="base"/>
            <a:endParaRPr lang="ko-KR" altLang="en-US" sz="14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/>
              <a:t> </a:t>
            </a:r>
            <a:r>
              <a:rPr lang="ko-KR" altLang="en-US" sz="1400" b="1" dirty="0" smtClean="0"/>
              <a:t>신청 및 승인은 성적공시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입력</a:t>
            </a:r>
            <a:r>
              <a:rPr lang="en-US" altLang="ko-KR" sz="1400" b="1" dirty="0" smtClean="0"/>
              <a:t>)</a:t>
            </a:r>
            <a:r>
              <a:rPr lang="ko-KR" altLang="en-US" sz="1400" b="1" dirty="0" smtClean="0"/>
              <a:t>기간 </a:t>
            </a:r>
            <a:r>
              <a:rPr lang="ko-KR" altLang="en-US" sz="1400" b="1" smtClean="0"/>
              <a:t>종료일</a:t>
            </a:r>
            <a:r>
              <a:rPr lang="en-US" altLang="ko-KR" sz="1400" b="1" smtClean="0"/>
              <a:t>[2021.06.23.(</a:t>
            </a:r>
            <a:r>
              <a:rPr lang="ko-KR" altLang="en-US" sz="1400" b="1"/>
              <a:t>수</a:t>
            </a:r>
            <a:r>
              <a:rPr lang="en-US" altLang="ko-KR" sz="1400" b="1" smtClean="0"/>
              <a:t>)]</a:t>
            </a:r>
            <a:r>
              <a:rPr lang="ko-KR" altLang="en-US" sz="1400" b="1" dirty="0" smtClean="0"/>
              <a:t>까지 가능함</a:t>
            </a:r>
            <a:endParaRPr lang="en-US" altLang="ko-KR" sz="14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solidFill>
                  <a:srgbClr val="FF0000"/>
                </a:solidFill>
              </a:rPr>
              <a:t>  </a:t>
            </a:r>
            <a:r>
              <a:rPr lang="ko-KR" altLang="ko-KR" sz="1400" b="1" smtClean="0">
                <a:solidFill>
                  <a:srgbClr val="FF0000"/>
                </a:solidFill>
              </a:rPr>
              <a:t>▶</a:t>
            </a:r>
            <a:r>
              <a:rPr lang="en-US" altLang="ko-KR" sz="1400" b="1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종강 이후 교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1400" b="1" smtClean="0">
                <a:solidFill>
                  <a:srgbClr val="FF0000"/>
                </a:solidFill>
              </a:rPr>
              <a:t>·</a:t>
            </a:r>
            <a:r>
              <a:rPr lang="ko-KR" altLang="en-US" sz="1400" b="1" smtClean="0">
                <a:solidFill>
                  <a:srgbClr val="FF0000"/>
                </a:solidFill>
              </a:rPr>
              <a:t>강사의 승인이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어려울 수 있으므로 종강 전까지 권장함</a:t>
            </a:r>
          </a:p>
        </p:txBody>
      </p:sp>
    </p:spTree>
    <p:extLst>
      <p:ext uri="{BB962C8B-B14F-4D97-AF65-F5344CB8AC3E}">
        <p14:creationId xmlns:p14="http://schemas.microsoft.com/office/powerpoint/2010/main" val="230447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표 61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교</a:t>
                      </a:r>
                      <a:r>
                        <a:rPr lang="ko-KR" altLang="en-US" sz="1200" dirty="0" smtClean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9" name="TextBox 85"/>
          <p:cNvSpPr txBox="1">
            <a:spLocks noChangeArrowheads="1"/>
          </p:cNvSpPr>
          <p:nvPr/>
        </p:nvSpPr>
        <p:spPr bwMode="auto">
          <a:xfrm>
            <a:off x="2771800" y="3140968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Yes</a:t>
            </a:r>
            <a:r>
              <a:rPr lang="en-US" altLang="ko-KR" sz="1000" b="1" dirty="0" smtClean="0"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latin typeface="+mj-ea"/>
                <a:ea typeface="+mj-ea"/>
              </a:rPr>
              <a:t>접수</a:t>
            </a:r>
            <a:r>
              <a:rPr lang="en-US" altLang="ko-KR" sz="1000" b="1" dirty="0" smtClean="0">
                <a:latin typeface="+mj-ea"/>
                <a:ea typeface="+mj-ea"/>
              </a:rPr>
              <a:t>)</a:t>
            </a:r>
            <a:endParaRPr kumimoji="0" lang="en-US" altLang="ko-KR" sz="1000" b="1" dirty="0" smtClean="0">
              <a:latin typeface="+mj-ea"/>
              <a:ea typeface="+mj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72521" y="2100136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원본</a:t>
            </a:r>
            <a:endParaRPr kumimoji="0"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교학행정팀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제출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68" name="꺾인 연결선 67"/>
          <p:cNvCxnSpPr>
            <a:stCxn id="37" idx="1"/>
            <a:endCxn id="45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꺾인 연결선 74"/>
          <p:cNvCxnSpPr>
            <a:stCxn id="58" idx="2"/>
            <a:endCxn id="37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No(</a:t>
            </a:r>
            <a:r>
              <a:rPr kumimoji="0" lang="ko-KR" altLang="en-US" sz="1000" b="1" dirty="0" smtClean="0">
                <a:latin typeface="+mj-ea"/>
                <a:ea typeface="+mj-ea"/>
              </a:rPr>
              <a:t>반려</a:t>
            </a:r>
            <a:r>
              <a:rPr kumimoji="0" lang="en-US" altLang="ko-KR" sz="1000" b="1" dirty="0" smtClean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780281" y="4084715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검토 및 수업결손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성적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779315" y="5399020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보관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4" name="직선 화살표 연결선 83"/>
          <p:cNvCxnSpPr>
            <a:stCxn id="78" idx="2"/>
            <a:endCxn id="105" idx="0"/>
          </p:cNvCxnSpPr>
          <p:nvPr/>
        </p:nvCxnSpPr>
        <p:spPr>
          <a:xfrm>
            <a:off x="5538046" y="4445078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86" name="AutoShape 23"/>
          <p:cNvCxnSpPr>
            <a:cxnSpLocks noChangeShapeType="1"/>
            <a:stCxn id="85" idx="1"/>
            <a:endCxn id="45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8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89" name="AutoShape 23"/>
          <p:cNvCxnSpPr>
            <a:cxnSpLocks noChangeShapeType="1"/>
            <a:stCxn id="105" idx="2"/>
            <a:endCxn id="79" idx="0"/>
          </p:cNvCxnSpPr>
          <p:nvPr/>
        </p:nvCxnSpPr>
        <p:spPr bwMode="auto">
          <a:xfrm flipH="1">
            <a:off x="5537080" y="5127344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9" name="직선 화살표 연결선 98"/>
          <p:cNvCxnSpPr>
            <a:stCxn id="37" idx="2"/>
            <a:endCxn id="44" idx="0"/>
          </p:cNvCxnSpPr>
          <p:nvPr/>
        </p:nvCxnSpPr>
        <p:spPr>
          <a:xfrm flipH="1">
            <a:off x="3546470" y="3132575"/>
            <a:ext cx="4221" cy="2964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AutoShape 23"/>
          <p:cNvCxnSpPr>
            <a:cxnSpLocks noChangeShapeType="1"/>
            <a:stCxn id="45" idx="2"/>
            <a:endCxn id="46" idx="0"/>
          </p:cNvCxnSpPr>
          <p:nvPr/>
        </p:nvCxnSpPr>
        <p:spPr bwMode="auto">
          <a:xfrm>
            <a:off x="1486324" y="1981782"/>
            <a:ext cx="0" cy="118354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2" name="직사각형 81"/>
          <p:cNvSpPr/>
          <p:nvPr/>
        </p:nvSpPr>
        <p:spPr>
          <a:xfrm>
            <a:off x="674857" y="3429000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접수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74857" y="4085459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제출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4" name="AutoShape 23"/>
          <p:cNvCxnSpPr>
            <a:cxnSpLocks noChangeShapeType="1"/>
            <a:stCxn id="82" idx="2"/>
            <a:endCxn id="92" idx="0"/>
          </p:cNvCxnSpPr>
          <p:nvPr/>
        </p:nvCxnSpPr>
        <p:spPr bwMode="auto">
          <a:xfrm>
            <a:off x="1488660" y="3789362"/>
            <a:ext cx="0" cy="29609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02" name="AutoShape 23"/>
          <p:cNvCxnSpPr>
            <a:cxnSpLocks noChangeShapeType="1"/>
            <a:stCxn id="92" idx="3"/>
            <a:endCxn id="78" idx="1"/>
          </p:cNvCxnSpPr>
          <p:nvPr/>
        </p:nvCxnSpPr>
        <p:spPr bwMode="auto">
          <a:xfrm flipV="1">
            <a:off x="2302463" y="4264897"/>
            <a:ext cx="2477818" cy="74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5" name="순서도: 판단 83"/>
          <p:cNvSpPr>
            <a:spLocks noChangeArrowheads="1"/>
          </p:cNvSpPr>
          <p:nvPr/>
        </p:nvSpPr>
        <p:spPr bwMode="auto">
          <a:xfrm>
            <a:off x="5020222" y="4743832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08" name="Rectangle 35"/>
          <p:cNvSpPr>
            <a:spLocks noChangeArrowheads="1"/>
          </p:cNvSpPr>
          <p:nvPr/>
        </p:nvSpPr>
        <p:spPr bwMode="auto">
          <a:xfrm>
            <a:off x="5189429" y="4812077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123" name="AutoShape 23"/>
          <p:cNvCxnSpPr>
            <a:cxnSpLocks noChangeShapeType="1"/>
            <a:stCxn id="79" idx="2"/>
            <a:endCxn id="88" idx="0"/>
          </p:cNvCxnSpPr>
          <p:nvPr/>
        </p:nvCxnSpPr>
        <p:spPr bwMode="auto">
          <a:xfrm>
            <a:off x="5537080" y="5759383"/>
            <a:ext cx="2843" cy="26190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" name="AutoShape 23"/>
          <p:cNvCxnSpPr>
            <a:cxnSpLocks noChangeShapeType="1"/>
            <a:stCxn id="46" idx="3"/>
            <a:endCxn id="58" idx="1"/>
          </p:cNvCxnSpPr>
          <p:nvPr/>
        </p:nvCxnSpPr>
        <p:spPr bwMode="auto">
          <a:xfrm flipV="1">
            <a:off x="2300127" y="2277879"/>
            <a:ext cx="456590" cy="24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" name="직사각형 43"/>
          <p:cNvSpPr/>
          <p:nvPr/>
        </p:nvSpPr>
        <p:spPr>
          <a:xfrm>
            <a:off x="2763091" y="3429000"/>
            <a:ext cx="156675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출석인정요청서 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출력 및 배부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1" name="AutoShape 23"/>
          <p:cNvCxnSpPr>
            <a:cxnSpLocks noChangeShapeType="1"/>
            <a:stCxn id="44" idx="1"/>
            <a:endCxn id="82" idx="3"/>
          </p:cNvCxnSpPr>
          <p:nvPr/>
        </p:nvCxnSpPr>
        <p:spPr bwMode="auto">
          <a:xfrm flipH="1">
            <a:off x="2302463" y="3609181"/>
            <a:ext cx="46062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8" name="직사각형 57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검토</a:t>
            </a:r>
            <a:endParaRPr lang="ko-KR" altLang="en-US" sz="1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674859" y="541877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0" name="꺾인 연결선 79"/>
          <p:cNvCxnSpPr>
            <a:stCxn id="105" idx="2"/>
            <a:endCxn id="76" idx="0"/>
          </p:cNvCxnSpPr>
          <p:nvPr/>
        </p:nvCxnSpPr>
        <p:spPr>
          <a:xfrm rot="5400000">
            <a:off x="3368388" y="3247618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(1)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5661248"/>
            <a:ext cx="842493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웹정보시스템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학사정보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수업관리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출강관리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학기 확인 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5388"/>
            <a:ext cx="142644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323528" y="658670"/>
            <a:ext cx="8408449" cy="4698432"/>
            <a:chOff x="323528" y="658670"/>
            <a:chExt cx="8408449" cy="4698432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t="16269" r="34936" b="4602"/>
            <a:stretch/>
          </p:blipFill>
          <p:spPr>
            <a:xfrm>
              <a:off x="323528" y="668482"/>
              <a:ext cx="8408449" cy="4688620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1059080" y="669956"/>
              <a:ext cx="594170" cy="20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553558" y="658670"/>
              <a:ext cx="755876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121510" y="1324026"/>
              <a:ext cx="5796436" cy="254498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39000" y="1847010"/>
              <a:ext cx="594170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91400" y="2837017"/>
              <a:ext cx="718830" cy="21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63968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(2)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1520" y="5229200"/>
            <a:ext cx="8280920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>
                <a:solidFill>
                  <a:schemeClr val="tx1"/>
                </a:solidFill>
              </a:rPr>
              <a:t> 확인 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ko-KR" altLang="en-US" sz="1400" b="1" dirty="0">
                <a:solidFill>
                  <a:schemeClr val="tx1"/>
                </a:solidFill>
              </a:rPr>
              <a:t>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신규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1) 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결석시작일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결석종료일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증빙파일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(1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개파일로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압축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유고결석사유 입력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srgbClr val="FF0000"/>
                </a:solidFill>
              </a:rPr>
              <a:t>      </a:t>
            </a:r>
            <a:r>
              <a:rPr lang="ko-KR" altLang="ko-KR" sz="1200" b="1" dirty="0" smtClean="0">
                <a:solidFill>
                  <a:srgbClr val="FF0000"/>
                </a:solidFill>
              </a:rPr>
              <a:t>※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학생당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</a:t>
            </a:r>
            <a:r>
              <a:rPr lang="en-US" altLang="ko-KR" sz="1200" b="1" dirty="0">
                <a:solidFill>
                  <a:srgbClr val="FF0000"/>
                </a:solidFill>
              </a:rPr>
              <a:t>(2MB</a:t>
            </a:r>
            <a:r>
              <a:rPr lang="ko-KR" altLang="en-US" sz="1200" b="1" dirty="0">
                <a:solidFill>
                  <a:srgbClr val="FF0000"/>
                </a:solidFill>
              </a:rPr>
              <a:t>이내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  <a:r>
              <a:rPr lang="ko-KR" altLang="en-US" sz="1200" b="1" dirty="0">
                <a:solidFill>
                  <a:srgbClr val="FF0000"/>
                </a:solidFill>
              </a:rPr>
              <a:t>만 첨부 가능하므로 증빙서류를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파일로 압축 및 저장해야 함</a:t>
            </a:r>
            <a:endParaRPr lang="en-US" altLang="ko-KR" sz="12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430435024" descr="EMB0000405c07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85408"/>
            <a:ext cx="8454533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(3)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8955" y="4797152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출석인정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효력 기간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사유발생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전 또는 사유종료일로부터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7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일이내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공휴일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토요일 포함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제외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                               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최종학기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취창업은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사유발생일로부터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14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일 이내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에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교학행정팀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접수분까지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웹정보시스템에서 신청하더라도 효력 기간 내 교학행정팀에 접수까지 완료되지 않을 경우 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최종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출석인정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불가함을 유의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!!!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</a:t>
            </a:r>
            <a:endParaRPr lang="en-US" altLang="ko-KR" sz="1400" b="1" dirty="0">
              <a:solidFill>
                <a:srgbClr val="FF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2328" y="-670396"/>
            <a:ext cx="139989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30429344" descr="EMB0000405c07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28" y="764704"/>
            <a:ext cx="826810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125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(4)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301208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수강신청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과목목록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또는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저장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3259" y="155388"/>
            <a:ext cx="1375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0504" y="28208"/>
            <a:ext cx="14405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44383912" descr="EMB00003c8c1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0270" y="1061332"/>
            <a:ext cx="141107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44383752" descr="EMB00003c8c18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1901119"/>
            <a:ext cx="850796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536" y="217575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44384232" descr="EMB00003c8c18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78" y="2946191"/>
            <a:ext cx="8352928" cy="207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255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912</Words>
  <Application>Microsoft Office PowerPoint</Application>
  <PresentationFormat>화면 슬라이드 쇼(4:3)</PresentationFormat>
  <Paragraphs>156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Aharoni</vt:lpstr>
      <vt:lpstr>맑은 고딕</vt:lpstr>
      <vt:lpstr>함초롬바탕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이상희</cp:lastModifiedBy>
  <cp:revision>75</cp:revision>
  <dcterms:created xsi:type="dcterms:W3CDTF">2017-08-16T02:27:34Z</dcterms:created>
  <dcterms:modified xsi:type="dcterms:W3CDTF">2021-03-05T01:25:43Z</dcterms:modified>
</cp:coreProperties>
</file>