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87" r:id="rId2"/>
    <p:sldId id="288" r:id="rId3"/>
    <p:sldId id="289" r:id="rId4"/>
    <p:sldId id="290" r:id="rId5"/>
    <p:sldId id="291" r:id="rId6"/>
    <p:sldId id="292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505E3EF-67EA-436B-97B2-0124C06EBD24}" styleName="보통 스타일 4 - 강조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301B821-A1FF-4177-AEE7-76D212191A09}" styleName="보통 스타일 1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91" autoAdjust="0"/>
    <p:restoredTop sz="92361" autoAdjust="0"/>
  </p:normalViewPr>
  <p:slideViewPr>
    <p:cSldViewPr>
      <p:cViewPr varScale="1">
        <p:scale>
          <a:sx n="106" d="100"/>
          <a:sy n="106" d="100"/>
        </p:scale>
        <p:origin x="193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999530-B874-4253-958D-1BD62DC1AD81}" type="datetimeFigureOut">
              <a:rPr lang="ko-KR" altLang="en-US" smtClean="0"/>
              <a:pPr/>
              <a:t>2019-09-17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32D6DC-714F-4F70-BFE2-0984BA6602D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32D6DC-714F-4F70-BFE2-0984BA6602D6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1424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32D6DC-714F-4F70-BFE2-0984BA6602D6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04373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32D6DC-714F-4F70-BFE2-0984BA6602D6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459878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32D6DC-714F-4F70-BFE2-0984BA6602D6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09645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32D6DC-714F-4F70-BFE2-0984BA6602D6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50569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32D6DC-714F-4F70-BFE2-0984BA6602D6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31824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ADA1D-FB3F-4B53-BE08-E5B612D0D7E5}" type="datetimeFigureOut">
              <a:rPr lang="ko-KR" altLang="en-US" smtClean="0"/>
              <a:pPr/>
              <a:t>2019-09-17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CA6F-60D4-4103-90BD-07FF7EC5AAE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ADA1D-FB3F-4B53-BE08-E5B612D0D7E5}" type="datetimeFigureOut">
              <a:rPr lang="ko-KR" altLang="en-US" smtClean="0"/>
              <a:pPr/>
              <a:t>2019-09-17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CA6F-60D4-4103-90BD-07FF7EC5AAE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ADA1D-FB3F-4B53-BE08-E5B612D0D7E5}" type="datetimeFigureOut">
              <a:rPr lang="ko-KR" altLang="en-US" smtClean="0"/>
              <a:pPr/>
              <a:t>2019-09-17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CA6F-60D4-4103-90BD-07FF7EC5AAE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ADA1D-FB3F-4B53-BE08-E5B612D0D7E5}" type="datetimeFigureOut">
              <a:rPr lang="ko-KR" altLang="en-US" smtClean="0"/>
              <a:pPr/>
              <a:t>2019-09-17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CA6F-60D4-4103-90BD-07FF7EC5AAE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ADA1D-FB3F-4B53-BE08-E5B612D0D7E5}" type="datetimeFigureOut">
              <a:rPr lang="ko-KR" altLang="en-US" smtClean="0"/>
              <a:pPr/>
              <a:t>2019-09-17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CA6F-60D4-4103-90BD-07FF7EC5AAE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ADA1D-FB3F-4B53-BE08-E5B612D0D7E5}" type="datetimeFigureOut">
              <a:rPr lang="ko-KR" altLang="en-US" smtClean="0"/>
              <a:pPr/>
              <a:t>2019-09-17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CA6F-60D4-4103-90BD-07FF7EC5AAE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ADA1D-FB3F-4B53-BE08-E5B612D0D7E5}" type="datetimeFigureOut">
              <a:rPr lang="ko-KR" altLang="en-US" smtClean="0"/>
              <a:pPr/>
              <a:t>2019-09-17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CA6F-60D4-4103-90BD-07FF7EC5AAE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ADA1D-FB3F-4B53-BE08-E5B612D0D7E5}" type="datetimeFigureOut">
              <a:rPr lang="ko-KR" altLang="en-US" smtClean="0"/>
              <a:pPr/>
              <a:t>2019-09-17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CA6F-60D4-4103-90BD-07FF7EC5AAE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ADA1D-FB3F-4B53-BE08-E5B612D0D7E5}" type="datetimeFigureOut">
              <a:rPr lang="ko-KR" altLang="en-US" smtClean="0"/>
              <a:pPr/>
              <a:t>2019-09-17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CA6F-60D4-4103-90BD-07FF7EC5AAE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ADA1D-FB3F-4B53-BE08-E5B612D0D7E5}" type="datetimeFigureOut">
              <a:rPr lang="ko-KR" altLang="en-US" smtClean="0"/>
              <a:pPr/>
              <a:t>2019-09-17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CA6F-60D4-4103-90BD-07FF7EC5AAE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ADA1D-FB3F-4B53-BE08-E5B612D0D7E5}" type="datetimeFigureOut">
              <a:rPr lang="ko-KR" altLang="en-US" smtClean="0"/>
              <a:pPr/>
              <a:t>2019-09-17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CA6F-60D4-4103-90BD-07FF7EC5AAE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ADA1D-FB3F-4B53-BE08-E5B612D0D7E5}" type="datetimeFigureOut">
              <a:rPr lang="ko-KR" altLang="en-US" smtClean="0"/>
              <a:pPr/>
              <a:t>2019-09-17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E4CA6F-60D4-4103-90BD-07FF7EC5AAE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1546681"/>
            <a:ext cx="9144000" cy="317846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ko-KR" altLang="en-US" sz="4800" b="1" dirty="0" smtClean="0">
                <a:solidFill>
                  <a:schemeClr val="accent4">
                    <a:lumMod val="75000"/>
                  </a:schemeClr>
                </a:solidFill>
              </a:rPr>
              <a:t>모바일 출석체크</a:t>
            </a:r>
            <a:r>
              <a:rPr lang="en-US" altLang="ko-KR" sz="4800" b="1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en-US" altLang="ko-KR" sz="4800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ko-KR" altLang="en-US" sz="4800" b="1" dirty="0" smtClean="0">
                <a:solidFill>
                  <a:schemeClr val="accent4">
                    <a:lumMod val="75000"/>
                  </a:schemeClr>
                </a:solidFill>
              </a:rPr>
              <a:t>프로그램 이용방법 안내</a:t>
            </a:r>
            <a:r>
              <a:rPr lang="en-US" altLang="ko-KR" sz="4800" b="1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en-US" altLang="ko-KR" sz="4800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altLang="ko-KR" sz="2800" b="1" dirty="0" smtClean="0">
                <a:solidFill>
                  <a:srgbClr val="FF0000"/>
                </a:solidFill>
              </a:rPr>
              <a:t>(</a:t>
            </a:r>
            <a:r>
              <a:rPr lang="ko-KR" altLang="en-US" sz="2800" b="1" dirty="0" smtClean="0">
                <a:solidFill>
                  <a:srgbClr val="FF0000"/>
                </a:solidFill>
              </a:rPr>
              <a:t>학생용</a:t>
            </a:r>
            <a:r>
              <a:rPr lang="en-US" altLang="ko-KR" sz="2800" b="1" dirty="0" smtClean="0">
                <a:solidFill>
                  <a:srgbClr val="FF0000"/>
                </a:solidFill>
              </a:rPr>
              <a:t>)</a:t>
            </a:r>
            <a:endParaRPr lang="ko-KR" altLang="en-US" sz="28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87824" y="4849996"/>
            <a:ext cx="32255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b="1" dirty="0" smtClean="0">
                <a:solidFill>
                  <a:schemeClr val="accent4">
                    <a:lumMod val="75000"/>
                  </a:schemeClr>
                </a:solidFill>
              </a:rPr>
              <a:t>교 무 처   학 사 팀</a:t>
            </a: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186850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>
            <a:off x="395536" y="1196752"/>
            <a:ext cx="828092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US" altLang="ko-KR" dirty="0"/>
              <a:t> </a:t>
            </a:r>
            <a:r>
              <a:rPr lang="en-US" altLang="ko-KR" dirty="0" smtClean="0"/>
              <a:t>  </a:t>
            </a:r>
            <a:r>
              <a:rPr lang="ko-KR" altLang="en-US" sz="2000" b="1" dirty="0" smtClean="0">
                <a:solidFill>
                  <a:srgbClr val="002060"/>
                </a:solidFill>
                <a:latin typeface="+mj-lt"/>
              </a:rPr>
              <a:t>모바일 출석체크 </a:t>
            </a:r>
            <a:r>
              <a:rPr lang="ko-KR" altLang="en-US" sz="2000" b="1" dirty="0">
                <a:solidFill>
                  <a:srgbClr val="002060"/>
                </a:solidFill>
                <a:latin typeface="+mj-lt"/>
              </a:rPr>
              <a:t>유의사항</a:t>
            </a:r>
          </a:p>
          <a:p>
            <a:pPr fontAlgn="base">
              <a:lnSpc>
                <a:spcPct val="150000"/>
              </a:lnSpc>
            </a:pPr>
            <a:r>
              <a:rPr lang="ko-KR" altLang="en-US" sz="1500" dirty="0" smtClean="0">
                <a:latin typeface="+mj-lt"/>
                <a:ea typeface="HY동녘M" pitchFamily="18" charset="-127"/>
              </a:rPr>
              <a:t>    </a:t>
            </a:r>
            <a:r>
              <a:rPr lang="en-US" altLang="ko-KR" sz="1600" b="1" dirty="0" smtClean="0">
                <a:solidFill>
                  <a:srgbClr val="002060"/>
                </a:solidFill>
                <a:latin typeface="+mj-ea"/>
                <a:ea typeface="+mj-ea"/>
              </a:rPr>
              <a:t>1. </a:t>
            </a:r>
            <a:r>
              <a:rPr lang="ko-KR" altLang="en-US" sz="1600" b="1" dirty="0" smtClean="0">
                <a:solidFill>
                  <a:srgbClr val="002060"/>
                </a:solidFill>
                <a:latin typeface="+mj-ea"/>
                <a:ea typeface="+mj-ea"/>
              </a:rPr>
              <a:t>모바일 출석 체크를 위한 단국대학교 앱 다운로드</a:t>
            </a:r>
            <a:r>
              <a:rPr lang="en-US" altLang="ko-KR" sz="1600" b="1" dirty="0" smtClean="0">
                <a:solidFill>
                  <a:srgbClr val="002060"/>
                </a:solidFill>
                <a:latin typeface="+mj-ea"/>
                <a:ea typeface="+mj-ea"/>
              </a:rPr>
              <a:t>(</a:t>
            </a:r>
            <a:r>
              <a:rPr lang="ko-KR" altLang="en-US" sz="1600" b="1" dirty="0" smtClean="0">
                <a:solidFill>
                  <a:srgbClr val="002060"/>
                </a:solidFill>
                <a:latin typeface="+mj-ea"/>
                <a:ea typeface="+mj-ea"/>
              </a:rPr>
              <a:t>설치</a:t>
            </a:r>
            <a:r>
              <a:rPr lang="en-US" altLang="ko-KR" sz="1600" b="1" dirty="0" smtClean="0">
                <a:solidFill>
                  <a:srgbClr val="002060"/>
                </a:solidFill>
                <a:latin typeface="+mj-ea"/>
                <a:ea typeface="+mj-ea"/>
              </a:rPr>
              <a:t>) </a:t>
            </a:r>
            <a:endParaRPr lang="ko-KR" altLang="en-US" sz="1600" b="1" dirty="0">
              <a:solidFill>
                <a:srgbClr val="002060"/>
              </a:solidFill>
              <a:latin typeface="+mj-ea"/>
              <a:ea typeface="+mj-ea"/>
            </a:endParaRPr>
          </a:p>
          <a:p>
            <a:pPr fontAlgn="base">
              <a:lnSpc>
                <a:spcPct val="150000"/>
              </a:lnSpc>
            </a:pPr>
            <a:r>
              <a:rPr lang="ko-KR" altLang="en-US" sz="1600" b="1" dirty="0" smtClean="0">
                <a:latin typeface="+mj-ea"/>
                <a:ea typeface="+mj-ea"/>
              </a:rPr>
              <a:t>    </a:t>
            </a:r>
            <a:r>
              <a:rPr lang="en-US" altLang="ko-KR" sz="1600" b="1" dirty="0">
                <a:latin typeface="+mj-ea"/>
                <a:ea typeface="+mj-ea"/>
              </a:rPr>
              <a:t> </a:t>
            </a:r>
            <a:r>
              <a:rPr lang="en-US" altLang="ko-KR" sz="1600" b="1" dirty="0" smtClean="0">
                <a:latin typeface="+mj-ea"/>
                <a:ea typeface="+mj-ea"/>
              </a:rPr>
              <a:t> </a:t>
            </a:r>
            <a:r>
              <a:rPr lang="en-US" altLang="ko-KR" sz="1600" b="1" dirty="0" smtClean="0">
                <a:solidFill>
                  <a:srgbClr val="FF0000"/>
                </a:solidFill>
                <a:latin typeface="+mj-ea"/>
                <a:ea typeface="+mj-ea"/>
              </a:rPr>
              <a:t>* </a:t>
            </a:r>
            <a:r>
              <a:rPr lang="ko-KR" altLang="en-US" sz="1600" b="1" dirty="0" smtClean="0">
                <a:solidFill>
                  <a:srgbClr val="FF0000"/>
                </a:solidFill>
                <a:latin typeface="+mj-ea"/>
                <a:ea typeface="+mj-ea"/>
              </a:rPr>
              <a:t>앱 설치가 아닌 인터넷 단국대학교 홈페이지로 접속 시 출석체크 불가함</a:t>
            </a:r>
            <a:r>
              <a:rPr lang="en-US" altLang="ko-KR" sz="1600" b="1" dirty="0" smtClean="0">
                <a:solidFill>
                  <a:srgbClr val="FF0000"/>
                </a:solidFill>
                <a:latin typeface="+mj-ea"/>
                <a:ea typeface="+mj-ea"/>
              </a:rPr>
              <a:t> </a:t>
            </a:r>
          </a:p>
          <a:p>
            <a:pPr fontAlgn="base">
              <a:lnSpc>
                <a:spcPct val="150000"/>
              </a:lnSpc>
            </a:pPr>
            <a:r>
              <a:rPr lang="ko-KR" altLang="en-US" sz="1600" b="1" dirty="0" smtClean="0">
                <a:latin typeface="+mj-ea"/>
                <a:ea typeface="+mj-ea"/>
              </a:rPr>
              <a:t>    </a:t>
            </a:r>
            <a:r>
              <a:rPr lang="en-US" altLang="ko-KR" sz="1600" b="1" dirty="0" smtClean="0">
                <a:solidFill>
                  <a:srgbClr val="002060"/>
                </a:solidFill>
                <a:latin typeface="+mj-ea"/>
                <a:ea typeface="+mj-ea"/>
              </a:rPr>
              <a:t>2. </a:t>
            </a:r>
            <a:r>
              <a:rPr lang="ko-KR" altLang="en-US" sz="1600" b="1" dirty="0" smtClean="0">
                <a:solidFill>
                  <a:srgbClr val="002060"/>
                </a:solidFill>
                <a:latin typeface="+mj-ea"/>
                <a:ea typeface="+mj-ea"/>
              </a:rPr>
              <a:t>자동로그인 이용 시 출석체크 전 로그아웃 이후 재 접속</a:t>
            </a:r>
            <a:r>
              <a:rPr lang="en-US" altLang="ko-KR" sz="1600" b="1" dirty="0" smtClean="0">
                <a:solidFill>
                  <a:srgbClr val="002060"/>
                </a:solidFill>
                <a:latin typeface="+mj-ea"/>
                <a:ea typeface="+mj-ea"/>
              </a:rPr>
              <a:t>(</a:t>
            </a:r>
            <a:r>
              <a:rPr lang="ko-KR" altLang="en-US" sz="1600" b="1" dirty="0" smtClean="0">
                <a:solidFill>
                  <a:srgbClr val="002060"/>
                </a:solidFill>
                <a:latin typeface="+mj-ea"/>
                <a:ea typeface="+mj-ea"/>
              </a:rPr>
              <a:t>최초 </a:t>
            </a:r>
            <a:r>
              <a:rPr lang="en-US" altLang="ko-KR" sz="1600" b="1" dirty="0" smtClean="0">
                <a:solidFill>
                  <a:srgbClr val="002060"/>
                </a:solidFill>
                <a:latin typeface="+mj-ea"/>
                <a:ea typeface="+mj-ea"/>
              </a:rPr>
              <a:t>1</a:t>
            </a:r>
            <a:r>
              <a:rPr lang="ko-KR" altLang="en-US" sz="1600" b="1" dirty="0" smtClean="0">
                <a:solidFill>
                  <a:srgbClr val="002060"/>
                </a:solidFill>
                <a:latin typeface="+mj-ea"/>
                <a:ea typeface="+mj-ea"/>
              </a:rPr>
              <a:t>회에 한함</a:t>
            </a:r>
            <a:r>
              <a:rPr lang="en-US" altLang="ko-KR" sz="1600" b="1" dirty="0" smtClean="0">
                <a:solidFill>
                  <a:srgbClr val="002060"/>
                </a:solidFill>
                <a:latin typeface="+mj-ea"/>
                <a:ea typeface="+mj-ea"/>
              </a:rPr>
              <a:t>)</a:t>
            </a:r>
          </a:p>
          <a:p>
            <a:pPr fontAlgn="base">
              <a:lnSpc>
                <a:spcPct val="150000"/>
              </a:lnSpc>
            </a:pPr>
            <a:r>
              <a:rPr lang="en-US" altLang="ko-KR" sz="1600" b="1" dirty="0">
                <a:solidFill>
                  <a:srgbClr val="002060"/>
                </a:solidFill>
                <a:latin typeface="+mj-ea"/>
                <a:ea typeface="+mj-ea"/>
              </a:rPr>
              <a:t> </a:t>
            </a:r>
            <a:r>
              <a:rPr lang="en-US" altLang="ko-KR" sz="1600" b="1" dirty="0" smtClean="0">
                <a:solidFill>
                  <a:srgbClr val="002060"/>
                </a:solidFill>
                <a:latin typeface="+mj-ea"/>
                <a:ea typeface="+mj-ea"/>
              </a:rPr>
              <a:t>   3. 1</a:t>
            </a:r>
            <a:r>
              <a:rPr lang="ko-KR" altLang="en-US" sz="1600" b="1" dirty="0" smtClean="0">
                <a:solidFill>
                  <a:srgbClr val="002060"/>
                </a:solidFill>
                <a:latin typeface="+mj-ea"/>
                <a:ea typeface="+mj-ea"/>
              </a:rPr>
              <a:t>개의 휴대폰은 </a:t>
            </a:r>
            <a:r>
              <a:rPr lang="en-US" altLang="ko-KR" sz="1600" b="1" dirty="0" smtClean="0">
                <a:solidFill>
                  <a:srgbClr val="002060"/>
                </a:solidFill>
                <a:latin typeface="+mj-ea"/>
                <a:ea typeface="+mj-ea"/>
              </a:rPr>
              <a:t>1</a:t>
            </a:r>
            <a:r>
              <a:rPr lang="ko-KR" altLang="en-US" sz="1600" b="1" dirty="0" smtClean="0">
                <a:solidFill>
                  <a:srgbClr val="002060"/>
                </a:solidFill>
                <a:latin typeface="+mj-ea"/>
                <a:ea typeface="+mj-ea"/>
              </a:rPr>
              <a:t>명만 출석체크 가능</a:t>
            </a:r>
          </a:p>
          <a:p>
            <a:pPr fontAlgn="base">
              <a:lnSpc>
                <a:spcPct val="150000"/>
              </a:lnSpc>
            </a:pPr>
            <a:r>
              <a:rPr lang="ko-KR" altLang="en-US" sz="1600" b="1" dirty="0" smtClean="0">
                <a:latin typeface="+mj-ea"/>
                <a:ea typeface="+mj-ea"/>
              </a:rPr>
              <a:t>    </a:t>
            </a:r>
            <a:r>
              <a:rPr lang="en-US" altLang="ko-KR" sz="1600" b="1" dirty="0">
                <a:solidFill>
                  <a:srgbClr val="002060"/>
                </a:solidFill>
                <a:latin typeface="+mj-ea"/>
                <a:ea typeface="+mj-ea"/>
              </a:rPr>
              <a:t>4</a:t>
            </a:r>
            <a:r>
              <a:rPr lang="en-US" altLang="ko-KR" sz="1600" b="1" dirty="0" smtClean="0">
                <a:solidFill>
                  <a:srgbClr val="002060"/>
                </a:solidFill>
                <a:latin typeface="+mj-ea"/>
                <a:ea typeface="+mj-ea"/>
              </a:rPr>
              <a:t>. </a:t>
            </a:r>
            <a:r>
              <a:rPr lang="ko-KR" altLang="en-US" sz="1600" b="1" dirty="0" smtClean="0">
                <a:solidFill>
                  <a:srgbClr val="002060"/>
                </a:solidFill>
                <a:latin typeface="+mj-ea"/>
                <a:ea typeface="+mj-ea"/>
              </a:rPr>
              <a:t>로그인 후 메뉴 </a:t>
            </a:r>
            <a:r>
              <a:rPr lang="ko-KR" altLang="en-US" sz="1600" b="1" dirty="0" smtClean="0">
                <a:solidFill>
                  <a:srgbClr val="0066FF"/>
                </a:solidFill>
                <a:latin typeface="+mj-ea"/>
                <a:ea typeface="+mj-ea"/>
              </a:rPr>
              <a:t>학사</a:t>
            </a:r>
            <a:r>
              <a:rPr lang="en-US" altLang="ko-KR" sz="1600" b="1" dirty="0" smtClean="0">
                <a:solidFill>
                  <a:srgbClr val="0066FF"/>
                </a:solidFill>
                <a:latin typeface="+mj-ea"/>
                <a:ea typeface="+mj-ea"/>
              </a:rPr>
              <a:t>/</a:t>
            </a:r>
            <a:r>
              <a:rPr lang="ko-KR" altLang="en-US" sz="1600" b="1" dirty="0" smtClean="0">
                <a:solidFill>
                  <a:srgbClr val="0066FF"/>
                </a:solidFill>
                <a:latin typeface="+mj-ea"/>
                <a:ea typeface="+mj-ea"/>
              </a:rPr>
              <a:t>행정     대단위출석체크</a:t>
            </a:r>
            <a:r>
              <a:rPr lang="ko-KR" altLang="en-US" sz="1600" b="1" dirty="0" smtClean="0">
                <a:latin typeface="+mj-ea"/>
                <a:ea typeface="+mj-ea"/>
              </a:rPr>
              <a:t>      </a:t>
            </a:r>
            <a:r>
              <a:rPr lang="ko-KR" altLang="en-US" sz="1600" b="1" dirty="0" smtClean="0">
                <a:solidFill>
                  <a:srgbClr val="0066FF"/>
                </a:solidFill>
                <a:latin typeface="+mj-ea"/>
                <a:ea typeface="+mj-ea"/>
              </a:rPr>
              <a:t>출석문자열입력 </a:t>
            </a:r>
            <a:r>
              <a:rPr lang="ko-KR" altLang="en-US" sz="1600" b="1" dirty="0" smtClean="0">
                <a:latin typeface="+mj-ea"/>
                <a:ea typeface="+mj-ea"/>
              </a:rPr>
              <a:t>     </a:t>
            </a:r>
            <a:r>
              <a:rPr lang="ko-KR" altLang="en-US" sz="1600" b="1" dirty="0" smtClean="0">
                <a:solidFill>
                  <a:srgbClr val="0066FF"/>
                </a:solidFill>
                <a:latin typeface="+mj-ea"/>
                <a:ea typeface="+mj-ea"/>
              </a:rPr>
              <a:t>출석체크</a:t>
            </a:r>
            <a:endParaRPr lang="en-US" altLang="ko-KR" sz="1600" b="1" dirty="0" smtClean="0">
              <a:solidFill>
                <a:srgbClr val="0066FF"/>
              </a:solidFill>
              <a:latin typeface="+mj-ea"/>
              <a:ea typeface="+mj-ea"/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600" b="1" dirty="0">
                <a:solidFill>
                  <a:srgbClr val="0066FF"/>
                </a:solidFill>
                <a:latin typeface="+mj-ea"/>
                <a:ea typeface="+mj-ea"/>
              </a:rPr>
              <a:t> </a:t>
            </a:r>
            <a:r>
              <a:rPr lang="en-US" altLang="ko-KR" sz="1600" b="1" dirty="0" smtClean="0">
                <a:solidFill>
                  <a:srgbClr val="0066FF"/>
                </a:solidFill>
                <a:latin typeface="+mj-ea"/>
                <a:ea typeface="+mj-ea"/>
              </a:rPr>
              <a:t>   </a:t>
            </a:r>
            <a:r>
              <a:rPr lang="en-US" altLang="ko-KR" sz="1600" b="1" dirty="0">
                <a:solidFill>
                  <a:srgbClr val="002060"/>
                </a:solidFill>
                <a:latin typeface="+mj-ea"/>
                <a:ea typeface="+mj-ea"/>
              </a:rPr>
              <a:t>5</a:t>
            </a:r>
            <a:r>
              <a:rPr lang="en-US" altLang="ko-KR" sz="1600" b="1" dirty="0" smtClean="0">
                <a:solidFill>
                  <a:srgbClr val="002060"/>
                </a:solidFill>
                <a:latin typeface="+mj-ea"/>
                <a:ea typeface="+mj-ea"/>
              </a:rPr>
              <a:t>. </a:t>
            </a:r>
            <a:r>
              <a:rPr lang="ko-KR" altLang="en-US" sz="1600" b="1" dirty="0" smtClean="0">
                <a:solidFill>
                  <a:srgbClr val="002060"/>
                </a:solidFill>
                <a:latin typeface="+mj-ea"/>
                <a:ea typeface="+mj-ea"/>
              </a:rPr>
              <a:t>휴대폰 미 소지자</a:t>
            </a:r>
            <a:r>
              <a:rPr lang="en-US" altLang="ko-KR" sz="1600" b="1" dirty="0" smtClean="0">
                <a:solidFill>
                  <a:srgbClr val="002060"/>
                </a:solidFill>
                <a:latin typeface="+mj-ea"/>
                <a:ea typeface="+mj-ea"/>
              </a:rPr>
              <a:t>(</a:t>
            </a:r>
            <a:r>
              <a:rPr lang="ko-KR" altLang="en-US" sz="1600" b="1" dirty="0" smtClean="0">
                <a:solidFill>
                  <a:srgbClr val="002060"/>
                </a:solidFill>
                <a:latin typeface="+mj-ea"/>
                <a:ea typeface="+mj-ea"/>
              </a:rPr>
              <a:t>고장 및 분실 외</a:t>
            </a:r>
            <a:r>
              <a:rPr lang="en-US" altLang="ko-KR" sz="1600" b="1" dirty="0" smtClean="0">
                <a:solidFill>
                  <a:srgbClr val="002060"/>
                </a:solidFill>
                <a:latin typeface="+mj-ea"/>
                <a:ea typeface="+mj-ea"/>
              </a:rPr>
              <a:t>) </a:t>
            </a:r>
            <a:r>
              <a:rPr lang="ko-KR" altLang="en-US" sz="1600" b="1" dirty="0" smtClean="0">
                <a:solidFill>
                  <a:srgbClr val="002060"/>
                </a:solidFill>
                <a:latin typeface="+mj-ea"/>
                <a:ea typeface="+mj-ea"/>
              </a:rPr>
              <a:t>출석 체크는 출석유효시간 이후 해당 학생의</a:t>
            </a:r>
            <a:endParaRPr lang="en-US" altLang="ko-KR" sz="1600" b="1" dirty="0" smtClean="0">
              <a:solidFill>
                <a:srgbClr val="002060"/>
              </a:solidFill>
              <a:latin typeface="+mj-ea"/>
              <a:ea typeface="+mj-ea"/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600" b="1" dirty="0">
                <a:solidFill>
                  <a:srgbClr val="002060"/>
                </a:solidFill>
                <a:latin typeface="+mj-ea"/>
                <a:ea typeface="+mj-ea"/>
              </a:rPr>
              <a:t> </a:t>
            </a:r>
            <a:r>
              <a:rPr lang="en-US" altLang="ko-KR" sz="1600" b="1" dirty="0" smtClean="0">
                <a:solidFill>
                  <a:srgbClr val="002060"/>
                </a:solidFill>
                <a:latin typeface="+mj-ea"/>
                <a:ea typeface="+mj-ea"/>
              </a:rPr>
              <a:t>       </a:t>
            </a:r>
            <a:r>
              <a:rPr lang="ko-KR" altLang="en-US" sz="1600" b="1" dirty="0" smtClean="0">
                <a:solidFill>
                  <a:srgbClr val="002060"/>
                </a:solidFill>
                <a:latin typeface="+mj-ea"/>
                <a:ea typeface="+mj-ea"/>
              </a:rPr>
              <a:t>출석 여부를 담당 교</a:t>
            </a:r>
            <a:r>
              <a:rPr lang="en-US" altLang="ko-KR" sz="1600" b="1" dirty="0" smtClean="0">
                <a:solidFill>
                  <a:srgbClr val="002060"/>
                </a:solidFill>
                <a:latin typeface="+mj-ea"/>
                <a:ea typeface="+mj-ea"/>
              </a:rPr>
              <a:t>·</a:t>
            </a:r>
            <a:r>
              <a:rPr lang="ko-KR" altLang="en-US" sz="1600" b="1" dirty="0" smtClean="0">
                <a:solidFill>
                  <a:srgbClr val="002060"/>
                </a:solidFill>
                <a:latin typeface="+mj-ea"/>
                <a:ea typeface="+mj-ea"/>
              </a:rPr>
              <a:t>강사가 확인하여 출석체크</a:t>
            </a:r>
            <a:r>
              <a:rPr lang="en-US" altLang="ko-KR" sz="1600" b="1" dirty="0" smtClean="0">
                <a:solidFill>
                  <a:srgbClr val="002060"/>
                </a:solidFill>
                <a:latin typeface="+mj-ea"/>
                <a:ea typeface="+mj-ea"/>
              </a:rPr>
              <a:t>(</a:t>
            </a:r>
            <a:r>
              <a:rPr lang="ko-KR" altLang="en-US" sz="1600" b="1" dirty="0" smtClean="0">
                <a:solidFill>
                  <a:srgbClr val="002060"/>
                </a:solidFill>
                <a:latin typeface="+mj-ea"/>
                <a:ea typeface="+mj-ea"/>
              </a:rPr>
              <a:t>출석</a:t>
            </a:r>
            <a:r>
              <a:rPr lang="en-US" altLang="ko-KR" sz="1600" b="1" dirty="0" smtClean="0">
                <a:solidFill>
                  <a:srgbClr val="002060"/>
                </a:solidFill>
                <a:latin typeface="+mj-ea"/>
                <a:ea typeface="+mj-ea"/>
              </a:rPr>
              <a:t>, </a:t>
            </a:r>
            <a:r>
              <a:rPr lang="ko-KR" altLang="en-US" sz="1600" b="1" dirty="0" smtClean="0">
                <a:solidFill>
                  <a:srgbClr val="002060"/>
                </a:solidFill>
                <a:latin typeface="+mj-ea"/>
                <a:ea typeface="+mj-ea"/>
              </a:rPr>
              <a:t>결석</a:t>
            </a:r>
            <a:r>
              <a:rPr lang="en-US" altLang="ko-KR" sz="1600" b="1" dirty="0" smtClean="0">
                <a:solidFill>
                  <a:srgbClr val="002060"/>
                </a:solidFill>
                <a:latin typeface="+mj-ea"/>
                <a:ea typeface="+mj-ea"/>
              </a:rPr>
              <a:t>, </a:t>
            </a:r>
            <a:r>
              <a:rPr lang="ko-KR" altLang="en-US" sz="1600" b="1" dirty="0" smtClean="0">
                <a:solidFill>
                  <a:srgbClr val="002060"/>
                </a:solidFill>
                <a:latin typeface="+mj-ea"/>
                <a:ea typeface="+mj-ea"/>
              </a:rPr>
              <a:t>지각</a:t>
            </a:r>
            <a:r>
              <a:rPr lang="en-US" altLang="ko-KR" sz="1600" b="1" dirty="0" smtClean="0">
                <a:solidFill>
                  <a:srgbClr val="002060"/>
                </a:solidFill>
                <a:latin typeface="+mj-ea"/>
                <a:ea typeface="+mj-ea"/>
              </a:rPr>
              <a:t>)</a:t>
            </a:r>
          </a:p>
          <a:p>
            <a:pPr fontAlgn="base">
              <a:lnSpc>
                <a:spcPct val="150000"/>
              </a:lnSpc>
            </a:pPr>
            <a:r>
              <a:rPr lang="en-US" altLang="ko-KR" sz="1600" b="1" dirty="0">
                <a:solidFill>
                  <a:srgbClr val="002060"/>
                </a:solidFill>
                <a:latin typeface="+mj-ea"/>
                <a:ea typeface="+mj-ea"/>
              </a:rPr>
              <a:t> </a:t>
            </a:r>
            <a:r>
              <a:rPr lang="en-US" altLang="ko-KR" sz="1600" b="1" dirty="0" smtClean="0">
                <a:solidFill>
                  <a:srgbClr val="002060"/>
                </a:solidFill>
                <a:latin typeface="+mj-ea"/>
                <a:ea typeface="+mj-ea"/>
              </a:rPr>
              <a:t>   6. </a:t>
            </a:r>
            <a:r>
              <a:rPr lang="ko-KR" altLang="en-US" sz="1600" b="1" dirty="0" smtClean="0">
                <a:solidFill>
                  <a:srgbClr val="002060"/>
                </a:solidFill>
                <a:latin typeface="+mj-ea"/>
                <a:ea typeface="+mj-ea"/>
              </a:rPr>
              <a:t>최종 출결 적용기준</a:t>
            </a:r>
            <a:r>
              <a:rPr lang="en-US" altLang="ko-KR" sz="1100" b="1" dirty="0" smtClean="0">
                <a:solidFill>
                  <a:srgbClr val="002060"/>
                </a:solidFill>
                <a:latin typeface="+mj-ea"/>
                <a:ea typeface="+mj-ea"/>
              </a:rPr>
              <a:t>(</a:t>
            </a:r>
            <a:r>
              <a:rPr lang="ko-KR" altLang="en-US" sz="1100" b="1" dirty="0" smtClean="0">
                <a:solidFill>
                  <a:srgbClr val="002060"/>
                </a:solidFill>
                <a:latin typeface="+mj-ea"/>
                <a:ea typeface="+mj-ea"/>
              </a:rPr>
              <a:t>시스템에 조퇴 정보가 없으므로 지각으로 표시됨</a:t>
            </a:r>
            <a:r>
              <a:rPr lang="en-US" altLang="ko-KR" sz="1100" b="1" dirty="0" smtClean="0">
                <a:solidFill>
                  <a:srgbClr val="002060"/>
                </a:solidFill>
                <a:latin typeface="+mj-ea"/>
                <a:ea typeface="+mj-ea"/>
              </a:rPr>
              <a:t>)</a:t>
            </a:r>
          </a:p>
          <a:p>
            <a:pPr fontAlgn="base">
              <a:lnSpc>
                <a:spcPct val="200000"/>
              </a:lnSpc>
            </a:pPr>
            <a:r>
              <a:rPr lang="en-US" altLang="ko-KR" sz="1500" dirty="0">
                <a:latin typeface="HY동녘M" pitchFamily="18" charset="-127"/>
                <a:ea typeface="HY동녘M" pitchFamily="18" charset="-127"/>
              </a:rPr>
              <a:t> </a:t>
            </a:r>
            <a:r>
              <a:rPr lang="en-US" altLang="ko-KR" sz="1500" dirty="0" smtClean="0">
                <a:latin typeface="HY동녘M" pitchFamily="18" charset="-127"/>
                <a:ea typeface="HY동녘M" pitchFamily="18" charset="-127"/>
              </a:rPr>
              <a:t>       </a:t>
            </a:r>
            <a:endParaRPr lang="ko-KR" altLang="en-US" sz="1500" dirty="0" smtClean="0">
              <a:latin typeface="HY동녘M" pitchFamily="18" charset="-127"/>
              <a:ea typeface="HY동녘M" pitchFamily="18" charset="-127"/>
            </a:endParaRPr>
          </a:p>
          <a:p>
            <a:pPr fontAlgn="base">
              <a:lnSpc>
                <a:spcPct val="200000"/>
              </a:lnSpc>
            </a:pPr>
            <a:r>
              <a:rPr lang="ko-KR" altLang="en-US" sz="1500" dirty="0" smtClean="0">
                <a:latin typeface="HY동녘M" pitchFamily="18" charset="-127"/>
                <a:ea typeface="HY동녘M" pitchFamily="18" charset="-127"/>
              </a:rPr>
              <a:t>    </a:t>
            </a:r>
          </a:p>
        </p:txBody>
      </p:sp>
      <p:sp>
        <p:nvSpPr>
          <p:cNvPr id="15" name="오른쪽 화살표 14"/>
          <p:cNvSpPr/>
          <p:nvPr/>
        </p:nvSpPr>
        <p:spPr>
          <a:xfrm>
            <a:off x="3419872" y="3284984"/>
            <a:ext cx="21602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/>
          </p:nvPr>
        </p:nvGraphicFramePr>
        <p:xfrm>
          <a:off x="979858" y="4702662"/>
          <a:ext cx="6616478" cy="1102602"/>
        </p:xfrm>
        <a:graphic>
          <a:graphicData uri="http://schemas.openxmlformats.org/drawingml/2006/table">
            <a:tbl>
              <a:tblPr/>
              <a:tblGrid>
                <a:gridCol w="1517396">
                  <a:extLst>
                    <a:ext uri="{9D8B030D-6E8A-4147-A177-3AD203B41FA5}">
                      <a16:colId xmlns:a16="http://schemas.microsoft.com/office/drawing/2014/main" val="1576332914"/>
                    </a:ext>
                  </a:extLst>
                </a:gridCol>
                <a:gridCol w="1517396">
                  <a:extLst>
                    <a:ext uri="{9D8B030D-6E8A-4147-A177-3AD203B41FA5}">
                      <a16:colId xmlns:a16="http://schemas.microsoft.com/office/drawing/2014/main" val="3670560954"/>
                    </a:ext>
                  </a:extLst>
                </a:gridCol>
                <a:gridCol w="1517396">
                  <a:extLst>
                    <a:ext uri="{9D8B030D-6E8A-4147-A177-3AD203B41FA5}">
                      <a16:colId xmlns:a16="http://schemas.microsoft.com/office/drawing/2014/main" val="1237253184"/>
                    </a:ext>
                  </a:extLst>
                </a:gridCol>
                <a:gridCol w="2064290">
                  <a:extLst>
                    <a:ext uri="{9D8B030D-6E8A-4147-A177-3AD203B41FA5}">
                      <a16:colId xmlns:a16="http://schemas.microsoft.com/office/drawing/2014/main" val="3862578785"/>
                    </a:ext>
                  </a:extLst>
                </a:gridCol>
              </a:tblGrid>
              <a:tr h="262038"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-50" dirty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</a:rPr>
                        <a:t>출석체크</a:t>
                      </a:r>
                      <a:r>
                        <a:rPr lang="en-US" altLang="ko-KR" sz="1000" b="1" kern="0" spc="-50" dirty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</a:rPr>
                        <a:t>(1</a:t>
                      </a:r>
                      <a:r>
                        <a:rPr lang="ko-KR" altLang="en-US" sz="1000" b="1" kern="0" spc="-50" dirty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</a:rPr>
                        <a:t>회</a:t>
                      </a:r>
                      <a:r>
                        <a:rPr lang="en-US" altLang="ko-KR" sz="1000" b="1" kern="0" spc="-50" dirty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</a:rPr>
                        <a:t>)</a:t>
                      </a:r>
                      <a:endParaRPr lang="ko-KR" altLang="en-US" sz="1000" b="1" kern="0" spc="-50" dirty="0">
                        <a:solidFill>
                          <a:srgbClr val="00206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-50" dirty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</a:rPr>
                        <a:t>출석체크</a:t>
                      </a:r>
                      <a:r>
                        <a:rPr lang="en-US" altLang="ko-KR" sz="1000" b="1" kern="0" spc="-50" dirty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</a:rPr>
                        <a:t>(2</a:t>
                      </a:r>
                      <a:r>
                        <a:rPr lang="ko-KR" altLang="en-US" sz="1000" b="1" kern="0" spc="-50" dirty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</a:rPr>
                        <a:t>회</a:t>
                      </a:r>
                      <a:r>
                        <a:rPr lang="en-US" altLang="ko-KR" sz="1000" b="1" kern="0" spc="-50" dirty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</a:rPr>
                        <a:t>)</a:t>
                      </a:r>
                      <a:endParaRPr lang="ko-KR" altLang="en-US" sz="1000" b="1" kern="0" spc="-50" dirty="0">
                        <a:solidFill>
                          <a:srgbClr val="00206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64770" marR="64770" marT="17907" marB="17907" anchor="ctr">
                    <a:lnL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-50" baseline="0" dirty="0" smtClean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</a:rPr>
                        <a:t>적용</a:t>
                      </a:r>
                      <a:endParaRPr lang="ko-KR" altLang="en-US" sz="1000" b="1" kern="0" spc="-50" dirty="0">
                        <a:solidFill>
                          <a:srgbClr val="00206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64770" marR="64770" marT="17907" marB="17907" anchor="ctr">
                    <a:lnL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-50" dirty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</a:rPr>
                        <a:t>비고</a:t>
                      </a:r>
                    </a:p>
                  </a:txBody>
                  <a:tcPr marL="64770" marR="64770" marT="17907" marB="17907" anchor="ctr">
                    <a:lnL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1054433"/>
                  </a:ext>
                </a:extLst>
              </a:tr>
              <a:tr h="21014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50" dirty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</a:rPr>
                        <a:t>출석</a:t>
                      </a: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dbl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50" dirty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</a:rPr>
                        <a:t>출석</a:t>
                      </a:r>
                    </a:p>
                  </a:txBody>
                  <a:tcPr marL="64770" marR="64770" marT="17907" marB="17907" anchor="ctr">
                    <a:lnL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dbl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50" dirty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</a:rPr>
                        <a:t>출석</a:t>
                      </a:r>
                    </a:p>
                  </a:txBody>
                  <a:tcPr marL="64770" marR="64770" marT="17907" marB="17907" anchor="ctr">
                    <a:lnL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dbl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-50" dirty="0">
                          <a:solidFill>
                            <a:srgbClr val="FF0000"/>
                          </a:solidFill>
                          <a:effectLst/>
                          <a:latin typeface="+mj-ea"/>
                          <a:ea typeface="+mj-ea"/>
                        </a:rPr>
                        <a:t>지각과 조퇴가 각각 </a:t>
                      </a:r>
                      <a:r>
                        <a:rPr lang="en-US" altLang="ko-KR" sz="1000" b="1" kern="0" spc="-50" dirty="0">
                          <a:solidFill>
                            <a:srgbClr val="FF0000"/>
                          </a:solidFill>
                          <a:effectLst/>
                          <a:latin typeface="+mj-ea"/>
                          <a:ea typeface="+mj-ea"/>
                        </a:rPr>
                        <a:t>3</a:t>
                      </a:r>
                      <a:r>
                        <a:rPr lang="ko-KR" altLang="en-US" sz="1000" b="1" kern="0" spc="-50" dirty="0">
                          <a:solidFill>
                            <a:srgbClr val="FF0000"/>
                          </a:solidFill>
                          <a:effectLst/>
                          <a:latin typeface="+mj-ea"/>
                          <a:ea typeface="+mj-ea"/>
                        </a:rPr>
                        <a:t>회일 경우 </a:t>
                      </a:r>
                      <a:endParaRPr lang="en-US" altLang="ko-KR" sz="1000" b="1" kern="0" spc="-50" dirty="0" smtClean="0">
                        <a:solidFill>
                          <a:srgbClr val="FF0000"/>
                        </a:solidFill>
                        <a:effectLst/>
                        <a:latin typeface="+mj-ea"/>
                        <a:ea typeface="+mj-ea"/>
                      </a:endParaRPr>
                    </a:p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-50" dirty="0" smtClean="0">
                          <a:solidFill>
                            <a:srgbClr val="FF0000"/>
                          </a:solidFill>
                          <a:effectLst/>
                          <a:latin typeface="+mj-ea"/>
                          <a:ea typeface="+mj-ea"/>
                        </a:rPr>
                        <a:t>결석 </a:t>
                      </a:r>
                      <a:r>
                        <a:rPr lang="en-US" altLang="ko-KR" sz="1000" b="1" kern="0" spc="-50" dirty="0">
                          <a:solidFill>
                            <a:srgbClr val="FF0000"/>
                          </a:solidFill>
                          <a:effectLst/>
                          <a:latin typeface="+mj-ea"/>
                          <a:ea typeface="+mj-ea"/>
                        </a:rPr>
                        <a:t>1</a:t>
                      </a:r>
                      <a:r>
                        <a:rPr lang="ko-KR" altLang="en-US" sz="1000" b="1" kern="0" spc="-50" dirty="0">
                          <a:solidFill>
                            <a:srgbClr val="FF0000"/>
                          </a:solidFill>
                          <a:effectLst/>
                          <a:latin typeface="+mj-ea"/>
                          <a:ea typeface="+mj-ea"/>
                        </a:rPr>
                        <a:t>회로 환산하며</a:t>
                      </a:r>
                      <a:r>
                        <a:rPr lang="en-US" altLang="ko-KR" sz="1000" b="1" kern="0" spc="-50" dirty="0">
                          <a:solidFill>
                            <a:srgbClr val="FF0000"/>
                          </a:solidFill>
                          <a:effectLst/>
                          <a:latin typeface="+mj-ea"/>
                          <a:ea typeface="+mj-ea"/>
                        </a:rPr>
                        <a:t>, </a:t>
                      </a:r>
                      <a:r>
                        <a:rPr lang="ko-KR" altLang="en-US" sz="1000" b="1" kern="0" spc="-50" dirty="0">
                          <a:solidFill>
                            <a:srgbClr val="FF0000"/>
                          </a:solidFill>
                          <a:effectLst/>
                          <a:latin typeface="+mj-ea"/>
                          <a:ea typeface="+mj-ea"/>
                        </a:rPr>
                        <a:t>강의 중 </a:t>
                      </a:r>
                      <a:endParaRPr lang="en-US" altLang="ko-KR" sz="1000" b="1" kern="0" spc="-50" dirty="0" smtClean="0">
                        <a:solidFill>
                          <a:srgbClr val="FF0000"/>
                        </a:solidFill>
                        <a:effectLst/>
                        <a:latin typeface="+mj-ea"/>
                        <a:ea typeface="+mj-ea"/>
                      </a:endParaRPr>
                    </a:p>
                    <a:p>
                      <a:pPr marL="0" marR="0" indent="0" algn="ctr" fontAlgn="base" latinLnBrk="0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kern="0" spc="-50" dirty="0" smtClean="0">
                          <a:solidFill>
                            <a:srgbClr val="FF0000"/>
                          </a:solidFill>
                          <a:effectLst/>
                          <a:latin typeface="+mj-ea"/>
                          <a:ea typeface="+mj-ea"/>
                        </a:rPr>
                        <a:t>무단 퇴실 시 결석으로 간주함</a:t>
                      </a:r>
                      <a:r>
                        <a:rPr lang="en-US" altLang="ko-KR" sz="1000" b="1" kern="0" spc="-50" dirty="0" smtClean="0">
                          <a:solidFill>
                            <a:srgbClr val="FF0000"/>
                          </a:solidFill>
                          <a:effectLst/>
                          <a:latin typeface="+mj-ea"/>
                          <a:ea typeface="+mj-ea"/>
                        </a:rPr>
                        <a:t>.</a:t>
                      </a:r>
                      <a:endParaRPr lang="ko-KR" altLang="en-US" sz="1000" b="1" kern="0" spc="-50" dirty="0">
                        <a:solidFill>
                          <a:srgbClr val="FF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64770" marR="64770" marT="17907" marB="17907" anchor="ctr">
                    <a:lnL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1590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dbl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9275779"/>
                  </a:ext>
                </a:extLst>
              </a:tr>
              <a:tr h="21014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50" dirty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</a:rPr>
                        <a:t>출석</a:t>
                      </a: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-50" dirty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</a:rPr>
                        <a:t>-</a:t>
                      </a:r>
                    </a:p>
                  </a:txBody>
                  <a:tcPr marL="64770" marR="64770" marT="17907" marB="17907" anchor="ctr">
                    <a:lnL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50" dirty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</a:rPr>
                        <a:t>지각</a:t>
                      </a:r>
                      <a:r>
                        <a:rPr lang="en-US" altLang="ko-KR" sz="1000" kern="0" spc="-50" dirty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</a:rPr>
                        <a:t>(</a:t>
                      </a:r>
                      <a:r>
                        <a:rPr lang="ko-KR" altLang="en-US" sz="1000" kern="0" spc="-50" dirty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</a:rPr>
                        <a:t>조퇴</a:t>
                      </a:r>
                      <a:r>
                        <a:rPr lang="en-US" altLang="ko-KR" sz="1000" kern="0" spc="-50" dirty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</a:rPr>
                        <a:t>)</a:t>
                      </a:r>
                      <a:endParaRPr lang="ko-KR" altLang="en-US" sz="1000" kern="0" spc="-50" dirty="0">
                        <a:solidFill>
                          <a:srgbClr val="00206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64770" marR="64770" marT="17907" marB="17907" anchor="ctr">
                    <a:lnL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9493208"/>
                  </a:ext>
                </a:extLst>
              </a:tr>
              <a:tr h="21014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-5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</a:rPr>
                        <a:t>-</a:t>
                      </a: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50" dirty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</a:rPr>
                        <a:t>출석</a:t>
                      </a:r>
                    </a:p>
                  </a:txBody>
                  <a:tcPr marL="64770" marR="64770" marT="17907" marB="17907" anchor="ctr">
                    <a:lnL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kern="0" spc="-50" dirty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</a:rPr>
                        <a:t>지각</a:t>
                      </a:r>
                    </a:p>
                  </a:txBody>
                  <a:tcPr marL="64770" marR="64770" marT="17907" marB="17907" anchor="ctr">
                    <a:lnL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7444996"/>
                  </a:ext>
                </a:extLst>
              </a:tr>
              <a:tr h="21014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-50" dirty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</a:rPr>
                        <a:t>-</a:t>
                      </a:r>
                    </a:p>
                  </a:txBody>
                  <a:tcPr marL="64770" marR="64770" marT="17907" marB="17907" anchor="ctr">
                    <a:lnL w="21590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spc="-5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</a:rPr>
                        <a:t>-</a:t>
                      </a:r>
                    </a:p>
                  </a:txBody>
                  <a:tcPr marL="64770" marR="64770" marT="17907" marB="17907" anchor="ctr">
                    <a:lnL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900" kern="0" spc="-50" dirty="0">
                          <a:solidFill>
                            <a:srgbClr val="002060"/>
                          </a:solidFill>
                          <a:effectLst/>
                          <a:latin typeface="+mj-ea"/>
                          <a:ea typeface="+mj-ea"/>
                        </a:rPr>
                        <a:t>결석</a:t>
                      </a:r>
                    </a:p>
                  </a:txBody>
                  <a:tcPr marL="64770" marR="64770" marT="17907" marB="17907" anchor="ctr">
                    <a:lnL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351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2D629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1830952"/>
                  </a:ext>
                </a:extLst>
              </a:tr>
            </a:tbl>
          </a:graphicData>
        </a:graphic>
      </p:graphicFrame>
      <p:sp>
        <p:nvSpPr>
          <p:cNvPr id="9" name="오른쪽 화살표 8"/>
          <p:cNvSpPr/>
          <p:nvPr/>
        </p:nvSpPr>
        <p:spPr>
          <a:xfrm>
            <a:off x="5220072" y="3284984"/>
            <a:ext cx="21602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오른쪽 화살표 9"/>
          <p:cNvSpPr/>
          <p:nvPr/>
        </p:nvSpPr>
        <p:spPr>
          <a:xfrm>
            <a:off x="7092280" y="3284984"/>
            <a:ext cx="21602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24367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" name="_x199229640" descr="EMB00002780b75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9155" y="116632"/>
            <a:ext cx="5760640" cy="6741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2051720" y="1822580"/>
            <a:ext cx="4392488" cy="4542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50000"/>
              </a:lnSpc>
              <a:defRPr/>
            </a:pPr>
            <a:r>
              <a:rPr lang="ko-KR" altLang="en-US" b="1" dirty="0" smtClean="0">
                <a:solidFill>
                  <a:srgbClr val="FF0000"/>
                </a:solidFill>
              </a:rPr>
              <a:t>단국대학교 앱 로그인 후 학사</a:t>
            </a:r>
            <a:r>
              <a:rPr lang="en-US" altLang="ko-KR" b="1" dirty="0" smtClean="0">
                <a:solidFill>
                  <a:srgbClr val="FF0000"/>
                </a:solidFill>
              </a:rPr>
              <a:t>/</a:t>
            </a:r>
            <a:r>
              <a:rPr lang="ko-KR" altLang="en-US" b="1" dirty="0" smtClean="0">
                <a:solidFill>
                  <a:srgbClr val="FF0000"/>
                </a:solidFill>
              </a:rPr>
              <a:t>행정 선택 </a:t>
            </a:r>
            <a:endParaRPr lang="en-US" altLang="ko-KR" b="1" dirty="0" smtClean="0">
              <a:solidFill>
                <a:srgbClr val="FF0000"/>
              </a:solidFill>
            </a:endParaRPr>
          </a:p>
        </p:txBody>
      </p:sp>
      <p:sp>
        <p:nvSpPr>
          <p:cNvPr id="3" name="아래쪽 화살표 2"/>
          <p:cNvSpPr/>
          <p:nvPr/>
        </p:nvSpPr>
        <p:spPr>
          <a:xfrm>
            <a:off x="3347864" y="2348880"/>
            <a:ext cx="288032" cy="288032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5018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" name="_x440949744" descr="EMB00002780b74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60648"/>
            <a:ext cx="5760640" cy="6688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4655950" y="6237312"/>
            <a:ext cx="9241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b="1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선택</a:t>
            </a:r>
            <a:endParaRPr lang="en-US" altLang="ko-KR" b="1" dirty="0" smtClean="0">
              <a:solidFill>
                <a:srgbClr val="FF00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3" name="오른쪽 화살표 2"/>
          <p:cNvSpPr/>
          <p:nvPr/>
        </p:nvSpPr>
        <p:spPr>
          <a:xfrm>
            <a:off x="4319972" y="6308374"/>
            <a:ext cx="360040" cy="288032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2225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5" name="_x199234680" descr="EMB00002780b75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16632"/>
            <a:ext cx="6768752" cy="6604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직사각형 15"/>
          <p:cNvSpPr/>
          <p:nvPr/>
        </p:nvSpPr>
        <p:spPr>
          <a:xfrm>
            <a:off x="1043608" y="4437112"/>
            <a:ext cx="3240360" cy="648072"/>
          </a:xfrm>
          <a:prstGeom prst="rect">
            <a:avLst/>
          </a:prstGeom>
          <a:noFill/>
          <a:ln w="254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오른쪽 화살표 2"/>
          <p:cNvSpPr/>
          <p:nvPr/>
        </p:nvSpPr>
        <p:spPr>
          <a:xfrm>
            <a:off x="4427984" y="4581128"/>
            <a:ext cx="504056" cy="36004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TextBox 17"/>
          <p:cNvSpPr txBox="1"/>
          <p:nvPr/>
        </p:nvSpPr>
        <p:spPr>
          <a:xfrm>
            <a:off x="4912541" y="4571836"/>
            <a:ext cx="31878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b="1" dirty="0" err="1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출석문자열</a:t>
            </a:r>
            <a:r>
              <a:rPr lang="ko-KR" altLang="en-US" b="1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 최대 </a:t>
            </a:r>
            <a:r>
              <a:rPr lang="en-US" altLang="ko-KR" b="1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5</a:t>
            </a:r>
            <a:r>
              <a:rPr lang="ko-KR" altLang="en-US" b="1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자리 입력</a:t>
            </a:r>
            <a:endParaRPr lang="en-US" altLang="ko-KR" b="1" dirty="0" smtClean="0">
              <a:solidFill>
                <a:srgbClr val="FF00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644008" y="1124744"/>
            <a:ext cx="1278948" cy="3847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b="1" dirty="0">
                <a:solidFill>
                  <a:schemeClr val="tx2">
                    <a:lumMod val="60000"/>
                    <a:lumOff val="40000"/>
                  </a:schemeClr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19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ea"/>
                <a:ea typeface="+mj-ea"/>
              </a:rPr>
              <a:t>2</a:t>
            </a:r>
            <a:r>
              <a:rPr lang="ko-KR" altLang="en-US" sz="19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ea"/>
                <a:ea typeface="+mj-ea"/>
              </a:rPr>
              <a:t>학기</a:t>
            </a:r>
            <a:endParaRPr lang="en-US" altLang="ko-KR" sz="1900" b="1" dirty="0" smtClean="0">
              <a:solidFill>
                <a:schemeClr val="tx2">
                  <a:lumMod val="60000"/>
                  <a:lumOff val="40000"/>
                </a:schemeClr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661805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" name="_x440950320" descr="EMB00002780b75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60648"/>
            <a:ext cx="7200800" cy="6178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직사각형 12"/>
          <p:cNvSpPr/>
          <p:nvPr/>
        </p:nvSpPr>
        <p:spPr>
          <a:xfrm>
            <a:off x="899592" y="4797152"/>
            <a:ext cx="1296144" cy="504056"/>
          </a:xfrm>
          <a:prstGeom prst="rect">
            <a:avLst/>
          </a:prstGeom>
          <a:noFill/>
          <a:ln w="254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861004" y="4859868"/>
            <a:ext cx="14229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ko-KR" altLang="en-US" sz="2000" b="1" dirty="0" smtClean="0">
                <a:solidFill>
                  <a:srgbClr val="FF0000"/>
                </a:solidFill>
                <a:latin typeface="HY견고딕" pitchFamily="18" charset="-127"/>
                <a:ea typeface="HY견고딕" pitchFamily="18" charset="-127"/>
              </a:rPr>
              <a:t>출석체크</a:t>
            </a:r>
            <a:endParaRPr lang="en-US" altLang="ko-KR" sz="2000" b="1" dirty="0" smtClean="0">
              <a:solidFill>
                <a:srgbClr val="FF000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3" name="오른쪽 화살표 2"/>
          <p:cNvSpPr/>
          <p:nvPr/>
        </p:nvSpPr>
        <p:spPr>
          <a:xfrm>
            <a:off x="2411760" y="4864514"/>
            <a:ext cx="432048" cy="36004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4644008" y="1484784"/>
            <a:ext cx="1278948" cy="3847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b="1" dirty="0">
                <a:solidFill>
                  <a:schemeClr val="tx2">
                    <a:lumMod val="60000"/>
                    <a:lumOff val="40000"/>
                  </a:schemeClr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sz="19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ea"/>
                <a:ea typeface="+mj-ea"/>
              </a:rPr>
              <a:t>2</a:t>
            </a:r>
            <a:r>
              <a:rPr lang="ko-KR" altLang="en-US" sz="19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j-ea"/>
                <a:ea typeface="+mj-ea"/>
              </a:rPr>
              <a:t>학기</a:t>
            </a:r>
            <a:endParaRPr lang="en-US" altLang="ko-KR" sz="1900" b="1" dirty="0" smtClean="0">
              <a:solidFill>
                <a:schemeClr val="tx2">
                  <a:lumMod val="60000"/>
                  <a:lumOff val="40000"/>
                </a:schemeClr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193742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광장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2085</TotalTime>
  <Words>203</Words>
  <Application>Microsoft Office PowerPoint</Application>
  <PresentationFormat>화면 슬라이드 쇼(4:3)</PresentationFormat>
  <Paragraphs>44</Paragraphs>
  <Slides>6</Slides>
  <Notes>6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1" baseType="lpstr">
      <vt:lpstr>HY견고딕</vt:lpstr>
      <vt:lpstr>HY동녘M</vt:lpstr>
      <vt:lpstr>맑은 고딕</vt:lpstr>
      <vt:lpstr>Arial</vt:lpstr>
      <vt:lpstr>Office 테마</vt:lpstr>
      <vt:lpstr>모바일 출석체크 프로그램 이용방법 안내 (학생용)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DKU</cp:lastModifiedBy>
  <cp:revision>166</cp:revision>
  <dcterms:created xsi:type="dcterms:W3CDTF">2016-08-08T01:41:20Z</dcterms:created>
  <dcterms:modified xsi:type="dcterms:W3CDTF">2019-09-17T04:40:37Z</dcterms:modified>
</cp:coreProperties>
</file>