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57" r:id="rId4"/>
    <p:sldId id="292" r:id="rId5"/>
    <p:sldId id="258" r:id="rId6"/>
    <p:sldId id="259" r:id="rId7"/>
    <p:sldId id="306" r:id="rId8"/>
    <p:sldId id="305" r:id="rId9"/>
    <p:sldId id="279" r:id="rId10"/>
    <p:sldId id="296" r:id="rId11"/>
    <p:sldId id="300" r:id="rId12"/>
    <p:sldId id="301" r:id="rId13"/>
    <p:sldId id="288" r:id="rId14"/>
    <p:sldId id="263" r:id="rId15"/>
    <p:sldId id="264" r:id="rId16"/>
    <p:sldId id="265" r:id="rId17"/>
    <p:sldId id="304" r:id="rId18"/>
    <p:sldId id="303" r:id="rId19"/>
    <p:sldId id="285" r:id="rId20"/>
    <p:sldId id="286" r:id="rId21"/>
    <p:sldId id="287" r:id="rId22"/>
    <p:sldId id="308" r:id="rId23"/>
    <p:sldId id="307" r:id="rId24"/>
    <p:sldId id="309" r:id="rId25"/>
    <p:sldId id="310" r:id="rId26"/>
    <p:sldId id="313" r:id="rId27"/>
    <p:sldId id="311" r:id="rId28"/>
    <p:sldId id="312" r:id="rId29"/>
    <p:sldId id="276" r:id="rId30"/>
    <p:sldId id="280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576B85"/>
    <a:srgbClr val="D4DFEF"/>
    <a:srgbClr val="467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2451" autoAdjust="0"/>
  </p:normalViewPr>
  <p:slideViewPr>
    <p:cSldViewPr snapToGrid="0">
      <p:cViewPr varScale="1">
        <p:scale>
          <a:sx n="103" d="100"/>
          <a:sy n="103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1881D-5381-40FC-8500-F4297799F281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B92C0B2E-BACA-466E-82A7-8397B7832FEB}">
      <dgm:prSet phldrT="[텍스트]" custT="1"/>
      <dgm:spPr/>
      <dgm:t>
        <a:bodyPr/>
        <a:lstStyle/>
        <a:p>
          <a:pPr algn="ctr" latinLnBrk="1"/>
          <a:r>
            <a:rPr kumimoji="1" lang="ko-KR" altLang="en-US" sz="2000" b="1" i="0" u="none" strike="noStrike" cap="none" spc="0" normalizeH="0" baseline="0" noProof="0" dirty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프로그램 학습성과 </a:t>
          </a:r>
          <a:endParaRPr lang="ko-KR" altLang="en-US" sz="2000" b="1" dirty="0">
            <a:latin typeface="맑은 고딕" pitchFamily="50" charset="-127"/>
            <a:ea typeface="맑은 고딕" pitchFamily="50" charset="-127"/>
          </a:endParaRPr>
        </a:p>
      </dgm:t>
    </dgm:pt>
    <dgm:pt modelId="{9E440D08-089E-4430-A896-7DF08891A6F6}" type="parTrans" cxnId="{140F5FE2-F50F-4754-AF00-726714559CBC}">
      <dgm:prSet/>
      <dgm:spPr/>
      <dgm:t>
        <a:bodyPr/>
        <a:lstStyle/>
        <a:p>
          <a:pPr latinLnBrk="1"/>
          <a:endParaRPr lang="ko-KR" altLang="en-US"/>
        </a:p>
      </dgm:t>
    </dgm:pt>
    <dgm:pt modelId="{9335188F-F326-4CD8-B235-782E39C623F0}" type="sibTrans" cxnId="{140F5FE2-F50F-4754-AF00-726714559CBC}">
      <dgm:prSet/>
      <dgm:spPr/>
      <dgm:t>
        <a:bodyPr/>
        <a:lstStyle/>
        <a:p>
          <a:pPr latinLnBrk="1"/>
          <a:endParaRPr lang="ko-KR" altLang="en-US"/>
        </a:p>
      </dgm:t>
    </dgm:pt>
    <dgm:pt modelId="{7ADC8E84-B64A-456B-B28C-37395F0518B0}">
      <dgm:prSet phldrT="[텍스트]" custT="1"/>
      <dgm:spPr/>
      <dgm:t>
        <a:bodyPr/>
        <a:lstStyle/>
        <a:p>
          <a:pPr algn="ctr"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학생 포트폴리오</a:t>
          </a:r>
        </a:p>
      </dgm:t>
    </dgm:pt>
    <dgm:pt modelId="{D5CFB9FE-7EF2-45D1-897E-15CD49C2CE52}" type="parTrans" cxnId="{B953EAB1-73E0-4FD8-BF42-EEE1E45E0FF3}">
      <dgm:prSet/>
      <dgm:spPr/>
      <dgm:t>
        <a:bodyPr/>
        <a:lstStyle/>
        <a:p>
          <a:pPr latinLnBrk="1"/>
          <a:endParaRPr lang="ko-KR" altLang="en-US"/>
        </a:p>
      </dgm:t>
    </dgm:pt>
    <dgm:pt modelId="{ABAB316D-AF4C-444F-92AA-72F12794031E}" type="sibTrans" cxnId="{B953EAB1-73E0-4FD8-BF42-EEE1E45E0FF3}">
      <dgm:prSet/>
      <dgm:spPr/>
      <dgm:t>
        <a:bodyPr/>
        <a:lstStyle/>
        <a:p>
          <a:pPr latinLnBrk="1"/>
          <a:endParaRPr lang="ko-KR" altLang="en-US"/>
        </a:p>
      </dgm:t>
    </dgm:pt>
    <dgm:pt modelId="{4512DBA1-46E3-4004-A1E4-3D7263B28620}">
      <dgm:prSet/>
      <dgm:spPr/>
      <dgm:t>
        <a:bodyPr/>
        <a:lstStyle/>
        <a:p>
          <a:pPr latinLnBrk="1"/>
          <a:r>
            <a:rPr kumimoji="1" lang="ko-KR" altLang="en-US" b="1" i="0" u="none" strike="noStrike" cap="none" spc="0" normalizeH="0" baseline="0" noProof="0" dirty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졸업생이 졸업 시점에 갖추어야 할 능력</a:t>
          </a:r>
          <a:r>
            <a:rPr kumimoji="1" lang="en-US" altLang="ko-KR" b="1" i="0" u="none" strike="noStrike" cap="none" spc="0" normalizeH="0" baseline="0" noProof="0" dirty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 10</a:t>
          </a:r>
          <a:r>
            <a:rPr kumimoji="1" lang="ko-KR" altLang="en-US" b="1" i="0" u="none" strike="noStrike" cap="none" spc="0" normalizeH="0" baseline="0" noProof="0" dirty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가지의 학습성과 </a:t>
          </a:r>
          <a:r>
            <a:rPr kumimoji="1" lang="en-US" altLang="ko-KR" b="1" i="0" u="none" strike="noStrike" cap="none" spc="0" normalizeH="0" baseline="0" noProof="0" dirty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(PO: Program Outcomes) </a:t>
          </a:r>
          <a:endParaRPr lang="ko-KR" altLang="en-US" b="1" dirty="0">
            <a:latin typeface="맑은 고딕" pitchFamily="50" charset="-127"/>
            <a:ea typeface="맑은 고딕" pitchFamily="50" charset="-127"/>
          </a:endParaRPr>
        </a:p>
      </dgm:t>
    </dgm:pt>
    <dgm:pt modelId="{ABDE1A54-253D-43B7-8DC4-4A8FEE59A998}" type="parTrans" cxnId="{DF4C23DB-2241-4727-B444-0CC558C12F55}">
      <dgm:prSet/>
      <dgm:spPr/>
      <dgm:t>
        <a:bodyPr/>
        <a:lstStyle/>
        <a:p>
          <a:pPr latinLnBrk="1"/>
          <a:endParaRPr lang="ko-KR" altLang="en-US"/>
        </a:p>
      </dgm:t>
    </dgm:pt>
    <dgm:pt modelId="{D2E97E2A-B9F4-42A3-B4DB-49CC576AEF58}" type="sibTrans" cxnId="{DF4C23DB-2241-4727-B444-0CC558C12F55}">
      <dgm:prSet/>
      <dgm:spPr/>
      <dgm:t>
        <a:bodyPr/>
        <a:lstStyle/>
        <a:p>
          <a:pPr latinLnBrk="1"/>
          <a:endParaRPr lang="ko-KR" altLang="en-US"/>
        </a:p>
      </dgm:t>
    </dgm:pt>
    <dgm:pt modelId="{17C46788-EFA7-4D43-96CE-7FD5E36A71DC}">
      <dgm:prSet/>
      <dgm:spPr/>
      <dgm:t>
        <a:bodyPr/>
        <a:lstStyle/>
        <a:p>
          <a:pPr latinLnBrk="1"/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재학기간 동안 학생의 학습과정과 성과물을 체계적으로 모아둔 것</a:t>
          </a:r>
          <a:r>
            <a:rPr lang="en-US" altLang="ko-KR" b="1" dirty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b="1" dirty="0">
              <a:latin typeface="맑은 고딕" pitchFamily="50" charset="-127"/>
              <a:ea typeface="맑은 고딕" pitchFamily="50" charset="-127"/>
            </a:rPr>
          </a:br>
          <a:r>
            <a:rPr lang="en-US" altLang="ko-KR" b="1" dirty="0">
              <a:latin typeface="맑은 고딕" pitchFamily="50" charset="-127"/>
              <a:ea typeface="맑은 고딕" pitchFamily="50" charset="-127"/>
            </a:rPr>
            <a:t>※ </a:t>
          </a:r>
          <a:r>
            <a:rPr lang="ko-KR" altLang="en-US" b="1" dirty="0" err="1">
              <a:latin typeface="맑은 고딕" pitchFamily="50" charset="-127"/>
              <a:ea typeface="맑은 고딕" pitchFamily="50" charset="-127"/>
            </a:rPr>
            <a:t>설계과목</a:t>
          </a:r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 포트폴리오</a:t>
          </a:r>
          <a:r>
            <a:rPr lang="en-US" altLang="ko-KR" b="1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설계 교과목에 대해 시작부터 종료 단계까지 구성되는 모든 과정과 성과물을 체계적으로 모아둔 것</a:t>
          </a:r>
        </a:p>
      </dgm:t>
    </dgm:pt>
    <dgm:pt modelId="{08D58C5D-5FC7-4FF0-A9DB-AB560C11701F}" type="parTrans" cxnId="{150A0D5F-4167-4F63-8DF0-EB877AAFC634}">
      <dgm:prSet/>
      <dgm:spPr/>
      <dgm:t>
        <a:bodyPr/>
        <a:lstStyle/>
        <a:p>
          <a:pPr latinLnBrk="1"/>
          <a:endParaRPr lang="ko-KR" altLang="en-US"/>
        </a:p>
      </dgm:t>
    </dgm:pt>
    <dgm:pt modelId="{8E03D597-2BF7-405B-B064-4FB8B8000D77}" type="sibTrans" cxnId="{150A0D5F-4167-4F63-8DF0-EB877AAFC634}">
      <dgm:prSet/>
      <dgm:spPr/>
      <dgm:t>
        <a:bodyPr/>
        <a:lstStyle/>
        <a:p>
          <a:pPr latinLnBrk="1"/>
          <a:endParaRPr lang="ko-KR" altLang="en-US"/>
        </a:p>
      </dgm:t>
    </dgm:pt>
    <dgm:pt modelId="{1D95941D-2B3D-4124-AF6E-E672F63EC667}">
      <dgm:prSet/>
      <dgm:spPr/>
      <dgm:t>
        <a:bodyPr/>
        <a:lstStyle/>
        <a:p>
          <a:pPr latinLnBrk="1"/>
          <a:r>
            <a:rPr lang="ko-KR" altLang="en-US" b="1" dirty="0" smtClean="0">
              <a:latin typeface="맑은 고딕" pitchFamily="50" charset="-127"/>
              <a:ea typeface="맑은 고딕" pitchFamily="50" charset="-127"/>
            </a:rPr>
            <a:t>졸업예정자는 학습성과  평가 평가를 받아야 함</a:t>
          </a:r>
          <a:r>
            <a:rPr lang="en-US" altLang="ko-KR" b="1" dirty="0" smtClean="0">
              <a:latin typeface="맑은 고딕" pitchFamily="50" charset="-127"/>
              <a:ea typeface="맑은 고딕" pitchFamily="50" charset="-127"/>
            </a:rPr>
            <a:t>!</a:t>
          </a:r>
          <a:endParaRPr lang="ko-KR" altLang="en-US" b="1" dirty="0">
            <a:latin typeface="맑은 고딕" pitchFamily="50" charset="-127"/>
            <a:ea typeface="맑은 고딕" pitchFamily="50" charset="-127"/>
          </a:endParaRPr>
        </a:p>
      </dgm:t>
    </dgm:pt>
    <dgm:pt modelId="{AA414396-BC63-423C-9B2C-EDF160406F50}" type="parTrans" cxnId="{08929C51-834F-4A7F-BE54-5781AD156779}">
      <dgm:prSet/>
      <dgm:spPr/>
      <dgm:t>
        <a:bodyPr/>
        <a:lstStyle/>
        <a:p>
          <a:pPr latinLnBrk="1"/>
          <a:endParaRPr lang="ko-KR" altLang="en-US"/>
        </a:p>
      </dgm:t>
    </dgm:pt>
    <dgm:pt modelId="{D71DEBB2-9083-4D4A-9D55-8EDDF1A597CF}" type="sibTrans" cxnId="{08929C51-834F-4A7F-BE54-5781AD156779}">
      <dgm:prSet/>
      <dgm:spPr/>
      <dgm:t>
        <a:bodyPr/>
        <a:lstStyle/>
        <a:p>
          <a:pPr latinLnBrk="1"/>
          <a:endParaRPr lang="ko-KR" altLang="en-US"/>
        </a:p>
      </dgm:t>
    </dgm:pt>
    <dgm:pt modelId="{CCF2FE31-5333-43B9-9F6B-DA0B8927B0C1}">
      <dgm:prSet/>
      <dgm:spPr/>
      <dgm:t>
        <a:bodyPr/>
        <a:lstStyle/>
        <a:p>
          <a:pPr latinLnBrk="1"/>
          <a:r>
            <a:rPr lang="ko-KR" altLang="en-US" b="1" dirty="0" smtClean="0">
              <a:latin typeface="맑은 고딕" pitchFamily="50" charset="-127"/>
              <a:ea typeface="맑은 고딕" pitchFamily="50" charset="-127"/>
            </a:rPr>
            <a:t>학습성과 평가</a:t>
          </a:r>
          <a:r>
            <a:rPr lang="en-US" altLang="ko-KR" b="1" dirty="0" smtClean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b="1" dirty="0" smtClean="0">
              <a:latin typeface="맑은 고딕" pitchFamily="50" charset="-127"/>
              <a:ea typeface="맑은 고딕" pitchFamily="50" charset="-127"/>
            </a:rPr>
            <a:t>출구조사</a:t>
          </a:r>
          <a:r>
            <a:rPr lang="en-US" altLang="ko-KR" b="1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b="1" dirty="0" err="1">
              <a:latin typeface="맑은 고딕" pitchFamily="50" charset="-127"/>
              <a:ea typeface="맑은 고딕" pitchFamily="50" charset="-127"/>
            </a:rPr>
            <a:t>종합설계포트폴리오</a:t>
          </a:r>
          <a:r>
            <a:rPr lang="en-US" altLang="ko-KR" b="1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학습성과달성도 시험</a:t>
          </a:r>
          <a:r>
            <a:rPr lang="en-US" altLang="ko-KR" b="1" dirty="0">
              <a:latin typeface="맑은 고딕" pitchFamily="50" charset="-127"/>
              <a:ea typeface="맑은 고딕" pitchFamily="50" charset="-127"/>
            </a:rPr>
            <a:t>,  </a:t>
          </a:r>
          <a:r>
            <a:rPr lang="ko-KR" altLang="en-US" b="1" dirty="0" smtClean="0">
              <a:latin typeface="맑은 고딕" pitchFamily="50" charset="-127"/>
              <a:ea typeface="맑은 고딕" pitchFamily="50" charset="-127"/>
            </a:rPr>
            <a:t>에세이</a:t>
          </a:r>
          <a:r>
            <a:rPr lang="en-US" altLang="ko-KR" b="1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b="1" dirty="0" err="1">
              <a:latin typeface="맑은 고딕" pitchFamily="50" charset="-127"/>
              <a:ea typeface="맑은 고딕" pitchFamily="50" charset="-127"/>
            </a:rPr>
            <a:t>졸업구두시험</a:t>
          </a:r>
          <a:r>
            <a:rPr lang="en-US" altLang="ko-KR" b="1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학생 포트폴리오</a:t>
          </a:r>
          <a:r>
            <a:rPr lang="en-US" altLang="ko-KR" b="1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설문조사 등 </a:t>
          </a:r>
          <a:r>
            <a:rPr lang="en-US" altLang="ko-KR" b="1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학과마다 다름</a:t>
          </a:r>
          <a:r>
            <a:rPr lang="en-US" altLang="ko-KR" b="1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b="1" dirty="0">
            <a:latin typeface="맑은 고딕" pitchFamily="50" charset="-127"/>
            <a:ea typeface="맑은 고딕" pitchFamily="50" charset="-127"/>
          </a:endParaRPr>
        </a:p>
      </dgm:t>
    </dgm:pt>
    <dgm:pt modelId="{9F87C5ED-E483-473B-81F0-ADD73464283C}" type="parTrans" cxnId="{AC68DAEE-0648-47A5-AD11-1EB14774CFA4}">
      <dgm:prSet/>
      <dgm:spPr/>
      <dgm:t>
        <a:bodyPr/>
        <a:lstStyle/>
        <a:p>
          <a:pPr latinLnBrk="1"/>
          <a:endParaRPr lang="ko-KR" altLang="en-US"/>
        </a:p>
      </dgm:t>
    </dgm:pt>
    <dgm:pt modelId="{FA1DFBD6-135F-4C13-B586-1C0436532124}" type="sibTrans" cxnId="{AC68DAEE-0648-47A5-AD11-1EB14774CFA4}">
      <dgm:prSet/>
      <dgm:spPr/>
      <dgm:t>
        <a:bodyPr/>
        <a:lstStyle/>
        <a:p>
          <a:pPr latinLnBrk="1"/>
          <a:endParaRPr lang="ko-KR" altLang="en-US"/>
        </a:p>
      </dgm:t>
    </dgm:pt>
    <dgm:pt modelId="{C8AD4373-1954-4084-A442-3E32BC9F0754}" type="pres">
      <dgm:prSet presAssocID="{D811881D-5381-40FC-8500-F4297799F2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8FA0D9-CBDA-41CE-BA99-0F7E24DFFB09}" type="pres">
      <dgm:prSet presAssocID="{B92C0B2E-BACA-466E-82A7-8397B7832FEB}" presName="parentLin" presStyleCnt="0"/>
      <dgm:spPr/>
    </dgm:pt>
    <dgm:pt modelId="{C0DDC78E-AA38-4466-9F2B-5482E3758298}" type="pres">
      <dgm:prSet presAssocID="{B92C0B2E-BACA-466E-82A7-8397B7832FEB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B3668A8C-19D4-49ED-990B-10848F362872}" type="pres">
      <dgm:prSet presAssocID="{B92C0B2E-BACA-466E-82A7-8397B7832FEB}" presName="parentText" presStyleLbl="node1" presStyleIdx="0" presStyleCnt="2" custScaleX="53252" custLinFactNeighborX="-11504" custLinFactNeighborY="170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C1816F-2510-4567-9AF1-74F0B5A83365}" type="pres">
      <dgm:prSet presAssocID="{B92C0B2E-BACA-466E-82A7-8397B7832FEB}" presName="negativeSpace" presStyleCnt="0"/>
      <dgm:spPr/>
    </dgm:pt>
    <dgm:pt modelId="{D299ED67-BCBF-4384-9DC1-272D068B8AA0}" type="pres">
      <dgm:prSet presAssocID="{B92C0B2E-BACA-466E-82A7-8397B7832FE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2AFB4E-3D7E-4EBD-88B5-2DA959F51789}" type="pres">
      <dgm:prSet presAssocID="{9335188F-F326-4CD8-B235-782E39C623F0}" presName="spaceBetweenRectangles" presStyleCnt="0"/>
      <dgm:spPr/>
    </dgm:pt>
    <dgm:pt modelId="{3BBFBD9F-6A62-4E33-B31F-C6EB6D583A48}" type="pres">
      <dgm:prSet presAssocID="{7ADC8E84-B64A-456B-B28C-37395F0518B0}" presName="parentLin" presStyleCnt="0"/>
      <dgm:spPr/>
    </dgm:pt>
    <dgm:pt modelId="{F29BC3EF-4AAB-4AF3-856D-DBE639F7E6CA}" type="pres">
      <dgm:prSet presAssocID="{7ADC8E84-B64A-456B-B28C-37395F0518B0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7484F4D-D28E-42A9-B06F-0FBCF0694622}" type="pres">
      <dgm:prSet presAssocID="{7ADC8E84-B64A-456B-B28C-37395F0518B0}" presName="parentText" presStyleLbl="node1" presStyleIdx="1" presStyleCnt="2" custScaleX="54226" custLinFactNeighborX="-11504" custLinFactNeighborY="170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7C39C4-B895-4E13-86C9-4D08B1B47C65}" type="pres">
      <dgm:prSet presAssocID="{7ADC8E84-B64A-456B-B28C-37395F0518B0}" presName="negativeSpace" presStyleCnt="0"/>
      <dgm:spPr/>
    </dgm:pt>
    <dgm:pt modelId="{21C86332-FA40-418A-90A2-92030232BD1A}" type="pres">
      <dgm:prSet presAssocID="{7ADC8E84-B64A-456B-B28C-37395F0518B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6E1FFCD-A5F1-4865-89CB-5F0A6596B7F7}" type="presOf" srcId="{7ADC8E84-B64A-456B-B28C-37395F0518B0}" destId="{F29BC3EF-4AAB-4AF3-856D-DBE639F7E6CA}" srcOrd="0" destOrd="0" presId="urn:microsoft.com/office/officeart/2005/8/layout/list1"/>
    <dgm:cxn modelId="{DF4C23DB-2241-4727-B444-0CC558C12F55}" srcId="{B92C0B2E-BACA-466E-82A7-8397B7832FEB}" destId="{4512DBA1-46E3-4004-A1E4-3D7263B28620}" srcOrd="0" destOrd="0" parTransId="{ABDE1A54-253D-43B7-8DC4-4A8FEE59A998}" sibTransId="{D2E97E2A-B9F4-42A3-B4DB-49CC576AEF58}"/>
    <dgm:cxn modelId="{AC68DAEE-0648-47A5-AD11-1EB14774CFA4}" srcId="{B92C0B2E-BACA-466E-82A7-8397B7832FEB}" destId="{CCF2FE31-5333-43B9-9F6B-DA0B8927B0C1}" srcOrd="2" destOrd="0" parTransId="{9F87C5ED-E483-473B-81F0-ADD73464283C}" sibTransId="{FA1DFBD6-135F-4C13-B586-1C0436532124}"/>
    <dgm:cxn modelId="{137B0C79-8BFA-4511-81A5-ED35BC12AA7E}" type="presOf" srcId="{D811881D-5381-40FC-8500-F4297799F281}" destId="{C8AD4373-1954-4084-A442-3E32BC9F0754}" srcOrd="0" destOrd="0" presId="urn:microsoft.com/office/officeart/2005/8/layout/list1"/>
    <dgm:cxn modelId="{64A76FE9-496A-466C-8D33-40E73FB467D5}" type="presOf" srcId="{4512DBA1-46E3-4004-A1E4-3D7263B28620}" destId="{D299ED67-BCBF-4384-9DC1-272D068B8AA0}" srcOrd="0" destOrd="0" presId="urn:microsoft.com/office/officeart/2005/8/layout/list1"/>
    <dgm:cxn modelId="{21A58691-2230-4721-8DCE-6AFC08111E6D}" type="presOf" srcId="{B92C0B2E-BACA-466E-82A7-8397B7832FEB}" destId="{C0DDC78E-AA38-4466-9F2B-5482E3758298}" srcOrd="0" destOrd="0" presId="urn:microsoft.com/office/officeart/2005/8/layout/list1"/>
    <dgm:cxn modelId="{8377BE97-ABD4-4286-8E63-01DAD8888B5E}" type="presOf" srcId="{7ADC8E84-B64A-456B-B28C-37395F0518B0}" destId="{C7484F4D-D28E-42A9-B06F-0FBCF0694622}" srcOrd="1" destOrd="0" presId="urn:microsoft.com/office/officeart/2005/8/layout/list1"/>
    <dgm:cxn modelId="{51AFE858-5FBA-44DB-B080-5BC1ADCF4825}" type="presOf" srcId="{1D95941D-2B3D-4124-AF6E-E672F63EC667}" destId="{D299ED67-BCBF-4384-9DC1-272D068B8AA0}" srcOrd="0" destOrd="1" presId="urn:microsoft.com/office/officeart/2005/8/layout/list1"/>
    <dgm:cxn modelId="{5D39270D-ECBB-4151-AD52-0FA2B9B69FD6}" type="presOf" srcId="{CCF2FE31-5333-43B9-9F6B-DA0B8927B0C1}" destId="{D299ED67-BCBF-4384-9DC1-272D068B8AA0}" srcOrd="0" destOrd="2" presId="urn:microsoft.com/office/officeart/2005/8/layout/list1"/>
    <dgm:cxn modelId="{7872D2AB-C074-4376-AF6B-9706113F691F}" type="presOf" srcId="{B92C0B2E-BACA-466E-82A7-8397B7832FEB}" destId="{B3668A8C-19D4-49ED-990B-10848F362872}" srcOrd="1" destOrd="0" presId="urn:microsoft.com/office/officeart/2005/8/layout/list1"/>
    <dgm:cxn modelId="{140F5FE2-F50F-4754-AF00-726714559CBC}" srcId="{D811881D-5381-40FC-8500-F4297799F281}" destId="{B92C0B2E-BACA-466E-82A7-8397B7832FEB}" srcOrd="0" destOrd="0" parTransId="{9E440D08-089E-4430-A896-7DF08891A6F6}" sibTransId="{9335188F-F326-4CD8-B235-782E39C623F0}"/>
    <dgm:cxn modelId="{B953EAB1-73E0-4FD8-BF42-EEE1E45E0FF3}" srcId="{D811881D-5381-40FC-8500-F4297799F281}" destId="{7ADC8E84-B64A-456B-B28C-37395F0518B0}" srcOrd="1" destOrd="0" parTransId="{D5CFB9FE-7EF2-45D1-897E-15CD49C2CE52}" sibTransId="{ABAB316D-AF4C-444F-92AA-72F12794031E}"/>
    <dgm:cxn modelId="{150A0D5F-4167-4F63-8DF0-EB877AAFC634}" srcId="{7ADC8E84-B64A-456B-B28C-37395F0518B0}" destId="{17C46788-EFA7-4D43-96CE-7FD5E36A71DC}" srcOrd="0" destOrd="0" parTransId="{08D58C5D-5FC7-4FF0-A9DB-AB560C11701F}" sibTransId="{8E03D597-2BF7-405B-B064-4FB8B8000D77}"/>
    <dgm:cxn modelId="{08929C51-834F-4A7F-BE54-5781AD156779}" srcId="{B92C0B2E-BACA-466E-82A7-8397B7832FEB}" destId="{1D95941D-2B3D-4124-AF6E-E672F63EC667}" srcOrd="1" destOrd="0" parTransId="{AA414396-BC63-423C-9B2C-EDF160406F50}" sibTransId="{D71DEBB2-9083-4D4A-9D55-8EDDF1A597CF}"/>
    <dgm:cxn modelId="{202B3104-5537-4089-B491-ED2C47558CBD}" type="presOf" srcId="{17C46788-EFA7-4D43-96CE-7FD5E36A71DC}" destId="{21C86332-FA40-418A-90A2-92030232BD1A}" srcOrd="0" destOrd="0" presId="urn:microsoft.com/office/officeart/2005/8/layout/list1"/>
    <dgm:cxn modelId="{C70A26E5-E5E0-4159-970F-3F53A744827C}" type="presParOf" srcId="{C8AD4373-1954-4084-A442-3E32BC9F0754}" destId="{128FA0D9-CBDA-41CE-BA99-0F7E24DFFB09}" srcOrd="0" destOrd="0" presId="urn:microsoft.com/office/officeart/2005/8/layout/list1"/>
    <dgm:cxn modelId="{707DD6AF-1AB4-45B3-AFC8-DC427A947BFE}" type="presParOf" srcId="{128FA0D9-CBDA-41CE-BA99-0F7E24DFFB09}" destId="{C0DDC78E-AA38-4466-9F2B-5482E3758298}" srcOrd="0" destOrd="0" presId="urn:microsoft.com/office/officeart/2005/8/layout/list1"/>
    <dgm:cxn modelId="{C2C62FB7-A54C-45D9-8857-774E4D77D600}" type="presParOf" srcId="{128FA0D9-CBDA-41CE-BA99-0F7E24DFFB09}" destId="{B3668A8C-19D4-49ED-990B-10848F362872}" srcOrd="1" destOrd="0" presId="urn:microsoft.com/office/officeart/2005/8/layout/list1"/>
    <dgm:cxn modelId="{3E471C28-81A8-484C-827C-BF9A2B62CA56}" type="presParOf" srcId="{C8AD4373-1954-4084-A442-3E32BC9F0754}" destId="{99C1816F-2510-4567-9AF1-74F0B5A83365}" srcOrd="1" destOrd="0" presId="urn:microsoft.com/office/officeart/2005/8/layout/list1"/>
    <dgm:cxn modelId="{95D9E387-7336-467B-9A8E-914FF67FD37E}" type="presParOf" srcId="{C8AD4373-1954-4084-A442-3E32BC9F0754}" destId="{D299ED67-BCBF-4384-9DC1-272D068B8AA0}" srcOrd="2" destOrd="0" presId="urn:microsoft.com/office/officeart/2005/8/layout/list1"/>
    <dgm:cxn modelId="{D5302B5C-5864-491F-AEE6-B08FD5C5BE93}" type="presParOf" srcId="{C8AD4373-1954-4084-A442-3E32BC9F0754}" destId="{4C2AFB4E-3D7E-4EBD-88B5-2DA959F51789}" srcOrd="3" destOrd="0" presId="urn:microsoft.com/office/officeart/2005/8/layout/list1"/>
    <dgm:cxn modelId="{5BFAA4EA-525E-428B-9902-8AE6962C52E0}" type="presParOf" srcId="{C8AD4373-1954-4084-A442-3E32BC9F0754}" destId="{3BBFBD9F-6A62-4E33-B31F-C6EB6D583A48}" srcOrd="4" destOrd="0" presId="urn:microsoft.com/office/officeart/2005/8/layout/list1"/>
    <dgm:cxn modelId="{DC2E7024-2C4A-4632-9DE9-008C338D6C14}" type="presParOf" srcId="{3BBFBD9F-6A62-4E33-B31F-C6EB6D583A48}" destId="{F29BC3EF-4AAB-4AF3-856D-DBE639F7E6CA}" srcOrd="0" destOrd="0" presId="urn:microsoft.com/office/officeart/2005/8/layout/list1"/>
    <dgm:cxn modelId="{42677A37-6775-44A3-91A0-89F6E58861FA}" type="presParOf" srcId="{3BBFBD9F-6A62-4E33-B31F-C6EB6D583A48}" destId="{C7484F4D-D28E-42A9-B06F-0FBCF0694622}" srcOrd="1" destOrd="0" presId="urn:microsoft.com/office/officeart/2005/8/layout/list1"/>
    <dgm:cxn modelId="{82166D22-D5F4-4AD8-9B72-905F29AD8907}" type="presParOf" srcId="{C8AD4373-1954-4084-A442-3E32BC9F0754}" destId="{187C39C4-B895-4E13-86C9-4D08B1B47C65}" srcOrd="5" destOrd="0" presId="urn:microsoft.com/office/officeart/2005/8/layout/list1"/>
    <dgm:cxn modelId="{69F4E900-091D-443A-8C84-C98BCC60CEB6}" type="presParOf" srcId="{C8AD4373-1954-4084-A442-3E32BC9F0754}" destId="{21C86332-FA40-418A-90A2-92030232BD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9ED67-BCBF-4384-9DC1-272D068B8AA0}">
      <dsp:nvSpPr>
        <dsp:cNvPr id="0" name=""/>
        <dsp:cNvSpPr/>
      </dsp:nvSpPr>
      <dsp:spPr>
        <a:xfrm>
          <a:off x="0" y="457408"/>
          <a:ext cx="11470166" cy="2214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212" tIns="395732" rIns="890212" bIns="135128" numCol="1" spcCol="1270" anchor="t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ko-KR" altLang="en-US" sz="1900" b="1" i="0" u="none" strike="noStrike" kern="1200" cap="none" spc="0" normalizeH="0" baseline="0" noProof="0" dirty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졸업생이 졸업 시점에 갖추어야 할 능력</a:t>
          </a:r>
          <a:r>
            <a:rPr kumimoji="1" lang="en-US" altLang="ko-KR" sz="1900" b="1" i="0" u="none" strike="noStrike" kern="1200" cap="none" spc="0" normalizeH="0" baseline="0" noProof="0" dirty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 10</a:t>
          </a:r>
          <a:r>
            <a:rPr kumimoji="1" lang="ko-KR" altLang="en-US" sz="1900" b="1" i="0" u="none" strike="noStrike" kern="1200" cap="none" spc="0" normalizeH="0" baseline="0" noProof="0" dirty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가지의 학습성과 </a:t>
          </a:r>
          <a:r>
            <a:rPr kumimoji="1" lang="en-US" altLang="ko-KR" sz="1900" b="1" i="0" u="none" strike="noStrike" kern="1200" cap="none" spc="0" normalizeH="0" baseline="0" noProof="0" dirty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(PO: Program Outcomes) </a:t>
          </a:r>
          <a:endParaRPr lang="ko-KR" altLang="en-US" sz="1900" b="1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b="1" kern="1200" dirty="0" smtClean="0">
              <a:latin typeface="맑은 고딕" pitchFamily="50" charset="-127"/>
              <a:ea typeface="맑은 고딕" pitchFamily="50" charset="-127"/>
            </a:rPr>
            <a:t>졸업예정자는 학습성과  평가 평가를 받아야 함</a:t>
          </a:r>
          <a:r>
            <a:rPr lang="en-US" altLang="ko-KR" sz="1900" b="1" kern="1200" dirty="0" smtClean="0">
              <a:latin typeface="맑은 고딕" pitchFamily="50" charset="-127"/>
              <a:ea typeface="맑은 고딕" pitchFamily="50" charset="-127"/>
            </a:rPr>
            <a:t>!</a:t>
          </a:r>
          <a:endParaRPr lang="ko-KR" altLang="en-US" sz="1900" b="1" kern="1200" dirty="0">
            <a:latin typeface="맑은 고딕" pitchFamily="50" charset="-127"/>
            <a:ea typeface="맑은 고딕" pitchFamily="50" charset="-127"/>
          </a:endParaRPr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b="1" kern="1200" dirty="0" smtClean="0">
              <a:latin typeface="맑은 고딕" pitchFamily="50" charset="-127"/>
              <a:ea typeface="맑은 고딕" pitchFamily="50" charset="-127"/>
            </a:rPr>
            <a:t>학습성과 평가</a:t>
          </a:r>
          <a:r>
            <a:rPr lang="en-US" altLang="ko-KR" sz="1900" b="1" kern="1200" dirty="0" smtClean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900" b="1" kern="1200" dirty="0" smtClean="0">
              <a:latin typeface="맑은 고딕" pitchFamily="50" charset="-127"/>
              <a:ea typeface="맑은 고딕" pitchFamily="50" charset="-127"/>
            </a:rPr>
            <a:t>출구조사</a:t>
          </a:r>
          <a:r>
            <a:rPr lang="en-US" altLang="ko-KR" sz="1900" b="1" kern="120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900" b="1" kern="1200" dirty="0" err="1">
              <a:latin typeface="맑은 고딕" pitchFamily="50" charset="-127"/>
              <a:ea typeface="맑은 고딕" pitchFamily="50" charset="-127"/>
            </a:rPr>
            <a:t>종합설계포트폴리오</a:t>
          </a:r>
          <a:r>
            <a:rPr lang="en-US" altLang="ko-KR" sz="1900" b="1" kern="120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900" b="1" kern="1200" dirty="0">
              <a:latin typeface="맑은 고딕" pitchFamily="50" charset="-127"/>
              <a:ea typeface="맑은 고딕" pitchFamily="50" charset="-127"/>
            </a:rPr>
            <a:t>학습성과달성도 시험</a:t>
          </a:r>
          <a:r>
            <a:rPr lang="en-US" altLang="ko-KR" sz="1900" b="1" kern="1200" dirty="0">
              <a:latin typeface="맑은 고딕" pitchFamily="50" charset="-127"/>
              <a:ea typeface="맑은 고딕" pitchFamily="50" charset="-127"/>
            </a:rPr>
            <a:t>,  </a:t>
          </a:r>
          <a:r>
            <a:rPr lang="ko-KR" altLang="en-US" sz="1900" b="1" kern="1200" dirty="0" smtClean="0">
              <a:latin typeface="맑은 고딕" pitchFamily="50" charset="-127"/>
              <a:ea typeface="맑은 고딕" pitchFamily="50" charset="-127"/>
            </a:rPr>
            <a:t>에세이</a:t>
          </a:r>
          <a:r>
            <a:rPr lang="en-US" altLang="ko-KR" sz="1900" b="1" kern="120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900" b="1" kern="1200" dirty="0" err="1">
              <a:latin typeface="맑은 고딕" pitchFamily="50" charset="-127"/>
              <a:ea typeface="맑은 고딕" pitchFamily="50" charset="-127"/>
            </a:rPr>
            <a:t>졸업구두시험</a:t>
          </a:r>
          <a:r>
            <a:rPr lang="en-US" altLang="ko-KR" sz="1900" b="1" kern="120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900" b="1" kern="1200" dirty="0">
              <a:latin typeface="맑은 고딕" pitchFamily="50" charset="-127"/>
              <a:ea typeface="맑은 고딕" pitchFamily="50" charset="-127"/>
            </a:rPr>
            <a:t>학생 포트폴리오</a:t>
          </a:r>
          <a:r>
            <a:rPr lang="en-US" altLang="ko-KR" sz="1900" b="1" kern="120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900" b="1" kern="1200" dirty="0">
              <a:latin typeface="맑은 고딕" pitchFamily="50" charset="-127"/>
              <a:ea typeface="맑은 고딕" pitchFamily="50" charset="-127"/>
            </a:rPr>
            <a:t>설문조사 등 </a:t>
          </a:r>
          <a:r>
            <a:rPr lang="en-US" altLang="ko-KR" sz="1900" b="1" kern="120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900" b="1" kern="1200" dirty="0">
              <a:latin typeface="맑은 고딕" pitchFamily="50" charset="-127"/>
              <a:ea typeface="맑은 고딕" pitchFamily="50" charset="-127"/>
            </a:rPr>
            <a:t>학과마다 다름</a:t>
          </a:r>
          <a:r>
            <a:rPr lang="en-US" altLang="ko-KR" sz="1900" b="1" kern="120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9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0" y="457408"/>
        <a:ext cx="11470166" cy="2214450"/>
      </dsp:txXfrm>
    </dsp:sp>
    <dsp:sp modelId="{B3668A8C-19D4-49ED-990B-10848F362872}">
      <dsp:nvSpPr>
        <dsp:cNvPr id="0" name=""/>
        <dsp:cNvSpPr/>
      </dsp:nvSpPr>
      <dsp:spPr>
        <a:xfrm>
          <a:off x="507531" y="186525"/>
          <a:ext cx="4275664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3481" tIns="0" rIns="303481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ko-KR" altLang="en-US" sz="2000" b="1" i="0" u="none" strike="noStrike" kern="1200" cap="none" spc="0" normalizeH="0" baseline="0" noProof="0" dirty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프로그램 학습성과 </a:t>
          </a:r>
          <a:endParaRPr lang="ko-KR" altLang="en-US" sz="20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534911" y="213905"/>
        <a:ext cx="4220904" cy="506120"/>
      </dsp:txXfrm>
    </dsp:sp>
    <dsp:sp modelId="{21C86332-FA40-418A-90A2-92030232BD1A}">
      <dsp:nvSpPr>
        <dsp:cNvPr id="0" name=""/>
        <dsp:cNvSpPr/>
      </dsp:nvSpPr>
      <dsp:spPr>
        <a:xfrm>
          <a:off x="0" y="3054898"/>
          <a:ext cx="11470166" cy="1675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212" tIns="395732" rIns="890212" bIns="135128" numCol="1" spcCol="1270" anchor="t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b="1" kern="1200" dirty="0">
              <a:latin typeface="맑은 고딕" pitchFamily="50" charset="-127"/>
              <a:ea typeface="맑은 고딕" pitchFamily="50" charset="-127"/>
            </a:rPr>
            <a:t>재학기간 동안 학생의 학습과정과 성과물을 체계적으로 모아둔 것</a:t>
          </a:r>
          <a:r>
            <a:rPr lang="en-US" altLang="ko-KR" sz="1900" b="1" kern="1200" dirty="0">
              <a:latin typeface="맑은 고딕" pitchFamily="50" charset="-127"/>
              <a:ea typeface="맑은 고딕" pitchFamily="50" charset="-127"/>
            </a:rPr>
            <a:t/>
          </a:r>
          <a:br>
            <a:rPr lang="en-US" altLang="ko-KR" sz="1900" b="1" kern="120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900" b="1" kern="1200" dirty="0">
              <a:latin typeface="맑은 고딕" pitchFamily="50" charset="-127"/>
              <a:ea typeface="맑은 고딕" pitchFamily="50" charset="-127"/>
            </a:rPr>
            <a:t>※ </a:t>
          </a:r>
          <a:r>
            <a:rPr lang="ko-KR" altLang="en-US" sz="1900" b="1" kern="1200" dirty="0" err="1">
              <a:latin typeface="맑은 고딕" pitchFamily="50" charset="-127"/>
              <a:ea typeface="맑은 고딕" pitchFamily="50" charset="-127"/>
            </a:rPr>
            <a:t>설계과목</a:t>
          </a:r>
          <a:r>
            <a:rPr lang="ko-KR" altLang="en-US" sz="1900" b="1" kern="1200" dirty="0">
              <a:latin typeface="맑은 고딕" pitchFamily="50" charset="-127"/>
              <a:ea typeface="맑은 고딕" pitchFamily="50" charset="-127"/>
            </a:rPr>
            <a:t> 포트폴리오</a:t>
          </a:r>
          <a:r>
            <a:rPr lang="en-US" altLang="ko-KR" sz="1900" b="1" kern="1200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900" b="1" kern="1200" dirty="0">
              <a:latin typeface="맑은 고딕" pitchFamily="50" charset="-127"/>
              <a:ea typeface="맑은 고딕" pitchFamily="50" charset="-127"/>
            </a:rPr>
            <a:t>설계 교과목에 대해 시작부터 종료 단계까지 구성되는 모든 과정과 성과물을 체계적으로 모아둔 것</a:t>
          </a:r>
        </a:p>
      </dsp:txBody>
      <dsp:txXfrm>
        <a:off x="0" y="3054898"/>
        <a:ext cx="11470166" cy="1675800"/>
      </dsp:txXfrm>
    </dsp:sp>
    <dsp:sp modelId="{C7484F4D-D28E-42A9-B06F-0FBCF0694622}">
      <dsp:nvSpPr>
        <dsp:cNvPr id="0" name=""/>
        <dsp:cNvSpPr/>
      </dsp:nvSpPr>
      <dsp:spPr>
        <a:xfrm>
          <a:off x="507531" y="2784015"/>
          <a:ext cx="4353868" cy="56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3481" tIns="0" rIns="303481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학생 포트폴리오</a:t>
          </a:r>
        </a:p>
      </dsp:txBody>
      <dsp:txXfrm>
        <a:off x="534911" y="2811395"/>
        <a:ext cx="4299108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B48BF-3887-4B1D-82B4-BDBF9521F958}" type="datetimeFigureOut">
              <a:rPr lang="ko-KR" altLang="en-US" smtClean="0"/>
              <a:t>2021-02-18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C7F0-2318-454F-832B-0707FBF33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55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C7F0-2318-454F-832B-0707FBF3391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80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C7F0-2318-454F-832B-0707FBF3391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49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65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665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73673AF7-3AB9-41AB-AA4D-9DBA871B7E8E}" type="slidenum">
              <a:rPr lang="en-US" altLang="ko-KR" smtClean="0"/>
              <a:pPr>
                <a:spcBef>
                  <a:spcPct val="0"/>
                </a:spcBef>
              </a:pPr>
              <a:t>29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287572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1" hangingPunct="1">
              <a:lnSpc>
                <a:spcPct val="150000"/>
              </a:lnSpc>
              <a:buNone/>
              <a:defRPr lang="en-US" sz="2400" b="1" kern="1200" spc="-15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클릭하여 마스터 부제목 스타일 편집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449101"/>
            <a:ext cx="12192000" cy="1725900"/>
          </a:xfrm>
          <a:prstGeom prst="rect">
            <a:avLst/>
          </a:prstGeom>
          <a:solidFill>
            <a:srgbClr val="467DB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ko-KR" sz="2800" b="1" spc="-15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14400" y="1943100"/>
            <a:ext cx="10363200" cy="842676"/>
          </a:xfrm>
        </p:spPr>
        <p:txBody>
          <a:bodyPr anchor="b">
            <a:normAutofit/>
          </a:bodyPr>
          <a:lstStyle>
            <a:lvl1pPr marL="0" algn="ctr" defTabSz="914400" rtl="0" eaLnBrk="1" latinLnBrk="1" hangingPunct="1">
              <a:lnSpc>
                <a:spcPct val="150000"/>
              </a:lnSpc>
              <a:defRPr lang="en-US" sz="3200" b="1" kern="1200" spc="-15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5" y="377825"/>
            <a:ext cx="2247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4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8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6301910"/>
            <a:ext cx="12192000" cy="556090"/>
          </a:xfrm>
          <a:prstGeom prst="rect">
            <a:avLst/>
          </a:prstGeom>
          <a:solidFill>
            <a:srgbClr val="46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7374" y="88901"/>
            <a:ext cx="11709076" cy="68688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4472C4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373" y="1059029"/>
            <a:ext cx="11709077" cy="5050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63250" y="637334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8DF7FF-481B-4774-B4B2-E91D7212D9A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Straight Connector 12"/>
          <p:cNvCxnSpPr/>
          <p:nvPr userDrawn="1"/>
        </p:nvCxnSpPr>
        <p:spPr>
          <a:xfrm flipV="1">
            <a:off x="197374" y="866274"/>
            <a:ext cx="11709076" cy="133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1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05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4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13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6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6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41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3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11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2">
                    <a:lumMod val="75000"/>
                  </a:schemeClr>
                </a:solidFill>
              </a:rPr>
              <a:t>2021.02.23</a:t>
            </a:r>
          </a:p>
          <a:p>
            <a:r>
              <a:rPr lang="ko-KR" altLang="en-US" dirty="0" smtClean="0">
                <a:solidFill>
                  <a:schemeClr val="bg2">
                    <a:lumMod val="75000"/>
                  </a:schemeClr>
                </a:solidFill>
              </a:rPr>
              <a:t>공학교육혁신센터</a:t>
            </a:r>
            <a:endParaRPr lang="ko-KR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1879" y="1270000"/>
            <a:ext cx="10363200" cy="1794072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2021</a:t>
            </a:r>
            <a:r>
              <a:rPr lang="ko-KR" altLang="en-US" sz="3600" dirty="0" smtClean="0"/>
              <a:t>년 </a:t>
            </a:r>
            <a:r>
              <a:rPr lang="ko-KR" altLang="en-US" sz="3600" dirty="0"/>
              <a:t>단국대학교 공과대학 및 </a:t>
            </a:r>
            <a:br>
              <a:rPr lang="ko-KR" altLang="en-US" sz="3600" dirty="0"/>
            </a:br>
            <a:r>
              <a:rPr lang="ko-KR" altLang="en-US" sz="3600" dirty="0"/>
              <a:t>공학교육인증 프로그램 소개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03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래픽 10" descr="아시아">
            <a:extLst>
              <a:ext uri="{FF2B5EF4-FFF2-40B4-BE49-F238E27FC236}">
                <a16:creationId xmlns:a16="http://schemas.microsoft.com/office/drawing/2014/main" id="{6ED7BE39-4FA0-4A4B-9006-4514607F3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68996" y="775787"/>
            <a:ext cx="3751385" cy="3751385"/>
          </a:xfrm>
          <a:prstGeom prst="rect">
            <a:avLst/>
          </a:prstGeom>
        </p:spPr>
      </p:pic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467DB9"/>
                </a:solidFill>
              </a:rPr>
              <a:t>3. </a:t>
            </a:r>
            <a:r>
              <a:rPr lang="ko-KR" altLang="en-US" dirty="0">
                <a:solidFill>
                  <a:srgbClr val="467DB9"/>
                </a:solidFill>
              </a:rPr>
              <a:t>공학교육인증 제도 </a:t>
            </a:r>
            <a:r>
              <a:rPr lang="en-US" altLang="ko-KR" dirty="0">
                <a:solidFill>
                  <a:srgbClr val="467DB9"/>
                </a:solidFill>
              </a:rPr>
              <a:t>: </a:t>
            </a:r>
            <a:r>
              <a:rPr lang="ko-KR" altLang="en-US" dirty="0">
                <a:solidFill>
                  <a:srgbClr val="467DB9"/>
                </a:solidFill>
              </a:rPr>
              <a:t>국제 혜택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E73E80F-A0C5-4C56-9186-8D9001EF97BC}"/>
              </a:ext>
            </a:extLst>
          </p:cNvPr>
          <p:cNvSpPr/>
          <p:nvPr/>
        </p:nvSpPr>
        <p:spPr>
          <a:xfrm>
            <a:off x="7097047" y="5760894"/>
            <a:ext cx="3647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latin typeface="맑은 고딕" pitchFamily="50" charset="-127"/>
              </a:rPr>
              <a:t>출처</a:t>
            </a:r>
            <a:r>
              <a:rPr lang="en-US" altLang="ko-KR" sz="1200" dirty="0">
                <a:latin typeface="맑은 고딕" pitchFamily="50" charset="-127"/>
              </a:rPr>
              <a:t>: </a:t>
            </a:r>
            <a:r>
              <a:rPr lang="ko-KR" altLang="en-US" sz="1200" dirty="0" err="1">
                <a:latin typeface="맑은 고딕" pitchFamily="50" charset="-127"/>
              </a:rPr>
              <a:t>한국공학교육인증원</a:t>
            </a:r>
            <a:r>
              <a:rPr lang="ko-KR" altLang="en-US" sz="1200" dirty="0">
                <a:latin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</a:rPr>
              <a:t>http://www.abeek.or.kr/</a:t>
            </a:r>
            <a:endParaRPr lang="ko-KR" altLang="en-US" sz="12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F7A72C1-0591-4248-8BAD-F44AE5A9554F}"/>
              </a:ext>
            </a:extLst>
          </p:cNvPr>
          <p:cNvSpPr/>
          <p:nvPr/>
        </p:nvSpPr>
        <p:spPr>
          <a:xfrm>
            <a:off x="197374" y="1445610"/>
            <a:ext cx="8171622" cy="32526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+mn-ea"/>
              </a:rPr>
              <a:t>공학교육인증을 이수한 조정현씨</a:t>
            </a:r>
            <a:endParaRPr lang="en-US" altLang="ko-KR" sz="20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ctr" fontAlgn="base" latinLnBrk="0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국제공학교육인증 졸업생은 </a:t>
            </a:r>
            <a:r>
              <a:rPr lang="ko-KR" altLang="en-US" kern="0" dirty="0" err="1">
                <a:solidFill>
                  <a:srgbClr val="000000"/>
                </a:solidFill>
                <a:latin typeface="+mn-ea"/>
              </a:rPr>
              <a:t>워싱턴코어드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 정회원인 호주 공학사와 동일하게 인정받아 해외 취업에 성공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!</a:t>
            </a:r>
          </a:p>
          <a:p>
            <a:pPr algn="ctr" fontAlgn="base" latinLnBrk="0">
              <a:lnSpc>
                <a:spcPct val="20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K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대 신소재공학부를 졸업하고 호주에서 공학인증프로그램 이수 혜택으로 영주권을 받아 취업을 하게 되었다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algn="just" fontAlgn="base" latinLnBrk="0">
              <a:lnSpc>
                <a:spcPct val="150000"/>
              </a:lnSpc>
            </a:pPr>
            <a:endParaRPr lang="ko-KR" altLang="en-US" sz="2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5" name="그래픽 14" descr="사원증">
            <a:extLst>
              <a:ext uri="{FF2B5EF4-FFF2-40B4-BE49-F238E27FC236}">
                <a16:creationId xmlns:a16="http://schemas.microsoft.com/office/drawing/2014/main" id="{52F6E973-8213-48C4-8C63-2855EBB697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68996" y="3429000"/>
            <a:ext cx="1560450" cy="15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17"/>
    </mc:Choice>
    <mc:Fallback xmlns="">
      <p:transition spd="slow" advTm="5651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467DB9"/>
                </a:solidFill>
              </a:rPr>
              <a:t>3. </a:t>
            </a:r>
            <a:r>
              <a:rPr lang="ko-KR" altLang="en-US" dirty="0">
                <a:solidFill>
                  <a:srgbClr val="467DB9"/>
                </a:solidFill>
              </a:rPr>
              <a:t>공학교육인증 제도 </a:t>
            </a:r>
            <a:r>
              <a:rPr lang="en-US" altLang="ko-KR" dirty="0">
                <a:solidFill>
                  <a:srgbClr val="467DB9"/>
                </a:solidFill>
              </a:rPr>
              <a:t>: </a:t>
            </a:r>
            <a:r>
              <a:rPr lang="ko-KR" altLang="en-US" dirty="0">
                <a:solidFill>
                  <a:srgbClr val="467DB9"/>
                </a:solidFill>
              </a:rPr>
              <a:t>국내 혜택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403175" y="1720276"/>
          <a:ext cx="11003713" cy="1205517"/>
        </p:xfrm>
        <a:graphic>
          <a:graphicData uri="http://schemas.openxmlformats.org/drawingml/2006/table">
            <a:tbl>
              <a:tblPr/>
              <a:tblGrid>
                <a:gridCol w="1571959">
                  <a:extLst>
                    <a:ext uri="{9D8B030D-6E8A-4147-A177-3AD203B41FA5}">
                      <a16:colId xmlns:a16="http://schemas.microsoft.com/office/drawing/2014/main" val="2557190361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3022093825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3387633217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098365789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413243509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532977703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630790434"/>
                    </a:ext>
                  </a:extLst>
                </a:gridCol>
              </a:tblGrid>
              <a:tr h="4578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Ahnlab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삼성전자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Ericsson-LG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삼성그룹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NHN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KT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SK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커뮤니케이션즈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64656"/>
                  </a:ext>
                </a:extLst>
              </a:tr>
              <a:tr h="6230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 우대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 우대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10%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가점부여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 우대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 우대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 우대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 우대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577936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114800" y="3730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197374" y="1004896"/>
            <a:ext cx="7893761" cy="624520"/>
            <a:chOff x="319462" y="207866"/>
            <a:chExt cx="2854485" cy="464416"/>
          </a:xfrm>
          <a:scene3d>
            <a:camera prst="orthographicFront"/>
            <a:lightRig rig="flat" dir="t"/>
          </a:scene3d>
        </p:grpSpPr>
        <p:sp>
          <p:nvSpPr>
            <p:cNvPr id="21" name="모서리가 둥근 직사각형 20"/>
            <p:cNvSpPr/>
            <p:nvPr/>
          </p:nvSpPr>
          <p:spPr>
            <a:xfrm>
              <a:off x="319462" y="207866"/>
              <a:ext cx="2691284" cy="4428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모서리가 둥근 직사각형 4"/>
            <p:cNvSpPr txBox="1"/>
            <p:nvPr/>
          </p:nvSpPr>
          <p:spPr>
            <a:xfrm>
              <a:off x="341078" y="229482"/>
              <a:ext cx="2832869" cy="442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1024" tIns="0" rIns="191024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b="1" dirty="0">
                  <a:latin typeface="맑은 고딕" pitchFamily="50" charset="-127"/>
                </a:rPr>
                <a:t>산업체 채용 연계 </a:t>
              </a:r>
              <a:r>
                <a:rPr lang="en-US" altLang="ko-KR" sz="2400" b="1" dirty="0">
                  <a:latin typeface="맑은 고딕" pitchFamily="50" charset="-127"/>
                </a:rPr>
                <a:t>: </a:t>
              </a:r>
              <a:r>
                <a:rPr lang="ko-KR" altLang="en-US" sz="2400" b="1" dirty="0">
                  <a:latin typeface="맑은 고딕" pitchFamily="50" charset="-127"/>
                </a:rPr>
                <a:t>서류전형 우대 및 </a:t>
              </a:r>
              <a:r>
                <a:rPr lang="ko-KR" altLang="en-US" sz="2400" b="1" dirty="0" err="1">
                  <a:latin typeface="맑은 고딕" pitchFamily="50" charset="-127"/>
                </a:rPr>
                <a:t>가산점</a:t>
              </a:r>
              <a:r>
                <a:rPr lang="ko-KR" altLang="en-US" sz="2400" b="1" dirty="0">
                  <a:latin typeface="맑은 고딕" pitchFamily="50" charset="-127"/>
                </a:rPr>
                <a:t> 등 부여</a:t>
              </a:r>
              <a:endParaRPr lang="ko-KR" altLang="en-US" sz="2400" b="1" kern="12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>
            <p:extLst/>
          </p:nvPr>
        </p:nvGraphicFramePr>
        <p:xfrm>
          <a:off x="403175" y="3061620"/>
          <a:ext cx="11003713" cy="1250104"/>
        </p:xfrm>
        <a:graphic>
          <a:graphicData uri="http://schemas.openxmlformats.org/drawingml/2006/table">
            <a:tbl>
              <a:tblPr/>
              <a:tblGrid>
                <a:gridCol w="1571959">
                  <a:extLst>
                    <a:ext uri="{9D8B030D-6E8A-4147-A177-3AD203B41FA5}">
                      <a16:colId xmlns:a16="http://schemas.microsoft.com/office/drawing/2014/main" val="2557190361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3022093825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3387633217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098365789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413243509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532977703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630790434"/>
                    </a:ext>
                  </a:extLst>
                </a:gridCol>
              </a:tblGrid>
              <a:tr h="4682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LG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전자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SK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하이닉스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서울시 메트로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호선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신세계건설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신세계아이앤씨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SK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텔레콤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SK C&amp;C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비트컴퓨터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64656"/>
                  </a:ext>
                </a:extLst>
              </a:tr>
              <a:tr h="6579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서류전형 우대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서류전형 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가점 부여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서류전형 우대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서류전형 우대 입사지원서표기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면접전형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10%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가점부여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577936"/>
                  </a:ext>
                </a:extLst>
              </a:tr>
            </a:tbl>
          </a:graphicData>
        </a:graphic>
      </p:graphicFrame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403174" y="4471778"/>
          <a:ext cx="11003713" cy="1643879"/>
        </p:xfrm>
        <a:graphic>
          <a:graphicData uri="http://schemas.openxmlformats.org/drawingml/2006/table">
            <a:tbl>
              <a:tblPr/>
              <a:tblGrid>
                <a:gridCol w="1571959">
                  <a:extLst>
                    <a:ext uri="{9D8B030D-6E8A-4147-A177-3AD203B41FA5}">
                      <a16:colId xmlns:a16="http://schemas.microsoft.com/office/drawing/2014/main" val="2557190361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3022093825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3387633217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098365789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413243509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532977703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630790434"/>
                    </a:ext>
                  </a:extLst>
                </a:gridCol>
              </a:tblGrid>
              <a:tr h="4682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*동국제강그룹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현대제철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현대중공업그룹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현대모비스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*KCC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그룹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*한솔그룹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만도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64656"/>
                  </a:ext>
                </a:extLst>
              </a:tr>
              <a:tr h="6579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입사지원서 자기소개서란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공학교육인증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굴림" panose="020B0600000101010101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이수여부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체크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가산점부여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입사지원서 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577936"/>
                  </a:ext>
                </a:extLst>
              </a:tr>
            </a:tbl>
          </a:graphicData>
        </a:graphic>
      </p:graphicFrame>
      <p:sp>
        <p:nvSpPr>
          <p:cNvPr id="31" name="직사각형 30"/>
          <p:cNvSpPr/>
          <p:nvPr/>
        </p:nvSpPr>
        <p:spPr>
          <a:xfrm>
            <a:off x="7812633" y="1132490"/>
            <a:ext cx="361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atin typeface="맑은 고딕" pitchFamily="50" charset="-127"/>
              </a:rPr>
              <a:t>* 공학교육인증 안내 소책자 참조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26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28"/>
    </mc:Choice>
    <mc:Fallback xmlns="">
      <p:transition spd="slow" advTm="8042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467DB9"/>
                </a:solidFill>
              </a:rPr>
              <a:t>3. </a:t>
            </a:r>
            <a:r>
              <a:rPr lang="ko-KR" altLang="en-US" dirty="0">
                <a:solidFill>
                  <a:srgbClr val="467DB9"/>
                </a:solidFill>
              </a:rPr>
              <a:t>공학교육인증 제도 </a:t>
            </a:r>
            <a:r>
              <a:rPr lang="en-US" altLang="ko-KR" dirty="0">
                <a:solidFill>
                  <a:srgbClr val="467DB9"/>
                </a:solidFill>
              </a:rPr>
              <a:t>: </a:t>
            </a:r>
            <a:r>
              <a:rPr lang="ko-KR" altLang="en-US" dirty="0">
                <a:solidFill>
                  <a:srgbClr val="467DB9"/>
                </a:solidFill>
              </a:rPr>
              <a:t>국내 혜택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403175" y="1720276"/>
          <a:ext cx="11003713" cy="1205517"/>
        </p:xfrm>
        <a:graphic>
          <a:graphicData uri="http://schemas.openxmlformats.org/drawingml/2006/table">
            <a:tbl>
              <a:tblPr/>
              <a:tblGrid>
                <a:gridCol w="1571959">
                  <a:extLst>
                    <a:ext uri="{9D8B030D-6E8A-4147-A177-3AD203B41FA5}">
                      <a16:colId xmlns:a16="http://schemas.microsoft.com/office/drawing/2014/main" val="2557190361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3022093825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3387633217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098365789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413243509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532977703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630790434"/>
                    </a:ext>
                  </a:extLst>
                </a:gridCol>
              </a:tblGrid>
              <a:tr h="4578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벤처기업협회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온세텔레콤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인크루트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서울반도체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서울옵토디바이스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몬티스타텔레콤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*인성정보 및 계열사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㈜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한독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64656"/>
                  </a:ext>
                </a:extLst>
              </a:tr>
              <a:tr h="6230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공학인증제도 홍보 및 확산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인증이수여부 입사지원서표기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10%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가점부여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10%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가점부여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577936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114800" y="3730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381559" y="1095756"/>
            <a:ext cx="7006212" cy="442800"/>
            <a:chOff x="319462" y="207866"/>
            <a:chExt cx="2691284" cy="442800"/>
          </a:xfrm>
          <a:scene3d>
            <a:camera prst="orthographicFront"/>
            <a:lightRig rig="flat" dir="t"/>
          </a:scene3d>
        </p:grpSpPr>
        <p:sp>
          <p:nvSpPr>
            <p:cNvPr id="21" name="모서리가 둥근 직사각형 20"/>
            <p:cNvSpPr/>
            <p:nvPr/>
          </p:nvSpPr>
          <p:spPr>
            <a:xfrm>
              <a:off x="319462" y="207866"/>
              <a:ext cx="2691284" cy="4428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모서리가 둥근 직사각형 4"/>
            <p:cNvSpPr txBox="1"/>
            <p:nvPr/>
          </p:nvSpPr>
          <p:spPr>
            <a:xfrm>
              <a:off x="341078" y="229482"/>
              <a:ext cx="2648052" cy="3995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1024" tIns="0" rIns="191024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dirty="0">
                  <a:latin typeface="맑은 고딕" pitchFamily="50" charset="-127"/>
                </a:rPr>
                <a:t>산업체 채용 연계 </a:t>
              </a:r>
              <a:r>
                <a:rPr lang="en-US" altLang="ko-KR" sz="2000" b="1" dirty="0">
                  <a:latin typeface="맑은 고딕" pitchFamily="50" charset="-127"/>
                </a:rPr>
                <a:t>: </a:t>
              </a:r>
              <a:r>
                <a:rPr lang="ko-KR" altLang="en-US" sz="2000" b="1" dirty="0">
                  <a:latin typeface="맑은 고딕" pitchFamily="50" charset="-127"/>
                </a:rPr>
                <a:t>서류전형 우대 및 </a:t>
              </a:r>
              <a:r>
                <a:rPr lang="ko-KR" altLang="en-US" sz="2000" b="1" dirty="0" err="1">
                  <a:latin typeface="맑은 고딕" pitchFamily="50" charset="-127"/>
                </a:rPr>
                <a:t>가산점</a:t>
              </a:r>
              <a:r>
                <a:rPr lang="ko-KR" altLang="en-US" sz="2000" b="1" dirty="0">
                  <a:latin typeface="맑은 고딕" pitchFamily="50" charset="-127"/>
                </a:rPr>
                <a:t> 등 부여</a:t>
              </a:r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>
            <p:extLst/>
          </p:nvPr>
        </p:nvGraphicFramePr>
        <p:xfrm>
          <a:off x="403175" y="3061620"/>
          <a:ext cx="11003713" cy="1126206"/>
        </p:xfrm>
        <a:graphic>
          <a:graphicData uri="http://schemas.openxmlformats.org/drawingml/2006/table">
            <a:tbl>
              <a:tblPr/>
              <a:tblGrid>
                <a:gridCol w="1571959">
                  <a:extLst>
                    <a:ext uri="{9D8B030D-6E8A-4147-A177-3AD203B41FA5}">
                      <a16:colId xmlns:a16="http://schemas.microsoft.com/office/drawing/2014/main" val="2557190361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3022093825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3387633217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098365789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413243509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532977703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630790434"/>
                    </a:ext>
                  </a:extLst>
                </a:gridCol>
              </a:tblGrid>
              <a:tr h="4682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SK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실트론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OCI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주성엔지니어링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휴맥스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콤텍시스템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콤텍정보통신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다산네트웍스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64656"/>
                  </a:ext>
                </a:extLst>
              </a:tr>
              <a:tr h="6579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인증이수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여부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577936"/>
                  </a:ext>
                </a:extLst>
              </a:tr>
            </a:tbl>
          </a:graphicData>
        </a:graphic>
      </p:graphicFrame>
      <p:graphicFrame>
        <p:nvGraphicFramePr>
          <p:cNvPr id="28" name="표 27"/>
          <p:cNvGraphicFramePr>
            <a:graphicFrameLocks noGrp="1"/>
          </p:cNvGraphicFramePr>
          <p:nvPr>
            <p:extLst/>
          </p:nvPr>
        </p:nvGraphicFramePr>
        <p:xfrm>
          <a:off x="437832" y="4405556"/>
          <a:ext cx="11003713" cy="1750060"/>
        </p:xfrm>
        <a:graphic>
          <a:graphicData uri="http://schemas.openxmlformats.org/drawingml/2006/table">
            <a:tbl>
              <a:tblPr/>
              <a:tblGrid>
                <a:gridCol w="1571959">
                  <a:extLst>
                    <a:ext uri="{9D8B030D-6E8A-4147-A177-3AD203B41FA5}">
                      <a16:colId xmlns:a16="http://schemas.microsoft.com/office/drawing/2014/main" val="2557190361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3022093825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3387633217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098365789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413243509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532977703"/>
                    </a:ext>
                  </a:extLst>
                </a:gridCol>
                <a:gridCol w="1571959">
                  <a:extLst>
                    <a:ext uri="{9D8B030D-6E8A-4147-A177-3AD203B41FA5}">
                      <a16:colId xmlns:a16="http://schemas.microsoft.com/office/drawing/2014/main" val="2630790434"/>
                    </a:ext>
                  </a:extLst>
                </a:gridCol>
              </a:tblGrid>
              <a:tr h="4682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핸디소프트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퓨쳐시스템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옴니시스템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한국플랜트</a:t>
                      </a:r>
                      <a:endParaRPr lang="en-US" altLang="ko-KR" sz="1600" b="1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산업협회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캐리어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오텍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한국터치스크린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64656"/>
                  </a:ext>
                </a:extLst>
              </a:tr>
              <a:tr h="6579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플랜트전문가과정지원자 중 공학인증수료자 가점부여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서류전형 우대 입사지원서표기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577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4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7"/>
    </mc:Choice>
    <mc:Fallback xmlns="">
      <p:transition spd="slow" advTm="3722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단국대학교 공학인증 프로그램</a:t>
            </a:r>
            <a:endParaRPr lang="ko-KR" altLang="en-US" dirty="0">
              <a:solidFill>
                <a:srgbClr val="4472C4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2016</a:t>
            </a:r>
            <a:r>
              <a:rPr lang="ko-KR" altLang="en-US" dirty="0" smtClean="0"/>
              <a:t>년 입학생 부터는 단일 인증 프로그램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52732" y="624054"/>
            <a:ext cx="315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2000" b="1" dirty="0">
                <a:latin typeface="+mn-ea"/>
                <a:ea typeface="+mn-ea"/>
              </a:rPr>
              <a:t>졸업증명서</a:t>
            </a:r>
            <a:r>
              <a:rPr kumimoji="0" lang="en-US" altLang="ko-KR" sz="2000" b="1" dirty="0">
                <a:latin typeface="+mn-ea"/>
                <a:ea typeface="+mn-ea"/>
              </a:rPr>
              <a:t>:</a:t>
            </a:r>
            <a:r>
              <a:rPr kumimoji="0" lang="ko-KR" altLang="en-US" sz="2000" b="1" dirty="0">
                <a:latin typeface="+mn-ea"/>
                <a:ea typeface="+mn-ea"/>
              </a:rPr>
              <a:t>공학인증 학사</a:t>
            </a:r>
            <a:endParaRPr kumimoji="0" lang="en-US" altLang="ko-KR" sz="2000" b="1" dirty="0">
              <a:latin typeface="+mn-ea"/>
              <a:ea typeface="+mn-ea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69" y="1039979"/>
            <a:ext cx="3705225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69" y="3545054"/>
            <a:ext cx="3357563" cy="1009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495300" y="1869681"/>
            <a:ext cx="6997700" cy="1791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000" b="1" kern="0" dirty="0">
                <a:solidFill>
                  <a:srgbClr val="000000"/>
                </a:solidFill>
                <a:latin typeface="+mn-ea"/>
              </a:rPr>
              <a:t>5.1 </a:t>
            </a:r>
            <a:r>
              <a:rPr lang="ko-KR" altLang="en-US" sz="2000" b="1" kern="0" dirty="0">
                <a:solidFill>
                  <a:srgbClr val="000000"/>
                </a:solidFill>
                <a:latin typeface="+mn-ea"/>
              </a:rPr>
              <a:t>학칙 시행세칙</a:t>
            </a:r>
            <a:endParaRPr lang="ko-KR" altLang="en-US" sz="2400" kern="0" dirty="0">
              <a:solidFill>
                <a:srgbClr val="000000"/>
              </a:solidFill>
              <a:latin typeface="+mn-ea"/>
            </a:endParaRPr>
          </a:p>
          <a:p>
            <a:pPr marL="190500" indent="-190500"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제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62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조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적용대상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①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2004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학년도 이후 신입생은 공학전문교육과정에 배정된다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다만</a:t>
            </a:r>
            <a:r>
              <a:rPr lang="en-US" altLang="ko-KR" b="1" kern="0" dirty="0">
                <a:solidFill>
                  <a:srgbClr val="FF0000"/>
                </a:solidFill>
                <a:latin typeface="+mn-ea"/>
              </a:rPr>
              <a:t>, 2016</a:t>
            </a:r>
            <a:r>
              <a:rPr lang="ko-KR" altLang="en-US" b="1" kern="0" dirty="0">
                <a:solidFill>
                  <a:srgbClr val="FF0000"/>
                </a:solidFill>
                <a:latin typeface="+mn-ea"/>
              </a:rPr>
              <a:t>학년도부터 신입생의 경우 공학일반교육과정으로의 변경은 불허한다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. &lt;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개정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2016.8.30.&gt;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46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단국대학교 공학인증 프로그램</a:t>
            </a:r>
            <a:endParaRPr lang="ko-KR" altLang="en-US" b="1" dirty="0">
              <a:solidFill>
                <a:srgbClr val="467DB9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16609"/>
              </p:ext>
            </p:extLst>
          </p:nvPr>
        </p:nvGraphicFramePr>
        <p:xfrm>
          <a:off x="363912" y="1358042"/>
          <a:ext cx="11375999" cy="44330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19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884">
                  <a:extLst>
                    <a:ext uri="{9D8B030D-6E8A-4147-A177-3AD203B41FA5}">
                      <a16:colId xmlns:a16="http://schemas.microsoft.com/office/drawing/2014/main" val="2047845285"/>
                    </a:ext>
                  </a:extLst>
                </a:gridCol>
                <a:gridCol w="833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2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4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8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대학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36000" marB="36000" anchor="ctr"/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소속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School/Department)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36000" marB="36000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공학전문교육과정</a:t>
                      </a:r>
                      <a:endParaRPr lang="ko-KR" alt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울릉도M" panose="02030600000101010101" pitchFamily="18" charset="-127"/>
                        <a:ea typeface="HY울릉도M" panose="02030600000101010101" pitchFamily="18" charset="-127"/>
                      </a:endParaRPr>
                    </a:p>
                  </a:txBody>
                  <a:tcPr marL="8084" marR="8084" marT="36000" marB="3600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학위</a:t>
                      </a: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Degree)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36000" marB="36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Major)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038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공과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대학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전자전기공학부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/>
                        <a:t>(</a:t>
                      </a:r>
                      <a:r>
                        <a:rPr lang="en-US" sz="1600" dirty="0" smtClean="0"/>
                        <a:t>Electronics &amp;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Electrical Engineering)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전자전기공학 </a:t>
                      </a:r>
                      <a:endParaRPr lang="en-US" altLang="ko-KR" sz="16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전문 </a:t>
                      </a:r>
                      <a:r>
                        <a:rPr lang="ko-KR" altLang="en-US" sz="1600" dirty="0"/>
                        <a:t>공학사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전자전기공학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 smtClean="0">
                          <a:effectLst/>
                        </a:rPr>
                        <a:t>Bachelor of Science in Electronics &amp; Electrical Engineering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Electronics &amp; Electrical Engineering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ko-KR" altLang="en-US" sz="1600" dirty="0" smtClean="0"/>
                        <a:t>고분자</a:t>
                      </a:r>
                      <a:endParaRPr lang="en-US" altLang="ko-KR" sz="1600" dirty="0" smtClean="0"/>
                    </a:p>
                    <a:p>
                      <a:pPr algn="ctr"/>
                      <a:r>
                        <a:rPr lang="ko-KR" altLang="en-US" sz="1600" dirty="0" smtClean="0"/>
                        <a:t>시스템</a:t>
                      </a:r>
                      <a:endParaRPr lang="en-US" altLang="ko-KR" sz="1600" dirty="0" smtClean="0"/>
                    </a:p>
                    <a:p>
                      <a:pPr algn="ctr"/>
                      <a:r>
                        <a:rPr lang="ko-KR" altLang="en-US" sz="1600" dirty="0" smtClean="0"/>
                        <a:t>공학부</a:t>
                      </a:r>
                      <a:endParaRPr lang="ko-KR" altLang="en-US" sz="1600" dirty="0"/>
                    </a:p>
                  </a:txBody>
                  <a:tcPr marL="8084" marR="8084" marT="8084" marB="8084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파이버시스템</a:t>
                      </a:r>
                      <a:endParaRPr lang="en-US" altLang="ko-KR" sz="1600" dirty="0" smtClean="0"/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융합소재공학전공</a:t>
                      </a:r>
                    </a:p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/>
                        <a:t>(</a:t>
                      </a:r>
                      <a:r>
                        <a:rPr lang="en-US" altLang="ko-KR" sz="1600" kern="0" spc="-50" dirty="0" smtClean="0">
                          <a:effectLst/>
                        </a:rPr>
                        <a:t>Fiber Convergence Materials Engineering</a:t>
                      </a:r>
                      <a:r>
                        <a:rPr lang="en-US" altLang="ko-KR" sz="1600" dirty="0" smtClean="0"/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파이버시스템공학</a:t>
                      </a:r>
                      <a:endParaRPr lang="ko-KR" altLang="en-US" sz="16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전문 공학사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 err="1" smtClean="0"/>
                        <a:t>파이버시스템융합소재공학</a:t>
                      </a:r>
                      <a:endParaRPr lang="ko-KR" altLang="en-US" sz="1600" u="sng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 smtClean="0">
                          <a:effectLst/>
                        </a:rPr>
                        <a:t>Bachelor of Science in </a:t>
                      </a:r>
                    </a:p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 smtClean="0">
                          <a:effectLst/>
                        </a:rPr>
                        <a:t>Fiber</a:t>
                      </a:r>
                      <a:r>
                        <a:rPr lang="en-US" sz="1600" kern="0" spc="-50" baseline="0" dirty="0" smtClean="0">
                          <a:effectLst/>
                        </a:rPr>
                        <a:t> System </a:t>
                      </a:r>
                      <a:r>
                        <a:rPr lang="en-US" sz="1600" kern="0" spc="-50" dirty="0" smtClean="0">
                          <a:effectLst/>
                        </a:rPr>
                        <a:t>Engineering</a:t>
                      </a: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 smtClean="0">
                          <a:effectLst/>
                        </a:rPr>
                        <a:t>Fiber Convergence Materials Engineering</a:t>
                      </a: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0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8084" marR="8084" marT="8084" marB="8084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고분자</a:t>
                      </a:r>
                      <a:endParaRPr lang="en-US" altLang="ko-KR" sz="1600" dirty="0" smtClean="0"/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err="1" smtClean="0"/>
                        <a:t>공학전공</a:t>
                      </a:r>
                      <a:endParaRPr lang="ko-KR" altLang="en-US" sz="1600" dirty="0" smtClean="0"/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/>
                        <a:t>(Polymer Engineering)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고분자공학 </a:t>
                      </a:r>
                      <a:endParaRPr lang="en-US" altLang="ko-KR" sz="16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전문 </a:t>
                      </a:r>
                      <a:r>
                        <a:rPr lang="ko-KR" altLang="en-US" sz="1600" dirty="0"/>
                        <a:t>공학사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고분자공학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 smtClean="0">
                          <a:effectLst/>
                        </a:rPr>
                        <a:t>Bachelor of Science in Polymer Science &amp; Engineering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Polymer Science &amp; Engineering 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35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단국대학교 공학인증 프로그램</a:t>
            </a:r>
            <a:endParaRPr lang="ko-KR" altLang="en-US" b="1" dirty="0">
              <a:solidFill>
                <a:srgbClr val="467DB9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7674"/>
              </p:ext>
            </p:extLst>
          </p:nvPr>
        </p:nvGraphicFramePr>
        <p:xfrm>
          <a:off x="377673" y="956846"/>
          <a:ext cx="11014227" cy="51928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7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446">
                  <a:extLst>
                    <a:ext uri="{9D8B030D-6E8A-4147-A177-3AD203B41FA5}">
                      <a16:colId xmlns:a16="http://schemas.microsoft.com/office/drawing/2014/main" val="2443877582"/>
                    </a:ext>
                  </a:extLst>
                </a:gridCol>
                <a:gridCol w="91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6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4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대학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소속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School/Department)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공학전문교육과정</a:t>
                      </a:r>
                      <a:endParaRPr lang="ko-KR" alt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3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학위</a:t>
                      </a: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Degree)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Major)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603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공과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대학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토목환경공학과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en-US" sz="1600" dirty="0"/>
                        <a:t>Civil &amp; Environmental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Engineering)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토목공학 </a:t>
                      </a:r>
                      <a:endParaRPr lang="en-US" altLang="ko-KR" sz="16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전문 </a:t>
                      </a:r>
                      <a:r>
                        <a:rPr lang="ko-KR" altLang="en-US" sz="1600" dirty="0"/>
                        <a:t>공학사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토목공학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5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 smtClean="0">
                          <a:effectLst/>
                        </a:rPr>
                        <a:t>Bachelor of Science in </a:t>
                      </a:r>
                    </a:p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 smtClean="0">
                          <a:effectLst/>
                        </a:rPr>
                        <a:t>Civil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Civil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6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기계공학과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dirty="0"/>
                        <a:t>(</a:t>
                      </a:r>
                      <a:r>
                        <a:rPr lang="en-US" sz="1500" dirty="0"/>
                        <a:t>Mechanical </a:t>
                      </a:r>
                      <a:r>
                        <a:rPr lang="en-US" sz="1500" dirty="0" smtClean="0"/>
                        <a:t>Engineering</a:t>
                      </a:r>
                      <a:r>
                        <a:rPr lang="en-US" sz="1500" dirty="0"/>
                        <a:t>)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기계공학 </a:t>
                      </a:r>
                      <a:endParaRPr lang="en-US" altLang="ko-KR" sz="16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전문 </a:t>
                      </a:r>
                      <a:r>
                        <a:rPr lang="ko-KR" altLang="en-US" sz="1600" dirty="0"/>
                        <a:t>공학사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기계공학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5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영문</a:t>
                      </a:r>
                      <a:endParaRPr lang="ko-KR" altLang="en-US" sz="16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 smtClean="0">
                          <a:effectLst/>
                        </a:rPr>
                        <a:t>Bachelor of Engineering in Mechanical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Mechanical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6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화학공학과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en-US" sz="1600" dirty="0"/>
                        <a:t>Chemical </a:t>
                      </a:r>
                      <a:r>
                        <a:rPr lang="en-US" sz="1600" dirty="0" smtClean="0"/>
                        <a:t>Engineering</a:t>
                      </a:r>
                      <a:r>
                        <a:rPr lang="en-US" sz="1600" dirty="0"/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국문</a:t>
                      </a:r>
                      <a:endParaRPr lang="ko-KR" altLang="en-US" sz="16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화학공학 </a:t>
                      </a:r>
                      <a:endParaRPr lang="en-US" altLang="ko-KR" sz="16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전문 </a:t>
                      </a:r>
                      <a:r>
                        <a:rPr lang="ko-KR" altLang="en-US" sz="1600" dirty="0"/>
                        <a:t>공학사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화학공학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Bachelor of Science in Chemical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Chemical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69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건축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학부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건축공학전공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/>
                        <a:t>(Architectural Engineering)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건축공학 </a:t>
                      </a:r>
                      <a:r>
                        <a:rPr lang="ko-KR" altLang="en-US" sz="1600" dirty="0" smtClean="0"/>
                        <a:t>전문 </a:t>
                      </a:r>
                      <a:endParaRPr lang="en-US" altLang="ko-KR" sz="16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공학사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건축공학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176765483"/>
                  </a:ext>
                </a:extLst>
              </a:tr>
              <a:tr h="60625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 smtClean="0">
                          <a:effectLst/>
                        </a:rPr>
                        <a:t>Bachelor of </a:t>
                      </a:r>
                      <a:r>
                        <a:rPr lang="en-US" altLang="ko-KR" sz="1600" kern="0" spc="-50" dirty="0" smtClean="0">
                          <a:effectLst/>
                        </a:rPr>
                        <a:t>Science</a:t>
                      </a:r>
                      <a:r>
                        <a:rPr lang="en-US" sz="1600" kern="0" spc="-50" dirty="0" smtClean="0">
                          <a:effectLst/>
                        </a:rPr>
                        <a:t> in Architectural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Architectural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75307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88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단국대학교 공학인증 프로그램</a:t>
            </a:r>
            <a:endParaRPr lang="ko-KR" altLang="en-US" b="1" dirty="0">
              <a:solidFill>
                <a:srgbClr val="467DB9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61944"/>
              </p:ext>
            </p:extLst>
          </p:nvPr>
        </p:nvGraphicFramePr>
        <p:xfrm>
          <a:off x="577278" y="1407885"/>
          <a:ext cx="10476001" cy="34860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2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6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16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21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대학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소속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School/Department)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공학전문교육과정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학위</a:t>
                      </a: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Degree)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Major)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20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공과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대학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0" spc="-200" dirty="0" smtClean="0"/>
                        <a:t>응용컴퓨터공학과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*</a:t>
                      </a:r>
                      <a:endParaRPr lang="ko-KR" altLang="en-US" sz="1600" kern="0" spc="0" dirty="0" smtClean="0"/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/>
                        <a:t>(Applied Computer Engineering</a:t>
                      </a:r>
                      <a:endParaRPr lang="en-US" altLang="ko-KR" sz="1600" kern="0" spc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컴퓨터공학 </a:t>
                      </a:r>
                      <a:endParaRPr lang="en-US" altLang="ko-KR" sz="16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전문 </a:t>
                      </a:r>
                      <a:r>
                        <a:rPr lang="ko-KR" altLang="en-US" sz="1600" dirty="0"/>
                        <a:t>공학사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컴퓨터공학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5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 smtClean="0">
                          <a:effectLst/>
                        </a:rPr>
                        <a:t>Bachelor of Science in Computer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Computer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소프트웨어학과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*</a:t>
                      </a:r>
                      <a:endParaRPr lang="en-US" altLang="ko-KR" sz="1600" dirty="0" smtClean="0"/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(Software</a:t>
                      </a:r>
                      <a:r>
                        <a:rPr lang="en-US" sz="1600" baseline="0" dirty="0" smtClean="0"/>
                        <a:t>  Science)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국문</a:t>
                      </a:r>
                      <a:endParaRPr lang="ko-KR" altLang="en-US" sz="16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err="1" smtClean="0"/>
                        <a:t>소프트웨어학</a:t>
                      </a:r>
                      <a:endParaRPr lang="en-US" altLang="ko-KR" sz="16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전문 공학사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 err="1" smtClean="0"/>
                        <a:t>소프트웨어학</a:t>
                      </a:r>
                      <a:endParaRPr lang="ko-KR" altLang="en-US" sz="1600" u="sng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 smtClean="0">
                          <a:effectLst/>
                        </a:rPr>
                        <a:t>Bachelor of Science in Software Science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Software Science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577278" y="5043931"/>
            <a:ext cx="4461478" cy="325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400" dirty="0" smtClean="0">
                <a:latin typeface="+mn-ea"/>
              </a:rPr>
              <a:t>*</a:t>
            </a:r>
            <a:r>
              <a:rPr lang="ko-KR" altLang="en-US" sz="1400" dirty="0" smtClean="0">
                <a:latin typeface="+mn-ea"/>
              </a:rPr>
              <a:t>공과대학 소속의 응용컴퓨터공학 및 소프트웨어학과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511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단국대학교 공학인증 프로그램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5" name="그래픽 4" descr="콜 센터">
            <a:extLst>
              <a:ext uri="{FF2B5EF4-FFF2-40B4-BE49-F238E27FC236}">
                <a16:creationId xmlns:a16="http://schemas.microsoft.com/office/drawing/2014/main" id="{EAEC0EAA-6974-4D47-8C5C-5E85DF02E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65585" y="2468507"/>
            <a:ext cx="3124573" cy="3124573"/>
          </a:xfrm>
          <a:prstGeom prst="rect">
            <a:avLst/>
          </a:prstGeom>
        </p:spPr>
      </p:pic>
      <p:sp>
        <p:nvSpPr>
          <p:cNvPr id="6" name="생각 풍선: 구름 모양 5">
            <a:extLst>
              <a:ext uri="{FF2B5EF4-FFF2-40B4-BE49-F238E27FC236}">
                <a16:creationId xmlns:a16="http://schemas.microsoft.com/office/drawing/2014/main" id="{7CD7AA93-25DC-4A48-9854-9DF7B3D1942F}"/>
              </a:ext>
            </a:extLst>
          </p:cNvPr>
          <p:cNvSpPr/>
          <p:nvPr/>
        </p:nvSpPr>
        <p:spPr>
          <a:xfrm>
            <a:off x="5008880" y="1264920"/>
            <a:ext cx="5217535" cy="2164080"/>
          </a:xfrm>
          <a:prstGeom prst="cloudCallout">
            <a:avLst>
              <a:gd name="adj1" fmla="val -59808"/>
              <a:gd name="adj2" fmla="val 45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</a:t>
            </a:r>
            <a:r>
              <a:rPr lang="ko-KR" altLang="en-US" dirty="0"/>
              <a:t>전자 취업을 하려는 데 </a:t>
            </a:r>
            <a:endParaRPr lang="en-US" altLang="ko-KR" dirty="0"/>
          </a:p>
          <a:p>
            <a:pPr algn="ctr"/>
            <a:r>
              <a:rPr lang="ko-KR" altLang="en-US" dirty="0"/>
              <a:t>공학교육인증 증빙서류를 제출하라고 하는데 어디서 출력하면 되나요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2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71"/>
    </mc:Choice>
    <mc:Fallback xmlns="">
      <p:transition spd="slow" advTm="3767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단국대학교 공학인증 프로그램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054175" y="1069080"/>
            <a:ext cx="3635424" cy="4504522"/>
            <a:chOff x="1320800" y="1"/>
            <a:chExt cx="4197042" cy="588847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/>
            <a:srcRect l="30156" t="17480" r="27991" b="6136"/>
            <a:stretch/>
          </p:blipFill>
          <p:spPr>
            <a:xfrm>
              <a:off x="1320800" y="1"/>
              <a:ext cx="4197042" cy="5888478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3187700" y="2247900"/>
              <a:ext cx="17399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689599" y="1065106"/>
            <a:ext cx="3929185" cy="4507829"/>
            <a:chOff x="5689600" y="0"/>
            <a:chExt cx="4536184" cy="5892801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/>
            <a:srcRect l="31190" t="17921" r="30595" b="-495"/>
            <a:stretch/>
          </p:blipFill>
          <p:spPr>
            <a:xfrm>
              <a:off x="5689600" y="0"/>
              <a:ext cx="4536184" cy="5892801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7645400" y="2438400"/>
              <a:ext cx="17399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079011" y="5788475"/>
            <a:ext cx="9221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공학교육 인증과정 </a:t>
            </a:r>
            <a:r>
              <a:rPr lang="ko-KR" altLang="en-US" b="1" dirty="0" err="1"/>
              <a:t>이수확인서</a:t>
            </a:r>
            <a:r>
              <a:rPr lang="ko-KR" altLang="en-US" b="1" dirty="0"/>
              <a:t> </a:t>
            </a:r>
            <a:r>
              <a:rPr lang="en-US" altLang="ko-KR" b="1" dirty="0"/>
              <a:t>: </a:t>
            </a:r>
            <a:r>
              <a:rPr lang="ko-KR" altLang="en-US" b="1" dirty="0"/>
              <a:t>대학생활 -&gt; </a:t>
            </a:r>
            <a:r>
              <a:rPr lang="ko-KR" altLang="en-US" b="1" dirty="0" err="1"/>
              <a:t>학사안내</a:t>
            </a:r>
            <a:r>
              <a:rPr lang="ko-KR" altLang="en-US" b="1" dirty="0"/>
              <a:t> -&gt; 증명서발급서비스에서 발급</a:t>
            </a:r>
          </a:p>
        </p:txBody>
      </p:sp>
    </p:spTree>
    <p:extLst>
      <p:ext uri="{BB962C8B-B14F-4D97-AF65-F5344CB8AC3E}">
        <p14:creationId xmlns:p14="http://schemas.microsoft.com/office/powerpoint/2010/main" val="13514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9"/>
    </mc:Choice>
    <mc:Fallback xmlns="">
      <p:transition spd="slow" advTm="2542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단국대학교 공학인증 프로그램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97373" y="1087245"/>
            <a:ext cx="8935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b="1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2021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학년도 </a:t>
            </a:r>
            <a:r>
              <a:rPr lang="ko-KR" altLang="en-US" sz="2000" b="1" kern="0" dirty="0" err="1" smtClean="0">
                <a:solidFill>
                  <a:srgbClr val="000000"/>
                </a:solidFill>
                <a:latin typeface="한컴바탕"/>
                <a:ea typeface="한컴바탕"/>
              </a:rPr>
              <a:t>이수기준표</a:t>
            </a:r>
            <a:endParaRPr lang="ko-KR" altLang="en-US" sz="2800" b="1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22581158" y="5339689"/>
            <a:ext cx="2743200" cy="365125"/>
          </a:xfrm>
        </p:spPr>
        <p:txBody>
          <a:bodyPr/>
          <a:lstStyle/>
          <a:p>
            <a:fld id="{DD8DF7FF-481B-4774-B4B2-E91D7212D9A3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864"/>
              </p:ext>
            </p:extLst>
          </p:nvPr>
        </p:nvGraphicFramePr>
        <p:xfrm>
          <a:off x="197373" y="1825561"/>
          <a:ext cx="11709077" cy="37527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2826">
                  <a:extLst>
                    <a:ext uri="{9D8B030D-6E8A-4147-A177-3AD203B41FA5}">
                      <a16:colId xmlns:a16="http://schemas.microsoft.com/office/drawing/2014/main" val="3799311067"/>
                    </a:ext>
                  </a:extLst>
                </a:gridCol>
                <a:gridCol w="600364">
                  <a:extLst>
                    <a:ext uri="{9D8B030D-6E8A-4147-A177-3AD203B41FA5}">
                      <a16:colId xmlns:a16="http://schemas.microsoft.com/office/drawing/2014/main" val="179905752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3952342703"/>
                    </a:ext>
                  </a:extLst>
                </a:gridCol>
                <a:gridCol w="651706">
                  <a:extLst>
                    <a:ext uri="{9D8B030D-6E8A-4147-A177-3AD203B41FA5}">
                      <a16:colId xmlns:a16="http://schemas.microsoft.com/office/drawing/2014/main" val="574535811"/>
                    </a:ext>
                  </a:extLst>
                </a:gridCol>
                <a:gridCol w="702836">
                  <a:extLst>
                    <a:ext uri="{9D8B030D-6E8A-4147-A177-3AD203B41FA5}">
                      <a16:colId xmlns:a16="http://schemas.microsoft.com/office/drawing/2014/main" val="4170243714"/>
                    </a:ext>
                  </a:extLst>
                </a:gridCol>
                <a:gridCol w="863132">
                  <a:extLst>
                    <a:ext uri="{9D8B030D-6E8A-4147-A177-3AD203B41FA5}">
                      <a16:colId xmlns:a16="http://schemas.microsoft.com/office/drawing/2014/main" val="2849925715"/>
                    </a:ext>
                  </a:extLst>
                </a:gridCol>
                <a:gridCol w="517879">
                  <a:extLst>
                    <a:ext uri="{9D8B030D-6E8A-4147-A177-3AD203B41FA5}">
                      <a16:colId xmlns:a16="http://schemas.microsoft.com/office/drawing/2014/main" val="4135239265"/>
                    </a:ext>
                  </a:extLst>
                </a:gridCol>
                <a:gridCol w="875462">
                  <a:extLst>
                    <a:ext uri="{9D8B030D-6E8A-4147-A177-3AD203B41FA5}">
                      <a16:colId xmlns:a16="http://schemas.microsoft.com/office/drawing/2014/main" val="3442462190"/>
                    </a:ext>
                  </a:extLst>
                </a:gridCol>
                <a:gridCol w="1270037">
                  <a:extLst>
                    <a:ext uri="{9D8B030D-6E8A-4147-A177-3AD203B41FA5}">
                      <a16:colId xmlns:a16="http://schemas.microsoft.com/office/drawing/2014/main" val="2671168505"/>
                    </a:ext>
                  </a:extLst>
                </a:gridCol>
                <a:gridCol w="653514">
                  <a:extLst>
                    <a:ext uri="{9D8B030D-6E8A-4147-A177-3AD203B41FA5}">
                      <a16:colId xmlns:a16="http://schemas.microsoft.com/office/drawing/2014/main" val="3705039245"/>
                    </a:ext>
                  </a:extLst>
                </a:gridCol>
                <a:gridCol w="801479">
                  <a:extLst>
                    <a:ext uri="{9D8B030D-6E8A-4147-A177-3AD203B41FA5}">
                      <a16:colId xmlns:a16="http://schemas.microsoft.com/office/drawing/2014/main" val="1937147501"/>
                    </a:ext>
                  </a:extLst>
                </a:gridCol>
                <a:gridCol w="1134402">
                  <a:extLst>
                    <a:ext uri="{9D8B030D-6E8A-4147-A177-3AD203B41FA5}">
                      <a16:colId xmlns:a16="http://schemas.microsoft.com/office/drawing/2014/main" val="1818194826"/>
                    </a:ext>
                  </a:extLst>
                </a:gridCol>
                <a:gridCol w="1210204">
                  <a:extLst>
                    <a:ext uri="{9D8B030D-6E8A-4147-A177-3AD203B41FA5}">
                      <a16:colId xmlns:a16="http://schemas.microsoft.com/office/drawing/2014/main" val="2015598078"/>
                    </a:ext>
                  </a:extLst>
                </a:gridCol>
              </a:tblGrid>
              <a:tr h="322894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학과</a:t>
                      </a:r>
                      <a:endParaRPr lang="ko-KR" altLang="en-US" sz="1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  <a:endParaRPr lang="ko-KR" altLang="en-US" sz="2800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  <a:endParaRPr lang="ko-KR" altLang="en-US" sz="2800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졸업</a:t>
                      </a:r>
                      <a:endParaRPr lang="en-US" altLang="ko-KR" sz="1800" kern="0" spc="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요구</a:t>
                      </a:r>
                      <a:endParaRPr lang="en-US" altLang="ko-KR" sz="1800" kern="0" spc="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학점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126821"/>
                  </a:ext>
                </a:extLst>
              </a:tr>
              <a:tr h="12471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공통</a:t>
                      </a:r>
                      <a:endParaRPr lang="en-US" altLang="ko-KR" sz="1800" kern="0" spc="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교양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영역별 교양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공학기초과정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전공소양</a:t>
                      </a:r>
                      <a:endParaRPr lang="ko-KR" altLang="en-US" sz="2800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lang="en-US" altLang="ko-KR" sz="1800" kern="0" spc="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필수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lang="en-US" altLang="ko-KR" sz="1800" kern="0" spc="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선택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계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659719"/>
                  </a:ext>
                </a:extLst>
              </a:tr>
              <a:tr h="2611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수학</a:t>
                      </a:r>
                      <a:endParaRPr lang="ko-KR" altLang="en-US" sz="2800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기초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과학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전산학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계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노비</a:t>
                      </a:r>
                      <a:endParaRPr lang="en-US" altLang="ko-KR" sz="1800" kern="0" spc="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타스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공학소양</a:t>
                      </a:r>
                      <a:endParaRPr lang="en-US" altLang="ko-KR" sz="1800" kern="0" spc="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kern="0" spc="0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전문교양</a:t>
                      </a:r>
                      <a:r>
                        <a:rPr lang="en-US" altLang="ko-KR" sz="1800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879932"/>
                  </a:ext>
                </a:extLst>
              </a:tr>
              <a:tr h="4620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전자전기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고분자시스템공학부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화학공학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14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6+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9+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9+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30+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6+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27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42+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effectLst/>
                          <a:latin typeface="+mn-ea"/>
                          <a:ea typeface="+mn-ea"/>
                        </a:rPr>
                        <a:t>69+</a:t>
                      </a:r>
                      <a:endParaRPr lang="ko-KR" altLang="en-US" sz="2800" kern="0" spc="0" dirty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kern="0" spc="0" dirty="0" smtClean="0">
                          <a:effectLst/>
                          <a:latin typeface="+mn-ea"/>
                          <a:ea typeface="+mn-ea"/>
                        </a:rPr>
                        <a:t>설계</a:t>
                      </a:r>
                      <a:r>
                        <a:rPr lang="en-US" altLang="ko-KR" sz="1800" kern="0" spc="0" dirty="0" smtClean="0">
                          <a:effectLst/>
                          <a:latin typeface="+mn-ea"/>
                          <a:ea typeface="+mn-ea"/>
                        </a:rPr>
                        <a:t>12+)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130+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987753461"/>
                  </a:ext>
                </a:extLst>
              </a:tr>
              <a:tr h="4620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기계공학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건축공학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토목공학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smtClean="0"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6+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9+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9+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30+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6+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27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42+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effectLst/>
                          <a:latin typeface="+mn-ea"/>
                          <a:ea typeface="+mn-ea"/>
                        </a:rPr>
                        <a:t>69+</a:t>
                      </a:r>
                      <a:endParaRPr lang="ko-KR" altLang="en-US" sz="2800" kern="0" spc="0" dirty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kern="0" spc="0" dirty="0">
                          <a:effectLst/>
                          <a:latin typeface="+mn-ea"/>
                          <a:ea typeface="+mn-ea"/>
                        </a:rPr>
                        <a:t>설계</a:t>
                      </a:r>
                      <a:r>
                        <a:rPr lang="en-US" altLang="ko-KR" sz="1800" kern="0" spc="0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en-US" altLang="ko-KR" sz="1800" kern="0" spc="0" dirty="0" smtClean="0">
                          <a:effectLst/>
                          <a:latin typeface="+mn-ea"/>
                          <a:ea typeface="+mn-ea"/>
                        </a:rPr>
                        <a:t>+)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건축</a:t>
                      </a:r>
                      <a:r>
                        <a:rPr lang="ko-KR" altLang="en-US" sz="18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8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70+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effectLst/>
                          <a:latin typeface="+mn-ea"/>
                          <a:ea typeface="+mn-ea"/>
                        </a:rPr>
                        <a:t>130+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592586227"/>
                  </a:ext>
                </a:extLst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197373" y="5664892"/>
            <a:ext cx="7290778" cy="390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*영역별교양은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2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개 영역 각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과목씩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6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학점 이수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단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수학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물리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화학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생물 교과목은 제외</a:t>
            </a:r>
            <a:r>
              <a:rPr lang="en-US" altLang="ko-KR" sz="1400" kern="0" dirty="0" smtClean="0">
                <a:solidFill>
                  <a:srgbClr val="000000"/>
                </a:solidFill>
                <a:latin typeface="+mn-ea"/>
              </a:rPr>
              <a:t>)</a:t>
            </a:r>
          </a:p>
        </p:txBody>
      </p:sp>
      <p:sp>
        <p:nvSpPr>
          <p:cNvPr id="11" name="슬라이드 번호 개체 틀 3"/>
          <p:cNvSpPr txBox="1">
            <a:spLocks/>
          </p:cNvSpPr>
          <p:nvPr/>
        </p:nvSpPr>
        <p:spPr>
          <a:xfrm>
            <a:off x="9163250" y="6373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2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단국대학교 소개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공과대학 조직도 및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공과대학 소개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공학교육인증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제도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단국대학교 공학인증 프로그램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공학교육혁신센터 소개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학생 포트폴리오 소개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프로그램별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PD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교수 소개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5717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단국대학교 공학인증 프로그램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603752"/>
            <a:ext cx="26833267" cy="75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50122" y="1003152"/>
            <a:ext cx="2361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u="sng" dirty="0" err="1" smtClean="0">
                <a:latin typeface="HY헤드라인M" pitchFamily="18" charset="-127"/>
                <a:ea typeface="HY헤드라인M" pitchFamily="18" charset="-127"/>
              </a:rPr>
              <a:t>공학소양</a:t>
            </a:r>
            <a:r>
              <a:rPr lang="en-US" altLang="ko-KR" sz="1400" u="sng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u="sng" dirty="0" err="1" smtClean="0">
                <a:latin typeface="HY헤드라인M" pitchFamily="18" charset="-127"/>
                <a:ea typeface="HY헤드라인M" pitchFamily="18" charset="-127"/>
              </a:rPr>
              <a:t>전문교양</a:t>
            </a:r>
            <a:r>
              <a:rPr lang="en-US" altLang="ko-KR" sz="1400" u="sng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1400" u="sng" dirty="0" err="1">
                <a:latin typeface="HY헤드라인M" pitchFamily="18" charset="-127"/>
                <a:ea typeface="HY헤드라인M" pitchFamily="18" charset="-127"/>
              </a:rPr>
              <a:t>로드맵</a:t>
            </a:r>
            <a:endParaRPr lang="ko-KR" altLang="en-US" sz="1400" u="sng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555012" y="1374781"/>
            <a:ext cx="2005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2021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공과대학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00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공학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703466" y="1768481"/>
            <a:ext cx="1965325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300" dirty="0">
                <a:latin typeface="+mn-ea"/>
              </a:rPr>
              <a:t>1</a:t>
            </a:r>
            <a:r>
              <a:rPr lang="ko-KR" altLang="en-US" sz="1300" dirty="0">
                <a:latin typeface="+mn-ea"/>
              </a:rPr>
              <a:t>학년</a:t>
            </a:r>
          </a:p>
        </p:txBody>
      </p:sp>
      <p:sp>
        <p:nvSpPr>
          <p:cNvPr id="89" name="Text Box 22"/>
          <p:cNvSpPr txBox="1">
            <a:spLocks noChangeArrowheads="1"/>
          </p:cNvSpPr>
          <p:nvPr/>
        </p:nvSpPr>
        <p:spPr bwMode="auto">
          <a:xfrm>
            <a:off x="1667850" y="2132019"/>
            <a:ext cx="957262" cy="300037"/>
          </a:xfrm>
          <a:prstGeom prst="rect">
            <a:avLst/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2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91" name="Rectangle 16"/>
          <p:cNvSpPr>
            <a:spLocks noChangeArrowheads="1"/>
          </p:cNvSpPr>
          <p:nvPr/>
        </p:nvSpPr>
        <p:spPr bwMode="auto">
          <a:xfrm>
            <a:off x="3768112" y="2548659"/>
            <a:ext cx="957262" cy="38909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 smtClean="0">
                <a:latin typeface="+mn-ea"/>
              </a:rPr>
              <a:t>지식재산과</a:t>
            </a:r>
            <a:endParaRPr lang="en-US" altLang="ko-KR" sz="1000" dirty="0" smtClean="0">
              <a:latin typeface="+mn-ea"/>
            </a:endParaRPr>
          </a:p>
          <a:p>
            <a:pPr algn="ctr">
              <a:defRPr/>
            </a:pPr>
            <a:r>
              <a:rPr lang="ko-KR" altLang="en-US" sz="1000" dirty="0" smtClean="0">
                <a:latin typeface="+mn-ea"/>
              </a:rPr>
              <a:t>특허전략</a:t>
            </a:r>
            <a:endParaRPr lang="ko-KR" altLang="en-US" sz="1000" dirty="0">
              <a:latin typeface="+mn-ea"/>
            </a:endParaRPr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4911119" y="2548659"/>
            <a:ext cx="957263" cy="38909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latin typeface="+mn-ea"/>
              </a:rPr>
              <a:t>공학경제</a:t>
            </a:r>
          </a:p>
        </p:txBody>
      </p:sp>
      <p:sp>
        <p:nvSpPr>
          <p:cNvPr id="93" name="Rectangle 18"/>
          <p:cNvSpPr>
            <a:spLocks noChangeArrowheads="1"/>
          </p:cNvSpPr>
          <p:nvPr/>
        </p:nvSpPr>
        <p:spPr bwMode="auto">
          <a:xfrm>
            <a:off x="5911252" y="2548659"/>
            <a:ext cx="957262" cy="38909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latin typeface="+mn-ea"/>
              </a:rPr>
              <a:t>기술과경영</a:t>
            </a:r>
          </a:p>
        </p:txBody>
      </p:sp>
      <p:sp>
        <p:nvSpPr>
          <p:cNvPr id="94" name="Text Box 22"/>
          <p:cNvSpPr txBox="1">
            <a:spLocks noChangeArrowheads="1"/>
          </p:cNvSpPr>
          <p:nvPr/>
        </p:nvSpPr>
        <p:spPr bwMode="auto">
          <a:xfrm>
            <a:off x="659787" y="2132019"/>
            <a:ext cx="957263" cy="300037"/>
          </a:xfrm>
          <a:prstGeom prst="rect">
            <a:avLst/>
          </a:prstGeom>
          <a:solidFill>
            <a:srgbClr val="CADC63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1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2811666" y="1754194"/>
            <a:ext cx="1965325" cy="300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300" dirty="0">
                <a:latin typeface="+mn-ea"/>
              </a:rPr>
              <a:t>2</a:t>
            </a:r>
            <a:r>
              <a:rPr lang="ko-KR" altLang="en-US" sz="1300" dirty="0">
                <a:latin typeface="+mn-ea"/>
              </a:rPr>
              <a:t>학년</a:t>
            </a:r>
          </a:p>
        </p:txBody>
      </p: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4911112" y="1754194"/>
            <a:ext cx="1965325" cy="300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300" dirty="0">
                <a:latin typeface="+mn-ea"/>
              </a:rPr>
              <a:t>3</a:t>
            </a:r>
            <a:r>
              <a:rPr lang="ko-KR" altLang="en-US" sz="1300" dirty="0">
                <a:latin typeface="+mn-ea"/>
              </a:rPr>
              <a:t>학년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054237" y="1754194"/>
            <a:ext cx="1965325" cy="300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300" dirty="0">
                <a:latin typeface="+mn-ea"/>
              </a:rPr>
              <a:t>4</a:t>
            </a:r>
            <a:r>
              <a:rPr lang="ko-KR" altLang="en-US" sz="1300" dirty="0">
                <a:latin typeface="+mn-ea"/>
              </a:rPr>
              <a:t>학년</a:t>
            </a:r>
          </a:p>
        </p:txBody>
      </p:sp>
      <p:sp>
        <p:nvSpPr>
          <p:cNvPr id="98" name="Text Box 22"/>
          <p:cNvSpPr txBox="1">
            <a:spLocks noChangeArrowheads="1"/>
          </p:cNvSpPr>
          <p:nvPr/>
        </p:nvSpPr>
        <p:spPr bwMode="auto">
          <a:xfrm>
            <a:off x="2775925" y="2132019"/>
            <a:ext cx="957262" cy="300037"/>
          </a:xfrm>
          <a:prstGeom prst="rect">
            <a:avLst/>
          </a:prstGeom>
          <a:solidFill>
            <a:srgbClr val="CADC63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1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99" name="Text Box 22"/>
          <p:cNvSpPr txBox="1">
            <a:spLocks noChangeArrowheads="1"/>
          </p:cNvSpPr>
          <p:nvPr/>
        </p:nvSpPr>
        <p:spPr bwMode="auto">
          <a:xfrm>
            <a:off x="4911112" y="2132019"/>
            <a:ext cx="957263" cy="300037"/>
          </a:xfrm>
          <a:prstGeom prst="rect">
            <a:avLst/>
          </a:prstGeom>
          <a:solidFill>
            <a:srgbClr val="CADC63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1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100" name="Text Box 22"/>
          <p:cNvSpPr txBox="1">
            <a:spLocks noChangeArrowheads="1"/>
          </p:cNvSpPr>
          <p:nvPr/>
        </p:nvSpPr>
        <p:spPr bwMode="auto">
          <a:xfrm>
            <a:off x="7054237" y="2132019"/>
            <a:ext cx="957263" cy="300037"/>
          </a:xfrm>
          <a:prstGeom prst="rect">
            <a:avLst/>
          </a:prstGeom>
          <a:solidFill>
            <a:srgbClr val="CADC63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1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101" name="Text Box 22"/>
          <p:cNvSpPr txBox="1">
            <a:spLocks noChangeArrowheads="1"/>
          </p:cNvSpPr>
          <p:nvPr/>
        </p:nvSpPr>
        <p:spPr bwMode="auto">
          <a:xfrm>
            <a:off x="3768112" y="2132019"/>
            <a:ext cx="957263" cy="300037"/>
          </a:xfrm>
          <a:prstGeom prst="rect">
            <a:avLst/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2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102" name="Text Box 22"/>
          <p:cNvSpPr txBox="1">
            <a:spLocks noChangeArrowheads="1"/>
          </p:cNvSpPr>
          <p:nvPr/>
        </p:nvSpPr>
        <p:spPr bwMode="auto">
          <a:xfrm>
            <a:off x="5911237" y="2132019"/>
            <a:ext cx="957263" cy="300037"/>
          </a:xfrm>
          <a:prstGeom prst="rect">
            <a:avLst/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2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8054362" y="2132019"/>
            <a:ext cx="957263" cy="300037"/>
          </a:xfrm>
          <a:prstGeom prst="rect">
            <a:avLst/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2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104" name="직사각형 103"/>
          <p:cNvSpPr/>
          <p:nvPr/>
        </p:nvSpPr>
        <p:spPr>
          <a:xfrm>
            <a:off x="350285" y="1005985"/>
            <a:ext cx="9633469" cy="458740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5" name="Rectangle 18"/>
          <p:cNvSpPr>
            <a:spLocks noChangeArrowheads="1"/>
          </p:cNvSpPr>
          <p:nvPr/>
        </p:nvSpPr>
        <p:spPr bwMode="auto">
          <a:xfrm>
            <a:off x="7054260" y="2547071"/>
            <a:ext cx="957262" cy="38909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 smtClean="0">
                <a:latin typeface="+mn-ea"/>
              </a:rPr>
              <a:t>지식재산</a:t>
            </a:r>
            <a:endParaRPr lang="en-US" altLang="ko-KR" sz="1000" dirty="0" smtClean="0">
              <a:latin typeface="+mn-ea"/>
            </a:endParaRPr>
          </a:p>
          <a:p>
            <a:pPr algn="ctr">
              <a:defRPr/>
            </a:pPr>
            <a:r>
              <a:rPr lang="ko-KR" altLang="en-US" sz="1000" dirty="0" smtClean="0">
                <a:latin typeface="+mn-ea"/>
              </a:rPr>
              <a:t>기반창업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06" name="Rectangle 18"/>
          <p:cNvSpPr>
            <a:spLocks noChangeArrowheads="1"/>
          </p:cNvSpPr>
          <p:nvPr/>
        </p:nvSpPr>
        <p:spPr bwMode="auto">
          <a:xfrm>
            <a:off x="8054392" y="2553814"/>
            <a:ext cx="957262" cy="38909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 smtClean="0">
                <a:latin typeface="+mn-ea"/>
              </a:rPr>
              <a:t>공학윤리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07" name="Rectangle 18"/>
          <p:cNvSpPr>
            <a:spLocks noChangeArrowheads="1"/>
          </p:cNvSpPr>
          <p:nvPr/>
        </p:nvSpPr>
        <p:spPr bwMode="auto">
          <a:xfrm>
            <a:off x="2768009" y="3048028"/>
            <a:ext cx="957262" cy="38909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spc="-150" dirty="0" smtClean="0">
                <a:latin typeface="+mn-ea"/>
              </a:rPr>
              <a:t>기술보고서작성</a:t>
            </a:r>
            <a:endParaRPr lang="ko-KR" altLang="en-US" sz="1000" spc="-150" dirty="0">
              <a:latin typeface="+mn-ea"/>
            </a:endParaRPr>
          </a:p>
        </p:txBody>
      </p:sp>
      <p:sp>
        <p:nvSpPr>
          <p:cNvPr id="108" name="Rectangle 31"/>
          <p:cNvSpPr>
            <a:spLocks noChangeArrowheads="1"/>
          </p:cNvSpPr>
          <p:nvPr/>
        </p:nvSpPr>
        <p:spPr bwMode="auto">
          <a:xfrm>
            <a:off x="669412" y="4725307"/>
            <a:ext cx="8306058" cy="39240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100" b="1" dirty="0" err="1" smtClean="0">
                <a:latin typeface="+mn-ea"/>
              </a:rPr>
              <a:t>공학멘토링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재학 중 매 학기 상담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최소 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5</a:t>
            </a:r>
            <a:r>
              <a:rPr lang="ko-KR" altLang="en-US" sz="1100" b="1" dirty="0">
                <a:solidFill>
                  <a:srgbClr val="FF0000"/>
                </a:solidFill>
                <a:latin typeface="+mn-ea"/>
              </a:rPr>
              <a:t>회</a:t>
            </a:r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 이상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606646" y="5263665"/>
            <a:ext cx="8280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ko-KR" altLang="en-US" sz="1050" b="1" dirty="0" err="1" smtClean="0">
                <a:latin typeface="+mn-ea"/>
              </a:rPr>
              <a:t>공학멘토링은</a:t>
            </a:r>
            <a:r>
              <a:rPr lang="ko-KR" altLang="en-US" sz="1050" b="1" dirty="0" smtClean="0">
                <a:latin typeface="+mn-ea"/>
              </a:rPr>
              <a:t> </a:t>
            </a:r>
            <a:r>
              <a:rPr lang="en-US" altLang="ko-KR" sz="1050" b="1" dirty="0" smtClean="0">
                <a:latin typeface="+mn-ea"/>
              </a:rPr>
              <a:t>09</a:t>
            </a:r>
            <a:r>
              <a:rPr lang="ko-KR" altLang="en-US" sz="1050" b="1" dirty="0" smtClean="0">
                <a:latin typeface="+mn-ea"/>
              </a:rPr>
              <a:t>학번 이후부터 필수로 이수하여야 함</a:t>
            </a:r>
            <a:r>
              <a:rPr lang="en-US" altLang="ko-KR" sz="1050" b="1" dirty="0" smtClean="0">
                <a:latin typeface="+mn-ea"/>
              </a:rPr>
              <a:t>.</a:t>
            </a:r>
          </a:p>
        </p:txBody>
      </p:sp>
      <p:sp>
        <p:nvSpPr>
          <p:cNvPr id="110" name="Rectangle 16"/>
          <p:cNvSpPr>
            <a:spLocks noChangeArrowheads="1"/>
          </p:cNvSpPr>
          <p:nvPr/>
        </p:nvSpPr>
        <p:spPr bwMode="auto">
          <a:xfrm>
            <a:off x="2775932" y="2547071"/>
            <a:ext cx="957262" cy="38909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 smtClean="0">
                <a:latin typeface="+mn-ea"/>
              </a:rPr>
              <a:t>첨단제조</a:t>
            </a:r>
            <a:endParaRPr lang="en-US" altLang="ko-KR" sz="1000" dirty="0" smtClean="0">
              <a:latin typeface="+mn-ea"/>
            </a:endParaRPr>
          </a:p>
          <a:p>
            <a:pPr algn="ctr">
              <a:defRPr/>
            </a:pPr>
            <a:r>
              <a:rPr lang="ko-KR" altLang="en-US" sz="1000" dirty="0" err="1" smtClean="0">
                <a:latin typeface="+mn-ea"/>
              </a:rPr>
              <a:t>산업의이해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11" name="Rectangle 18"/>
          <p:cNvSpPr>
            <a:spLocks noChangeArrowheads="1"/>
          </p:cNvSpPr>
          <p:nvPr/>
        </p:nvSpPr>
        <p:spPr bwMode="auto">
          <a:xfrm>
            <a:off x="8059447" y="3051594"/>
            <a:ext cx="957262" cy="38909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 smtClean="0">
                <a:latin typeface="+mn-ea"/>
              </a:rPr>
              <a:t>글로벌</a:t>
            </a:r>
            <a:endParaRPr lang="en-US" altLang="ko-KR" sz="1000" dirty="0" smtClean="0">
              <a:latin typeface="+mn-ea"/>
            </a:endParaRPr>
          </a:p>
          <a:p>
            <a:pPr algn="ctr">
              <a:defRPr/>
            </a:pPr>
            <a:r>
              <a:rPr lang="ko-KR" altLang="en-US" sz="1000" dirty="0" err="1" smtClean="0">
                <a:latin typeface="+mn-ea"/>
              </a:rPr>
              <a:t>공학리더십</a:t>
            </a:r>
            <a:endParaRPr lang="ko-KR" altLang="en-US" sz="1000" dirty="0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50286" y="5782062"/>
            <a:ext cx="114353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/>
              <a:t>기계공학과</a:t>
            </a:r>
            <a:r>
              <a:rPr lang="ko-KR" altLang="en-US" sz="1400" dirty="0"/>
              <a:t>, 건축공학전공, 토목환경공학과는 </a:t>
            </a:r>
            <a:r>
              <a:rPr lang="ko-KR" altLang="en-US" sz="1400" dirty="0" err="1"/>
              <a:t>공학소양</a:t>
            </a:r>
            <a:r>
              <a:rPr lang="ko-KR" altLang="en-US" sz="1400" dirty="0"/>
              <a:t> ‘</a:t>
            </a:r>
            <a:r>
              <a:rPr lang="ko-KR" altLang="en-US" sz="1400" dirty="0" err="1"/>
              <a:t>디자인마이라이프</a:t>
            </a:r>
            <a:r>
              <a:rPr lang="ko-KR" altLang="en-US" sz="1400" dirty="0"/>
              <a:t>’, ‘</a:t>
            </a:r>
            <a:r>
              <a:rPr lang="ko-KR" altLang="en-US" sz="1400" dirty="0" err="1"/>
              <a:t>디자인마이프로페션</a:t>
            </a:r>
            <a:r>
              <a:rPr lang="ko-KR" altLang="en-US" sz="1400" dirty="0"/>
              <a:t>’ </a:t>
            </a:r>
            <a:r>
              <a:rPr lang="ko-KR" altLang="en-US" sz="1400" dirty="0" smtClean="0"/>
              <a:t> 이수 </a:t>
            </a:r>
            <a:r>
              <a:rPr lang="ko-KR" altLang="en-US" sz="1400" dirty="0"/>
              <a:t>시 ‘</a:t>
            </a:r>
            <a:r>
              <a:rPr lang="ko-KR" altLang="en-US" sz="1400" dirty="0" err="1"/>
              <a:t>진로설계와자기계발</a:t>
            </a:r>
            <a:r>
              <a:rPr lang="ko-KR" altLang="en-US" sz="1400" dirty="0"/>
              <a:t>’ 이수로 인정 </a:t>
            </a:r>
            <a:endParaRPr lang="en-US" altLang="ko-KR" sz="1400" dirty="0" smtClean="0"/>
          </a:p>
          <a:p>
            <a:r>
              <a:rPr lang="en-US" altLang="ko-KR" sz="1200" dirty="0"/>
              <a:t> </a:t>
            </a:r>
            <a:r>
              <a:rPr lang="ko-KR" altLang="en-US" sz="1200" dirty="0" smtClean="0"/>
              <a:t>(</a:t>
            </a:r>
            <a:r>
              <a:rPr lang="ko-KR" altLang="en-US" sz="1200" dirty="0"/>
              <a:t>사업기간인 2022년 2월까지 한시적 적용)</a:t>
            </a:r>
          </a:p>
        </p:txBody>
      </p:sp>
    </p:spTree>
    <p:extLst>
      <p:ext uri="{BB962C8B-B14F-4D97-AF65-F5344CB8AC3E}">
        <p14:creationId xmlns:p14="http://schemas.microsoft.com/office/powerpoint/2010/main" val="2630172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단국대학교 공학인증 프로그램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7373" y="-3213101"/>
            <a:ext cx="25634475" cy="80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92337" y="1044410"/>
            <a:ext cx="2156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2021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공과대학 </a:t>
            </a:r>
            <a:r>
              <a:rPr lang="ko-KR" altLang="en-US" sz="1400" dirty="0" smtClean="0">
                <a:latin typeface="맑은 고딕" panose="020B0503020000020004" pitchFamily="50" charset="-127"/>
              </a:rPr>
              <a:t>○○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공학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684412" y="1473035"/>
            <a:ext cx="2620963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" rIns="7200">
            <a:spAutoFit/>
          </a:bodyPr>
          <a:lstStyle/>
          <a:p>
            <a:pPr algn="ctr">
              <a:defRPr/>
            </a:pPr>
            <a:r>
              <a:rPr lang="en-US" altLang="ko-KR" sz="1400" dirty="0">
                <a:latin typeface="+mn-ea"/>
              </a:rPr>
              <a:t>1</a:t>
            </a:r>
            <a:r>
              <a:rPr lang="ko-KR" altLang="en-US" sz="1400" dirty="0">
                <a:latin typeface="+mn-ea"/>
              </a:rPr>
              <a:t>학년</a:t>
            </a: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684412" y="2269960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일반수학</a:t>
            </a:r>
            <a:r>
              <a:rPr lang="en-US" altLang="ko-KR" sz="1100" spc="-150" dirty="0">
                <a:latin typeface="+mn-ea"/>
              </a:rPr>
              <a:t>1</a:t>
            </a:r>
            <a:endParaRPr lang="ko-KR" altLang="en-US" sz="1100" spc="-150" dirty="0">
              <a:latin typeface="+mn-ea"/>
            </a:endParaRPr>
          </a:p>
        </p:txBody>
      </p:sp>
      <p:sp>
        <p:nvSpPr>
          <p:cNvPr id="77" name="Rectangle 8"/>
          <p:cNvSpPr>
            <a:spLocks noChangeArrowheads="1"/>
          </p:cNvSpPr>
          <p:nvPr/>
        </p:nvSpPr>
        <p:spPr bwMode="auto">
          <a:xfrm>
            <a:off x="684412" y="2698585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일반물리학</a:t>
            </a:r>
            <a:r>
              <a:rPr lang="en-US" altLang="ko-KR" sz="1100" dirty="0">
                <a:latin typeface="+mn-ea"/>
              </a:rPr>
              <a:t>1</a:t>
            </a:r>
            <a:endParaRPr lang="ko-KR" altLang="en-US" sz="1100" dirty="0">
              <a:latin typeface="+mn-ea"/>
            </a:endParaRPr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2041725" y="2701760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일반물리학</a:t>
            </a:r>
            <a:r>
              <a:rPr lang="en-US" altLang="ko-KR" sz="1100" dirty="0">
                <a:latin typeface="+mn-ea"/>
              </a:rPr>
              <a:t>2</a:t>
            </a:r>
            <a:endParaRPr lang="ko-KR" altLang="en-US" sz="1100" dirty="0">
              <a:latin typeface="+mn-ea"/>
            </a:endParaRPr>
          </a:p>
        </p:txBody>
      </p:sp>
      <p:sp>
        <p:nvSpPr>
          <p:cNvPr id="79" name="Rectangle 8"/>
          <p:cNvSpPr>
            <a:spLocks noChangeArrowheads="1"/>
          </p:cNvSpPr>
          <p:nvPr/>
        </p:nvSpPr>
        <p:spPr bwMode="auto">
          <a:xfrm>
            <a:off x="684412" y="3114510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일반물리학실험</a:t>
            </a:r>
            <a:r>
              <a:rPr lang="en-US" altLang="ko-KR" sz="1100" dirty="0">
                <a:latin typeface="+mn-ea"/>
              </a:rPr>
              <a:t>1</a:t>
            </a:r>
            <a:endParaRPr lang="ko-KR" altLang="en-US" sz="1100" dirty="0">
              <a:latin typeface="+mn-ea"/>
            </a:endParaRPr>
          </a:p>
        </p:txBody>
      </p:sp>
      <p:sp>
        <p:nvSpPr>
          <p:cNvPr id="80" name="Rectangle 11"/>
          <p:cNvSpPr>
            <a:spLocks noChangeArrowheads="1"/>
          </p:cNvSpPr>
          <p:nvPr/>
        </p:nvSpPr>
        <p:spPr bwMode="auto">
          <a:xfrm>
            <a:off x="2041725" y="3117685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일반물리학실험</a:t>
            </a:r>
            <a:r>
              <a:rPr lang="en-US" altLang="ko-KR" sz="1100" dirty="0">
                <a:latin typeface="+mn-ea"/>
              </a:rPr>
              <a:t>2</a:t>
            </a:r>
            <a:endParaRPr lang="ko-KR" altLang="en-US" sz="1100" dirty="0">
              <a:latin typeface="+mn-ea"/>
            </a:endParaRPr>
          </a:p>
        </p:txBody>
      </p:sp>
      <p:sp>
        <p:nvSpPr>
          <p:cNvPr id="81" name="Rectangle 7"/>
          <p:cNvSpPr>
            <a:spLocks noChangeArrowheads="1"/>
          </p:cNvSpPr>
          <p:nvPr/>
        </p:nvSpPr>
        <p:spPr bwMode="auto">
          <a:xfrm>
            <a:off x="2041725" y="2273135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일반수학</a:t>
            </a:r>
            <a:r>
              <a:rPr lang="en-US" altLang="ko-KR" sz="1100" spc="-150" dirty="0">
                <a:latin typeface="+mn-ea"/>
              </a:rPr>
              <a:t>2</a:t>
            </a:r>
            <a:endParaRPr lang="ko-KR" altLang="en-US" sz="1100" spc="-150" dirty="0">
              <a:latin typeface="+mn-ea"/>
            </a:endParaRPr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684412" y="3552660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일반화학</a:t>
            </a:r>
            <a:r>
              <a:rPr lang="en-US" altLang="ko-KR" sz="1100" spc="-150" dirty="0">
                <a:latin typeface="+mn-ea"/>
              </a:rPr>
              <a:t>1</a:t>
            </a:r>
            <a:endParaRPr lang="ko-KR" altLang="en-US" sz="1100" spc="-150" dirty="0">
              <a:latin typeface="+mn-ea"/>
            </a:endParaRP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2041725" y="3555835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일반화학</a:t>
            </a:r>
            <a:r>
              <a:rPr lang="en-US" altLang="ko-KR" sz="1100" spc="-150" dirty="0">
                <a:latin typeface="+mn-ea"/>
              </a:rPr>
              <a:t>2</a:t>
            </a:r>
            <a:endParaRPr lang="ko-KR" altLang="en-US" sz="1100" spc="-150" dirty="0">
              <a:latin typeface="+mn-ea"/>
            </a:endParaRPr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84412" y="3971760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일반화학실험</a:t>
            </a:r>
            <a:r>
              <a:rPr lang="en-US" altLang="ko-KR" sz="1100" dirty="0">
                <a:latin typeface="+mn-ea"/>
              </a:rPr>
              <a:t>1</a:t>
            </a:r>
            <a:endParaRPr lang="ko-KR" altLang="en-US" sz="1100" dirty="0">
              <a:latin typeface="+mn-ea"/>
            </a:endParaRPr>
          </a:p>
        </p:txBody>
      </p:sp>
      <p:sp>
        <p:nvSpPr>
          <p:cNvPr id="85" name="Rectangle 11"/>
          <p:cNvSpPr>
            <a:spLocks noChangeArrowheads="1"/>
          </p:cNvSpPr>
          <p:nvPr/>
        </p:nvSpPr>
        <p:spPr bwMode="auto">
          <a:xfrm>
            <a:off x="2041725" y="3974935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일반화학실험</a:t>
            </a:r>
            <a:r>
              <a:rPr lang="en-US" altLang="ko-KR" sz="1100" dirty="0">
                <a:latin typeface="+mn-ea"/>
              </a:rPr>
              <a:t>2</a:t>
            </a:r>
            <a:endParaRPr lang="ko-KR" altLang="en-US" sz="1100" dirty="0">
              <a:latin typeface="+mn-ea"/>
            </a:endParaRPr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3495875" y="2273135"/>
            <a:ext cx="1262062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b="1" spc="-150" dirty="0">
                <a:latin typeface="+mn-ea"/>
              </a:rPr>
              <a:t>공학수학</a:t>
            </a:r>
            <a:r>
              <a:rPr lang="en-US" altLang="ko-KR" sz="1100" b="1" spc="-150" dirty="0">
                <a:latin typeface="+mn-ea"/>
              </a:rPr>
              <a:t>1</a:t>
            </a:r>
            <a:endParaRPr lang="ko-KR" altLang="en-US" sz="1100" b="1" spc="-150" dirty="0">
              <a:latin typeface="+mn-ea"/>
            </a:endParaRPr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4854775" y="2276310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공학수학</a:t>
            </a:r>
            <a:r>
              <a:rPr lang="en-US" altLang="ko-KR" sz="1100" spc="-150" dirty="0">
                <a:latin typeface="+mn-ea"/>
              </a:rPr>
              <a:t>2</a:t>
            </a:r>
            <a:endParaRPr lang="ko-KR" altLang="en-US" sz="1100" spc="-150" dirty="0">
              <a:latin typeface="+mn-ea"/>
            </a:endParaRP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6305750" y="2273135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 smtClean="0">
                <a:latin typeface="+mn-ea"/>
              </a:rPr>
              <a:t>확률 및 통계학</a:t>
            </a:r>
            <a:endParaRPr lang="ko-KR" altLang="en-US" sz="1100" spc="-150" dirty="0">
              <a:latin typeface="+mn-ea"/>
            </a:endParaRPr>
          </a:p>
        </p:txBody>
      </p:sp>
      <p:sp>
        <p:nvSpPr>
          <p:cNvPr id="89" name="Rectangle 8"/>
          <p:cNvSpPr>
            <a:spLocks noChangeArrowheads="1"/>
          </p:cNvSpPr>
          <p:nvPr/>
        </p:nvSpPr>
        <p:spPr bwMode="auto">
          <a:xfrm>
            <a:off x="4854775" y="2701760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>
                <a:latin typeface="+mn-ea"/>
              </a:rPr>
              <a:t>지구환경과학</a:t>
            </a:r>
            <a:endParaRPr lang="ko-KR" altLang="en-US" sz="1100" dirty="0">
              <a:latin typeface="+mn-ea"/>
            </a:endParaRPr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7685287" y="2276310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공학수치해석</a:t>
            </a:r>
          </a:p>
        </p:txBody>
      </p:sp>
      <p:sp>
        <p:nvSpPr>
          <p:cNvPr id="91" name="Text Box 4"/>
          <p:cNvSpPr txBox="1">
            <a:spLocks noChangeArrowheads="1"/>
          </p:cNvSpPr>
          <p:nvPr/>
        </p:nvSpPr>
        <p:spPr bwMode="auto">
          <a:xfrm>
            <a:off x="3519687" y="1473035"/>
            <a:ext cx="2571750" cy="307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" rIns="7200">
            <a:spAutoFit/>
          </a:bodyPr>
          <a:lstStyle/>
          <a:p>
            <a:pPr algn="ctr">
              <a:defRPr/>
            </a:pPr>
            <a:r>
              <a:rPr lang="en-US" altLang="ko-KR" sz="1400" dirty="0">
                <a:latin typeface="+mn-ea"/>
              </a:rPr>
              <a:t>2</a:t>
            </a:r>
            <a:r>
              <a:rPr lang="ko-KR" altLang="en-US" sz="1400" dirty="0">
                <a:latin typeface="+mn-ea"/>
              </a:rPr>
              <a:t>학년</a:t>
            </a:r>
          </a:p>
        </p:txBody>
      </p: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6305750" y="1473035"/>
            <a:ext cx="2620962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" rIns="7200">
            <a:spAutoFit/>
          </a:bodyPr>
          <a:lstStyle/>
          <a:p>
            <a:pPr algn="ctr">
              <a:defRPr/>
            </a:pPr>
            <a:r>
              <a:rPr lang="en-US" altLang="ko-KR" sz="1400" dirty="0">
                <a:latin typeface="+mn-ea"/>
              </a:rPr>
              <a:t>3</a:t>
            </a:r>
            <a:r>
              <a:rPr lang="ko-KR" altLang="en-US" sz="1400" dirty="0">
                <a:latin typeface="+mn-ea"/>
              </a:rPr>
              <a:t>학년</a:t>
            </a:r>
          </a:p>
        </p:txBody>
      </p:sp>
      <p:sp>
        <p:nvSpPr>
          <p:cNvPr id="93" name="직사각형 92"/>
          <p:cNvSpPr/>
          <p:nvPr/>
        </p:nvSpPr>
        <p:spPr>
          <a:xfrm>
            <a:off x="447875" y="972973"/>
            <a:ext cx="9955758" cy="5235475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4" name="Text Box 22"/>
          <p:cNvSpPr txBox="1">
            <a:spLocks noChangeArrowheads="1"/>
          </p:cNvSpPr>
          <p:nvPr/>
        </p:nvSpPr>
        <p:spPr bwMode="auto">
          <a:xfrm>
            <a:off x="684412" y="1844510"/>
            <a:ext cx="1263650" cy="307975"/>
          </a:xfrm>
          <a:prstGeom prst="rect">
            <a:avLst/>
          </a:prstGeom>
          <a:solidFill>
            <a:srgbClr val="CADC63"/>
          </a:solidFill>
          <a:ln w="28575">
            <a:noFill/>
            <a:miter lim="800000"/>
            <a:headEnd/>
            <a:tailEnd/>
          </a:ln>
        </p:spPr>
        <p:txBody>
          <a:bodyPr lIns="7200" rIns="7200">
            <a:spAutoFit/>
          </a:bodyPr>
          <a:lstStyle/>
          <a:p>
            <a:pPr algn="ctr"/>
            <a:r>
              <a:rPr lang="en-US" altLang="ko-KR" sz="1400">
                <a:latin typeface="+mn-ea"/>
              </a:rPr>
              <a:t>1</a:t>
            </a:r>
            <a:r>
              <a:rPr lang="ko-KR" altLang="en-US" sz="1400">
                <a:latin typeface="+mn-ea"/>
              </a:rPr>
              <a:t>학기</a:t>
            </a:r>
          </a:p>
        </p:txBody>
      </p:sp>
      <p:sp>
        <p:nvSpPr>
          <p:cNvPr id="95" name="Text Box 22"/>
          <p:cNvSpPr txBox="1">
            <a:spLocks noChangeArrowheads="1"/>
          </p:cNvSpPr>
          <p:nvPr/>
        </p:nvSpPr>
        <p:spPr bwMode="auto">
          <a:xfrm>
            <a:off x="2041725" y="1844510"/>
            <a:ext cx="1263650" cy="307975"/>
          </a:xfrm>
          <a:prstGeom prst="rect">
            <a:avLst/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 lIns="7200" rIns="7200">
            <a:spAutoFit/>
          </a:bodyPr>
          <a:lstStyle/>
          <a:p>
            <a:pPr algn="ctr"/>
            <a:r>
              <a:rPr lang="en-US" altLang="ko-KR" sz="1400">
                <a:latin typeface="+mn-ea"/>
              </a:rPr>
              <a:t>2</a:t>
            </a:r>
            <a:r>
              <a:rPr lang="ko-KR" altLang="en-US" sz="1400">
                <a:latin typeface="+mn-ea"/>
              </a:rPr>
              <a:t>학기</a:t>
            </a:r>
          </a:p>
        </p:txBody>
      </p:sp>
      <p:sp>
        <p:nvSpPr>
          <p:cNvPr id="96" name="Text Box 22"/>
          <p:cNvSpPr txBox="1">
            <a:spLocks noChangeArrowheads="1"/>
          </p:cNvSpPr>
          <p:nvPr/>
        </p:nvSpPr>
        <p:spPr bwMode="auto">
          <a:xfrm>
            <a:off x="3495875" y="1844510"/>
            <a:ext cx="1262062" cy="307975"/>
          </a:xfrm>
          <a:prstGeom prst="rect">
            <a:avLst/>
          </a:prstGeom>
          <a:solidFill>
            <a:srgbClr val="CADC63"/>
          </a:solidFill>
          <a:ln w="28575">
            <a:noFill/>
            <a:miter lim="800000"/>
            <a:headEnd/>
            <a:tailEnd/>
          </a:ln>
        </p:spPr>
        <p:txBody>
          <a:bodyPr lIns="7200" rIns="7200">
            <a:spAutoFit/>
          </a:bodyPr>
          <a:lstStyle/>
          <a:p>
            <a:pPr algn="ctr"/>
            <a:r>
              <a:rPr lang="en-US" altLang="ko-KR" sz="1400">
                <a:latin typeface="+mn-ea"/>
              </a:rPr>
              <a:t>1</a:t>
            </a:r>
            <a:r>
              <a:rPr lang="ko-KR" altLang="en-US" sz="1400">
                <a:latin typeface="+mn-ea"/>
              </a:rPr>
              <a:t>학기</a:t>
            </a:r>
          </a:p>
        </p:txBody>
      </p:sp>
      <p:sp>
        <p:nvSpPr>
          <p:cNvPr id="97" name="Text Box 22"/>
          <p:cNvSpPr txBox="1">
            <a:spLocks noChangeArrowheads="1"/>
          </p:cNvSpPr>
          <p:nvPr/>
        </p:nvSpPr>
        <p:spPr bwMode="auto">
          <a:xfrm>
            <a:off x="4853187" y="1844510"/>
            <a:ext cx="1262063" cy="307975"/>
          </a:xfrm>
          <a:prstGeom prst="rect">
            <a:avLst/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 lIns="7200" rIns="7200">
            <a:spAutoFit/>
          </a:bodyPr>
          <a:lstStyle/>
          <a:p>
            <a:pPr algn="ctr"/>
            <a:r>
              <a:rPr lang="en-US" altLang="ko-KR" sz="1400">
                <a:latin typeface="+mn-ea"/>
              </a:rPr>
              <a:t>2</a:t>
            </a:r>
            <a:r>
              <a:rPr lang="ko-KR" altLang="en-US" sz="1400">
                <a:latin typeface="+mn-ea"/>
              </a:rPr>
              <a:t>학기</a:t>
            </a:r>
          </a:p>
        </p:txBody>
      </p:sp>
      <p:grpSp>
        <p:nvGrpSpPr>
          <p:cNvPr id="98" name="그룹 57"/>
          <p:cNvGrpSpPr>
            <a:grpSpLocks/>
          </p:cNvGrpSpPr>
          <p:nvPr/>
        </p:nvGrpSpPr>
        <p:grpSpPr bwMode="auto">
          <a:xfrm>
            <a:off x="6305750" y="1844510"/>
            <a:ext cx="2620962" cy="307975"/>
            <a:chOff x="6072198" y="1857364"/>
            <a:chExt cx="2620952" cy="307777"/>
          </a:xfrm>
        </p:grpSpPr>
        <p:sp>
          <p:nvSpPr>
            <p:cNvPr id="99" name="Text Box 22"/>
            <p:cNvSpPr txBox="1">
              <a:spLocks noChangeArrowheads="1"/>
            </p:cNvSpPr>
            <p:nvPr/>
          </p:nvSpPr>
          <p:spPr bwMode="auto">
            <a:xfrm>
              <a:off x="6072198" y="1857364"/>
              <a:ext cx="1263630" cy="307777"/>
            </a:xfrm>
            <a:prstGeom prst="rect">
              <a:avLst/>
            </a:prstGeom>
            <a:solidFill>
              <a:srgbClr val="CADC63"/>
            </a:solidFill>
            <a:ln w="28575">
              <a:noFill/>
              <a:miter lim="800000"/>
              <a:headEnd/>
              <a:tailEnd/>
            </a:ln>
          </p:spPr>
          <p:txBody>
            <a:bodyPr lIns="7200" rIns="7200">
              <a:spAutoFit/>
            </a:bodyPr>
            <a:lstStyle/>
            <a:p>
              <a:pPr algn="ctr"/>
              <a:r>
                <a:rPr lang="en-US" altLang="ko-KR" sz="1400">
                  <a:latin typeface="+mn-ea"/>
                </a:rPr>
                <a:t>1</a:t>
              </a:r>
              <a:r>
                <a:rPr lang="ko-KR" altLang="en-US" sz="1400">
                  <a:latin typeface="+mn-ea"/>
                </a:rPr>
                <a:t>학기</a:t>
              </a:r>
            </a:p>
          </p:txBody>
        </p:sp>
        <p:sp>
          <p:nvSpPr>
            <p:cNvPr id="100" name="Text Box 22"/>
            <p:cNvSpPr txBox="1">
              <a:spLocks noChangeArrowheads="1"/>
            </p:cNvSpPr>
            <p:nvPr/>
          </p:nvSpPr>
          <p:spPr bwMode="auto">
            <a:xfrm>
              <a:off x="7429520" y="1857364"/>
              <a:ext cx="1263630" cy="307777"/>
            </a:xfrm>
            <a:prstGeom prst="rect">
              <a:avLst/>
            </a:prstGeom>
            <a:solidFill>
              <a:srgbClr val="FFC000"/>
            </a:solidFill>
            <a:ln w="28575">
              <a:noFill/>
              <a:miter lim="800000"/>
              <a:headEnd/>
              <a:tailEnd/>
            </a:ln>
          </p:spPr>
          <p:txBody>
            <a:bodyPr lIns="7200" rIns="7200">
              <a:spAutoFit/>
            </a:bodyPr>
            <a:lstStyle/>
            <a:p>
              <a:pPr algn="ctr"/>
              <a:r>
                <a:rPr lang="en-US" altLang="ko-KR" sz="1400">
                  <a:latin typeface="+mn-ea"/>
                </a:rPr>
                <a:t>2</a:t>
              </a:r>
              <a:r>
                <a:rPr lang="ko-KR" altLang="en-US" sz="1400">
                  <a:latin typeface="+mn-ea"/>
                </a:rPr>
                <a:t>학기</a:t>
              </a:r>
            </a:p>
          </p:txBody>
        </p:sp>
      </p:grpSp>
      <p:sp>
        <p:nvSpPr>
          <p:cNvPr id="101" name="Rectangle 8"/>
          <p:cNvSpPr>
            <a:spLocks noChangeArrowheads="1"/>
          </p:cNvSpPr>
          <p:nvPr/>
        </p:nvSpPr>
        <p:spPr bwMode="auto">
          <a:xfrm>
            <a:off x="684412" y="4400385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b="1" dirty="0">
                <a:latin typeface="+mn-ea"/>
              </a:rPr>
              <a:t>공학컴퓨터응용</a:t>
            </a:r>
          </a:p>
        </p:txBody>
      </p:sp>
      <p:sp>
        <p:nvSpPr>
          <p:cNvPr id="102" name="Rectangle 11"/>
          <p:cNvSpPr>
            <a:spLocks noChangeArrowheads="1"/>
          </p:cNvSpPr>
          <p:nvPr/>
        </p:nvSpPr>
        <p:spPr bwMode="auto">
          <a:xfrm>
            <a:off x="2041725" y="4403560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b="1" dirty="0">
                <a:latin typeface="+mn-ea"/>
              </a:rPr>
              <a:t>컴퓨터프로그래밍</a:t>
            </a:r>
          </a:p>
        </p:txBody>
      </p:sp>
      <p:sp>
        <p:nvSpPr>
          <p:cNvPr id="103" name="Rectangle 8"/>
          <p:cNvSpPr>
            <a:spLocks noChangeArrowheads="1"/>
          </p:cNvSpPr>
          <p:nvPr/>
        </p:nvSpPr>
        <p:spPr bwMode="auto">
          <a:xfrm>
            <a:off x="6305760" y="2687466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 smtClean="0">
                <a:latin typeface="+mn-ea"/>
              </a:rPr>
              <a:t>공학생물</a:t>
            </a:r>
            <a:endParaRPr lang="ko-KR" altLang="en-US" sz="1100" dirty="0">
              <a:latin typeface="+mn-ea"/>
            </a:endParaRPr>
          </a:p>
        </p:txBody>
      </p:sp>
      <p:sp>
        <p:nvSpPr>
          <p:cNvPr id="104" name="Text Box 46"/>
          <p:cNvSpPr txBox="1">
            <a:spLocks noChangeArrowheads="1"/>
          </p:cNvSpPr>
          <p:nvPr/>
        </p:nvSpPr>
        <p:spPr bwMode="auto">
          <a:xfrm>
            <a:off x="602656" y="4833766"/>
            <a:ext cx="8501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ko-KR" sz="1100" b="1" dirty="0" smtClean="0">
                <a:latin typeface="+mn-ea"/>
              </a:rPr>
              <a:t>※  </a:t>
            </a:r>
            <a:r>
              <a:rPr lang="ko-KR" altLang="en-US" sz="1100" b="1" dirty="0" smtClean="0">
                <a:latin typeface="+mn-ea"/>
              </a:rPr>
              <a:t>공통  </a:t>
            </a:r>
            <a:r>
              <a:rPr lang="en-US" altLang="ko-KR" sz="1100" dirty="0" smtClean="0">
                <a:latin typeface="+mn-ea"/>
              </a:rPr>
              <a:t> 1. </a:t>
            </a:r>
            <a:r>
              <a:rPr lang="ko-KR" altLang="en-US" sz="1100" dirty="0" smtClean="0">
                <a:latin typeface="+mn-ea"/>
              </a:rPr>
              <a:t>수학영역에서는 미분방정식이 다루어지는 </a:t>
            </a:r>
            <a:r>
              <a:rPr lang="ko-KR" altLang="en-US" sz="1100" b="1" dirty="0" smtClean="0">
                <a:latin typeface="+mn-ea"/>
              </a:rPr>
              <a:t>공학수학</a:t>
            </a:r>
            <a:r>
              <a:rPr lang="en-US" altLang="ko-KR" sz="1100" b="1" dirty="0" smtClean="0">
                <a:latin typeface="+mn-ea"/>
              </a:rPr>
              <a:t>1</a:t>
            </a:r>
            <a:r>
              <a:rPr lang="ko-KR" altLang="en-US" sz="1100" dirty="0" smtClean="0">
                <a:latin typeface="+mn-ea"/>
              </a:rPr>
              <a:t>을 필수적으로 이수하여야 한다</a:t>
            </a:r>
            <a:r>
              <a:rPr lang="en-US" altLang="ko-KR" sz="1100" dirty="0" smtClean="0">
                <a:latin typeface="+mn-ea"/>
              </a:rPr>
              <a:t>. </a:t>
            </a:r>
          </a:p>
          <a:p>
            <a:pPr algn="just"/>
            <a:r>
              <a:rPr lang="en-US" altLang="ko-KR" sz="1100" dirty="0" smtClean="0">
                <a:latin typeface="+mn-ea"/>
              </a:rPr>
              <a:t>             2. </a:t>
            </a:r>
            <a:r>
              <a:rPr lang="ko-KR" altLang="en-US" sz="1100" dirty="0">
                <a:latin typeface="+mn-ea"/>
              </a:rPr>
              <a:t>공학기초 영역의 </a:t>
            </a:r>
            <a:r>
              <a:rPr lang="en-US" altLang="ko-KR" sz="1100" dirty="0">
                <a:latin typeface="+mn-ea"/>
              </a:rPr>
              <a:t>‘</a:t>
            </a:r>
            <a:r>
              <a:rPr lang="ko-KR" altLang="en-US" sz="1100" dirty="0">
                <a:latin typeface="+mn-ea"/>
              </a:rPr>
              <a:t>전산학</a:t>
            </a:r>
            <a:r>
              <a:rPr lang="en-US" altLang="ko-KR" sz="1100" dirty="0">
                <a:latin typeface="+mn-ea"/>
              </a:rPr>
              <a:t>‘ </a:t>
            </a:r>
            <a:r>
              <a:rPr lang="ko-KR" altLang="en-US" sz="1100" dirty="0">
                <a:latin typeface="+mn-ea"/>
              </a:rPr>
              <a:t>분야에서 </a:t>
            </a:r>
            <a:r>
              <a:rPr lang="en-US" altLang="ko-KR" sz="1100" b="1" dirty="0">
                <a:latin typeface="+mn-ea"/>
              </a:rPr>
              <a:t>&lt;</a:t>
            </a:r>
            <a:r>
              <a:rPr lang="ko-KR" altLang="en-US" sz="1100" b="1" dirty="0">
                <a:latin typeface="+mn-ea"/>
              </a:rPr>
              <a:t>공학컴퓨터응용</a:t>
            </a:r>
            <a:r>
              <a:rPr lang="en-US" altLang="ko-KR" sz="1100" b="1" dirty="0">
                <a:latin typeface="+mn-ea"/>
              </a:rPr>
              <a:t>&gt; </a:t>
            </a:r>
            <a:r>
              <a:rPr lang="ko-KR" altLang="en-US" sz="1100" b="1" dirty="0">
                <a:latin typeface="+mn-ea"/>
              </a:rPr>
              <a:t>및 </a:t>
            </a:r>
            <a:r>
              <a:rPr lang="en-US" altLang="ko-KR" sz="1100" b="1" dirty="0">
                <a:latin typeface="+mn-ea"/>
              </a:rPr>
              <a:t>&lt;</a:t>
            </a:r>
            <a:r>
              <a:rPr lang="ko-KR" altLang="en-US" sz="1100" b="1" dirty="0">
                <a:latin typeface="+mn-ea"/>
              </a:rPr>
              <a:t>컴퓨터프로그래밍</a:t>
            </a:r>
            <a:r>
              <a:rPr lang="en-US" altLang="ko-KR" sz="1100" b="1" dirty="0">
                <a:latin typeface="+mn-ea"/>
              </a:rPr>
              <a:t>&gt;</a:t>
            </a:r>
            <a:r>
              <a:rPr lang="ko-KR" altLang="en-US" sz="1100" dirty="0">
                <a:latin typeface="+mn-ea"/>
              </a:rPr>
              <a:t>을 필수적으로 이수하여야 한다</a:t>
            </a:r>
            <a:r>
              <a:rPr lang="en-US" altLang="ko-KR" sz="1100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</p:txBody>
      </p: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592337" y="5805423"/>
            <a:ext cx="8501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ko-KR" sz="1100" b="1" dirty="0">
                <a:latin typeface="+mn-ea"/>
              </a:rPr>
              <a:t>※ </a:t>
            </a:r>
            <a:r>
              <a:rPr lang="ko-KR" altLang="en-US" sz="1100" b="1" dirty="0" smtClean="0">
                <a:latin typeface="+mn-ea"/>
              </a:rPr>
              <a:t>고분자공학부</a:t>
            </a:r>
            <a:r>
              <a:rPr lang="en-US" altLang="ko-KR" sz="1100" b="1" dirty="0" smtClean="0">
                <a:latin typeface="+mn-ea"/>
              </a:rPr>
              <a:t>/</a:t>
            </a:r>
            <a:r>
              <a:rPr lang="ko-KR" altLang="en-US" sz="1100" b="1" dirty="0" smtClean="0">
                <a:latin typeface="+mn-ea"/>
              </a:rPr>
              <a:t>화학공학</a:t>
            </a:r>
            <a:endParaRPr lang="en-US" altLang="ko-KR" sz="1100" b="1" dirty="0" smtClean="0">
              <a:latin typeface="+mn-ea"/>
            </a:endParaRPr>
          </a:p>
          <a:p>
            <a:pPr algn="just"/>
            <a:r>
              <a:rPr lang="en-US" altLang="ko-KR" sz="1100" dirty="0">
                <a:latin typeface="+mn-ea"/>
              </a:rPr>
              <a:t> </a:t>
            </a:r>
            <a:r>
              <a:rPr lang="en-US" altLang="ko-KR" sz="1100" dirty="0" smtClean="0">
                <a:latin typeface="+mn-ea"/>
              </a:rPr>
              <a:t>  1</a:t>
            </a:r>
            <a:r>
              <a:rPr lang="en-US" altLang="ko-KR" sz="1100" dirty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공학기초 영역의 </a:t>
            </a:r>
            <a:r>
              <a:rPr lang="en-US" altLang="ko-KR" sz="1100" dirty="0" smtClean="0">
                <a:latin typeface="+mn-ea"/>
              </a:rPr>
              <a:t>‘</a:t>
            </a:r>
            <a:r>
              <a:rPr lang="ko-KR" altLang="en-US" sz="1100" dirty="0" smtClean="0">
                <a:latin typeface="+mn-ea"/>
              </a:rPr>
              <a:t>기초과학</a:t>
            </a:r>
            <a:r>
              <a:rPr lang="en-US" altLang="ko-KR" sz="1100" dirty="0" smtClean="0">
                <a:latin typeface="+mn-ea"/>
              </a:rPr>
              <a:t>‘ </a:t>
            </a:r>
            <a:r>
              <a:rPr lang="ko-KR" altLang="en-US" sz="1100" dirty="0" smtClean="0">
                <a:latin typeface="+mn-ea"/>
              </a:rPr>
              <a:t>분야에서는 </a:t>
            </a:r>
            <a:r>
              <a:rPr lang="en-US" altLang="ko-KR" sz="1100" b="1" dirty="0">
                <a:latin typeface="+mn-ea"/>
              </a:rPr>
              <a:t>&lt;</a:t>
            </a:r>
            <a:r>
              <a:rPr lang="ko-KR" altLang="en-US" sz="1100" b="1" dirty="0" smtClean="0">
                <a:latin typeface="+mn-ea"/>
              </a:rPr>
              <a:t>일반화학</a:t>
            </a:r>
            <a:r>
              <a:rPr lang="en-US" altLang="ko-KR" sz="1100" b="1" dirty="0" smtClean="0">
                <a:latin typeface="+mn-ea"/>
              </a:rPr>
              <a:t>1&gt; </a:t>
            </a:r>
            <a:r>
              <a:rPr lang="ko-KR" altLang="en-US" sz="1100" dirty="0" smtClean="0">
                <a:latin typeface="+mn-ea"/>
              </a:rPr>
              <a:t>및 </a:t>
            </a:r>
            <a:r>
              <a:rPr lang="en-US" altLang="ko-KR" sz="1100" b="1" dirty="0" smtClean="0">
                <a:latin typeface="+mn-ea"/>
              </a:rPr>
              <a:t>&lt;</a:t>
            </a:r>
            <a:r>
              <a:rPr lang="ko-KR" altLang="en-US" sz="1100" b="1" dirty="0" smtClean="0">
                <a:latin typeface="+mn-ea"/>
              </a:rPr>
              <a:t>일반화학실험</a:t>
            </a:r>
            <a:r>
              <a:rPr lang="en-US" altLang="ko-KR" sz="1100" b="1" dirty="0" smtClean="0">
                <a:latin typeface="+mn-ea"/>
              </a:rPr>
              <a:t>1&gt;</a:t>
            </a:r>
            <a:r>
              <a:rPr lang="ko-KR" altLang="en-US" sz="1100" dirty="0" smtClean="0">
                <a:latin typeface="+mn-ea"/>
              </a:rPr>
              <a:t>를 필수적으로 이수하여야 한다</a:t>
            </a:r>
            <a:r>
              <a:rPr lang="en-US" altLang="ko-KR" sz="1100" dirty="0" smtClean="0">
                <a:latin typeface="+mn-ea"/>
              </a:rPr>
              <a:t>.</a:t>
            </a: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592337" y="5341101"/>
            <a:ext cx="8501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ko-KR" sz="1100" b="1" dirty="0">
                <a:latin typeface="+mn-ea"/>
              </a:rPr>
              <a:t>※ </a:t>
            </a:r>
            <a:r>
              <a:rPr lang="en-US" altLang="ko-KR" sz="1100" b="1" dirty="0" smtClean="0">
                <a:latin typeface="+mn-ea"/>
              </a:rPr>
              <a:t> </a:t>
            </a:r>
            <a:r>
              <a:rPr lang="ko-KR" altLang="en-US" sz="1100" b="1" dirty="0" smtClean="0">
                <a:latin typeface="+mn-ea"/>
              </a:rPr>
              <a:t>기계공학</a:t>
            </a:r>
            <a:r>
              <a:rPr lang="en-US" altLang="ko-KR" sz="1100" b="1" dirty="0" smtClean="0">
                <a:latin typeface="+mn-ea"/>
              </a:rPr>
              <a:t>/</a:t>
            </a:r>
            <a:r>
              <a:rPr lang="ko-KR" altLang="en-US" sz="1100" b="1" dirty="0" smtClean="0">
                <a:latin typeface="+mn-ea"/>
              </a:rPr>
              <a:t>전자전기공학</a:t>
            </a:r>
            <a:r>
              <a:rPr lang="en-US" altLang="ko-KR" sz="1100" b="1" dirty="0" smtClean="0">
                <a:latin typeface="+mn-ea"/>
              </a:rPr>
              <a:t>/</a:t>
            </a:r>
            <a:r>
              <a:rPr lang="ko-KR" altLang="en-US" sz="1100" b="1" dirty="0" smtClean="0">
                <a:latin typeface="+mn-ea"/>
              </a:rPr>
              <a:t>토목공학</a:t>
            </a:r>
            <a:endParaRPr lang="en-US" altLang="ko-KR" sz="1100" b="1" dirty="0" smtClean="0">
              <a:latin typeface="+mn-ea"/>
            </a:endParaRPr>
          </a:p>
          <a:p>
            <a:pPr algn="just"/>
            <a:r>
              <a:rPr lang="en-US" altLang="ko-KR" sz="1100" dirty="0">
                <a:latin typeface="+mn-ea"/>
              </a:rPr>
              <a:t> </a:t>
            </a:r>
            <a:r>
              <a:rPr lang="en-US" altLang="ko-KR" sz="1100" dirty="0" smtClean="0">
                <a:latin typeface="+mn-ea"/>
              </a:rPr>
              <a:t> 1</a:t>
            </a:r>
            <a:r>
              <a:rPr lang="en-US" altLang="ko-KR" sz="1100" dirty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공학기초 영역의 </a:t>
            </a:r>
            <a:r>
              <a:rPr lang="en-US" altLang="ko-KR" sz="1100" dirty="0" smtClean="0">
                <a:latin typeface="+mn-ea"/>
              </a:rPr>
              <a:t>‘</a:t>
            </a:r>
            <a:r>
              <a:rPr lang="ko-KR" altLang="en-US" sz="1100" dirty="0" smtClean="0">
                <a:latin typeface="+mn-ea"/>
              </a:rPr>
              <a:t>기초과학</a:t>
            </a:r>
            <a:r>
              <a:rPr lang="en-US" altLang="ko-KR" sz="1100" dirty="0" smtClean="0">
                <a:latin typeface="+mn-ea"/>
              </a:rPr>
              <a:t>‘ </a:t>
            </a:r>
            <a:r>
              <a:rPr lang="ko-KR" altLang="en-US" sz="1100" dirty="0" smtClean="0">
                <a:latin typeface="+mn-ea"/>
              </a:rPr>
              <a:t>분야에서는 </a:t>
            </a:r>
            <a:r>
              <a:rPr lang="en-US" altLang="ko-KR" sz="1100" b="1" dirty="0">
                <a:latin typeface="+mn-ea"/>
              </a:rPr>
              <a:t>&lt;</a:t>
            </a:r>
            <a:r>
              <a:rPr lang="ko-KR" altLang="en-US" sz="1100" b="1" dirty="0">
                <a:latin typeface="+mn-ea"/>
              </a:rPr>
              <a:t>일반물리학</a:t>
            </a:r>
            <a:r>
              <a:rPr lang="en-US" altLang="ko-KR" sz="1100" b="1" dirty="0" smtClean="0">
                <a:latin typeface="+mn-ea"/>
              </a:rPr>
              <a:t>1&gt; </a:t>
            </a:r>
            <a:r>
              <a:rPr lang="ko-KR" altLang="en-US" sz="1100" dirty="0" smtClean="0">
                <a:latin typeface="+mn-ea"/>
              </a:rPr>
              <a:t>및 </a:t>
            </a:r>
            <a:r>
              <a:rPr lang="en-US" altLang="ko-KR" sz="1100" b="1" dirty="0" smtClean="0">
                <a:latin typeface="+mn-ea"/>
              </a:rPr>
              <a:t>&lt;</a:t>
            </a:r>
            <a:r>
              <a:rPr lang="ko-KR" altLang="en-US" sz="1100" b="1" dirty="0" smtClean="0">
                <a:latin typeface="+mn-ea"/>
              </a:rPr>
              <a:t>일반물리학실험</a:t>
            </a:r>
            <a:r>
              <a:rPr lang="en-US" altLang="ko-KR" sz="1100" b="1" dirty="0" smtClean="0">
                <a:latin typeface="+mn-ea"/>
              </a:rPr>
              <a:t>1&gt;</a:t>
            </a:r>
            <a:r>
              <a:rPr lang="ko-KR" altLang="en-US" sz="1100" dirty="0" smtClean="0">
                <a:latin typeface="+mn-ea"/>
              </a:rPr>
              <a:t>를 필수적으로 이수하여야 한다</a:t>
            </a:r>
            <a:r>
              <a:rPr lang="en-US" altLang="ko-KR" sz="1100" dirty="0" smtClean="0">
                <a:latin typeface="+mn-ea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035522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단국대학교 공학인증 프로그램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5" name="내용 개체 틀 1"/>
          <p:cNvSpPr>
            <a:spLocks noGrp="1"/>
          </p:cNvSpPr>
          <p:nvPr>
            <p:ph idx="1"/>
          </p:nvPr>
        </p:nvSpPr>
        <p:spPr>
          <a:xfrm>
            <a:off x="342002" y="1173051"/>
            <a:ext cx="9872871" cy="4511899"/>
          </a:xfrm>
        </p:spPr>
        <p:txBody>
          <a:bodyPr/>
          <a:lstStyle/>
          <a:p>
            <a:r>
              <a:rPr lang="ko-KR" altLang="en-US" sz="2400" b="1" dirty="0"/>
              <a:t> </a:t>
            </a:r>
            <a:r>
              <a:rPr lang="ko-KR" altLang="en-US" sz="2400" b="1" dirty="0" err="1"/>
              <a:t>선후수이수체계</a:t>
            </a:r>
            <a:r>
              <a:rPr lang="ko-KR" altLang="en-US" sz="2400" b="1" dirty="0"/>
              <a:t> 준수 </a:t>
            </a:r>
          </a:p>
          <a:p>
            <a:endParaRPr lang="ko-KR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5789" y="1921613"/>
            <a:ext cx="794226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lnSpc>
                <a:spcPct val="130000"/>
              </a:lnSpc>
              <a:spcBef>
                <a:spcPct val="20000"/>
              </a:spcBef>
              <a:buClr>
                <a:srgbClr val="33CCFF"/>
              </a:buClr>
              <a:buSzPct val="75000"/>
              <a:defRPr/>
            </a:pPr>
            <a:r>
              <a:rPr lang="ko-KR" altLang="en-US" sz="1580" b="1" kern="0" dirty="0" smtClean="0">
                <a:latin typeface="맑은 고딕" pitchFamily="50" charset="-127"/>
                <a:ea typeface="맑은 고딕" pitchFamily="50" charset="-127"/>
              </a:rPr>
              <a:t>공과대학 공학교육과정 운영내규 </a:t>
            </a:r>
            <a:r>
              <a:rPr lang="en-US" altLang="ko-KR" sz="1580" b="1" kern="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580" b="1" kern="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580" b="1" kern="0" dirty="0" smtClean="0"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580" b="1" kern="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580" b="1" kern="0" dirty="0" smtClean="0"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1580" b="1" kern="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80" b="1" kern="0" dirty="0" smtClean="0">
                <a:latin typeface="맑은 고딕" pitchFamily="50" charset="-127"/>
                <a:ea typeface="맑은 고딕" pitchFamily="50" charset="-127"/>
              </a:rPr>
              <a:t>공학전문교육과정 교과목 이수요건</a:t>
            </a:r>
            <a:r>
              <a:rPr lang="en-US" altLang="ko-KR" sz="1580" b="1" kern="0" dirty="0" smtClean="0">
                <a:latin typeface="맑은 고딕" pitchFamily="50" charset="-127"/>
                <a:ea typeface="맑은 고딕" pitchFamily="50" charset="-127"/>
              </a:rPr>
              <a:t>)</a:t>
            </a:r>
            <a:br>
              <a:rPr lang="en-US" altLang="ko-KR" sz="1580" b="1" kern="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580" b="1" kern="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580" b="1" kern="0" dirty="0" smtClean="0"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580" b="1" kern="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580" b="1" kern="0" dirty="0" smtClean="0"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1580" b="1" kern="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580" b="1" kern="0" dirty="0" smtClean="0">
                <a:latin typeface="맑은 고딕" pitchFamily="50" charset="-127"/>
                <a:ea typeface="맑은 고딕" pitchFamily="50" charset="-127"/>
              </a:rPr>
              <a:t>해당 </a:t>
            </a:r>
            <a:r>
              <a:rPr lang="ko-KR" altLang="en-US" sz="1580" b="1" kern="0" dirty="0" err="1" smtClean="0">
                <a:latin typeface="맑은 고딕" pitchFamily="50" charset="-127"/>
                <a:ea typeface="맑은 고딕" pitchFamily="50" charset="-127"/>
              </a:rPr>
              <a:t>프로그램별</a:t>
            </a:r>
            <a:r>
              <a:rPr lang="ko-KR" altLang="en-US" sz="1580" b="1" kern="0" dirty="0" smtClean="0">
                <a:latin typeface="맑은 고딕" pitchFamily="50" charset="-127"/>
                <a:ea typeface="맑은 고딕" pitchFamily="50" charset="-127"/>
              </a:rPr>
              <a:t> 필수선후수교과목 이수체계를 준수하여야 한다</a:t>
            </a:r>
            <a:r>
              <a:rPr lang="en-US" altLang="ko-KR" sz="1580" b="1" kern="0" dirty="0" smtClean="0">
                <a:latin typeface="맑은 고딕" pitchFamily="50" charset="-127"/>
                <a:ea typeface="맑은 고딕" pitchFamily="50" charset="-127"/>
              </a:rPr>
              <a:t>. </a:t>
            </a:r>
            <a:br>
              <a:rPr lang="en-US" altLang="ko-KR" sz="1580" b="1" kern="0" dirty="0" smtClean="0">
                <a:latin typeface="맑은 고딕" pitchFamily="50" charset="-127"/>
                <a:ea typeface="맑은 고딕" pitchFamily="50" charset="-127"/>
              </a:rPr>
            </a:br>
            <a:endParaRPr lang="ko-KR" altLang="en-US" sz="1580" b="1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971676" y="4117975"/>
            <a:ext cx="1635125" cy="8445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공학개론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4157664" y="4117975"/>
            <a:ext cx="1635125" cy="8445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기초이론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ctr">
              <a:defRPr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역학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389688" y="4117975"/>
            <a:ext cx="1636712" cy="8445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기초설계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8550276" y="4117975"/>
            <a:ext cx="1635125" cy="8445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종합설계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3708401" y="4260851"/>
            <a:ext cx="284163" cy="493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5957888" y="4260851"/>
            <a:ext cx="284162" cy="493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8172451" y="4260851"/>
            <a:ext cx="284163" cy="493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2566989" y="3594101"/>
            <a:ext cx="43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endParaRPr lang="ko-KR" altLang="en-US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4859338" y="3594101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endParaRPr lang="ko-KR" altLang="en-US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6956425" y="3594101"/>
            <a:ext cx="407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C</a:t>
            </a:r>
            <a:endParaRPr lang="ko-KR" altLang="en-US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9055100" y="3594101"/>
            <a:ext cx="446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endParaRPr lang="ko-KR" altLang="en-US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3849689" y="5235576"/>
            <a:ext cx="4797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kumimoji="0" lang="ko-KR" altLang="en-US" sz="28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선후수체계</a:t>
            </a:r>
            <a:endParaRPr kumimoji="0" lang="en-US" altLang="ko-KR" sz="28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교과목을 수강하는 순서</a:t>
            </a:r>
            <a:r>
              <a:rPr kumimoji="0"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783084" y="1145952"/>
            <a:ext cx="551667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신입생부터는 수강신청 시 선수과목을 들어야 후수과목 수강신청이 가능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2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843845" y="3039952"/>
            <a:ext cx="418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HY강B"/>
              </a:rPr>
              <a:t>정해진 순서대로 교과목을 수강해야 함</a:t>
            </a:r>
            <a:endParaRPr lang="ko-KR" altLang="en-US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2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/>
              <a:t>단국대학교 공학인증 프로그램</a:t>
            </a:r>
            <a:endParaRPr lang="ko-KR" altLang="en-US" b="1" dirty="0">
              <a:solidFill>
                <a:srgbClr val="467DB9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39363"/>
              </p:ext>
            </p:extLst>
          </p:nvPr>
        </p:nvGraphicFramePr>
        <p:xfrm>
          <a:off x="283138" y="1025024"/>
          <a:ext cx="11537548" cy="5045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0738">
                  <a:extLst>
                    <a:ext uri="{9D8B030D-6E8A-4147-A177-3AD203B41FA5}">
                      <a16:colId xmlns:a16="http://schemas.microsoft.com/office/drawing/2014/main" val="1834588394"/>
                    </a:ext>
                  </a:extLst>
                </a:gridCol>
                <a:gridCol w="2016810">
                  <a:extLst>
                    <a:ext uri="{9D8B030D-6E8A-4147-A177-3AD203B41FA5}">
                      <a16:colId xmlns:a16="http://schemas.microsoft.com/office/drawing/2014/main" val="3712841424"/>
                    </a:ext>
                  </a:extLst>
                </a:gridCol>
              </a:tblGrid>
              <a:tr h="87432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용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공학인증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전문프로그램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032967083"/>
                  </a:ext>
                </a:extLst>
              </a:tr>
              <a:tr h="716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공학관련 계열 졸업자임을 국제인증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미국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호주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영국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 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개국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인정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971400408"/>
                  </a:ext>
                </a:extLst>
              </a:tr>
              <a:tr h="70150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졸업 후 취업 시 대기업에서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가산점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937574046"/>
                  </a:ext>
                </a:extLst>
              </a:tr>
              <a:tr h="57608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정해진 순서대로 수업을 수강하여야 함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선후수이수체계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준수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285121250"/>
                  </a:ext>
                </a:extLst>
              </a:tr>
              <a:tr h="65509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설계학점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 이상 필히 수강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746388794"/>
                  </a:ext>
                </a:extLst>
              </a:tr>
              <a:tr h="7168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공학멘토링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 이상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학생별로 전담지도교수와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심도있는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상담 진행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커리큘럼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포토폴리오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864609570"/>
                  </a:ext>
                </a:extLst>
              </a:tr>
              <a:tr h="70150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공학인증 관련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세부규정에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맞춰 전공 및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교양교과목을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이수하여야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함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공학소양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 이상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8676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4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14"/>
    </mc:Choice>
    <mc:Fallback xmlns="">
      <p:transition spd="slow" advTm="8211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467DB9"/>
                </a:solidFill>
              </a:rPr>
              <a:t>5. </a:t>
            </a:r>
            <a:r>
              <a:rPr lang="ko-KR" altLang="en-US" dirty="0">
                <a:solidFill>
                  <a:srgbClr val="467DB9"/>
                </a:solidFill>
              </a:rPr>
              <a:t>공학교육인증 제도 용어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1892830521"/>
              </p:ext>
            </p:extLst>
          </p:nvPr>
        </p:nvGraphicFramePr>
        <p:xfrm>
          <a:off x="316829" y="1120734"/>
          <a:ext cx="11470166" cy="490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6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92"/>
    </mc:Choice>
    <mc:Fallback xmlns="">
      <p:transition spd="slow" advTm="10229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ko-KR" b="1" dirty="0" smtClean="0">
                <a:solidFill>
                  <a:srgbClr val="4472C4"/>
                </a:solidFill>
                <a:latin typeface="맑은 고딕" pitchFamily="50" charset="-127"/>
              </a:rPr>
              <a:t>6. </a:t>
            </a:r>
            <a:r>
              <a:rPr lang="ko-KR" altLang="en-US" b="1" dirty="0" smtClean="0">
                <a:solidFill>
                  <a:srgbClr val="4472C4"/>
                </a:solidFill>
                <a:latin typeface="맑은 고딕" pitchFamily="50" charset="-127"/>
              </a:rPr>
              <a:t>학생포트폴리오</a:t>
            </a:r>
            <a:endParaRPr lang="ko-KR" altLang="en-US" sz="3600" b="1" dirty="0">
              <a:solidFill>
                <a:srgbClr val="4472C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881189" y="1214438"/>
            <a:ext cx="642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latinLnBrk="1" hangingPunct="1">
              <a:defRPr/>
            </a:pPr>
            <a:endParaRPr lang="en-US" altLang="ko-KR" sz="2000" b="1" kern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91" y="662714"/>
            <a:ext cx="4366483" cy="236100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91" y="3432435"/>
            <a:ext cx="4487333" cy="273976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9" y="1206568"/>
            <a:ext cx="6820226" cy="49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1">
              <a:lnSpc>
                <a:spcPct val="130000"/>
              </a:lnSpc>
              <a:spcBef>
                <a:spcPct val="20000"/>
              </a:spcBef>
              <a:buClr>
                <a:srgbClr val="33CCFF"/>
              </a:buClr>
              <a:buSzPct val="75000"/>
              <a:defRPr/>
            </a:pPr>
            <a:r>
              <a:rPr lang="en-US" altLang="ko-KR" sz="2400" b="1" kern="0" dirty="0">
                <a:solidFill>
                  <a:srgbClr val="576B85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400" b="1" kern="0" dirty="0">
                <a:solidFill>
                  <a:srgbClr val="576B85"/>
                </a:solidFill>
                <a:latin typeface="맑은 고딕" pitchFamily="50" charset="-127"/>
                <a:ea typeface="맑은 고딕" pitchFamily="50" charset="-127"/>
              </a:rPr>
              <a:t>포트폴리오</a:t>
            </a:r>
            <a:r>
              <a:rPr lang="en-US" altLang="ko-KR" sz="2400" b="1" kern="0" dirty="0">
                <a:solidFill>
                  <a:srgbClr val="576B85"/>
                </a:solidFill>
                <a:latin typeface="맑은 고딕" pitchFamily="50" charset="-127"/>
                <a:ea typeface="맑은 고딕" pitchFamily="50" charset="-127"/>
              </a:rPr>
              <a:t>(Portfolio)’</a:t>
            </a:r>
          </a:p>
          <a:p>
            <a:pPr latinLnBrk="1">
              <a:lnSpc>
                <a:spcPct val="130000"/>
              </a:lnSpc>
              <a:spcBef>
                <a:spcPct val="20000"/>
              </a:spcBef>
              <a:buClr>
                <a:srgbClr val="33CCFF"/>
              </a:buClr>
              <a:buSzPct val="75000"/>
              <a:defRPr/>
            </a:pP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원래 폴더나 보관함에 들어 있는 서류 또는 수집한 작품을 의미하고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latinLnBrk="1">
              <a:lnSpc>
                <a:spcPct val="130000"/>
              </a:lnSpc>
              <a:spcBef>
                <a:spcPct val="20000"/>
              </a:spcBef>
              <a:buClr>
                <a:srgbClr val="33CCFF"/>
              </a:buClr>
              <a:buSzPct val="75000"/>
              <a:defRPr/>
            </a:pP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운반하다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(carry)’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의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의미를 갖는 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‘port’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＇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종이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(paper)’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를 뜻하는 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‘folio’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에서 파생되었다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latinLnBrk="1">
              <a:lnSpc>
                <a:spcPct val="130000"/>
              </a:lnSpc>
              <a:spcBef>
                <a:spcPct val="20000"/>
              </a:spcBef>
              <a:buClr>
                <a:srgbClr val="33CCFF"/>
              </a:buClr>
              <a:buSzPct val="75000"/>
              <a:defRPr/>
            </a:pPr>
            <a:endParaRPr lang="en-US" altLang="ko-KR" sz="1580" kern="0" dirty="0">
              <a:latin typeface="맑은 고딕" pitchFamily="50" charset="-127"/>
              <a:ea typeface="맑은 고딕" pitchFamily="50" charset="-127"/>
            </a:endParaRPr>
          </a:p>
          <a:p>
            <a:pPr latinLnBrk="1">
              <a:lnSpc>
                <a:spcPct val="130000"/>
              </a:lnSpc>
              <a:spcBef>
                <a:spcPct val="20000"/>
              </a:spcBef>
              <a:buClr>
                <a:srgbClr val="33CCFF"/>
              </a:buClr>
              <a:buSzPct val="75000"/>
              <a:defRPr/>
            </a:pP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교육분야에서는 포트폴리오는 학생의 관심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능력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진로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노력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성장 등의 증거를 보여 주는 학생의 작품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결과물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을 모아 놓은 것</a:t>
            </a:r>
            <a:endParaRPr lang="en-US" altLang="ko-KR" sz="1580" kern="0" dirty="0">
              <a:latin typeface="맑은 고딕" pitchFamily="50" charset="-127"/>
              <a:ea typeface="맑은 고딕" pitchFamily="50" charset="-127"/>
            </a:endParaRPr>
          </a:p>
          <a:p>
            <a:pPr latinLnBrk="1">
              <a:lnSpc>
                <a:spcPct val="130000"/>
              </a:lnSpc>
              <a:spcBef>
                <a:spcPct val="20000"/>
              </a:spcBef>
              <a:buClr>
                <a:srgbClr val="33CCFF"/>
              </a:buClr>
              <a:buSzPct val="75000"/>
              <a:defRPr/>
            </a:pPr>
            <a:endParaRPr lang="en-US" altLang="ko-KR" sz="1580" kern="0" dirty="0">
              <a:latin typeface="맑은 고딕" pitchFamily="50" charset="-127"/>
              <a:ea typeface="맑은 고딕" pitchFamily="50" charset="-127"/>
            </a:endParaRPr>
          </a:p>
          <a:p>
            <a:pPr latinLnBrk="1">
              <a:lnSpc>
                <a:spcPct val="130000"/>
              </a:lnSpc>
              <a:spcBef>
                <a:spcPct val="20000"/>
              </a:spcBef>
              <a:buClr>
                <a:srgbClr val="33CCFF"/>
              </a:buClr>
              <a:buSzPct val="75000"/>
              <a:defRPr/>
            </a:pPr>
            <a:r>
              <a:rPr lang="ko-KR" altLang="en-US" sz="1600" b="1" kern="0" dirty="0">
                <a:latin typeface="맑은 고딕" pitchFamily="50" charset="-127"/>
                <a:ea typeface="맑은 고딕" pitchFamily="50" charset="-127"/>
              </a:rPr>
              <a:t>포트폴리오는 학생들의 특정 영역과 관련된 지식이나 수행 능력의 상태와 함께 지식 수준과 수행 능력의 발전과 변화 과정 까지를 종합적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으로 보여주며 어떤 과정을 통해 포트폴리오가 만들어지고 </a:t>
            </a:r>
            <a:r>
              <a:rPr lang="ko-KR" altLang="en-US" sz="1580" kern="0" dirty="0" err="1">
                <a:latin typeface="맑은 고딕" pitchFamily="50" charset="-127"/>
                <a:ea typeface="맑은 고딕" pitchFamily="50" charset="-127"/>
              </a:rPr>
              <a:t>선택되었는지에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 대한 </a:t>
            </a:r>
            <a:r>
              <a:rPr lang="ko-KR" altLang="en-US" sz="1580" b="1" kern="0" dirty="0">
                <a:latin typeface="맑은 고딕" pitchFamily="50" charset="-127"/>
                <a:ea typeface="맑은 고딕" pitchFamily="50" charset="-127"/>
              </a:rPr>
              <a:t>학생의 자기 성찰 과정이 반영</a:t>
            </a:r>
            <a:r>
              <a:rPr lang="ko-KR" altLang="en-US" sz="1580" kern="0" dirty="0">
                <a:latin typeface="맑은 고딕" pitchFamily="50" charset="-127"/>
                <a:ea typeface="맑은 고딕" pitchFamily="50" charset="-127"/>
              </a:rPr>
              <a:t>되고 평가된다는 측면에서 단순한 작품 모음집과 구별된다</a:t>
            </a:r>
            <a:r>
              <a:rPr lang="en-US" altLang="ko-KR" sz="1580" kern="0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latinLnBrk="1">
              <a:lnSpc>
                <a:spcPct val="130000"/>
              </a:lnSpc>
              <a:spcBef>
                <a:spcPct val="20000"/>
              </a:spcBef>
              <a:buClr>
                <a:srgbClr val="33CCFF"/>
              </a:buClr>
              <a:buSzPct val="75000"/>
              <a:defRPr/>
            </a:pPr>
            <a:endParaRPr lang="ko-KR" altLang="en-US" sz="1580" b="1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163250" y="6373347"/>
            <a:ext cx="2743200" cy="365125"/>
          </a:xfrm>
        </p:spPr>
        <p:txBody>
          <a:bodyPr/>
          <a:lstStyle/>
          <a:p>
            <a:r>
              <a:rPr lang="en-US" altLang="ko-KR" dirty="0" smtClean="0"/>
              <a:t>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37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27"/>
    </mc:Choice>
    <mc:Fallback xmlns="">
      <p:transition spd="slow" advTm="9242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</a:rPr>
              <a:t>6. </a:t>
            </a:r>
            <a:r>
              <a:rPr lang="ko-KR" altLang="en-US" dirty="0" smtClean="0">
                <a:latin typeface="맑은 고딕" pitchFamily="50" charset="-127"/>
              </a:rPr>
              <a:t>학생포트폴리오 </a:t>
            </a:r>
            <a:r>
              <a:rPr lang="ko-KR" altLang="en-US" dirty="0">
                <a:latin typeface="맑은 고딕" pitchFamily="50" charset="-127"/>
              </a:rPr>
              <a:t>사례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1328F5E-6C39-4E93-9BFD-49351BC2E3AB}"/>
              </a:ext>
            </a:extLst>
          </p:cNvPr>
          <p:cNvSpPr/>
          <p:nvPr/>
        </p:nvSpPr>
        <p:spPr>
          <a:xfrm>
            <a:off x="1186370" y="5851013"/>
            <a:ext cx="7063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맑은 고딕" pitchFamily="50" charset="-127"/>
              </a:rPr>
              <a:t>출처</a:t>
            </a:r>
            <a:r>
              <a:rPr lang="en-US" altLang="ko-KR" sz="1200" dirty="0">
                <a:latin typeface="맑은 고딕" pitchFamily="50" charset="-127"/>
              </a:rPr>
              <a:t>: </a:t>
            </a:r>
            <a:r>
              <a:rPr lang="ko-KR" altLang="en-US" sz="1200" dirty="0" smtClean="0">
                <a:latin typeface="맑은 고딕" pitchFamily="50" charset="-127"/>
              </a:rPr>
              <a:t>응용컴퓨터공학과 </a:t>
            </a:r>
            <a:r>
              <a:rPr lang="ko-KR" altLang="en-US" sz="1200" dirty="0" err="1" smtClean="0">
                <a:latin typeface="맑은 고딕" pitchFamily="50" charset="-127"/>
              </a:rPr>
              <a:t>나재원</a:t>
            </a:r>
            <a:r>
              <a:rPr lang="en-US" altLang="ko-KR" sz="1200" dirty="0" smtClean="0">
                <a:latin typeface="맑은 고딕" pitchFamily="50" charset="-127"/>
              </a:rPr>
              <a:t>(2020</a:t>
            </a:r>
            <a:r>
              <a:rPr lang="ko-KR" altLang="en-US" sz="1200" dirty="0" smtClean="0">
                <a:latin typeface="맑은 고딕" pitchFamily="50" charset="-127"/>
              </a:rPr>
              <a:t>년 전국 학생포트폴리오 </a:t>
            </a:r>
            <a:r>
              <a:rPr lang="ko-KR" altLang="en-US" sz="1200" dirty="0">
                <a:latin typeface="맑은 고딕" pitchFamily="50" charset="-127"/>
              </a:rPr>
              <a:t>경진대회 대상</a:t>
            </a:r>
            <a:r>
              <a:rPr lang="en-US" altLang="ko-KR" sz="1200" dirty="0">
                <a:latin typeface="맑은 고딕" pitchFamily="50" charset="-127"/>
              </a:rPr>
              <a:t>, </a:t>
            </a:r>
            <a:r>
              <a:rPr lang="ko-KR" altLang="en-US" sz="1200" dirty="0" smtClean="0">
                <a:latin typeface="맑은 고딕" pitchFamily="50" charset="-127"/>
              </a:rPr>
              <a:t>교육부장관상</a:t>
            </a:r>
            <a:r>
              <a:rPr lang="en-US" altLang="ko-KR" sz="1200" dirty="0">
                <a:latin typeface="맑은 고딕" pitchFamily="50" charset="-127"/>
              </a:rPr>
              <a:t>)</a:t>
            </a:r>
          </a:p>
          <a:p>
            <a:endParaRPr lang="ko-KR" altLang="en-US" sz="12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32699" t="7828" r="24577" b="53177"/>
          <a:stretch/>
        </p:blipFill>
        <p:spPr>
          <a:xfrm>
            <a:off x="443419" y="1803401"/>
            <a:ext cx="5477796" cy="292479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33294" t="12280" r="24407" b="7956"/>
          <a:stretch/>
        </p:blipFill>
        <p:spPr>
          <a:xfrm>
            <a:off x="6273800" y="1011387"/>
            <a:ext cx="5308600" cy="46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7"/>
    </mc:Choice>
    <mc:Fallback xmlns="">
      <p:transition spd="slow" advTm="5710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</a:rPr>
              <a:t>6. </a:t>
            </a:r>
            <a:r>
              <a:rPr lang="ko-KR" altLang="en-US" dirty="0" smtClean="0">
                <a:latin typeface="맑은 고딕" pitchFamily="50" charset="-127"/>
              </a:rPr>
              <a:t>학생포트폴리오 </a:t>
            </a:r>
            <a:r>
              <a:rPr lang="ko-KR" altLang="en-US" dirty="0">
                <a:latin typeface="맑은 고딕" pitchFamily="50" charset="-127"/>
              </a:rPr>
              <a:t>사례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A78585A-EAB5-4313-A909-06F79C18E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1" t="34586" r="12103" b="12394"/>
          <a:stretch/>
        </p:blipFill>
        <p:spPr>
          <a:xfrm>
            <a:off x="197374" y="694507"/>
            <a:ext cx="11628866" cy="505605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1328F5E-6C39-4E93-9BFD-49351BC2E3AB}"/>
              </a:ext>
            </a:extLst>
          </p:cNvPr>
          <p:cNvSpPr/>
          <p:nvPr/>
        </p:nvSpPr>
        <p:spPr>
          <a:xfrm>
            <a:off x="1186370" y="5851013"/>
            <a:ext cx="7063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맑은 고딕" pitchFamily="50" charset="-127"/>
              </a:rPr>
              <a:t>출처</a:t>
            </a:r>
            <a:r>
              <a:rPr lang="en-US" altLang="ko-KR" sz="1200" dirty="0">
                <a:latin typeface="맑은 고딕" pitchFamily="50" charset="-127"/>
              </a:rPr>
              <a:t>: </a:t>
            </a:r>
            <a:r>
              <a:rPr lang="ko-KR" altLang="en-US" sz="1200" dirty="0">
                <a:latin typeface="맑은 고딕" pitchFamily="50" charset="-127"/>
              </a:rPr>
              <a:t>건축공학과  최현진</a:t>
            </a:r>
            <a:r>
              <a:rPr lang="en-US" altLang="ko-KR" sz="1200" dirty="0">
                <a:latin typeface="맑은 고딕" pitchFamily="50" charset="-127"/>
              </a:rPr>
              <a:t>(2017</a:t>
            </a:r>
            <a:r>
              <a:rPr lang="ko-KR" altLang="en-US" sz="1200" dirty="0">
                <a:latin typeface="맑은 고딕" pitchFamily="50" charset="-127"/>
              </a:rPr>
              <a:t>년 </a:t>
            </a:r>
            <a:r>
              <a:rPr lang="ko-KR" altLang="en-US" sz="1200" dirty="0" smtClean="0">
                <a:latin typeface="맑은 고딕" pitchFamily="50" charset="-127"/>
              </a:rPr>
              <a:t>전국 학생포트폴리오 </a:t>
            </a:r>
            <a:r>
              <a:rPr lang="ko-KR" altLang="en-US" sz="1200" dirty="0">
                <a:latin typeface="맑은 고딕" pitchFamily="50" charset="-127"/>
              </a:rPr>
              <a:t>경진대회 대상</a:t>
            </a:r>
            <a:r>
              <a:rPr lang="en-US" altLang="ko-KR" sz="1200" dirty="0">
                <a:latin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</a:rPr>
              <a:t>교육부 </a:t>
            </a:r>
            <a:r>
              <a:rPr lang="ko-KR" altLang="en-US" sz="1200" dirty="0" err="1">
                <a:latin typeface="맑은 고딕" pitchFamily="50" charset="-127"/>
              </a:rPr>
              <a:t>장관상</a:t>
            </a:r>
            <a:r>
              <a:rPr lang="en-US" altLang="ko-KR" sz="1200" dirty="0">
                <a:latin typeface="맑은 고딕" pitchFamily="50" charset="-127"/>
              </a:rPr>
              <a:t>)</a:t>
            </a:r>
          </a:p>
          <a:p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997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7"/>
    </mc:Choice>
    <mc:Fallback xmlns="">
      <p:transition spd="slow" advTm="57107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4472C4"/>
                </a:solidFill>
              </a:rPr>
              <a:t>7. </a:t>
            </a:r>
            <a:r>
              <a:rPr lang="ko-KR" altLang="en-US" dirty="0">
                <a:solidFill>
                  <a:srgbClr val="4472C4"/>
                </a:solidFill>
              </a:rPr>
              <a:t>공학교육혁신센터 </a:t>
            </a:r>
            <a:r>
              <a:rPr lang="ko-KR" altLang="en-US" dirty="0" smtClean="0">
                <a:solidFill>
                  <a:srgbClr val="4472C4"/>
                </a:solidFill>
              </a:rPr>
              <a:t>소개</a:t>
            </a:r>
            <a:endParaRPr lang="ko-KR" altLang="en-US" dirty="0">
              <a:solidFill>
                <a:srgbClr val="4472C4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 bwMode="auto">
          <a:xfrm>
            <a:off x="4996706" y="1895022"/>
            <a:ext cx="2016224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4852690" y="3479198"/>
            <a:ext cx="2304256" cy="25922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latin typeface="+mn-ea"/>
              </a:rPr>
              <a:t>장우영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전자전기</a:t>
            </a:r>
            <a:r>
              <a:rPr kumimoji="1" lang="en-US" altLang="ko-KR" sz="1600" dirty="0" smtClean="0">
                <a:latin typeface="+mn-ea"/>
              </a:rPr>
              <a:t>)</a:t>
            </a:r>
            <a:r>
              <a:rPr kumimoji="1" lang="ko-KR" altLang="en-US" sz="1600" dirty="0" smtClean="0">
                <a:latin typeface="+mn-ea"/>
              </a:rPr>
              <a:t> </a:t>
            </a:r>
            <a:endParaRPr kumimoji="1" lang="en-US" altLang="ko-KR" sz="1600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latin typeface="+mn-ea"/>
              </a:rPr>
              <a:t>김재엽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화학</a:t>
            </a:r>
            <a:r>
              <a:rPr kumimoji="1" lang="en-US" altLang="ko-KR" sz="1600" dirty="0" smtClean="0">
                <a:latin typeface="+mn-ea"/>
              </a:rPr>
              <a:t>)</a:t>
            </a:r>
            <a:br>
              <a:rPr kumimoji="1" lang="en-US" altLang="ko-KR" sz="1600" dirty="0" smtClean="0">
                <a:latin typeface="+mn-ea"/>
              </a:rPr>
            </a:br>
            <a:r>
              <a:rPr kumimoji="1" lang="ko-KR" altLang="en-US" sz="1600" dirty="0" err="1" smtClean="0">
                <a:latin typeface="+mn-ea"/>
              </a:rPr>
              <a:t>오준균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고분자</a:t>
            </a:r>
            <a:r>
              <a:rPr kumimoji="1" lang="en-US" altLang="ko-KR" sz="1600" dirty="0" smtClean="0">
                <a:latin typeface="+mn-ea"/>
              </a:rPr>
              <a:t>)</a:t>
            </a:r>
            <a:br>
              <a:rPr kumimoji="1" lang="en-US" altLang="ko-KR" sz="1600" dirty="0" smtClean="0">
                <a:latin typeface="+mn-ea"/>
              </a:rPr>
            </a:br>
            <a:r>
              <a:rPr kumimoji="1" lang="ko-KR" altLang="en-US" sz="1600" dirty="0" smtClean="0">
                <a:latin typeface="+mn-ea"/>
              </a:rPr>
              <a:t>이원준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파이버시스템</a:t>
            </a:r>
            <a:r>
              <a:rPr kumimoji="1" lang="en-US" altLang="ko-KR" sz="1600" dirty="0" smtClean="0">
                <a:latin typeface="+mn-ea"/>
              </a:rPr>
              <a:t>)</a:t>
            </a:r>
            <a:br>
              <a:rPr kumimoji="1" lang="en-US" altLang="ko-KR" sz="1600" dirty="0" smtClean="0">
                <a:latin typeface="+mn-ea"/>
              </a:rPr>
            </a:br>
            <a:r>
              <a:rPr kumimoji="1" lang="ko-KR" altLang="en-US" sz="1600" dirty="0" err="1" smtClean="0">
                <a:latin typeface="+mn-ea"/>
              </a:rPr>
              <a:t>이해균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토목</a:t>
            </a:r>
            <a:r>
              <a:rPr kumimoji="1" lang="en-US" altLang="ko-KR" sz="1600" dirty="0" smtClean="0">
                <a:latin typeface="+mn-ea"/>
              </a:rPr>
              <a:t>)</a:t>
            </a:r>
            <a:br>
              <a:rPr kumimoji="1" lang="en-US" altLang="ko-KR" sz="1600" dirty="0" smtClean="0">
                <a:latin typeface="+mn-ea"/>
              </a:rPr>
            </a:br>
            <a:r>
              <a:rPr kumimoji="1" lang="ko-KR" altLang="en-US" sz="1600" dirty="0" err="1" smtClean="0">
                <a:latin typeface="+mn-ea"/>
              </a:rPr>
              <a:t>조구영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기계</a:t>
            </a:r>
            <a:r>
              <a:rPr kumimoji="1" lang="en-US" altLang="ko-KR" sz="1600" dirty="0" smtClean="0">
                <a:latin typeface="+mn-ea"/>
              </a:rPr>
              <a:t>)</a:t>
            </a:r>
            <a:br>
              <a:rPr kumimoji="1" lang="en-US" altLang="ko-KR" sz="1600" dirty="0" smtClean="0">
                <a:latin typeface="+mn-ea"/>
              </a:rPr>
            </a:br>
            <a:r>
              <a:rPr kumimoji="1" lang="ko-KR" altLang="en-US" sz="1600" dirty="0" smtClean="0">
                <a:latin typeface="+mn-ea"/>
              </a:rPr>
              <a:t>김현수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건축</a:t>
            </a:r>
            <a:r>
              <a:rPr kumimoji="1" lang="en-US" altLang="ko-KR" sz="1600" dirty="0" smtClean="0">
                <a:latin typeface="+mn-ea"/>
              </a:rPr>
              <a:t>)</a:t>
            </a:r>
            <a:br>
              <a:rPr kumimoji="1" lang="en-US" altLang="ko-KR" sz="1600" dirty="0" smtClean="0">
                <a:latin typeface="+mn-ea"/>
              </a:rPr>
            </a:br>
            <a:r>
              <a:rPr kumimoji="1" lang="ko-KR" altLang="en-US" sz="1600" dirty="0" err="1" smtClean="0">
                <a:latin typeface="+mn-ea"/>
              </a:rPr>
              <a:t>김준모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응용컴퓨터</a:t>
            </a:r>
            <a:r>
              <a:rPr kumimoji="1" lang="en-US" altLang="ko-KR" sz="1600" dirty="0" smtClean="0">
                <a:latin typeface="+mn-ea"/>
              </a:rPr>
              <a:t>) </a:t>
            </a:r>
            <a:br>
              <a:rPr kumimoji="1" lang="en-US" altLang="ko-KR" sz="1600" dirty="0" smtClean="0">
                <a:latin typeface="+mn-ea"/>
              </a:rPr>
            </a:br>
            <a:r>
              <a:rPr kumimoji="1" lang="ko-KR" altLang="en-US" sz="1600" dirty="0" err="1" smtClean="0">
                <a:latin typeface="+mn-ea"/>
              </a:rPr>
              <a:t>박규식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소프트웨어</a:t>
            </a:r>
            <a:r>
              <a:rPr kumimoji="1" lang="en-US" altLang="ko-KR" sz="1600" dirty="0" smtClean="0">
                <a:latin typeface="+mn-ea"/>
              </a:rPr>
              <a:t>)</a:t>
            </a:r>
            <a:endParaRPr kumimoji="1" lang="ko-KR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4852690" y="3047150"/>
            <a:ext cx="230425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dirty="0" smtClean="0">
                <a:latin typeface="+mn-ea"/>
              </a:rPr>
              <a:t>프로그램 </a:t>
            </a:r>
            <a:r>
              <a:rPr kumimoji="1" lang="ko-KR" altLang="en-US" dirty="0" err="1" smtClean="0">
                <a:latin typeface="+mn-ea"/>
              </a:rPr>
              <a:t>디렉터</a:t>
            </a:r>
            <a:endParaRPr kumimoji="1" lang="ko-KR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7372970" y="3479198"/>
            <a:ext cx="2016224" cy="25922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latin typeface="+mn-ea"/>
              </a:rPr>
              <a:t>조재희</a:t>
            </a:r>
            <a:r>
              <a:rPr kumimoji="1" lang="en-US" altLang="ko-K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kumimoji="1" lang="ko-KR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팀장</a:t>
            </a:r>
            <a:r>
              <a:rPr kumimoji="1" lang="en-US" altLang="ko-K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)</a:t>
            </a:r>
            <a:r>
              <a:rPr kumimoji="1" lang="ko-KR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endParaRPr kumimoji="1" lang="en-US" altLang="ko-K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latin typeface="+mn-ea"/>
              </a:rPr>
              <a:t> --------------------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황윤자</a:t>
            </a:r>
            <a:r>
              <a:rPr kumimoji="1" lang="en-US" altLang="ko-K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kumimoji="1" lang="ko-KR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연구교수</a:t>
            </a:r>
            <a:r>
              <a:rPr kumimoji="1" lang="en-US" altLang="ko-K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latin typeface="+mn-ea"/>
              </a:rPr>
              <a:t>김희진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연구</a:t>
            </a:r>
            <a:r>
              <a:rPr kumimoji="1" lang="ko-KR" altLang="en-US" sz="1600" dirty="0">
                <a:latin typeface="+mn-ea"/>
              </a:rPr>
              <a:t>원</a:t>
            </a:r>
            <a:r>
              <a:rPr kumimoji="1" lang="en-US" altLang="ko-KR" sz="1600" dirty="0" smtClean="0">
                <a:latin typeface="+mn-ea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err="1" smtClean="0">
                <a:latin typeface="+mn-ea"/>
              </a:rPr>
              <a:t>송지아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연구원</a:t>
            </a:r>
            <a:r>
              <a:rPr kumimoji="1" lang="en-US" altLang="ko-KR" sz="1600" dirty="0" smtClean="0">
                <a:latin typeface="+mn-ea"/>
              </a:rPr>
              <a:t>)</a:t>
            </a:r>
            <a:br>
              <a:rPr kumimoji="1" lang="en-US" altLang="ko-KR" sz="1600" dirty="0" smtClean="0">
                <a:latin typeface="+mn-ea"/>
              </a:rPr>
            </a:br>
            <a:r>
              <a:rPr kumimoji="1" lang="ko-KR" altLang="en-US" sz="1600" dirty="0" err="1" smtClean="0">
                <a:latin typeface="+mn-ea"/>
              </a:rPr>
              <a:t>함연경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직원</a:t>
            </a:r>
            <a:r>
              <a:rPr kumimoji="1" lang="en-US" altLang="ko-KR" sz="1600" dirty="0" smtClean="0">
                <a:latin typeface="+mn-ea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latin typeface="+mn-ea"/>
              </a:rPr>
              <a:t>최훈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조교</a:t>
            </a:r>
            <a:r>
              <a:rPr kumimoji="1" lang="en-US" altLang="ko-KR" sz="1600" dirty="0" smtClean="0">
                <a:latin typeface="+mn-ea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latin typeface="+mn-ea"/>
              </a:rPr>
              <a:t>김희진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조교</a:t>
            </a:r>
            <a:r>
              <a:rPr kumimoji="1" lang="en-US" altLang="ko-KR" sz="1600" dirty="0" smtClean="0">
                <a:latin typeface="+mn-ea"/>
              </a:rPr>
              <a:t>)</a:t>
            </a:r>
          </a:p>
        </p:txBody>
      </p:sp>
      <p:sp>
        <p:nvSpPr>
          <p:cNvPr id="26" name="직사각형 25"/>
          <p:cNvSpPr/>
          <p:nvPr/>
        </p:nvSpPr>
        <p:spPr bwMode="auto">
          <a:xfrm>
            <a:off x="7372970" y="3047150"/>
            <a:ext cx="201622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dirty="0" smtClean="0">
                <a:latin typeface="+mn-ea"/>
              </a:rPr>
              <a:t>센터 </a:t>
            </a:r>
            <a:r>
              <a:rPr kumimoji="1" lang="ko-KR" altLang="en-US" dirty="0" err="1" smtClean="0">
                <a:latin typeface="+mn-ea"/>
              </a:rPr>
              <a:t>운영팀</a:t>
            </a:r>
            <a:endParaRPr kumimoji="1" lang="ko-KR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2404418" y="3479198"/>
            <a:ext cx="2304256" cy="25922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/>
            </a:r>
            <a:br>
              <a:rPr kumimoji="1" lang="en-US" altLang="ko-K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</a:br>
            <a:r>
              <a:rPr kumimoji="1" lang="ko-KR" alt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이해균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토목공학</a:t>
            </a:r>
            <a:r>
              <a:rPr kumimoji="1" lang="en-US" altLang="ko-KR" sz="1600" dirty="0">
                <a:latin typeface="+mn-ea"/>
              </a:rPr>
              <a:t>)</a:t>
            </a:r>
            <a:br>
              <a:rPr kumimoji="1" lang="en-US" altLang="ko-KR" sz="1600" dirty="0">
                <a:latin typeface="+mn-ea"/>
              </a:rPr>
            </a:br>
            <a:r>
              <a:rPr kumimoji="1" lang="ko-KR" altLang="en-US" sz="1600" dirty="0" err="1">
                <a:latin typeface="+mn-ea"/>
              </a:rPr>
              <a:t>조구영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기계공학</a:t>
            </a:r>
            <a:r>
              <a:rPr kumimoji="1" lang="en-US" altLang="ko-KR" sz="1600" dirty="0" smtClean="0">
                <a:latin typeface="+mn-ea"/>
              </a:rPr>
              <a:t>)</a:t>
            </a:r>
            <a:r>
              <a:rPr kumimoji="1" lang="en-US" altLang="ko-KR" sz="1600" dirty="0">
                <a:latin typeface="+mn-ea"/>
              </a:rPr>
              <a:t/>
            </a:r>
            <a:br>
              <a:rPr kumimoji="1" lang="en-US" altLang="ko-KR" sz="1600" dirty="0">
                <a:latin typeface="+mn-ea"/>
              </a:rPr>
            </a:br>
            <a:r>
              <a:rPr kumimoji="1" lang="ko-KR" altLang="en-US" sz="1600" dirty="0">
                <a:latin typeface="+mn-ea"/>
              </a:rPr>
              <a:t>김현수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건축공학</a:t>
            </a:r>
            <a:r>
              <a:rPr kumimoji="1" lang="en-US" altLang="ko-KR" sz="1600" dirty="0" smtClean="0">
                <a:latin typeface="+mn-ea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smtClean="0">
                <a:latin typeface="+mn-ea"/>
              </a:rPr>
              <a:t>장우영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전자전기</a:t>
            </a:r>
            <a:r>
              <a:rPr kumimoji="1" lang="en-US" altLang="ko-KR" sz="1600" dirty="0" smtClean="0">
                <a:latin typeface="+mn-ea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 err="1" smtClean="0">
                <a:latin typeface="+mn-ea"/>
              </a:rPr>
              <a:t>황윤자</a:t>
            </a:r>
            <a:r>
              <a:rPr kumimoji="1" lang="en-US" altLang="ko-KR" sz="1600" dirty="0" smtClean="0">
                <a:latin typeface="+mn-ea"/>
              </a:rPr>
              <a:t>(</a:t>
            </a:r>
            <a:r>
              <a:rPr kumimoji="1" lang="ko-KR" altLang="en-US" sz="1600" dirty="0" smtClean="0">
                <a:latin typeface="+mn-ea"/>
              </a:rPr>
              <a:t>연구전담교수</a:t>
            </a:r>
            <a:r>
              <a:rPr kumimoji="1" lang="en-US" altLang="ko-KR" sz="1600" dirty="0" smtClean="0">
                <a:latin typeface="+mn-ea"/>
              </a:rPr>
              <a:t>)</a:t>
            </a:r>
            <a:br>
              <a:rPr kumimoji="1" lang="en-US" altLang="ko-KR" sz="1600" dirty="0" smtClean="0">
                <a:latin typeface="+mn-ea"/>
              </a:rPr>
            </a:br>
            <a:r>
              <a:rPr kumimoji="1" lang="en-US" altLang="ko-KR" sz="1600" dirty="0" smtClean="0">
                <a:latin typeface="+mn-ea"/>
              </a:rPr>
              <a:t/>
            </a:r>
            <a:br>
              <a:rPr kumimoji="1" lang="en-US" altLang="ko-KR" sz="1600" dirty="0" smtClean="0">
                <a:latin typeface="+mn-ea"/>
              </a:rPr>
            </a:br>
            <a:r>
              <a:rPr kumimoji="1" lang="en-US" altLang="ko-KR" sz="1600" dirty="0" smtClean="0">
                <a:latin typeface="+mn-ea"/>
              </a:rPr>
              <a:t/>
            </a:r>
            <a:br>
              <a:rPr kumimoji="1" lang="en-US" altLang="ko-KR" sz="1600" dirty="0" smtClean="0">
                <a:latin typeface="+mn-ea"/>
              </a:rPr>
            </a:br>
            <a:endParaRPr kumimoji="1" lang="ko-KR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2404418" y="3047150"/>
            <a:ext cx="230425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dirty="0" smtClean="0">
                <a:latin typeface="+mn-ea"/>
              </a:rPr>
              <a:t>연구분과위원회</a:t>
            </a:r>
            <a:endParaRPr kumimoji="1" lang="ko-KR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29" name="직선 연결선 28"/>
          <p:cNvCxnSpPr>
            <a:endCxn id="20" idx="0"/>
          </p:cNvCxnSpPr>
          <p:nvPr/>
        </p:nvCxnSpPr>
        <p:spPr bwMode="auto">
          <a:xfrm rot="5400000">
            <a:off x="5824798" y="1715002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직선 연결선 29"/>
          <p:cNvCxnSpPr>
            <a:endCxn id="24" idx="0"/>
          </p:cNvCxnSpPr>
          <p:nvPr/>
        </p:nvCxnSpPr>
        <p:spPr bwMode="auto">
          <a:xfrm>
            <a:off x="6004818" y="2399078"/>
            <a:ext cx="0" cy="648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직선 연결선 30"/>
          <p:cNvCxnSpPr/>
          <p:nvPr/>
        </p:nvCxnSpPr>
        <p:spPr bwMode="auto">
          <a:xfrm>
            <a:off x="3628554" y="2831126"/>
            <a:ext cx="4896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직선 연결선 31"/>
          <p:cNvCxnSpPr/>
          <p:nvPr/>
        </p:nvCxnSpPr>
        <p:spPr bwMode="auto">
          <a:xfrm rot="5400000">
            <a:off x="8417086" y="2939138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직선 연결선 32"/>
          <p:cNvCxnSpPr/>
          <p:nvPr/>
        </p:nvCxnSpPr>
        <p:spPr bwMode="auto">
          <a:xfrm rot="5400000">
            <a:off x="3520542" y="2939138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직사각형 37"/>
          <p:cNvSpPr/>
          <p:nvPr/>
        </p:nvSpPr>
        <p:spPr>
          <a:xfrm>
            <a:off x="4996141" y="1077647"/>
            <a:ext cx="2023397" cy="459376"/>
          </a:xfrm>
          <a:prstGeom prst="rect">
            <a:avLst/>
          </a:prstGeom>
          <a:solidFill>
            <a:srgbClr val="0056B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 dirty="0">
              <a:latin typeface="+mn-e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450820" y="11203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공과대학</a:t>
            </a:r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17749" r="73232" b="80561"/>
          <a:stretch/>
        </p:blipFill>
        <p:spPr>
          <a:xfrm>
            <a:off x="2428230" y="3059340"/>
            <a:ext cx="2268252" cy="407665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3" t="17749" r="36929" b="80180"/>
          <a:stretch/>
        </p:blipFill>
        <p:spPr>
          <a:xfrm>
            <a:off x="4852690" y="3051232"/>
            <a:ext cx="2304256" cy="432047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2" t="17979" r="1186" b="80071"/>
          <a:stretch/>
        </p:blipFill>
        <p:spPr>
          <a:xfrm>
            <a:off x="7385939" y="3071503"/>
            <a:ext cx="1990285" cy="429546"/>
          </a:xfrm>
          <a:prstGeom prst="rect">
            <a:avLst/>
          </a:prstGeom>
        </p:spPr>
      </p:pic>
      <p:pic>
        <p:nvPicPr>
          <p:cNvPr id="44" name="_x145530480" descr="EMB00000e70145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3" t="1036" r="36708" b="96862"/>
          <a:stretch/>
        </p:blipFill>
        <p:spPr bwMode="auto">
          <a:xfrm>
            <a:off x="4936889" y="1895022"/>
            <a:ext cx="2088231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4980421" y="1876926"/>
            <a:ext cx="2071023" cy="553314"/>
          </a:xfrm>
          <a:prstGeom prst="rect">
            <a:avLst/>
          </a:prstGeom>
          <a:solidFill>
            <a:srgbClr val="0056B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 dirty="0">
              <a:latin typeface="+mn-ea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5231978" y="196891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학장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</a:rPr>
              <a:t>센터장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)</a:t>
            </a:r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957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ko-KR" sz="3200" b="1" dirty="0">
                <a:solidFill>
                  <a:srgbClr val="4F81BD"/>
                </a:solidFill>
                <a:latin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srgbClr val="4F81BD"/>
                </a:solidFill>
                <a:latin typeface="맑은 고딕" pitchFamily="50" charset="-127"/>
              </a:rPr>
              <a:t>7. </a:t>
            </a:r>
            <a:r>
              <a:rPr lang="ko-KR" altLang="en-US" sz="3200" b="1" dirty="0" smtClean="0">
                <a:solidFill>
                  <a:srgbClr val="4F81BD"/>
                </a:solidFill>
                <a:latin typeface="맑은 고딕" pitchFamily="50" charset="-127"/>
              </a:rPr>
              <a:t>센터장 및 </a:t>
            </a:r>
            <a:r>
              <a:rPr lang="en-US" altLang="ko-KR" sz="3200" b="1" dirty="0" smtClean="0">
                <a:solidFill>
                  <a:srgbClr val="4F81BD"/>
                </a:solidFill>
                <a:latin typeface="맑은 고딕" pitchFamily="50" charset="-127"/>
              </a:rPr>
              <a:t>PD(Program </a:t>
            </a:r>
            <a:r>
              <a:rPr lang="en-US" altLang="ko-KR" sz="3200" b="1" dirty="0">
                <a:solidFill>
                  <a:srgbClr val="4F81BD"/>
                </a:solidFill>
                <a:latin typeface="맑은 고딕" pitchFamily="50" charset="-127"/>
              </a:rPr>
              <a:t>Director) </a:t>
            </a:r>
            <a:r>
              <a:rPr lang="ko-KR" altLang="en-US" sz="3200" b="1" dirty="0" smtClean="0">
                <a:solidFill>
                  <a:srgbClr val="4F81BD"/>
                </a:solidFill>
                <a:latin typeface="맑은 고딕" pitchFamily="50" charset="-127"/>
              </a:rPr>
              <a:t>교수 소개</a:t>
            </a:r>
            <a:endParaRPr lang="ko-KR" altLang="en-US" sz="3200" b="1" dirty="0">
              <a:solidFill>
                <a:srgbClr val="4F81B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467" y="2927403"/>
            <a:ext cx="1646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전자전기공학</a:t>
            </a:r>
            <a:r>
              <a:rPr lang="en-US" altLang="ko-KR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&gt;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장우영 교수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4185" y="2933745"/>
            <a:ext cx="20056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파이버시스템공학</a:t>
            </a:r>
            <a:r>
              <a:rPr lang="en-US" altLang="ko-KR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&gt;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이원준 교수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9368" y="2933745"/>
            <a:ext cx="14045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err="1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고분자공학</a:t>
            </a:r>
            <a:r>
              <a:rPr lang="en-US" altLang="ko-KR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&gt;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 err="1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오준균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교수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1643" y="5580272"/>
            <a:ext cx="17636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응용컴퓨터공학</a:t>
            </a:r>
            <a:r>
              <a:rPr lang="en-US" altLang="ko-KR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 err="1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김준모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교수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6818" y="2933745"/>
            <a:ext cx="12250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토목공학</a:t>
            </a: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&gt;</a:t>
            </a: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 err="1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이해균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교수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12128" y="2897675"/>
            <a:ext cx="12250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기계공학</a:t>
            </a: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&gt;</a:t>
            </a: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 err="1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조구영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교수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0748" y="5580272"/>
            <a:ext cx="12250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화학공학</a:t>
            </a:r>
            <a:r>
              <a:rPr lang="en-US" altLang="ko-KR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김재엽 교수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1876" y="5580272"/>
            <a:ext cx="12250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건축공학</a:t>
            </a:r>
            <a:r>
              <a:rPr lang="en-US" altLang="ko-KR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김준희 교수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93112" y="5580272"/>
            <a:ext cx="1560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소프트웨어학</a:t>
            </a:r>
            <a:r>
              <a:rPr lang="en-US" altLang="ko-KR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 err="1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박규식</a:t>
            </a:r>
            <a:r>
              <a:rPr lang="ko-KR" altLang="en-US" sz="1400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교수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550" name="_x20893608" descr="EMB00002728261f"/>
          <p:cNvSpPr>
            <a:spLocks noChangeAspect="1" noChangeArrowheads="1"/>
          </p:cNvSpPr>
          <p:nvPr/>
        </p:nvSpPr>
        <p:spPr bwMode="auto">
          <a:xfrm>
            <a:off x="4269164" y="994502"/>
            <a:ext cx="11953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65553" name="_x203139056" descr="EMB00002728262b"/>
          <p:cNvSpPr>
            <a:spLocks noChangeAspect="1" noChangeArrowheads="1"/>
          </p:cNvSpPr>
          <p:nvPr/>
        </p:nvSpPr>
        <p:spPr bwMode="auto">
          <a:xfrm>
            <a:off x="8297452" y="1401305"/>
            <a:ext cx="12128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65554" name="_x275841760" descr="EMB00002728262e"/>
          <p:cNvSpPr>
            <a:spLocks noChangeAspect="1" noChangeArrowheads="1"/>
          </p:cNvSpPr>
          <p:nvPr/>
        </p:nvSpPr>
        <p:spPr bwMode="auto">
          <a:xfrm>
            <a:off x="10313578" y="1401305"/>
            <a:ext cx="11509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65555" name="_x20750816" descr="EMB000027282631"/>
          <p:cNvSpPr>
            <a:spLocks noChangeAspect="1" noChangeArrowheads="1"/>
          </p:cNvSpPr>
          <p:nvPr/>
        </p:nvSpPr>
        <p:spPr bwMode="auto">
          <a:xfrm>
            <a:off x="2906546" y="4065647"/>
            <a:ext cx="115093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930136784" descr="EMB00002890065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27" y="3780104"/>
            <a:ext cx="1476202" cy="174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930136640" descr="EMB00002890065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818" y="1065301"/>
            <a:ext cx="151786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930139304" descr="EMB0000289006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635" y="1021873"/>
            <a:ext cx="144191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7" name="_x930138728" descr="EMB0000289006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431" y="1097675"/>
            <a:ext cx="145642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9" name="_x930228440" descr="EMB0000289006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99" y="3766476"/>
            <a:ext cx="14584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61" name="_x930228296" descr="EMB00002890066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378" y="3766476"/>
            <a:ext cx="14686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63" name="_x930229304" descr="EMB00002890066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45" y="1074505"/>
            <a:ext cx="1492138" cy="18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-114904" y="4332876"/>
            <a:ext cx="3066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&lt;</a:t>
            </a:r>
            <a:r>
              <a:rPr lang="ko-KR" altLang="en-US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공과대학장</a:t>
            </a:r>
            <a:r>
              <a:rPr lang="en-US" altLang="ko-KR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, </a:t>
            </a:r>
          </a:p>
          <a:p>
            <a:pPr algn="ctr">
              <a:defRPr/>
            </a:pPr>
            <a:r>
              <a:rPr lang="ko-KR" altLang="en-US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공학교육혁신센터장</a:t>
            </a:r>
            <a:r>
              <a:rPr lang="en-US" altLang="ko-KR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&gt;</a:t>
            </a:r>
          </a:p>
          <a:p>
            <a:pPr algn="ctr">
              <a:defRPr/>
            </a:pPr>
            <a:r>
              <a:rPr lang="ko-KR" altLang="en-US" b="1" dirty="0" err="1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이우걸</a:t>
            </a:r>
            <a:r>
              <a:rPr lang="ko-KR" altLang="en-US" b="1" dirty="0" smtClean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</a:rPr>
              <a:t> 교수</a:t>
            </a:r>
            <a:endParaRPr lang="ko-KR" altLang="en-US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23900" y="1802940"/>
            <a:ext cx="14182302" cy="4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" name="_x390275288" descr="EMB0000587c10a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2260140"/>
            <a:ext cx="1491544" cy="19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397096208" descr="EMB0000587c10a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88" y="1082825"/>
            <a:ext cx="1333849" cy="178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8042" y="3230970"/>
            <a:ext cx="14063135" cy="52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397097360" descr="EMB0000587c10a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43" y="3790260"/>
            <a:ext cx="1378848" cy="17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163250" y="6373347"/>
            <a:ext cx="2743200" cy="365125"/>
          </a:xfrm>
        </p:spPr>
        <p:txBody>
          <a:bodyPr/>
          <a:lstStyle/>
          <a:p>
            <a:r>
              <a:rPr lang="en-US" altLang="ko-KR" dirty="0" smtClean="0"/>
              <a:t>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99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467DB9"/>
                </a:solidFill>
              </a:rPr>
              <a:t>1. </a:t>
            </a:r>
            <a:r>
              <a:rPr lang="ko-KR" altLang="en-US" b="1" dirty="0">
                <a:solidFill>
                  <a:srgbClr val="467DB9"/>
                </a:solidFill>
              </a:rPr>
              <a:t>단국대학교 소개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374" y="1059029"/>
            <a:ext cx="5475380" cy="505012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</a:pP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1947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11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월 해방 후</a:t>
            </a:r>
            <a:r>
              <a:rPr lang="en-US" altLang="ko-KR" sz="2400" dirty="0" smtClean="0">
                <a:solidFill>
                  <a:schemeClr val="tx1"/>
                </a:solidFill>
                <a:latin typeface="+mn-ea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최초의 민족사학으로 개교</a:t>
            </a:r>
            <a:endParaRPr lang="en-US" altLang="ko-KR" sz="24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창학 정신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구국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자주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자립</a:t>
            </a:r>
            <a:endParaRPr lang="en-US" altLang="ko-KR" sz="24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교시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진리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봉사</a:t>
            </a:r>
            <a:endParaRPr lang="en-US" altLang="ko-KR" sz="24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교육목표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민족애를 바탕으로 인류 사회에 공헌하는 전문인의 양성</a:t>
            </a:r>
            <a:endParaRPr lang="en-US" altLang="ko-KR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35714" t="10792" r="24405" b="6435"/>
          <a:stretch/>
        </p:blipFill>
        <p:spPr>
          <a:xfrm>
            <a:off x="5387204" y="88901"/>
            <a:ext cx="6665096" cy="66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24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공학인증에</a:t>
            </a:r>
            <a:r>
              <a:rPr lang="ko-KR" altLang="en-US" dirty="0" smtClean="0"/>
              <a:t> </a:t>
            </a:r>
            <a:r>
              <a:rPr lang="ko-KR" altLang="en-US" dirty="0"/>
              <a:t>관한 </a:t>
            </a:r>
            <a:r>
              <a:rPr lang="ko-KR" altLang="en-US" dirty="0" smtClean="0"/>
              <a:t>문의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373" y="2163929"/>
            <a:ext cx="11709077" cy="2433471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b="1" dirty="0">
                <a:solidFill>
                  <a:srgbClr val="254061"/>
                </a:solidFill>
                <a:latin typeface="+mn-ea"/>
                <a:cs typeface="HY강B"/>
              </a:rPr>
              <a:t>선배에게 물어보는 것도 보다는 </a:t>
            </a:r>
            <a:endParaRPr lang="en-US" altLang="ko-KR" b="1" dirty="0">
              <a:solidFill>
                <a:srgbClr val="254061"/>
              </a:solidFill>
              <a:latin typeface="+mn-ea"/>
              <a:cs typeface="HY강B"/>
            </a:endParaRPr>
          </a:p>
          <a:p>
            <a:pPr marL="0" indent="0" algn="ctr">
              <a:buNone/>
            </a:pPr>
            <a:r>
              <a:rPr lang="ko-KR" altLang="en-US" b="1" dirty="0">
                <a:latin typeface="+mn-ea"/>
                <a:cs typeface="HY강B"/>
              </a:rPr>
              <a:t>먼저</a:t>
            </a:r>
            <a:r>
              <a:rPr lang="ko-KR" altLang="en-US" b="1" dirty="0">
                <a:solidFill>
                  <a:srgbClr val="C00000"/>
                </a:solidFill>
                <a:latin typeface="+mn-ea"/>
                <a:cs typeface="HY강B"/>
              </a:rPr>
              <a:t> 학과 </a:t>
            </a:r>
            <a:r>
              <a:rPr lang="en-US" altLang="ko-KR" b="1" dirty="0" smtClean="0">
                <a:solidFill>
                  <a:srgbClr val="C00000"/>
                </a:solidFill>
                <a:latin typeface="+mn-ea"/>
                <a:cs typeface="HY강B"/>
              </a:rPr>
              <a:t>PD</a:t>
            </a:r>
            <a:r>
              <a:rPr lang="ko-KR" altLang="en-US" b="1" dirty="0" smtClean="0">
                <a:solidFill>
                  <a:srgbClr val="C00000"/>
                </a:solidFill>
                <a:latin typeface="+mn-ea"/>
                <a:cs typeface="HY강B"/>
              </a:rPr>
              <a:t>교수님</a:t>
            </a:r>
            <a:r>
              <a:rPr lang="en-US" altLang="ko-KR" b="1" dirty="0">
                <a:solidFill>
                  <a:srgbClr val="C00000"/>
                </a:solidFill>
                <a:latin typeface="+mn-ea"/>
                <a:cs typeface="HY강B"/>
              </a:rPr>
              <a:t>, </a:t>
            </a:r>
            <a:r>
              <a:rPr lang="ko-KR" altLang="en-US" b="1" dirty="0" smtClean="0">
                <a:solidFill>
                  <a:srgbClr val="C00000"/>
                </a:solidFill>
                <a:latin typeface="+mn-ea"/>
                <a:cs typeface="HY강B"/>
              </a:rPr>
              <a:t>학과 인증조교선생님</a:t>
            </a:r>
            <a:r>
              <a:rPr lang="en-US" altLang="ko-KR" b="1" dirty="0">
                <a:solidFill>
                  <a:srgbClr val="C00000"/>
                </a:solidFill>
                <a:latin typeface="+mn-ea"/>
                <a:cs typeface="HY강B"/>
              </a:rPr>
              <a:t>, </a:t>
            </a:r>
          </a:p>
          <a:p>
            <a:pPr marL="0" indent="0" algn="ctr">
              <a:buNone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  <a:cs typeface="HY강B"/>
              </a:rPr>
              <a:t>공학교육혁신센터</a:t>
            </a:r>
            <a:endParaRPr lang="en-US" altLang="ko-KR" b="1" dirty="0">
              <a:solidFill>
                <a:srgbClr val="254061"/>
              </a:solidFill>
              <a:latin typeface="+mn-ea"/>
              <a:cs typeface="HY강B"/>
            </a:endParaRPr>
          </a:p>
          <a:p>
            <a:pPr marL="0" indent="0" algn="ctr">
              <a:buNone/>
            </a:pPr>
            <a:r>
              <a:rPr lang="ko-KR" altLang="en-US" b="1" dirty="0">
                <a:solidFill>
                  <a:srgbClr val="254061"/>
                </a:solidFill>
                <a:latin typeface="+mn-ea"/>
                <a:cs typeface="HY강B"/>
              </a:rPr>
              <a:t>문의하여 반드시 정확한 상담을 받아야 합니다</a:t>
            </a:r>
            <a:endParaRPr lang="ko-KR" altLang="en-US" b="1" dirty="0">
              <a:latin typeface="+mn-ea"/>
            </a:endParaRPr>
          </a:p>
          <a:p>
            <a:pPr marL="0" indent="0">
              <a:buNone/>
            </a:pPr>
            <a:endParaRPr lang="ko-KR" altLang="en-US" b="1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54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>
                <a:solidFill>
                  <a:srgbClr val="4472C4"/>
                </a:solidFill>
              </a:rPr>
              <a:t>. </a:t>
            </a:r>
            <a:r>
              <a:rPr lang="ko-KR" altLang="en-US" dirty="0" smtClean="0">
                <a:solidFill>
                  <a:srgbClr val="4472C4"/>
                </a:solidFill>
              </a:rPr>
              <a:t>공과대학</a:t>
            </a:r>
            <a:r>
              <a:rPr lang="en-US" altLang="ko-KR" dirty="0" smtClean="0">
                <a:solidFill>
                  <a:srgbClr val="4472C4"/>
                </a:solidFill>
              </a:rPr>
              <a:t> </a:t>
            </a:r>
            <a:r>
              <a:rPr lang="ko-KR" altLang="en-US" dirty="0">
                <a:solidFill>
                  <a:srgbClr val="4472C4"/>
                </a:solidFill>
              </a:rPr>
              <a:t>조직도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6" name="_x173609096" descr="EMB00000e70145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0" t="8502" r="34504" b="81074"/>
          <a:stretch/>
        </p:blipFill>
        <p:spPr bwMode="auto">
          <a:xfrm>
            <a:off x="3367453" y="1405917"/>
            <a:ext cx="5336931" cy="5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904086" y="984377"/>
            <a:ext cx="2345904" cy="521624"/>
          </a:xfrm>
          <a:prstGeom prst="rect">
            <a:avLst/>
          </a:prstGeom>
          <a:solidFill>
            <a:srgbClr val="0056BD"/>
          </a:solidFill>
          <a:ln w="3175"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>
                <a:latin typeface="+mn-ea"/>
              </a:rPr>
              <a:t>공과대학장</a:t>
            </a:r>
            <a:endParaRPr lang="ko-KR" altLang="en-US" sz="1700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61946" y="1794014"/>
            <a:ext cx="2577996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>
                <a:latin typeface="+mn-ea"/>
              </a:rPr>
              <a:t>공과대 </a:t>
            </a:r>
            <a:r>
              <a:rPr lang="ko-KR" altLang="en-US" sz="1700" dirty="0" err="1" smtClean="0">
                <a:latin typeface="+mn-ea"/>
              </a:rPr>
              <a:t>교학행정팀</a:t>
            </a:r>
            <a:endParaRPr lang="ko-KR" altLang="en-US" sz="1700" dirty="0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341011" y="1833504"/>
            <a:ext cx="2319019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>
                <a:latin typeface="+mn-ea"/>
              </a:rPr>
              <a:t>공학교육혁신센터</a:t>
            </a:r>
            <a:endParaRPr lang="ko-KR" altLang="en-US" sz="1700" dirty="0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61946" y="2300196"/>
            <a:ext cx="2577434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>
                <a:latin typeface="+mn-ea"/>
              </a:rPr>
              <a:t>학부 및 학과</a:t>
            </a:r>
            <a:endParaRPr lang="ko-KR" altLang="en-US" sz="1700" dirty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341011" y="2277222"/>
            <a:ext cx="2319019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>
                <a:latin typeface="+mn-ea"/>
              </a:rPr>
              <a:t>연구분과 위원회</a:t>
            </a:r>
            <a:endParaRPr lang="ko-KR" altLang="en-US" sz="1700" dirty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341011" y="2759356"/>
            <a:ext cx="2319019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err="1" smtClean="0">
                <a:latin typeface="+mn-ea"/>
              </a:rPr>
              <a:t>행정팀</a:t>
            </a:r>
            <a:r>
              <a:rPr lang="en-US" altLang="ko-KR" sz="1700" dirty="0" smtClean="0">
                <a:latin typeface="+mn-ea"/>
              </a:rPr>
              <a:t>(</a:t>
            </a:r>
            <a:r>
              <a:rPr lang="ko-KR" altLang="en-US" sz="1700" dirty="0" smtClean="0">
                <a:latin typeface="+mn-ea"/>
              </a:rPr>
              <a:t>인증</a:t>
            </a:r>
            <a:r>
              <a:rPr lang="en-US" altLang="ko-KR" sz="1700" dirty="0" smtClean="0">
                <a:latin typeface="+mn-ea"/>
              </a:rPr>
              <a:t>/</a:t>
            </a:r>
            <a:r>
              <a:rPr lang="ko-KR" altLang="en-US" sz="1700" dirty="0" smtClean="0">
                <a:latin typeface="+mn-ea"/>
              </a:rPr>
              <a:t>사업</a:t>
            </a:r>
            <a:r>
              <a:rPr lang="en-US" altLang="ko-KR" sz="1700" dirty="0" smtClean="0">
                <a:latin typeface="+mn-ea"/>
              </a:rPr>
              <a:t>)</a:t>
            </a:r>
            <a:endParaRPr lang="ko-KR" altLang="en-US" sz="1700" dirty="0"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341011" y="3241490"/>
            <a:ext cx="2319019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>
                <a:latin typeface="+mn-ea"/>
              </a:rPr>
              <a:t>전문프로그램</a:t>
            </a:r>
            <a:endParaRPr lang="ko-KR" altLang="en-US" sz="1700" dirty="0"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3261946" y="2788038"/>
            <a:ext cx="2577435" cy="20491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 smtClean="0">
                <a:latin typeface="+mn-ea"/>
              </a:rPr>
              <a:t>전자전기공학부</a:t>
            </a:r>
            <a:endParaRPr kumimoji="1" lang="en-US" altLang="ko-KR" sz="1550" dirty="0" smtClean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고분자공학전공</a:t>
            </a:r>
            <a:endParaRPr kumimoji="1" lang="en-US" altLang="ko-KR" sz="15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 err="1" smtClean="0">
                <a:latin typeface="+mn-ea"/>
              </a:rPr>
              <a:t>파이버융합소재공학전공</a:t>
            </a:r>
            <a:endParaRPr kumimoji="1" lang="en-US" altLang="ko-KR" sz="15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 smtClean="0">
                <a:latin typeface="+mn-ea"/>
              </a:rPr>
              <a:t>토목환경공학과</a:t>
            </a:r>
            <a:endParaRPr kumimoji="1" lang="en-US" altLang="ko-KR" sz="1550" dirty="0" smtClean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기계공학과</a:t>
            </a:r>
            <a:endParaRPr kumimoji="1" lang="en-US" altLang="ko-KR" sz="15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 smtClean="0">
                <a:latin typeface="+mn-ea"/>
              </a:rPr>
              <a:t>화학공학과</a:t>
            </a:r>
            <a:endParaRPr kumimoji="1" lang="en-US" altLang="ko-KR" sz="1550" dirty="0" smtClean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건축공학과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건축학과</a:t>
            </a:r>
            <a:endParaRPr kumimoji="1" lang="en-US" altLang="ko-KR" sz="15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6339079" y="3680913"/>
            <a:ext cx="2321285" cy="24838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b="1" dirty="0">
                <a:latin typeface="+mn-ea"/>
              </a:rPr>
              <a:t>건축공학 전문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b="1" dirty="0" smtClean="0">
                <a:latin typeface="+mn-ea"/>
              </a:rPr>
              <a:t>기계공학 </a:t>
            </a:r>
            <a:r>
              <a:rPr kumimoji="1" lang="ko-KR" altLang="en-US" sz="1550" b="1" dirty="0">
                <a:latin typeface="+mn-ea"/>
              </a:rPr>
              <a:t>전문</a:t>
            </a:r>
            <a:endParaRPr kumimoji="1" lang="en-US" altLang="ko-KR" sz="1550" b="1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고분자공학 전문</a:t>
            </a:r>
            <a:endParaRPr kumimoji="1" lang="en-US" altLang="ko-KR" sz="15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b="1" dirty="0" err="1" smtClean="0">
                <a:latin typeface="+mn-ea"/>
              </a:rPr>
              <a:t>소프트웨어학</a:t>
            </a:r>
            <a:r>
              <a:rPr kumimoji="1" lang="ko-KR" altLang="en-US" sz="1550" b="1" dirty="0" smtClean="0">
                <a:latin typeface="+mn-ea"/>
              </a:rPr>
              <a:t> 전문</a:t>
            </a:r>
            <a:endParaRPr kumimoji="1" lang="en-US" altLang="ko-KR" sz="1550" b="1" dirty="0" smtClean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b="1" dirty="0">
                <a:latin typeface="+mn-ea"/>
              </a:rPr>
              <a:t>전자전기공학 전문</a:t>
            </a:r>
            <a:endParaRPr kumimoji="1" lang="en-US" altLang="ko-KR" sz="1550" b="1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컴퓨터공학 전문</a:t>
            </a:r>
            <a:endParaRPr kumimoji="1" lang="en-US" altLang="ko-KR" sz="15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b="1" dirty="0" smtClean="0">
                <a:latin typeface="+mn-ea"/>
              </a:rPr>
              <a:t>토목공학 전문</a:t>
            </a:r>
            <a:endParaRPr kumimoji="1" lang="en-US" altLang="ko-KR" sz="1550" b="1" dirty="0" smtClean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b="1" dirty="0" smtClean="0">
                <a:latin typeface="+mn-ea"/>
              </a:rPr>
              <a:t>파이버융합소재 전문</a:t>
            </a:r>
            <a:endParaRPr kumimoji="1" lang="en-US" altLang="ko-KR" sz="1550" b="1" dirty="0" smtClean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b="1" dirty="0">
                <a:latin typeface="+mn-ea"/>
              </a:rPr>
              <a:t>화학공학 </a:t>
            </a:r>
            <a:r>
              <a:rPr kumimoji="1" lang="ko-KR" altLang="en-US" sz="1550" b="1" dirty="0" smtClean="0">
                <a:latin typeface="+mn-ea"/>
              </a:rPr>
              <a:t>전문</a:t>
            </a:r>
            <a:endParaRPr kumimoji="1" lang="en-US" altLang="ko-KR" sz="155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640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467DB9"/>
                </a:solidFill>
              </a:rPr>
              <a:t>2. </a:t>
            </a:r>
            <a:r>
              <a:rPr lang="ko-KR" altLang="en-US" b="1" dirty="0" smtClean="0">
                <a:solidFill>
                  <a:srgbClr val="467DB9"/>
                </a:solidFill>
              </a:rPr>
              <a:t>공과대학 소개</a:t>
            </a:r>
            <a:endParaRPr lang="ko-KR" altLang="en-US" b="1" dirty="0">
              <a:solidFill>
                <a:srgbClr val="467DB9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12661" y="1590720"/>
            <a:ext cx="323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600" dirty="0" smtClean="0">
                <a:latin typeface="+mn-ea"/>
              </a:rPr>
              <a:t> 공과대학 인증관련 졸업생 현황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049295" y="3614591"/>
            <a:ext cx="3307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600" dirty="0" smtClean="0">
                <a:latin typeface="+mn-ea"/>
              </a:rPr>
              <a:t>  공과대학 인증관련 재학생 현황</a:t>
            </a:r>
            <a:endParaRPr lang="en-US" altLang="ko-KR" sz="1600" dirty="0">
              <a:latin typeface="+mn-ea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936888"/>
              </p:ext>
            </p:extLst>
          </p:nvPr>
        </p:nvGraphicFramePr>
        <p:xfrm>
          <a:off x="7024791" y="4267280"/>
          <a:ext cx="4769252" cy="9525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9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3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559</a:t>
                      </a:r>
                      <a:r>
                        <a:rPr kumimoji="0" lang="ko-KR" altLang="en-US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666</a:t>
                      </a:r>
                      <a:r>
                        <a:rPr kumimoji="0" lang="ko-KR" altLang="en-US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767</a:t>
                      </a:r>
                      <a:r>
                        <a:rPr kumimoji="0" lang="ko-KR" altLang="en-US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952</a:t>
                      </a:r>
                      <a:r>
                        <a:rPr kumimoji="0" lang="ko-KR" altLang="en-US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514526" y="3928726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(‘20. 2</a:t>
            </a:r>
            <a:r>
              <a:rPr lang="ko-KR" altLang="en-US" sz="1100" dirty="0" smtClean="0">
                <a:latin typeface="+mn-ea"/>
              </a:rPr>
              <a:t>학기 기준</a:t>
            </a:r>
            <a:r>
              <a:rPr lang="en-US" altLang="ko-KR" sz="1100" dirty="0" smtClean="0">
                <a:latin typeface="+mn-ea"/>
              </a:rPr>
              <a:t>)</a:t>
            </a:r>
            <a:endParaRPr lang="ko-KR" altLang="en-US" sz="1100" dirty="0"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5016" y="1396996"/>
            <a:ext cx="5546896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000" b="1" dirty="0" smtClean="0">
                <a:latin typeface="+mn-ea"/>
              </a:rPr>
              <a:t>공과대학의 </a:t>
            </a:r>
            <a:r>
              <a:rPr lang="ko-KR" altLang="en-US" sz="2000" b="1" dirty="0">
                <a:latin typeface="+mn-ea"/>
              </a:rPr>
              <a:t>교육목표</a:t>
            </a:r>
            <a:endParaRPr lang="en-US" altLang="ko-KR" sz="2000" b="1" dirty="0">
              <a:latin typeface="+mn-ea"/>
            </a:endParaRPr>
          </a:p>
          <a:p>
            <a:pPr lvl="0"/>
            <a:endParaRPr lang="en-US" altLang="ko-KR" sz="2400" dirty="0" smtClean="0">
              <a:latin typeface="+mn-ea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+mn-ea"/>
              </a:rPr>
              <a:t> </a:t>
            </a:r>
            <a:r>
              <a:rPr lang="ko-KR" altLang="ko-KR" dirty="0" smtClean="0">
                <a:latin typeface="+mn-ea"/>
              </a:rPr>
              <a:t>인간존중의 정신을 갖는 공학인 양성 </a:t>
            </a:r>
            <a:r>
              <a:rPr lang="en-US" altLang="ko-KR" dirty="0" smtClean="0">
                <a:latin typeface="+mn-ea"/>
              </a:rPr>
              <a:t/>
            </a:r>
            <a:br>
              <a:rPr lang="en-US" altLang="ko-KR" dirty="0" smtClean="0">
                <a:latin typeface="+mn-ea"/>
              </a:rPr>
            </a:br>
            <a:endParaRPr lang="en-US" altLang="ko-KR" dirty="0" smtClean="0">
              <a:latin typeface="+mn-ea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+mn-ea"/>
              </a:rPr>
              <a:t> </a:t>
            </a:r>
            <a:r>
              <a:rPr lang="ko-KR" altLang="ko-KR" dirty="0" smtClean="0">
                <a:latin typeface="+mn-ea"/>
              </a:rPr>
              <a:t>창의력과 </a:t>
            </a:r>
            <a:r>
              <a:rPr lang="ko-KR" altLang="ko-KR" dirty="0" err="1" smtClean="0">
                <a:latin typeface="+mn-ea"/>
              </a:rPr>
              <a:t>리더쉽을</a:t>
            </a:r>
            <a:r>
              <a:rPr lang="ko-KR" altLang="ko-KR" dirty="0" smtClean="0">
                <a:latin typeface="+mn-ea"/>
              </a:rPr>
              <a:t> 갖춘 공학인 양성 </a:t>
            </a:r>
            <a:r>
              <a:rPr lang="en-US" altLang="ko-KR" dirty="0" smtClean="0">
                <a:latin typeface="+mn-ea"/>
              </a:rPr>
              <a:t/>
            </a:r>
            <a:br>
              <a:rPr lang="en-US" altLang="ko-KR" dirty="0" smtClean="0">
                <a:latin typeface="+mn-ea"/>
              </a:rPr>
            </a:br>
            <a:endParaRPr lang="ko-KR" altLang="ko-KR" dirty="0" smtClean="0">
              <a:latin typeface="+mn-ea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>
                <a:latin typeface="+mn-ea"/>
              </a:rPr>
              <a:t> </a:t>
            </a:r>
            <a:r>
              <a:rPr lang="ko-KR" altLang="ko-KR" dirty="0" smtClean="0">
                <a:latin typeface="+mn-ea"/>
              </a:rPr>
              <a:t>산업현장의 문제를 해결할 수 있는 실용적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ko-KR" dirty="0" smtClean="0">
                <a:latin typeface="+mn-ea"/>
              </a:rPr>
              <a:t>능력을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ko-KR" dirty="0" smtClean="0">
                <a:latin typeface="+mn-ea"/>
              </a:rPr>
              <a:t>갖춘 공학인 양성</a:t>
            </a:r>
          </a:p>
          <a:p>
            <a:pPr>
              <a:buFont typeface="Wingdings" pitchFamily="2" charset="2"/>
              <a:buChar char="§"/>
            </a:pPr>
            <a:endParaRPr lang="ko-KR" altLang="en-US" sz="2000" dirty="0"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67620" y="1888235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(‘20 </a:t>
            </a:r>
            <a:r>
              <a:rPr lang="ko-KR" altLang="en-US" sz="1100" dirty="0" smtClean="0">
                <a:latin typeface="+mn-ea"/>
              </a:rPr>
              <a:t>기준</a:t>
            </a:r>
            <a:r>
              <a:rPr lang="en-US" altLang="ko-KR" sz="1100" dirty="0" smtClean="0">
                <a:latin typeface="+mn-ea"/>
              </a:rPr>
              <a:t>)</a:t>
            </a:r>
            <a:endParaRPr lang="ko-KR" altLang="en-US" sz="1100" dirty="0">
              <a:latin typeface="+mn-ea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28217"/>
              </p:ext>
            </p:extLst>
          </p:nvPr>
        </p:nvGraphicFramePr>
        <p:xfrm>
          <a:off x="7012661" y="2309714"/>
          <a:ext cx="4769252" cy="9525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9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3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2019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2020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kern="1200" dirty="0" smtClean="0"/>
                        <a:t>757</a:t>
                      </a:r>
                      <a:r>
                        <a:rPr kumimoji="0" lang="ko-KR" altLang="en-US" sz="1400" kern="1200" dirty="0" smtClean="0"/>
                        <a:t>명</a:t>
                      </a:r>
                      <a:endParaRPr kumimoji="0" lang="ko-KR" altLang="en-US" sz="14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737</a:t>
                      </a:r>
                      <a:r>
                        <a:rPr kumimoji="0" lang="ko-KR" altLang="en-US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623</a:t>
                      </a:r>
                      <a:r>
                        <a:rPr kumimoji="0" lang="ko-KR" altLang="en-US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858</a:t>
                      </a:r>
                      <a:r>
                        <a:rPr kumimoji="0" lang="ko-KR" altLang="en-US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02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467DB9"/>
                </a:solidFill>
              </a:rPr>
              <a:t>2. </a:t>
            </a:r>
            <a:r>
              <a:rPr lang="ko-KR" altLang="en-US" dirty="0">
                <a:solidFill>
                  <a:srgbClr val="467DB9"/>
                </a:solidFill>
              </a:rPr>
              <a:t>공과대학 소개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373" y="970088"/>
            <a:ext cx="11709077" cy="5050126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공과대학 연혁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09039"/>
              </p:ext>
            </p:extLst>
          </p:nvPr>
        </p:nvGraphicFramePr>
        <p:xfrm>
          <a:off x="303805" y="1395584"/>
          <a:ext cx="10278469" cy="503024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410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4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1961.12</a:t>
                      </a:r>
                      <a:endParaRPr lang="ko-KR" altLang="en-US" sz="1400" dirty="0"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400" dirty="0" smtClean="0"/>
                        <a:t> 2</a:t>
                      </a:r>
                      <a:r>
                        <a:rPr lang="ko-KR" altLang="en-US" sz="1400" dirty="0" smtClean="0"/>
                        <a:t>부 대학 학칙변경 인가</a:t>
                      </a:r>
                      <a:endParaRPr lang="en-US" altLang="ko-KR" sz="1400" dirty="0" smtClean="0"/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 smtClean="0"/>
                        <a:t> 학부 신설 </a:t>
                      </a:r>
                      <a:r>
                        <a:rPr lang="en-US" altLang="ko-KR" sz="1400" dirty="0" smtClean="0"/>
                        <a:t>: </a:t>
                      </a:r>
                      <a:r>
                        <a:rPr lang="ko-KR" altLang="en-US" sz="1400" dirty="0" smtClean="0"/>
                        <a:t>이공학부 </a:t>
                      </a:r>
                      <a:endParaRPr lang="en-US" altLang="ko-KR" sz="1400" dirty="0" smtClean="0"/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dirty="0" smtClean="0"/>
                        <a:t>학과 신설 </a:t>
                      </a:r>
                      <a:r>
                        <a:rPr lang="en-US" altLang="ko-KR" sz="1400" dirty="0" smtClean="0"/>
                        <a:t>: </a:t>
                      </a:r>
                      <a:r>
                        <a:rPr lang="ko-KR" altLang="en-US" sz="1400" dirty="0" smtClean="0"/>
                        <a:t>화학공업학과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수학과</a:t>
                      </a:r>
                      <a:endParaRPr lang="ko-KR" altLang="en-US" sz="1400" dirty="0"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7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1967.02</a:t>
                      </a:r>
                      <a:endParaRPr lang="ko-KR" altLang="en-US" sz="1400" dirty="0"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 smtClean="0"/>
                        <a:t> 종합대학교 승격인가</a:t>
                      </a:r>
                      <a:endParaRPr lang="en-US" altLang="ko-KR" sz="1400" dirty="0" smtClean="0"/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 smtClean="0"/>
                        <a:t> 대학 </a:t>
                      </a:r>
                      <a:r>
                        <a:rPr lang="en-US" altLang="ko-KR" sz="1400" dirty="0" smtClean="0"/>
                        <a:t>: 3</a:t>
                      </a:r>
                      <a:r>
                        <a:rPr lang="ko-KR" altLang="en-US" sz="1400" dirty="0" smtClean="0"/>
                        <a:t>개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대학 </a:t>
                      </a:r>
                      <a:r>
                        <a:rPr lang="en-US" altLang="ko-KR" sz="1400" baseline="0" dirty="0" smtClean="0"/>
                        <a:t>17</a:t>
                      </a:r>
                      <a:r>
                        <a:rPr lang="ko-KR" altLang="en-US" sz="1400" baseline="0" dirty="0" smtClean="0"/>
                        <a:t>학과</a:t>
                      </a:r>
                      <a:r>
                        <a:rPr lang="en-US" altLang="ko-KR" sz="1400" baseline="0" dirty="0" smtClean="0"/>
                        <a:t>, </a:t>
                      </a:r>
                      <a:r>
                        <a:rPr lang="ko-KR" altLang="en-US" sz="1400" baseline="0" dirty="0" smtClean="0"/>
                        <a:t>정원 </a:t>
                      </a:r>
                      <a:r>
                        <a:rPr lang="en-US" altLang="ko-KR" sz="1400" baseline="0" dirty="0" smtClean="0"/>
                        <a:t>390</a:t>
                      </a:r>
                      <a:r>
                        <a:rPr lang="ko-KR" altLang="en-US" sz="1400" baseline="0" dirty="0" smtClean="0"/>
                        <a:t>명 승인</a:t>
                      </a:r>
                      <a:endParaRPr lang="en-US" altLang="ko-KR" sz="1400" baseline="0" dirty="0" smtClean="0"/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400" baseline="0" dirty="0" smtClean="0"/>
                        <a:t> 공과대학 </a:t>
                      </a:r>
                      <a:r>
                        <a:rPr lang="en-US" altLang="ko-KR" sz="1400" baseline="0" dirty="0" smtClean="0"/>
                        <a:t>: </a:t>
                      </a:r>
                      <a:r>
                        <a:rPr lang="ko-KR" altLang="en-US" sz="1400" baseline="0" dirty="0" smtClean="0"/>
                        <a:t>화학공학과</a:t>
                      </a:r>
                      <a:r>
                        <a:rPr lang="en-US" altLang="ko-KR" sz="1400" baseline="0" dirty="0" smtClean="0"/>
                        <a:t>, </a:t>
                      </a:r>
                      <a:r>
                        <a:rPr lang="ko-KR" altLang="en-US" sz="1400" baseline="0" dirty="0" smtClean="0"/>
                        <a:t>건축공학과</a:t>
                      </a:r>
                      <a:r>
                        <a:rPr lang="en-US" altLang="ko-KR" sz="1400" baseline="0" dirty="0" smtClean="0"/>
                        <a:t>, </a:t>
                      </a:r>
                      <a:r>
                        <a:rPr lang="ko-KR" altLang="en-US" sz="1400" baseline="0" dirty="0" smtClean="0"/>
                        <a:t>전기공학과</a:t>
                      </a:r>
                      <a:r>
                        <a:rPr lang="en-US" altLang="ko-KR" sz="1400" baseline="0" dirty="0" smtClean="0"/>
                        <a:t>, </a:t>
                      </a:r>
                      <a:r>
                        <a:rPr lang="ko-KR" altLang="en-US" sz="1400" baseline="0" dirty="0" smtClean="0"/>
                        <a:t>기계공학과</a:t>
                      </a:r>
                      <a:r>
                        <a:rPr lang="en-US" altLang="ko-KR" sz="1400" baseline="0" dirty="0" smtClean="0"/>
                        <a:t>, </a:t>
                      </a:r>
                      <a:r>
                        <a:rPr lang="ko-KR" altLang="en-US" sz="1400" baseline="0" dirty="0" smtClean="0"/>
                        <a:t>요업공학과</a:t>
                      </a:r>
                      <a:endParaRPr lang="en-US" altLang="ko-KR" sz="1400" baseline="0" dirty="0" smtClean="0"/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400" baseline="0" dirty="0" smtClean="0"/>
                        <a:t> 대학원 석사과정 증원</a:t>
                      </a:r>
                      <a:r>
                        <a:rPr lang="en-US" altLang="ko-KR" sz="1400" baseline="0" dirty="0" smtClean="0"/>
                        <a:t>, </a:t>
                      </a:r>
                      <a:r>
                        <a:rPr lang="ko-KR" altLang="en-US" sz="1400" baseline="0" dirty="0" smtClean="0"/>
                        <a:t>박사과정 신설 </a:t>
                      </a:r>
                      <a:r>
                        <a:rPr lang="en-US" altLang="ko-KR" sz="1400" baseline="0" dirty="0" smtClean="0"/>
                        <a:t>: </a:t>
                      </a:r>
                      <a:r>
                        <a:rPr lang="ko-KR" altLang="en-US" sz="1400" baseline="0" dirty="0" smtClean="0"/>
                        <a:t>화학공학과</a:t>
                      </a:r>
                      <a:endParaRPr lang="ko-KR" altLang="en-US" sz="1400" dirty="0"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2001.01</a:t>
                      </a:r>
                      <a:endParaRPr lang="ko-KR" altLang="en-US" sz="1400" dirty="0"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400" dirty="0" smtClean="0"/>
                        <a:t> </a:t>
                      </a:r>
                      <a:r>
                        <a:rPr lang="ko-KR" altLang="en-US" sz="1400" dirty="0" smtClean="0"/>
                        <a:t>건축공학과 </a:t>
                      </a:r>
                      <a:r>
                        <a:rPr lang="en-US" altLang="ko-KR" sz="1400" dirty="0" smtClean="0"/>
                        <a:t>: </a:t>
                      </a:r>
                      <a:r>
                        <a:rPr lang="ko-KR" altLang="en-US" sz="1400" dirty="0" smtClean="0"/>
                        <a:t>공과대학에서 건축대학으로 편제 조정</a:t>
                      </a:r>
                      <a:endParaRPr lang="ko-KR" altLang="en-US" sz="1400" dirty="0"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2011.04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400" dirty="0" smtClean="0"/>
                        <a:t> 1</a:t>
                      </a:r>
                      <a:r>
                        <a:rPr lang="ko-KR" altLang="en-US" sz="1400" dirty="0" smtClean="0"/>
                        <a:t>학부 </a:t>
                      </a:r>
                      <a:r>
                        <a:rPr lang="en-US" altLang="ko-KR" sz="1400" dirty="0" smtClean="0"/>
                        <a:t>: </a:t>
                      </a:r>
                      <a:r>
                        <a:rPr lang="ko-KR" altLang="en-US" sz="1400" dirty="0" smtClean="0"/>
                        <a:t>전자전기공학부</a:t>
                      </a:r>
                      <a:endParaRPr lang="en-US" altLang="ko-KR" sz="1400" dirty="0" smtClean="0"/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400" dirty="0" smtClean="0"/>
                        <a:t> 9</a:t>
                      </a:r>
                      <a:r>
                        <a:rPr lang="ko-KR" altLang="en-US" sz="1400" dirty="0" smtClean="0"/>
                        <a:t>학과 </a:t>
                      </a:r>
                      <a:r>
                        <a:rPr lang="en-US" altLang="ko-KR" sz="1400" dirty="0" smtClean="0"/>
                        <a:t>: </a:t>
                      </a:r>
                      <a:r>
                        <a:rPr lang="ko-KR" altLang="en-US" sz="1400" dirty="0" smtClean="0"/>
                        <a:t>기계공학과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고분자시스템공학과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파이버시스템공학과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소프트웨어학과</a:t>
                      </a:r>
                      <a:r>
                        <a:rPr lang="en-US" altLang="ko-KR" sz="1400" dirty="0" smtClean="0"/>
                        <a:t> </a:t>
                      </a:r>
                      <a:br>
                        <a:rPr lang="en-US" altLang="ko-KR" sz="1400" dirty="0" smtClean="0"/>
                      </a:br>
                      <a:r>
                        <a:rPr lang="en-US" altLang="ko-KR" sz="1400" dirty="0" smtClean="0"/>
                        <a:t>             </a:t>
                      </a:r>
                      <a:r>
                        <a:rPr lang="ko-KR" altLang="en-US" sz="1400" dirty="0" smtClean="0"/>
                        <a:t>응용컴퓨터공학과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화학공학과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토목환경공학과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건축공학과 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err="1" smtClean="0"/>
                        <a:t>모바일커뮤니케이션공학과</a:t>
                      </a:r>
                      <a:r>
                        <a:rPr lang="en-US" altLang="ko-KR" sz="1400" dirty="0" smtClean="0"/>
                        <a:t>)</a:t>
                      </a: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400" u="none" dirty="0" smtClean="0"/>
                        <a:t> 8</a:t>
                      </a:r>
                      <a:r>
                        <a:rPr lang="ko-KR" altLang="en-US" sz="1400" u="none" dirty="0" smtClean="0"/>
                        <a:t>개 프로그램 공학교육 </a:t>
                      </a:r>
                      <a:r>
                        <a:rPr lang="ko-KR" altLang="en-US" sz="1400" u="none" dirty="0" err="1" smtClean="0"/>
                        <a:t>본인증</a:t>
                      </a:r>
                      <a:r>
                        <a:rPr lang="ko-KR" altLang="en-US" sz="1400" u="none" baseline="0" dirty="0" smtClean="0"/>
                        <a:t> 획득</a:t>
                      </a:r>
                      <a:r>
                        <a:rPr lang="en-US" altLang="ko-KR" sz="1400" u="sng" dirty="0" smtClean="0"/>
                        <a:t>:</a:t>
                      </a:r>
                      <a:r>
                        <a:rPr lang="en-US" altLang="ko-KR" sz="1400" u="none" dirty="0" smtClean="0"/>
                        <a:t> </a:t>
                      </a:r>
                      <a:r>
                        <a:rPr lang="ko-KR" altLang="en-US" sz="1400" b="1" dirty="0" smtClean="0"/>
                        <a:t>토목공학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기계공학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화학공학</a:t>
                      </a:r>
                      <a:r>
                        <a:rPr lang="en-US" altLang="ko-KR" sz="1400" b="1" dirty="0" smtClean="0"/>
                        <a:t>, </a:t>
                      </a:r>
                      <a:br>
                        <a:rPr lang="en-US" altLang="ko-KR" sz="1400" b="1" dirty="0" smtClean="0"/>
                      </a:br>
                      <a:r>
                        <a:rPr lang="en-US" altLang="ko-KR" sz="1400" b="1" dirty="0" smtClean="0"/>
                        <a:t>              </a:t>
                      </a:r>
                      <a:r>
                        <a:rPr lang="ko-KR" altLang="en-US" sz="1400" b="1" dirty="0" smtClean="0"/>
                        <a:t>고분자공학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파이버시스템공학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전자전기공학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건축공학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컴퓨터공학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2012.03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400" dirty="0" smtClean="0"/>
                        <a:t> 공과대학 </a:t>
                      </a:r>
                      <a:r>
                        <a:rPr lang="ko-KR" altLang="en-US" sz="1400" dirty="0" err="1" smtClean="0"/>
                        <a:t>모바일커뮤니케이션공학과는</a:t>
                      </a:r>
                      <a:r>
                        <a:rPr lang="ko-KR" altLang="en-US" sz="1400" dirty="0" smtClean="0"/>
                        <a:t> 국제학부로 편제</a:t>
                      </a:r>
                      <a:r>
                        <a:rPr lang="ko-KR" altLang="en-US" sz="1400" baseline="0" dirty="0" smtClean="0"/>
                        <a:t> 변경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5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2013.09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400" baseline="0" dirty="0" smtClean="0"/>
                        <a:t> 9</a:t>
                      </a:r>
                      <a:r>
                        <a:rPr lang="ko-KR" altLang="en-US" sz="1400" baseline="0" dirty="0" smtClean="0"/>
                        <a:t>개 인증 프로그램 </a:t>
                      </a:r>
                      <a:r>
                        <a:rPr lang="en-US" altLang="ko-KR" sz="1400" baseline="0" dirty="0" smtClean="0"/>
                        <a:t>(</a:t>
                      </a:r>
                      <a:r>
                        <a:rPr lang="ko-KR" altLang="en-US" sz="1400" b="1" baseline="0" dirty="0" err="1" smtClean="0"/>
                        <a:t>소프트웨어학</a:t>
                      </a:r>
                      <a:r>
                        <a:rPr lang="ko-KR" altLang="en-US" sz="1400" baseline="0" dirty="0" smtClean="0"/>
                        <a:t> 전문 프로그램 추가</a:t>
                      </a:r>
                      <a:r>
                        <a:rPr lang="en-US" altLang="ko-KR" sz="1400" baseline="0" dirty="0" smtClean="0"/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2016.03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400" b="1" u="none" baseline="0" dirty="0" smtClean="0"/>
                        <a:t> 2016</a:t>
                      </a:r>
                      <a:r>
                        <a:rPr lang="ko-KR" altLang="en-US" sz="1400" b="1" u="none" baseline="0" dirty="0" smtClean="0"/>
                        <a:t>학번  신입생 부터 단일인증 프로그램  </a:t>
                      </a:r>
                      <a:endParaRPr lang="ko-KR" altLang="en-US" sz="1400" b="1" u="none" dirty="0">
                        <a:solidFill>
                          <a:srgbClr val="FF0000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5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2018.03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400" dirty="0" smtClean="0"/>
                        <a:t> 공과대학 </a:t>
                      </a:r>
                      <a:r>
                        <a:rPr lang="ko-KR" altLang="en-US" sz="1400" b="1" dirty="0" smtClean="0"/>
                        <a:t>응용컴퓨터공학과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소프트웨어학과는 </a:t>
                      </a:r>
                      <a:r>
                        <a:rPr lang="en-US" altLang="ko-KR" sz="1400" b="1" dirty="0" smtClean="0"/>
                        <a:t>SW</a:t>
                      </a:r>
                      <a:r>
                        <a:rPr lang="ko-KR" altLang="en-US" sz="1400" b="1" dirty="0" smtClean="0"/>
                        <a:t>융합대학으로 편제</a:t>
                      </a:r>
                      <a:r>
                        <a:rPr lang="ko-KR" altLang="en-US" sz="1400" b="1" baseline="0" dirty="0" smtClean="0"/>
                        <a:t> 변경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2020.03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400" dirty="0" smtClean="0"/>
                        <a:t> 건축대학 </a:t>
                      </a:r>
                      <a:r>
                        <a:rPr lang="ko-KR" altLang="en-US" sz="1400" b="1" dirty="0" smtClean="0"/>
                        <a:t>건축학과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건축공학과는 공과대학으로 편제</a:t>
                      </a:r>
                      <a:r>
                        <a:rPr lang="ko-KR" altLang="en-US" sz="1400" b="1" baseline="0" dirty="0" smtClean="0"/>
                        <a:t> 변경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90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42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467DB9"/>
                </a:solidFill>
              </a:rPr>
              <a:t>3. </a:t>
            </a:r>
            <a:r>
              <a:rPr lang="ko-KR" altLang="en-US" dirty="0">
                <a:solidFill>
                  <a:srgbClr val="467DB9"/>
                </a:solidFill>
              </a:rPr>
              <a:t>공학교육인증 제도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E09136C9-1E98-441F-8B24-EB590C494193}"/>
              </a:ext>
            </a:extLst>
          </p:cNvPr>
          <p:cNvSpPr txBox="1">
            <a:spLocks/>
          </p:cNvSpPr>
          <p:nvPr/>
        </p:nvSpPr>
        <p:spPr>
          <a:xfrm>
            <a:off x="1573025" y="2480844"/>
            <a:ext cx="8832616" cy="2620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o-KR" altLang="en-US" b="1" dirty="0" err="1"/>
              <a:t>한국공학교육인증원</a:t>
            </a:r>
            <a:r>
              <a:rPr lang="en-US" altLang="ko-KR" b="1" dirty="0"/>
              <a:t>(ABEEK)</a:t>
            </a:r>
            <a:r>
              <a:rPr lang="ko-KR" altLang="en-US" dirty="0"/>
              <a:t>으로 부터 </a:t>
            </a:r>
            <a:r>
              <a:rPr lang="ko-KR" altLang="en-US" b="1" dirty="0"/>
              <a:t>인증을 받은 </a:t>
            </a:r>
            <a:endParaRPr lang="en-US" altLang="ko-KR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b="1" dirty="0"/>
              <a:t>공학 프로그램</a:t>
            </a:r>
            <a:r>
              <a:rPr lang="ko-KR" altLang="en-US" dirty="0"/>
              <a:t>을 이수한 </a:t>
            </a:r>
            <a:r>
              <a:rPr lang="ko-KR" altLang="en-US" b="1" dirty="0"/>
              <a:t>졸업생</a:t>
            </a:r>
            <a:r>
              <a:rPr lang="ko-KR" altLang="en-US" dirty="0"/>
              <a:t>이 </a:t>
            </a:r>
            <a:r>
              <a:rPr lang="ko-KR" altLang="en-US" b="1" dirty="0"/>
              <a:t>실제 공학 현장</a:t>
            </a:r>
            <a:r>
              <a:rPr lang="ko-KR" altLang="en-US" dirty="0"/>
              <a:t>에서 </a:t>
            </a:r>
            <a:endParaRPr lang="en-US" altLang="ko-K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b="1" dirty="0"/>
              <a:t>투입</a:t>
            </a:r>
            <a:r>
              <a:rPr lang="ko-KR" altLang="en-US" dirty="0"/>
              <a:t>될 수는 준비가 되어있음을 </a:t>
            </a:r>
            <a:r>
              <a:rPr lang="ko-KR" altLang="en-US" b="1" dirty="0"/>
              <a:t>보증</a:t>
            </a:r>
            <a:r>
              <a:rPr lang="ko-KR" altLang="en-US" dirty="0"/>
              <a:t>하는 </a:t>
            </a:r>
            <a:r>
              <a:rPr lang="ko-KR" altLang="en-US" b="1" dirty="0"/>
              <a:t>제도</a:t>
            </a:r>
            <a:endParaRPr lang="en-US" altLang="ko-KR" b="1" dirty="0"/>
          </a:p>
          <a:p>
            <a:pPr marL="0" indent="0" algn="ctr">
              <a:lnSpc>
                <a:spcPct val="150000"/>
              </a:lnSpc>
              <a:buNone/>
            </a:pPr>
            <a:endParaRPr lang="en-US" altLang="ko-KR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b="1" dirty="0"/>
              <a:t>인증평가기관</a:t>
            </a:r>
            <a:r>
              <a:rPr lang="en-US" altLang="ko-KR" b="1" dirty="0"/>
              <a:t>: </a:t>
            </a:r>
            <a:r>
              <a:rPr lang="ko-KR" altLang="en-US" b="1" dirty="0" err="1"/>
              <a:t>한국공학교육인증원</a:t>
            </a:r>
            <a:r>
              <a:rPr lang="en-US" altLang="ko-KR" b="1" dirty="0"/>
              <a:t>(ABEEK)</a:t>
            </a:r>
            <a:endParaRPr lang="ko-KR" altLang="en-US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FB236F4-5EF3-43CE-ADFB-52899116ED98}"/>
              </a:ext>
            </a:extLst>
          </p:cNvPr>
          <p:cNvSpPr/>
          <p:nvPr/>
        </p:nvSpPr>
        <p:spPr>
          <a:xfrm>
            <a:off x="3368577" y="1541040"/>
            <a:ext cx="51155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200" b="1" dirty="0">
                <a:solidFill>
                  <a:srgbClr val="467DB9"/>
                </a:solidFill>
              </a:rPr>
              <a:t> </a:t>
            </a:r>
            <a:r>
              <a:rPr lang="ko-KR" altLang="en-US" sz="4200" b="1" dirty="0" err="1">
                <a:solidFill>
                  <a:srgbClr val="467DB9"/>
                </a:solidFill>
              </a:rPr>
              <a:t>공학교육인증이란</a:t>
            </a:r>
            <a:r>
              <a:rPr lang="en-US" altLang="ko-KR" sz="4200" b="1" dirty="0">
                <a:solidFill>
                  <a:srgbClr val="467DB9"/>
                </a:solidFill>
              </a:rPr>
              <a:t>?</a:t>
            </a:r>
            <a:endParaRPr lang="ko-KR" alt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106711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79"/>
    </mc:Choice>
    <mc:Fallback xmlns="">
      <p:transition spd="slow" advTm="3297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467DB9"/>
                </a:solidFill>
              </a:rPr>
              <a:t>3. </a:t>
            </a:r>
            <a:r>
              <a:rPr lang="ko-KR" altLang="en-US" dirty="0">
                <a:solidFill>
                  <a:srgbClr val="467DB9"/>
                </a:solidFill>
              </a:rPr>
              <a:t>공학교육인증 제도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2289285" y="1166838"/>
            <a:ext cx="7339985" cy="845923"/>
            <a:chOff x="0" y="421721"/>
            <a:chExt cx="7219807" cy="720562"/>
          </a:xfrm>
        </p:grpSpPr>
        <p:sp>
          <p:nvSpPr>
            <p:cNvPr id="16" name="직사각형 15"/>
            <p:cNvSpPr/>
            <p:nvPr/>
          </p:nvSpPr>
          <p:spPr>
            <a:xfrm>
              <a:off x="0" y="421721"/>
              <a:ext cx="7219807" cy="72056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0" y="421721"/>
              <a:ext cx="7219807" cy="720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337" tIns="312420" rIns="560337" bIns="106680" numCol="1" spcCol="1270" anchor="t" anchorCtr="0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ko-KR" altLang="en-US" sz="2200" b="1" dirty="0">
                <a:latin typeface="+mj-lt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2965067" y="12915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b="1" dirty="0"/>
              <a:t>공학교육의 품질 인증제도 </a:t>
            </a:r>
            <a:endParaRPr lang="en-US" altLang="ko-KR" b="1" dirty="0"/>
          </a:p>
          <a:p>
            <a:pPr algn="ctr">
              <a:defRPr/>
            </a:pPr>
            <a:r>
              <a:rPr lang="ko-KR" altLang="en-US" b="1" dirty="0" err="1"/>
              <a:t>공학실무를</a:t>
            </a:r>
            <a:r>
              <a:rPr lang="ko-KR" altLang="en-US" b="1" dirty="0"/>
              <a:t> 담당할 준비가 되어 있음을 보장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2289285" y="2233546"/>
            <a:ext cx="7339985" cy="673471"/>
            <a:chOff x="0" y="421721"/>
            <a:chExt cx="7219807" cy="720562"/>
          </a:xfrm>
        </p:grpSpPr>
        <p:sp>
          <p:nvSpPr>
            <p:cNvPr id="35" name="직사각형 34"/>
            <p:cNvSpPr/>
            <p:nvPr/>
          </p:nvSpPr>
          <p:spPr>
            <a:xfrm>
              <a:off x="0" y="421721"/>
              <a:ext cx="7219807" cy="72056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/>
            <p:cNvSpPr txBox="1"/>
            <p:nvPr/>
          </p:nvSpPr>
          <p:spPr>
            <a:xfrm>
              <a:off x="0" y="421721"/>
              <a:ext cx="7219807" cy="720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337" tIns="312420" rIns="560337" bIns="106680" numCol="1" spcCol="1270" anchor="t" anchorCtr="0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ko-KR" altLang="en-US" sz="2200" b="1" dirty="0">
                <a:latin typeface="+mj-lt"/>
              </a:endParaRP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3178374" y="2352233"/>
            <a:ext cx="5835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b="1" dirty="0">
                <a:latin typeface="맑은 고딕" pitchFamily="50" charset="-127"/>
              </a:rPr>
              <a:t>산업체의 요구 만족 및 공학교육의 국제적 동등성 확보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2"/>
          <a:srcRect l="34127" t="32819" r="17857" b="17657"/>
          <a:stretch/>
        </p:blipFill>
        <p:spPr>
          <a:xfrm>
            <a:off x="1075221" y="3092469"/>
            <a:ext cx="9768114" cy="307421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007278" y="6352133"/>
            <a:ext cx="2026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latin typeface="맑은 고딕" pitchFamily="50" charset="-127"/>
              </a:rPr>
              <a:t>출처</a:t>
            </a:r>
            <a:r>
              <a:rPr lang="en-US" altLang="ko-KR" sz="1200" dirty="0">
                <a:latin typeface="맑은 고딕" pitchFamily="50" charset="-127"/>
              </a:rPr>
              <a:t>: </a:t>
            </a:r>
            <a:r>
              <a:rPr lang="ko-KR" altLang="en-US" sz="1200" dirty="0" err="1">
                <a:latin typeface="맑은 고딕" pitchFamily="50" charset="-127"/>
              </a:rPr>
              <a:t>한국공학교육인증원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061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37"/>
    </mc:Choice>
    <mc:Fallback xmlns="">
      <p:transition spd="slow" advTm="390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50105F7D-21AD-420E-BDF8-FC938935CB51}"/>
              </a:ext>
            </a:extLst>
          </p:cNvPr>
          <p:cNvSpPr>
            <a:spLocks noEditPoints="1"/>
          </p:cNvSpPr>
          <p:nvPr/>
        </p:nvSpPr>
        <p:spPr bwMode="auto">
          <a:xfrm>
            <a:off x="3005632" y="1376579"/>
            <a:ext cx="6157618" cy="2414163"/>
          </a:xfrm>
          <a:custGeom>
            <a:avLst/>
            <a:gdLst>
              <a:gd name="T0" fmla="*/ 3354 w 3448"/>
              <a:gd name="T1" fmla="*/ 1504 h 1773"/>
              <a:gd name="T2" fmla="*/ 2152 w 3448"/>
              <a:gd name="T3" fmla="*/ 1144 h 1773"/>
              <a:gd name="T4" fmla="*/ 3068 w 3448"/>
              <a:gd name="T5" fmla="*/ 1084 h 1773"/>
              <a:gd name="T6" fmla="*/ 3043 w 3448"/>
              <a:gd name="T7" fmla="*/ 1388 h 1773"/>
              <a:gd name="T8" fmla="*/ 2791 w 3448"/>
              <a:gd name="T9" fmla="*/ 1339 h 1773"/>
              <a:gd name="T10" fmla="*/ 3012 w 3448"/>
              <a:gd name="T11" fmla="*/ 1095 h 1773"/>
              <a:gd name="T12" fmla="*/ 3123 w 3448"/>
              <a:gd name="T13" fmla="*/ 1040 h 1773"/>
              <a:gd name="T14" fmla="*/ 2958 w 3448"/>
              <a:gd name="T15" fmla="*/ 993 h 1773"/>
              <a:gd name="T16" fmla="*/ 2745 w 3448"/>
              <a:gd name="T17" fmla="*/ 1019 h 1773"/>
              <a:gd name="T18" fmla="*/ 1939 w 3448"/>
              <a:gd name="T19" fmla="*/ 551 h 1773"/>
              <a:gd name="T20" fmla="*/ 2183 w 3448"/>
              <a:gd name="T21" fmla="*/ 454 h 1773"/>
              <a:gd name="T22" fmla="*/ 2178 w 3448"/>
              <a:gd name="T23" fmla="*/ 528 h 1773"/>
              <a:gd name="T24" fmla="*/ 3088 w 3448"/>
              <a:gd name="T25" fmla="*/ 398 h 1773"/>
              <a:gd name="T26" fmla="*/ 3067 w 3448"/>
              <a:gd name="T27" fmla="*/ 610 h 1773"/>
              <a:gd name="T28" fmla="*/ 3070 w 3448"/>
              <a:gd name="T29" fmla="*/ 398 h 1773"/>
              <a:gd name="T30" fmla="*/ 1599 w 3448"/>
              <a:gd name="T31" fmla="*/ 246 h 1773"/>
              <a:gd name="T32" fmla="*/ 1576 w 3448"/>
              <a:gd name="T33" fmla="*/ 189 h 1773"/>
              <a:gd name="T34" fmla="*/ 1299 w 3448"/>
              <a:gd name="T35" fmla="*/ 208 h 1773"/>
              <a:gd name="T36" fmla="*/ 1186 w 3448"/>
              <a:gd name="T37" fmla="*/ 384 h 1773"/>
              <a:gd name="T38" fmla="*/ 3448 w 3448"/>
              <a:gd name="T39" fmla="*/ 189 h 1773"/>
              <a:gd name="T40" fmla="*/ 3211 w 3448"/>
              <a:gd name="T41" fmla="*/ 305 h 1773"/>
              <a:gd name="T42" fmla="*/ 3020 w 3448"/>
              <a:gd name="T43" fmla="*/ 322 h 1773"/>
              <a:gd name="T44" fmla="*/ 2948 w 3448"/>
              <a:gd name="T45" fmla="*/ 613 h 1773"/>
              <a:gd name="T46" fmla="*/ 2866 w 3448"/>
              <a:gd name="T47" fmla="*/ 673 h 1773"/>
              <a:gd name="T48" fmla="*/ 2698 w 3448"/>
              <a:gd name="T49" fmla="*/ 898 h 1773"/>
              <a:gd name="T50" fmla="*/ 2761 w 3448"/>
              <a:gd name="T51" fmla="*/ 1045 h 1773"/>
              <a:gd name="T52" fmla="*/ 2663 w 3448"/>
              <a:gd name="T53" fmla="*/ 961 h 1773"/>
              <a:gd name="T54" fmla="*/ 2453 w 3448"/>
              <a:gd name="T55" fmla="*/ 825 h 1773"/>
              <a:gd name="T56" fmla="*/ 2188 w 3448"/>
              <a:gd name="T57" fmla="*/ 702 h 1773"/>
              <a:gd name="T58" fmla="*/ 2257 w 3448"/>
              <a:gd name="T59" fmla="*/ 765 h 1773"/>
              <a:gd name="T60" fmla="*/ 2161 w 3448"/>
              <a:gd name="T61" fmla="*/ 857 h 1773"/>
              <a:gd name="T62" fmla="*/ 1927 w 3448"/>
              <a:gd name="T63" fmla="*/ 1336 h 1773"/>
              <a:gd name="T64" fmla="*/ 1572 w 3448"/>
              <a:gd name="T65" fmla="*/ 948 h 1773"/>
              <a:gd name="T66" fmla="*/ 1766 w 3448"/>
              <a:gd name="T67" fmla="*/ 631 h 1773"/>
              <a:gd name="T68" fmla="*/ 2005 w 3448"/>
              <a:gd name="T69" fmla="*/ 610 h 1773"/>
              <a:gd name="T70" fmla="*/ 1845 w 3448"/>
              <a:gd name="T71" fmla="*/ 559 h 1773"/>
              <a:gd name="T72" fmla="*/ 1834 w 3448"/>
              <a:gd name="T73" fmla="*/ 549 h 1773"/>
              <a:gd name="T74" fmla="*/ 1630 w 3448"/>
              <a:gd name="T75" fmla="*/ 600 h 1773"/>
              <a:gd name="T76" fmla="*/ 1599 w 3448"/>
              <a:gd name="T77" fmla="*/ 430 h 1773"/>
              <a:gd name="T78" fmla="*/ 1746 w 3448"/>
              <a:gd name="T79" fmla="*/ 305 h 1773"/>
              <a:gd name="T80" fmla="*/ 1889 w 3448"/>
              <a:gd name="T81" fmla="*/ 260 h 1773"/>
              <a:gd name="T82" fmla="*/ 1861 w 3448"/>
              <a:gd name="T83" fmla="*/ 201 h 1773"/>
              <a:gd name="T84" fmla="*/ 1872 w 3448"/>
              <a:gd name="T85" fmla="*/ 127 h 1773"/>
              <a:gd name="T86" fmla="*/ 1783 w 3448"/>
              <a:gd name="T87" fmla="*/ 322 h 1773"/>
              <a:gd name="T88" fmla="*/ 1735 w 3448"/>
              <a:gd name="T89" fmla="*/ 172 h 1773"/>
              <a:gd name="T90" fmla="*/ 2134 w 3448"/>
              <a:gd name="T91" fmla="*/ 77 h 1773"/>
              <a:gd name="T92" fmla="*/ 2361 w 3448"/>
              <a:gd name="T93" fmla="*/ 54 h 1773"/>
              <a:gd name="T94" fmla="*/ 2573 w 3448"/>
              <a:gd name="T95" fmla="*/ 31 h 1773"/>
              <a:gd name="T96" fmla="*/ 2703 w 3448"/>
              <a:gd name="T97" fmla="*/ 18 h 1773"/>
              <a:gd name="T98" fmla="*/ 337 w 3448"/>
              <a:gd name="T99" fmla="*/ 108 h 1773"/>
              <a:gd name="T100" fmla="*/ 750 w 3448"/>
              <a:gd name="T101" fmla="*/ 276 h 1773"/>
              <a:gd name="T102" fmla="*/ 969 w 3448"/>
              <a:gd name="T103" fmla="*/ 300 h 1773"/>
              <a:gd name="T104" fmla="*/ 908 w 3448"/>
              <a:gd name="T105" fmla="*/ 668 h 1773"/>
              <a:gd name="T106" fmla="*/ 673 w 3448"/>
              <a:gd name="T107" fmla="*/ 789 h 1773"/>
              <a:gd name="T108" fmla="*/ 738 w 3448"/>
              <a:gd name="T109" fmla="*/ 925 h 1773"/>
              <a:gd name="T110" fmla="*/ 1022 w 3448"/>
              <a:gd name="T111" fmla="*/ 976 h 1773"/>
              <a:gd name="T112" fmla="*/ 1127 w 3448"/>
              <a:gd name="T113" fmla="*/ 1365 h 1773"/>
              <a:gd name="T114" fmla="*/ 835 w 3448"/>
              <a:gd name="T115" fmla="*/ 1749 h 1773"/>
              <a:gd name="T116" fmla="*/ 826 w 3448"/>
              <a:gd name="T117" fmla="*/ 1015 h 1773"/>
              <a:gd name="T118" fmla="*/ 474 w 3448"/>
              <a:gd name="T119" fmla="*/ 741 h 1773"/>
              <a:gd name="T120" fmla="*/ 134 w 3448"/>
              <a:gd name="T121" fmla="*/ 308 h 1773"/>
              <a:gd name="T122" fmla="*/ 73 w 3448"/>
              <a:gd name="T123" fmla="*/ 176 h 1773"/>
              <a:gd name="T124" fmla="*/ 137 w 3448"/>
              <a:gd name="T125" fmla="*/ 0 h 1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48" h="1773">
                <a:moveTo>
                  <a:pt x="3375" y="1350"/>
                </a:moveTo>
                <a:lnTo>
                  <a:pt x="3415" y="1381"/>
                </a:lnTo>
                <a:lnTo>
                  <a:pt x="3439" y="1383"/>
                </a:lnTo>
                <a:lnTo>
                  <a:pt x="3402" y="1433"/>
                </a:lnTo>
                <a:lnTo>
                  <a:pt x="3354" y="1504"/>
                </a:lnTo>
                <a:lnTo>
                  <a:pt x="3301" y="1499"/>
                </a:lnTo>
                <a:lnTo>
                  <a:pt x="3384" y="1423"/>
                </a:lnTo>
                <a:lnTo>
                  <a:pt x="3375" y="1350"/>
                </a:lnTo>
                <a:close/>
                <a:moveTo>
                  <a:pt x="2143" y="1101"/>
                </a:moveTo>
                <a:lnTo>
                  <a:pt x="2152" y="1144"/>
                </a:lnTo>
                <a:lnTo>
                  <a:pt x="2117" y="1246"/>
                </a:lnTo>
                <a:lnTo>
                  <a:pt x="2082" y="1230"/>
                </a:lnTo>
                <a:lnTo>
                  <a:pt x="2086" y="1146"/>
                </a:lnTo>
                <a:lnTo>
                  <a:pt x="2143" y="1101"/>
                </a:lnTo>
                <a:close/>
                <a:moveTo>
                  <a:pt x="3068" y="1084"/>
                </a:moveTo>
                <a:lnTo>
                  <a:pt x="3111" y="1166"/>
                </a:lnTo>
                <a:lnTo>
                  <a:pt x="3184" y="1236"/>
                </a:lnTo>
                <a:lnTo>
                  <a:pt x="3157" y="1378"/>
                </a:lnTo>
                <a:lnTo>
                  <a:pt x="3109" y="1407"/>
                </a:lnTo>
                <a:lnTo>
                  <a:pt x="3043" y="1388"/>
                </a:lnTo>
                <a:lnTo>
                  <a:pt x="3027" y="1342"/>
                </a:lnTo>
                <a:lnTo>
                  <a:pt x="3004" y="1354"/>
                </a:lnTo>
                <a:lnTo>
                  <a:pt x="2953" y="1325"/>
                </a:lnTo>
                <a:lnTo>
                  <a:pt x="2823" y="1357"/>
                </a:lnTo>
                <a:lnTo>
                  <a:pt x="2791" y="1339"/>
                </a:lnTo>
                <a:lnTo>
                  <a:pt x="2799" y="1316"/>
                </a:lnTo>
                <a:lnTo>
                  <a:pt x="2778" y="1198"/>
                </a:lnTo>
                <a:lnTo>
                  <a:pt x="2866" y="1166"/>
                </a:lnTo>
                <a:lnTo>
                  <a:pt x="2948" y="1091"/>
                </a:lnTo>
                <a:lnTo>
                  <a:pt x="3012" y="1095"/>
                </a:lnTo>
                <a:lnTo>
                  <a:pt x="3001" y="1131"/>
                </a:lnTo>
                <a:lnTo>
                  <a:pt x="3059" y="1153"/>
                </a:lnTo>
                <a:lnTo>
                  <a:pt x="3068" y="1084"/>
                </a:lnTo>
                <a:close/>
                <a:moveTo>
                  <a:pt x="3014" y="987"/>
                </a:moveTo>
                <a:lnTo>
                  <a:pt x="3123" y="1040"/>
                </a:lnTo>
                <a:lnTo>
                  <a:pt x="3146" y="1090"/>
                </a:lnTo>
                <a:lnTo>
                  <a:pt x="3088" y="1053"/>
                </a:lnTo>
                <a:lnTo>
                  <a:pt x="3071" y="1069"/>
                </a:lnTo>
                <a:lnTo>
                  <a:pt x="3030" y="1066"/>
                </a:lnTo>
                <a:lnTo>
                  <a:pt x="2958" y="993"/>
                </a:lnTo>
                <a:lnTo>
                  <a:pt x="3014" y="987"/>
                </a:lnTo>
                <a:close/>
                <a:moveTo>
                  <a:pt x="2828" y="919"/>
                </a:moveTo>
                <a:lnTo>
                  <a:pt x="2847" y="935"/>
                </a:lnTo>
                <a:lnTo>
                  <a:pt x="2815" y="1032"/>
                </a:lnTo>
                <a:lnTo>
                  <a:pt x="2745" y="1019"/>
                </a:lnTo>
                <a:lnTo>
                  <a:pt x="2735" y="977"/>
                </a:lnTo>
                <a:lnTo>
                  <a:pt x="2828" y="919"/>
                </a:lnTo>
                <a:close/>
                <a:moveTo>
                  <a:pt x="1959" y="465"/>
                </a:moveTo>
                <a:lnTo>
                  <a:pt x="1924" y="524"/>
                </a:lnTo>
                <a:lnTo>
                  <a:pt x="1939" y="551"/>
                </a:lnTo>
                <a:lnTo>
                  <a:pt x="2004" y="541"/>
                </a:lnTo>
                <a:lnTo>
                  <a:pt x="2051" y="553"/>
                </a:lnTo>
                <a:lnTo>
                  <a:pt x="2070" y="522"/>
                </a:lnTo>
                <a:lnTo>
                  <a:pt x="1959" y="465"/>
                </a:lnTo>
                <a:close/>
                <a:moveTo>
                  <a:pt x="2183" y="454"/>
                </a:moveTo>
                <a:lnTo>
                  <a:pt x="2115" y="490"/>
                </a:lnTo>
                <a:lnTo>
                  <a:pt x="2139" y="549"/>
                </a:lnTo>
                <a:lnTo>
                  <a:pt x="2129" y="590"/>
                </a:lnTo>
                <a:lnTo>
                  <a:pt x="2188" y="594"/>
                </a:lnTo>
                <a:lnTo>
                  <a:pt x="2178" y="528"/>
                </a:lnTo>
                <a:lnTo>
                  <a:pt x="2156" y="496"/>
                </a:lnTo>
                <a:lnTo>
                  <a:pt x="2183" y="485"/>
                </a:lnTo>
                <a:lnTo>
                  <a:pt x="2183" y="454"/>
                </a:lnTo>
                <a:close/>
                <a:moveTo>
                  <a:pt x="3070" y="398"/>
                </a:moveTo>
                <a:lnTo>
                  <a:pt x="3088" y="398"/>
                </a:lnTo>
                <a:lnTo>
                  <a:pt x="3097" y="429"/>
                </a:lnTo>
                <a:lnTo>
                  <a:pt x="3080" y="484"/>
                </a:lnTo>
                <a:lnTo>
                  <a:pt x="3109" y="508"/>
                </a:lnTo>
                <a:lnTo>
                  <a:pt x="3072" y="542"/>
                </a:lnTo>
                <a:lnTo>
                  <a:pt x="3067" y="610"/>
                </a:lnTo>
                <a:lnTo>
                  <a:pt x="2955" y="675"/>
                </a:lnTo>
                <a:lnTo>
                  <a:pt x="2958" y="636"/>
                </a:lnTo>
                <a:lnTo>
                  <a:pt x="3020" y="592"/>
                </a:lnTo>
                <a:lnTo>
                  <a:pt x="3067" y="492"/>
                </a:lnTo>
                <a:lnTo>
                  <a:pt x="3070" y="398"/>
                </a:lnTo>
                <a:close/>
                <a:moveTo>
                  <a:pt x="1610" y="166"/>
                </a:moveTo>
                <a:lnTo>
                  <a:pt x="1669" y="276"/>
                </a:lnTo>
                <a:lnTo>
                  <a:pt x="1653" y="299"/>
                </a:lnTo>
                <a:lnTo>
                  <a:pt x="1599" y="322"/>
                </a:lnTo>
                <a:lnTo>
                  <a:pt x="1599" y="246"/>
                </a:lnTo>
                <a:lnTo>
                  <a:pt x="1582" y="297"/>
                </a:lnTo>
                <a:lnTo>
                  <a:pt x="1543" y="297"/>
                </a:lnTo>
                <a:lnTo>
                  <a:pt x="1545" y="256"/>
                </a:lnTo>
                <a:lnTo>
                  <a:pt x="1578" y="218"/>
                </a:lnTo>
                <a:lnTo>
                  <a:pt x="1576" y="189"/>
                </a:lnTo>
                <a:lnTo>
                  <a:pt x="1610" y="166"/>
                </a:lnTo>
                <a:close/>
                <a:moveTo>
                  <a:pt x="1165" y="62"/>
                </a:moveTo>
                <a:lnTo>
                  <a:pt x="1225" y="78"/>
                </a:lnTo>
                <a:lnTo>
                  <a:pt x="1276" y="165"/>
                </a:lnTo>
                <a:lnTo>
                  <a:pt x="1299" y="208"/>
                </a:lnTo>
                <a:lnTo>
                  <a:pt x="1267" y="267"/>
                </a:lnTo>
                <a:lnTo>
                  <a:pt x="1265" y="297"/>
                </a:lnTo>
                <a:lnTo>
                  <a:pt x="1235" y="316"/>
                </a:lnTo>
                <a:lnTo>
                  <a:pt x="1232" y="395"/>
                </a:lnTo>
                <a:lnTo>
                  <a:pt x="1186" y="384"/>
                </a:lnTo>
                <a:lnTo>
                  <a:pt x="1091" y="140"/>
                </a:lnTo>
                <a:lnTo>
                  <a:pt x="1165" y="62"/>
                </a:lnTo>
                <a:close/>
                <a:moveTo>
                  <a:pt x="2716" y="17"/>
                </a:moveTo>
                <a:lnTo>
                  <a:pt x="3421" y="115"/>
                </a:lnTo>
                <a:lnTo>
                  <a:pt x="3448" y="189"/>
                </a:lnTo>
                <a:lnTo>
                  <a:pt x="3352" y="241"/>
                </a:lnTo>
                <a:lnTo>
                  <a:pt x="3279" y="256"/>
                </a:lnTo>
                <a:lnTo>
                  <a:pt x="3282" y="316"/>
                </a:lnTo>
                <a:lnTo>
                  <a:pt x="3214" y="400"/>
                </a:lnTo>
                <a:lnTo>
                  <a:pt x="3211" y="305"/>
                </a:lnTo>
                <a:lnTo>
                  <a:pt x="3300" y="198"/>
                </a:lnTo>
                <a:lnTo>
                  <a:pt x="3246" y="206"/>
                </a:lnTo>
                <a:lnTo>
                  <a:pt x="3174" y="264"/>
                </a:lnTo>
                <a:lnTo>
                  <a:pt x="3085" y="258"/>
                </a:lnTo>
                <a:lnTo>
                  <a:pt x="3020" y="322"/>
                </a:lnTo>
                <a:lnTo>
                  <a:pt x="3067" y="355"/>
                </a:lnTo>
                <a:lnTo>
                  <a:pt x="3011" y="508"/>
                </a:lnTo>
                <a:lnTo>
                  <a:pt x="2964" y="516"/>
                </a:lnTo>
                <a:lnTo>
                  <a:pt x="2934" y="557"/>
                </a:lnTo>
                <a:lnTo>
                  <a:pt x="2948" y="613"/>
                </a:lnTo>
                <a:lnTo>
                  <a:pt x="2913" y="631"/>
                </a:lnTo>
                <a:lnTo>
                  <a:pt x="2903" y="581"/>
                </a:lnTo>
                <a:lnTo>
                  <a:pt x="2873" y="542"/>
                </a:lnTo>
                <a:lnTo>
                  <a:pt x="2833" y="583"/>
                </a:lnTo>
                <a:lnTo>
                  <a:pt x="2866" y="673"/>
                </a:lnTo>
                <a:lnTo>
                  <a:pt x="2820" y="754"/>
                </a:lnTo>
                <a:lnTo>
                  <a:pt x="2722" y="759"/>
                </a:lnTo>
                <a:lnTo>
                  <a:pt x="2701" y="793"/>
                </a:lnTo>
                <a:lnTo>
                  <a:pt x="2745" y="858"/>
                </a:lnTo>
                <a:lnTo>
                  <a:pt x="2698" y="898"/>
                </a:lnTo>
                <a:lnTo>
                  <a:pt x="2648" y="848"/>
                </a:lnTo>
                <a:lnTo>
                  <a:pt x="2647" y="895"/>
                </a:lnTo>
                <a:lnTo>
                  <a:pt x="2689" y="943"/>
                </a:lnTo>
                <a:lnTo>
                  <a:pt x="2708" y="1027"/>
                </a:lnTo>
                <a:lnTo>
                  <a:pt x="2761" y="1045"/>
                </a:lnTo>
                <a:lnTo>
                  <a:pt x="2833" y="1074"/>
                </a:lnTo>
                <a:lnTo>
                  <a:pt x="2701" y="1050"/>
                </a:lnTo>
                <a:lnTo>
                  <a:pt x="2645" y="998"/>
                </a:lnTo>
                <a:lnTo>
                  <a:pt x="2594" y="927"/>
                </a:lnTo>
                <a:lnTo>
                  <a:pt x="2663" y="961"/>
                </a:lnTo>
                <a:lnTo>
                  <a:pt x="2631" y="904"/>
                </a:lnTo>
                <a:lnTo>
                  <a:pt x="2625" y="825"/>
                </a:lnTo>
                <a:lnTo>
                  <a:pt x="2594" y="833"/>
                </a:lnTo>
                <a:lnTo>
                  <a:pt x="2557" y="754"/>
                </a:lnTo>
                <a:lnTo>
                  <a:pt x="2453" y="825"/>
                </a:lnTo>
                <a:lnTo>
                  <a:pt x="2453" y="871"/>
                </a:lnTo>
                <a:lnTo>
                  <a:pt x="2416" y="906"/>
                </a:lnTo>
                <a:lnTo>
                  <a:pt x="2368" y="789"/>
                </a:lnTo>
                <a:lnTo>
                  <a:pt x="2316" y="726"/>
                </a:lnTo>
                <a:lnTo>
                  <a:pt x="2188" y="702"/>
                </a:lnTo>
                <a:lnTo>
                  <a:pt x="2151" y="671"/>
                </a:lnTo>
                <a:lnTo>
                  <a:pt x="2132" y="681"/>
                </a:lnTo>
                <a:lnTo>
                  <a:pt x="2158" y="745"/>
                </a:lnTo>
                <a:lnTo>
                  <a:pt x="2201" y="723"/>
                </a:lnTo>
                <a:lnTo>
                  <a:pt x="2257" y="765"/>
                </a:lnTo>
                <a:lnTo>
                  <a:pt x="2092" y="863"/>
                </a:lnTo>
                <a:lnTo>
                  <a:pt x="2007" y="697"/>
                </a:lnTo>
                <a:lnTo>
                  <a:pt x="1988" y="700"/>
                </a:lnTo>
                <a:lnTo>
                  <a:pt x="2076" y="897"/>
                </a:lnTo>
                <a:lnTo>
                  <a:pt x="2161" y="857"/>
                </a:lnTo>
                <a:lnTo>
                  <a:pt x="2134" y="949"/>
                </a:lnTo>
                <a:lnTo>
                  <a:pt x="2050" y="1025"/>
                </a:lnTo>
                <a:lnTo>
                  <a:pt x="2062" y="1137"/>
                </a:lnTo>
                <a:lnTo>
                  <a:pt x="2015" y="1174"/>
                </a:lnTo>
                <a:lnTo>
                  <a:pt x="1927" y="1336"/>
                </a:lnTo>
                <a:lnTo>
                  <a:pt x="1840" y="1352"/>
                </a:lnTo>
                <a:lnTo>
                  <a:pt x="1763" y="1169"/>
                </a:lnTo>
                <a:lnTo>
                  <a:pt x="1782" y="1084"/>
                </a:lnTo>
                <a:lnTo>
                  <a:pt x="1733" y="937"/>
                </a:lnTo>
                <a:lnTo>
                  <a:pt x="1572" y="948"/>
                </a:lnTo>
                <a:lnTo>
                  <a:pt x="1481" y="861"/>
                </a:lnTo>
                <a:lnTo>
                  <a:pt x="1497" y="720"/>
                </a:lnTo>
                <a:lnTo>
                  <a:pt x="1584" y="616"/>
                </a:lnTo>
                <a:lnTo>
                  <a:pt x="1754" y="586"/>
                </a:lnTo>
                <a:lnTo>
                  <a:pt x="1766" y="631"/>
                </a:lnTo>
                <a:lnTo>
                  <a:pt x="1834" y="675"/>
                </a:lnTo>
                <a:lnTo>
                  <a:pt x="1861" y="639"/>
                </a:lnTo>
                <a:lnTo>
                  <a:pt x="1966" y="666"/>
                </a:lnTo>
                <a:lnTo>
                  <a:pt x="1994" y="649"/>
                </a:lnTo>
                <a:lnTo>
                  <a:pt x="2005" y="610"/>
                </a:lnTo>
                <a:lnTo>
                  <a:pt x="1933" y="598"/>
                </a:lnTo>
                <a:lnTo>
                  <a:pt x="1909" y="558"/>
                </a:lnTo>
                <a:lnTo>
                  <a:pt x="1892" y="549"/>
                </a:lnTo>
                <a:lnTo>
                  <a:pt x="1877" y="600"/>
                </a:lnTo>
                <a:lnTo>
                  <a:pt x="1845" y="559"/>
                </a:lnTo>
                <a:lnTo>
                  <a:pt x="1847" y="526"/>
                </a:lnTo>
                <a:lnTo>
                  <a:pt x="1804" y="492"/>
                </a:lnTo>
                <a:lnTo>
                  <a:pt x="1777" y="479"/>
                </a:lnTo>
                <a:lnTo>
                  <a:pt x="1779" y="514"/>
                </a:lnTo>
                <a:lnTo>
                  <a:pt x="1834" y="549"/>
                </a:lnTo>
                <a:lnTo>
                  <a:pt x="1806" y="581"/>
                </a:lnTo>
                <a:lnTo>
                  <a:pt x="1767" y="530"/>
                </a:lnTo>
                <a:lnTo>
                  <a:pt x="1739" y="498"/>
                </a:lnTo>
                <a:lnTo>
                  <a:pt x="1675" y="530"/>
                </a:lnTo>
                <a:lnTo>
                  <a:pt x="1630" y="600"/>
                </a:lnTo>
                <a:lnTo>
                  <a:pt x="1561" y="590"/>
                </a:lnTo>
                <a:lnTo>
                  <a:pt x="1557" y="505"/>
                </a:lnTo>
                <a:lnTo>
                  <a:pt x="1644" y="511"/>
                </a:lnTo>
                <a:lnTo>
                  <a:pt x="1617" y="467"/>
                </a:lnTo>
                <a:lnTo>
                  <a:pt x="1599" y="430"/>
                </a:lnTo>
                <a:lnTo>
                  <a:pt x="1667" y="409"/>
                </a:lnTo>
                <a:lnTo>
                  <a:pt x="1702" y="360"/>
                </a:lnTo>
                <a:lnTo>
                  <a:pt x="1732" y="358"/>
                </a:lnTo>
                <a:lnTo>
                  <a:pt x="1727" y="330"/>
                </a:lnTo>
                <a:lnTo>
                  <a:pt x="1746" y="305"/>
                </a:lnTo>
                <a:lnTo>
                  <a:pt x="1760" y="348"/>
                </a:lnTo>
                <a:lnTo>
                  <a:pt x="1845" y="350"/>
                </a:lnTo>
                <a:lnTo>
                  <a:pt x="1868" y="290"/>
                </a:lnTo>
                <a:lnTo>
                  <a:pt x="1901" y="301"/>
                </a:lnTo>
                <a:lnTo>
                  <a:pt x="1889" y="260"/>
                </a:lnTo>
                <a:lnTo>
                  <a:pt x="1940" y="245"/>
                </a:lnTo>
                <a:lnTo>
                  <a:pt x="1924" y="227"/>
                </a:lnTo>
                <a:lnTo>
                  <a:pt x="1879" y="239"/>
                </a:lnTo>
                <a:lnTo>
                  <a:pt x="1863" y="201"/>
                </a:lnTo>
                <a:lnTo>
                  <a:pt x="1861" y="201"/>
                </a:lnTo>
                <a:lnTo>
                  <a:pt x="1862" y="198"/>
                </a:lnTo>
                <a:lnTo>
                  <a:pt x="1855" y="182"/>
                </a:lnTo>
                <a:lnTo>
                  <a:pt x="1873" y="169"/>
                </a:lnTo>
                <a:lnTo>
                  <a:pt x="1889" y="129"/>
                </a:lnTo>
                <a:lnTo>
                  <a:pt x="1872" y="127"/>
                </a:lnTo>
                <a:lnTo>
                  <a:pt x="1845" y="160"/>
                </a:lnTo>
                <a:lnTo>
                  <a:pt x="1821" y="212"/>
                </a:lnTo>
                <a:lnTo>
                  <a:pt x="1847" y="240"/>
                </a:lnTo>
                <a:lnTo>
                  <a:pt x="1821" y="307"/>
                </a:lnTo>
                <a:lnTo>
                  <a:pt x="1783" y="322"/>
                </a:lnTo>
                <a:lnTo>
                  <a:pt x="1760" y="254"/>
                </a:lnTo>
                <a:lnTo>
                  <a:pt x="1716" y="279"/>
                </a:lnTo>
                <a:lnTo>
                  <a:pt x="1695" y="267"/>
                </a:lnTo>
                <a:lnTo>
                  <a:pt x="1696" y="201"/>
                </a:lnTo>
                <a:lnTo>
                  <a:pt x="1735" y="172"/>
                </a:lnTo>
                <a:lnTo>
                  <a:pt x="1768" y="94"/>
                </a:lnTo>
                <a:lnTo>
                  <a:pt x="1849" y="49"/>
                </a:lnTo>
                <a:lnTo>
                  <a:pt x="2054" y="85"/>
                </a:lnTo>
                <a:lnTo>
                  <a:pt x="2092" y="82"/>
                </a:lnTo>
                <a:lnTo>
                  <a:pt x="2134" y="77"/>
                </a:lnTo>
                <a:lnTo>
                  <a:pt x="2177" y="73"/>
                </a:lnTo>
                <a:lnTo>
                  <a:pt x="2222" y="69"/>
                </a:lnTo>
                <a:lnTo>
                  <a:pt x="2268" y="64"/>
                </a:lnTo>
                <a:lnTo>
                  <a:pt x="2315" y="58"/>
                </a:lnTo>
                <a:lnTo>
                  <a:pt x="2361" y="54"/>
                </a:lnTo>
                <a:lnTo>
                  <a:pt x="2406" y="49"/>
                </a:lnTo>
                <a:lnTo>
                  <a:pt x="2452" y="45"/>
                </a:lnTo>
                <a:lnTo>
                  <a:pt x="2494" y="40"/>
                </a:lnTo>
                <a:lnTo>
                  <a:pt x="2535" y="35"/>
                </a:lnTo>
                <a:lnTo>
                  <a:pt x="2573" y="31"/>
                </a:lnTo>
                <a:lnTo>
                  <a:pt x="2608" y="28"/>
                </a:lnTo>
                <a:lnTo>
                  <a:pt x="2639" y="25"/>
                </a:lnTo>
                <a:lnTo>
                  <a:pt x="2665" y="22"/>
                </a:lnTo>
                <a:lnTo>
                  <a:pt x="2686" y="20"/>
                </a:lnTo>
                <a:lnTo>
                  <a:pt x="2703" y="18"/>
                </a:lnTo>
                <a:lnTo>
                  <a:pt x="2713" y="17"/>
                </a:lnTo>
                <a:lnTo>
                  <a:pt x="2716" y="17"/>
                </a:lnTo>
                <a:close/>
                <a:moveTo>
                  <a:pt x="137" y="0"/>
                </a:moveTo>
                <a:lnTo>
                  <a:pt x="138" y="0"/>
                </a:lnTo>
                <a:lnTo>
                  <a:pt x="337" y="108"/>
                </a:lnTo>
                <a:lnTo>
                  <a:pt x="410" y="41"/>
                </a:lnTo>
                <a:lnTo>
                  <a:pt x="568" y="132"/>
                </a:lnTo>
                <a:lnTo>
                  <a:pt x="872" y="100"/>
                </a:lnTo>
                <a:lnTo>
                  <a:pt x="872" y="252"/>
                </a:lnTo>
                <a:lnTo>
                  <a:pt x="750" y="276"/>
                </a:lnTo>
                <a:lnTo>
                  <a:pt x="726" y="341"/>
                </a:lnTo>
                <a:lnTo>
                  <a:pt x="843" y="465"/>
                </a:lnTo>
                <a:lnTo>
                  <a:pt x="872" y="460"/>
                </a:lnTo>
                <a:lnTo>
                  <a:pt x="892" y="304"/>
                </a:lnTo>
                <a:lnTo>
                  <a:pt x="969" y="300"/>
                </a:lnTo>
                <a:lnTo>
                  <a:pt x="1002" y="389"/>
                </a:lnTo>
                <a:lnTo>
                  <a:pt x="1042" y="365"/>
                </a:lnTo>
                <a:lnTo>
                  <a:pt x="1131" y="560"/>
                </a:lnTo>
                <a:lnTo>
                  <a:pt x="1006" y="616"/>
                </a:lnTo>
                <a:lnTo>
                  <a:pt x="908" y="668"/>
                </a:lnTo>
                <a:lnTo>
                  <a:pt x="832" y="772"/>
                </a:lnTo>
                <a:lnTo>
                  <a:pt x="832" y="824"/>
                </a:lnTo>
                <a:lnTo>
                  <a:pt x="803" y="828"/>
                </a:lnTo>
                <a:lnTo>
                  <a:pt x="782" y="772"/>
                </a:lnTo>
                <a:lnTo>
                  <a:pt x="673" y="789"/>
                </a:lnTo>
                <a:lnTo>
                  <a:pt x="649" y="856"/>
                </a:lnTo>
                <a:lnTo>
                  <a:pt x="677" y="897"/>
                </a:lnTo>
                <a:lnTo>
                  <a:pt x="718" y="865"/>
                </a:lnTo>
                <a:lnTo>
                  <a:pt x="758" y="868"/>
                </a:lnTo>
                <a:lnTo>
                  <a:pt x="738" y="925"/>
                </a:lnTo>
                <a:lnTo>
                  <a:pt x="786" y="928"/>
                </a:lnTo>
                <a:lnTo>
                  <a:pt x="803" y="989"/>
                </a:lnTo>
                <a:lnTo>
                  <a:pt x="835" y="999"/>
                </a:lnTo>
                <a:lnTo>
                  <a:pt x="860" y="960"/>
                </a:lnTo>
                <a:lnTo>
                  <a:pt x="1022" y="976"/>
                </a:lnTo>
                <a:lnTo>
                  <a:pt x="1131" y="1056"/>
                </a:lnTo>
                <a:lnTo>
                  <a:pt x="1147" y="1121"/>
                </a:lnTo>
                <a:lnTo>
                  <a:pt x="1290" y="1189"/>
                </a:lnTo>
                <a:lnTo>
                  <a:pt x="1208" y="1352"/>
                </a:lnTo>
                <a:lnTo>
                  <a:pt x="1127" y="1365"/>
                </a:lnTo>
                <a:lnTo>
                  <a:pt x="1115" y="1429"/>
                </a:lnTo>
                <a:lnTo>
                  <a:pt x="949" y="1569"/>
                </a:lnTo>
                <a:lnTo>
                  <a:pt x="872" y="1712"/>
                </a:lnTo>
                <a:lnTo>
                  <a:pt x="929" y="1773"/>
                </a:lnTo>
                <a:lnTo>
                  <a:pt x="835" y="1749"/>
                </a:lnTo>
                <a:lnTo>
                  <a:pt x="803" y="1669"/>
                </a:lnTo>
                <a:lnTo>
                  <a:pt x="896" y="1297"/>
                </a:lnTo>
                <a:lnTo>
                  <a:pt x="819" y="1229"/>
                </a:lnTo>
                <a:lnTo>
                  <a:pt x="782" y="1084"/>
                </a:lnTo>
                <a:lnTo>
                  <a:pt x="826" y="1015"/>
                </a:lnTo>
                <a:lnTo>
                  <a:pt x="786" y="1021"/>
                </a:lnTo>
                <a:lnTo>
                  <a:pt x="729" y="948"/>
                </a:lnTo>
                <a:lnTo>
                  <a:pt x="681" y="924"/>
                </a:lnTo>
                <a:lnTo>
                  <a:pt x="568" y="884"/>
                </a:lnTo>
                <a:lnTo>
                  <a:pt x="474" y="741"/>
                </a:lnTo>
                <a:lnTo>
                  <a:pt x="418" y="636"/>
                </a:lnTo>
                <a:lnTo>
                  <a:pt x="418" y="497"/>
                </a:lnTo>
                <a:lnTo>
                  <a:pt x="324" y="341"/>
                </a:lnTo>
                <a:lnTo>
                  <a:pt x="207" y="268"/>
                </a:lnTo>
                <a:lnTo>
                  <a:pt x="134" y="308"/>
                </a:lnTo>
                <a:lnTo>
                  <a:pt x="0" y="372"/>
                </a:lnTo>
                <a:lnTo>
                  <a:pt x="85" y="304"/>
                </a:lnTo>
                <a:lnTo>
                  <a:pt x="33" y="292"/>
                </a:lnTo>
                <a:lnTo>
                  <a:pt x="13" y="224"/>
                </a:lnTo>
                <a:lnTo>
                  <a:pt x="73" y="176"/>
                </a:lnTo>
                <a:lnTo>
                  <a:pt x="13" y="168"/>
                </a:lnTo>
                <a:lnTo>
                  <a:pt x="24" y="124"/>
                </a:lnTo>
                <a:lnTo>
                  <a:pt x="69" y="124"/>
                </a:lnTo>
                <a:lnTo>
                  <a:pt x="28" y="65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467DB9"/>
                </a:solidFill>
              </a:rPr>
              <a:t>3. </a:t>
            </a:r>
            <a:r>
              <a:rPr lang="ko-KR" altLang="en-US" dirty="0" smtClean="0">
                <a:solidFill>
                  <a:srgbClr val="467DB9"/>
                </a:solidFill>
              </a:rPr>
              <a:t>공학교육인증 제도 </a:t>
            </a:r>
            <a:r>
              <a:rPr lang="en-US" altLang="ko-KR" dirty="0" smtClean="0">
                <a:solidFill>
                  <a:srgbClr val="467DB9"/>
                </a:solidFill>
              </a:rPr>
              <a:t>: </a:t>
            </a:r>
            <a:r>
              <a:rPr lang="ko-KR" altLang="en-US" dirty="0" smtClean="0">
                <a:solidFill>
                  <a:srgbClr val="467DB9"/>
                </a:solidFill>
              </a:rPr>
              <a:t>국제 혜택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949128" y="115650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2800" b="1" dirty="0" smtClean="0">
                <a:solidFill>
                  <a:srgbClr val="254061"/>
                </a:solidFill>
                <a:latin typeface="+mn-ea"/>
                <a:cs typeface="HY강B"/>
              </a:rPr>
              <a:t>졸업 시에 </a:t>
            </a:r>
            <a:r>
              <a:rPr kumimoji="0" lang="ko-KR" altLang="en-US" sz="2800" b="1" dirty="0" smtClean="0">
                <a:solidFill>
                  <a:srgbClr val="C00000"/>
                </a:solidFill>
                <a:latin typeface="+mn-ea"/>
                <a:cs typeface="HY강B"/>
              </a:rPr>
              <a:t>해외 취업에 유리</a:t>
            </a:r>
            <a:r>
              <a:rPr kumimoji="0" lang="ko-KR" altLang="en-US" sz="2800" b="1" dirty="0" smtClean="0">
                <a:solidFill>
                  <a:srgbClr val="254061"/>
                </a:solidFill>
                <a:latin typeface="+mn-ea"/>
                <a:cs typeface="HY강B"/>
              </a:rPr>
              <a:t>한 국가</a:t>
            </a:r>
            <a:endParaRPr lang="ko-KR" altLang="en-US" sz="2800" b="1" dirty="0">
              <a:latin typeface="+mn-ea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8499" y="3351576"/>
            <a:ext cx="821603" cy="56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7671" y="3369584"/>
            <a:ext cx="806665" cy="55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058" y="3354646"/>
            <a:ext cx="836541" cy="56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8261" y="3350654"/>
            <a:ext cx="829073" cy="55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4536" y="3312263"/>
            <a:ext cx="911233" cy="6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6291" y="3302682"/>
            <a:ext cx="829072" cy="56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2605" y="3285509"/>
            <a:ext cx="784258" cy="56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461" y="3369585"/>
            <a:ext cx="836542" cy="55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그룹 16"/>
          <p:cNvGrpSpPr/>
          <p:nvPr/>
        </p:nvGrpSpPr>
        <p:grpSpPr>
          <a:xfrm>
            <a:off x="1755278" y="4283253"/>
            <a:ext cx="9264079" cy="1657764"/>
            <a:chOff x="0" y="421721"/>
            <a:chExt cx="7219807" cy="720562"/>
          </a:xfrm>
        </p:grpSpPr>
        <p:sp>
          <p:nvSpPr>
            <p:cNvPr id="18" name="직사각형 17"/>
            <p:cNvSpPr/>
            <p:nvPr/>
          </p:nvSpPr>
          <p:spPr>
            <a:xfrm>
              <a:off x="0" y="421721"/>
              <a:ext cx="7219807" cy="72056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0" y="421721"/>
              <a:ext cx="7219807" cy="720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0337" tIns="312420" rIns="560337" bIns="106680" numCol="1" spcCol="1270" anchor="t" anchorCtr="0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ko-KR" altLang="en-US" sz="2200" b="1" dirty="0">
                <a:latin typeface="+mj-lt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451746" y="1770568"/>
            <a:ext cx="90831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dirty="0"/>
              <a:t>2007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</a:t>
            </a:r>
            <a:r>
              <a:rPr lang="en-US" altLang="ko-KR" dirty="0"/>
              <a:t>, </a:t>
            </a:r>
            <a:r>
              <a:rPr lang="ko-KR" altLang="en-US" dirty="0"/>
              <a:t>국제적 공학교육인증 협의체인 </a:t>
            </a:r>
            <a:r>
              <a:rPr lang="ko-KR" altLang="en-US" dirty="0" err="1"/>
              <a:t>워싱턴어코드</a:t>
            </a:r>
            <a:r>
              <a:rPr lang="en-US" altLang="ko-KR" dirty="0"/>
              <a:t>(Washington Accord) </a:t>
            </a:r>
            <a:r>
              <a:rPr lang="ko-KR" altLang="en-US" dirty="0"/>
              <a:t>정회원에 가입됨에 따라 </a:t>
            </a:r>
            <a:r>
              <a:rPr lang="en-US" altLang="ko-KR" dirty="0"/>
              <a:t>ABEEK </a:t>
            </a:r>
            <a:r>
              <a:rPr lang="ko-KR" altLang="en-US" dirty="0"/>
              <a:t>인증 졸업생은 정회원국 사이에서 법적</a:t>
            </a:r>
            <a:r>
              <a:rPr lang="en-US" altLang="ko-KR" dirty="0"/>
              <a:t>, </a:t>
            </a:r>
            <a:r>
              <a:rPr lang="ko-KR" altLang="en-US" dirty="0"/>
              <a:t>사회적 모든 영역에서 다른 회원국의 졸업생과 동등한 자격을 가짐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228902" y="4282435"/>
            <a:ext cx="86041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200" dirty="0">
              <a:solidFill>
                <a:schemeClr val="tx2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2"/>
                </a:solidFill>
                <a:latin typeface="+mn-ea"/>
              </a:rPr>
              <a:t>미국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캐나다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아일랜드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뉴질랜드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영국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호주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홍콩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남아프리카공화국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일본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2"/>
                </a:solidFill>
                <a:latin typeface="+mn-ea"/>
              </a:rPr>
              <a:t>싱가포르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대만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터키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말레이시아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러시아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chemeClr val="tx2"/>
                </a:solidFill>
                <a:latin typeface="+mn-ea"/>
              </a:rPr>
              <a:t>인도</a:t>
            </a:r>
            <a:r>
              <a:rPr lang="en-US" altLang="ko-KR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  <a:latin typeface="+mn-ea"/>
              </a:rPr>
              <a:t>스리랑카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  <a:latin typeface="+mn-ea"/>
              </a:rPr>
              <a:t>중국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  <a:latin typeface="+mn-ea"/>
              </a:rPr>
              <a:t>파키스탄</a:t>
            </a:r>
            <a:r>
              <a:rPr lang="en-US" altLang="ko-KR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  <a:latin typeface="+mn-ea"/>
              </a:rPr>
              <a:t>페루 </a:t>
            </a:r>
            <a:endParaRPr lang="en-US" altLang="ko-KR" dirty="0">
              <a:solidFill>
                <a:schemeClr val="tx2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solidFill>
                <a:schemeClr val="tx2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총 </a:t>
            </a:r>
            <a:r>
              <a:rPr lang="en-US" altLang="ko-KR" sz="2000" dirty="0" smtClean="0">
                <a:latin typeface="+mn-ea"/>
              </a:rPr>
              <a:t>20</a:t>
            </a:r>
            <a:r>
              <a:rPr lang="ko-KR" altLang="en-US" sz="2000" dirty="0" smtClean="0">
                <a:latin typeface="+mn-ea"/>
              </a:rPr>
              <a:t>개국</a:t>
            </a:r>
            <a:endParaRPr lang="en-US" altLang="ko-KR" sz="2000" dirty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156852" y="4288232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2000" b="1" dirty="0" smtClean="0">
                <a:solidFill>
                  <a:srgbClr val="254061"/>
                </a:solidFill>
                <a:latin typeface="+mn-ea"/>
                <a:cs typeface="HY강B"/>
              </a:rPr>
              <a:t>- </a:t>
            </a:r>
            <a:r>
              <a:rPr kumimoji="0" lang="ko-KR" altLang="en-US" sz="2000" b="1" dirty="0" smtClean="0">
                <a:solidFill>
                  <a:srgbClr val="254061"/>
                </a:solidFill>
                <a:latin typeface="+mn-ea"/>
                <a:cs typeface="HY강B"/>
              </a:rPr>
              <a:t>공학인증 회원국 </a:t>
            </a:r>
            <a:r>
              <a:rPr kumimoji="0" lang="en-US" altLang="ko-KR" sz="2000" b="1" dirty="0" smtClean="0">
                <a:solidFill>
                  <a:srgbClr val="254061"/>
                </a:solidFill>
                <a:latin typeface="+mn-ea"/>
                <a:cs typeface="HY강B"/>
              </a:rPr>
              <a:t>-</a:t>
            </a:r>
            <a:endParaRPr lang="ko-KR" altLang="en-US" sz="2000" b="1" dirty="0"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4105" y="3272959"/>
            <a:ext cx="842694" cy="56938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4041" y="3277461"/>
            <a:ext cx="837525" cy="57627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12"/>
          <a:srcRect l="1741" t="21276" r="82819" b="57652"/>
          <a:stretch/>
        </p:blipFill>
        <p:spPr>
          <a:xfrm>
            <a:off x="10158808" y="3286275"/>
            <a:ext cx="763192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07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1985</Words>
  <Application>Microsoft Office PowerPoint</Application>
  <PresentationFormat>와이드스크린</PresentationFormat>
  <Paragraphs>613</Paragraphs>
  <Slides>30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3" baseType="lpstr">
      <vt:lpstr>HY강B</vt:lpstr>
      <vt:lpstr>HY견고딕</vt:lpstr>
      <vt:lpstr>HY울릉도M</vt:lpstr>
      <vt:lpstr>HY헤드라인M</vt:lpstr>
      <vt:lpstr>굴림</vt:lpstr>
      <vt:lpstr>맑은 고딕</vt:lpstr>
      <vt:lpstr>맑은고딕</vt:lpstr>
      <vt:lpstr>바탕</vt:lpstr>
      <vt:lpstr>한컴바탕</vt:lpstr>
      <vt:lpstr>Arial</vt:lpstr>
      <vt:lpstr>Times New Roman</vt:lpstr>
      <vt:lpstr>Wingdings</vt:lpstr>
      <vt:lpstr>Office 테마</vt:lpstr>
      <vt:lpstr>2021년 단국대학교 공과대학 및  공학교육인증 프로그램 소개</vt:lpstr>
      <vt:lpstr>목차</vt:lpstr>
      <vt:lpstr>1. 단국대학교 소개</vt:lpstr>
      <vt:lpstr>2. 공과대학 조직도</vt:lpstr>
      <vt:lpstr>2. 공과대학 소개</vt:lpstr>
      <vt:lpstr>2. 공과대학 소개</vt:lpstr>
      <vt:lpstr>3. 공학교육인증 제도</vt:lpstr>
      <vt:lpstr>3. 공학교육인증 제도</vt:lpstr>
      <vt:lpstr>3. 공학교육인증 제도 : 국제 혜택 </vt:lpstr>
      <vt:lpstr>3. 공학교육인증 제도 : 국제 혜택 </vt:lpstr>
      <vt:lpstr>3. 공학교육인증 제도 : 국내 혜택 </vt:lpstr>
      <vt:lpstr>3. 공학교육인증 제도 : 국내 혜택 </vt:lpstr>
      <vt:lpstr>4. 단국대학교 공학인증 프로그램</vt:lpstr>
      <vt:lpstr>4. 단국대학교 공학인증 프로그램</vt:lpstr>
      <vt:lpstr>4. 단국대학교 공학인증 프로그램</vt:lpstr>
      <vt:lpstr>4. 단국대학교 공학인증 프로그램</vt:lpstr>
      <vt:lpstr>4. 단국대학교 공학인증 프로그램</vt:lpstr>
      <vt:lpstr>4. 단국대학교 공학인증 프로그램</vt:lpstr>
      <vt:lpstr>4. 단국대학교 공학인증 프로그램</vt:lpstr>
      <vt:lpstr>4. 단국대학교 공학인증 프로그램</vt:lpstr>
      <vt:lpstr>4. 단국대학교 공학인증 프로그램</vt:lpstr>
      <vt:lpstr>4. 단국대학교 공학인증 프로그램</vt:lpstr>
      <vt:lpstr>4. 단국대학교 공학인증 프로그램</vt:lpstr>
      <vt:lpstr>5. 공학교육인증 제도 용어 </vt:lpstr>
      <vt:lpstr>6. 학생포트폴리오</vt:lpstr>
      <vt:lpstr>6. 학생포트폴리오 사례</vt:lpstr>
      <vt:lpstr>6. 학생포트폴리오 사례</vt:lpstr>
      <vt:lpstr>7. 공학교육혁신센터 소개</vt:lpstr>
      <vt:lpstr> 7. 센터장 및 PD(Program Director) 교수 소개</vt:lpstr>
      <vt:lpstr>공학인증에 관한 문의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</dc:title>
  <dc:creator>황윤자</dc:creator>
  <cp:lastModifiedBy>Windows User</cp:lastModifiedBy>
  <cp:revision>304</cp:revision>
  <dcterms:created xsi:type="dcterms:W3CDTF">2016-07-01T04:44:01Z</dcterms:created>
  <dcterms:modified xsi:type="dcterms:W3CDTF">2021-02-18T02:49:32Z</dcterms:modified>
</cp:coreProperties>
</file>