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6" r:id="rId3"/>
    <p:sldId id="261" r:id="rId4"/>
    <p:sldId id="257" r:id="rId5"/>
    <p:sldId id="263" r:id="rId6"/>
    <p:sldId id="262" r:id="rId7"/>
    <p:sldId id="267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322347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834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일반사유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8598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학생선수</a:t>
            </a:r>
            <a:endParaRPr lang="ko-KR" altLang="en-US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771260"/>
              </p:ext>
            </p:extLst>
          </p:nvPr>
        </p:nvGraphicFramePr>
        <p:xfrm>
          <a:off x="323528" y="1070316"/>
          <a:ext cx="8424936" cy="339322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24422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409338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의사소견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상 등교가 불가능한 질병 </a:t>
                      </a:r>
                      <a:r>
                        <a:rPr lang="ko-KR" alt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및사고</a:t>
                      </a:r>
                      <a:r>
                        <a:rPr lang="ko-KR" alt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치료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6408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 smtClean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253870"/>
              </p:ext>
            </p:extLst>
          </p:nvPr>
        </p:nvGraphicFramePr>
        <p:xfrm>
          <a:off x="323528" y="5229200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4509120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장염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안과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비염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는 사유 불가함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560353"/>
            <a:ext cx="865816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err="1" smtClean="0"/>
              <a:t>출석인정은</a:t>
            </a:r>
            <a:r>
              <a:rPr lang="ko-KR" altLang="en-US" b="1" dirty="0" smtClean="0"/>
              <a:t> </a:t>
            </a:r>
            <a:r>
              <a:rPr lang="ko-KR" altLang="en-US" sz="1400" dirty="0" err="1" smtClean="0"/>
              <a:t>사유발생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전이나 </a:t>
            </a:r>
            <a:r>
              <a:rPr lang="ko-KR" altLang="en-US" sz="1400" dirty="0" smtClean="0"/>
              <a:t>사유종료일로부터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7</a:t>
            </a:r>
            <a:r>
              <a:rPr lang="ko-KR" altLang="en-US" sz="1400" dirty="0"/>
              <a:t>일 이내 </a:t>
            </a:r>
            <a:r>
              <a:rPr lang="en-US" altLang="ko-KR" sz="1400" dirty="0"/>
              <a:t>(</a:t>
            </a:r>
            <a:r>
              <a:rPr lang="ko-KR" altLang="en-US" sz="1400" dirty="0" err="1"/>
              <a:t>최종학기</a:t>
            </a:r>
            <a:r>
              <a:rPr lang="ko-KR" altLang="en-US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취</a:t>
            </a:r>
            <a:r>
              <a:rPr lang="en-US" altLang="ko-KR" sz="1400" dirty="0"/>
              <a:t>·</a:t>
            </a:r>
            <a:r>
              <a:rPr lang="ko-KR" altLang="en-US" sz="1400" dirty="0"/>
              <a:t>창업은 </a:t>
            </a:r>
            <a:r>
              <a:rPr lang="ko-KR" altLang="en-US" sz="1400" dirty="0" err="1" smtClean="0"/>
              <a:t>사유발생</a:t>
            </a:r>
            <a:r>
              <a:rPr lang="ko-KR" altLang="en-US" sz="1400" dirty="0" smtClean="0"/>
              <a:t>   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일로부터 </a:t>
            </a:r>
            <a:r>
              <a:rPr lang="en-US" altLang="ko-KR" sz="1400" dirty="0"/>
              <a:t>14</a:t>
            </a:r>
            <a:r>
              <a:rPr lang="ko-KR" altLang="en-US" sz="1400" dirty="0"/>
              <a:t>일 이내</a:t>
            </a:r>
            <a:r>
              <a:rPr lang="en-US" altLang="ko-KR" sz="1400" dirty="0"/>
              <a:t>)</a:t>
            </a:r>
            <a:r>
              <a:rPr lang="ko-KR" altLang="en-US" sz="1400" dirty="0"/>
              <a:t>에 신청 및 접수하여야 </a:t>
            </a:r>
            <a:r>
              <a:rPr lang="ko-KR" altLang="en-US" sz="1400" dirty="0" smtClean="0"/>
              <a:t>하며 해당 </a:t>
            </a:r>
            <a:r>
              <a:rPr lang="ko-KR" altLang="en-US" sz="1400" dirty="0"/>
              <a:t>기간 이후에는 </a:t>
            </a:r>
            <a:r>
              <a:rPr lang="ko-KR" altLang="en-US" sz="1400" dirty="0" err="1"/>
              <a:t>출석인정</a:t>
            </a:r>
            <a:r>
              <a:rPr lang="ko-KR" altLang="en-US" sz="1400" dirty="0"/>
              <a:t> 사유의 </a:t>
            </a:r>
            <a:r>
              <a:rPr lang="ko-KR" altLang="en-US" sz="1400" dirty="0" smtClean="0"/>
              <a:t>효력         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상실함 </a:t>
            </a:r>
            <a:r>
              <a:rPr lang="en-US" altLang="ko-KR" sz="1400" dirty="0" smtClean="0"/>
              <a:t>[</a:t>
            </a:r>
            <a:r>
              <a:rPr lang="ko-KR" altLang="en-US" sz="1400" dirty="0"/>
              <a:t>공휴일</a:t>
            </a:r>
            <a:r>
              <a:rPr lang="en-US" altLang="ko-KR" sz="1400" dirty="0"/>
              <a:t>(</a:t>
            </a:r>
            <a:r>
              <a:rPr lang="ko-KR" altLang="en-US" sz="1400" dirty="0"/>
              <a:t>토요일 포함</a:t>
            </a:r>
            <a:r>
              <a:rPr lang="en-US" altLang="ko-KR" sz="1400" dirty="0"/>
              <a:t>)</a:t>
            </a:r>
            <a:r>
              <a:rPr lang="ko-KR" altLang="en-US" sz="1400" dirty="0"/>
              <a:t>을 </a:t>
            </a:r>
            <a:r>
              <a:rPr lang="ko-KR" altLang="en-US" sz="1400" dirty="0" smtClean="0"/>
              <a:t>제외</a:t>
            </a:r>
            <a:r>
              <a:rPr lang="en-US" altLang="ko-KR" sz="1400" dirty="0" smtClean="0"/>
              <a:t>]</a:t>
            </a:r>
          </a:p>
          <a:p>
            <a:pPr fontAlgn="base">
              <a:lnSpc>
                <a:spcPct val="150000"/>
              </a:lnSpc>
            </a:pPr>
            <a:r>
              <a:rPr lang="en-US" altLang="ko-KR" sz="1100" dirty="0" smtClean="0">
                <a:solidFill>
                  <a:srgbClr val="FF0000"/>
                </a:solidFill>
              </a:rPr>
              <a:t>   </a:t>
            </a:r>
            <a:r>
              <a:rPr lang="en-US" altLang="ko-KR" sz="1400" b="1" u="sng" dirty="0">
                <a:solidFill>
                  <a:srgbClr val="FF0000"/>
                </a:solidFill>
              </a:rPr>
              <a:t>※</a:t>
            </a:r>
            <a:r>
              <a:rPr lang="ko-KR" altLang="en-US" sz="1400" b="1" u="sng" dirty="0">
                <a:solidFill>
                  <a:srgbClr val="FF0000"/>
                </a:solidFill>
              </a:rPr>
              <a:t>단</a:t>
            </a:r>
            <a:r>
              <a:rPr lang="en-US" altLang="ko-KR" sz="1400" b="1" u="sng" dirty="0">
                <a:solidFill>
                  <a:srgbClr val="FF0000"/>
                </a:solidFill>
              </a:rPr>
              <a:t>, </a:t>
            </a:r>
            <a:r>
              <a:rPr lang="ko-KR" altLang="en-US" sz="1400" b="1" u="sng" dirty="0">
                <a:solidFill>
                  <a:srgbClr val="FF0000"/>
                </a:solidFill>
              </a:rPr>
              <a:t>원격강의 운영기간</a:t>
            </a:r>
            <a:r>
              <a:rPr lang="en-US" altLang="ko-KR" sz="1400" b="1" u="sng" dirty="0">
                <a:solidFill>
                  <a:srgbClr val="FF0000"/>
                </a:solidFill>
              </a:rPr>
              <a:t>(</a:t>
            </a:r>
            <a:r>
              <a:rPr lang="ko-KR" altLang="en-US" sz="1400" b="1" u="sng" dirty="0">
                <a:solidFill>
                  <a:srgbClr val="FF0000"/>
                </a:solidFill>
              </a:rPr>
              <a:t>개강</a:t>
            </a:r>
            <a:r>
              <a:rPr lang="en-US" altLang="ko-KR" sz="1400" b="1" u="sng" dirty="0">
                <a:solidFill>
                  <a:srgbClr val="FF0000"/>
                </a:solidFill>
              </a:rPr>
              <a:t>1~2</a:t>
            </a:r>
            <a:r>
              <a:rPr lang="ko-KR" altLang="en-US" sz="1400" b="1" u="sng" dirty="0">
                <a:solidFill>
                  <a:srgbClr val="FF0000"/>
                </a:solidFill>
              </a:rPr>
              <a:t>주</a:t>
            </a:r>
            <a:r>
              <a:rPr lang="en-US" altLang="ko-KR" sz="1400" b="1" u="sng" dirty="0">
                <a:solidFill>
                  <a:srgbClr val="FF0000"/>
                </a:solidFill>
              </a:rPr>
              <a:t>) </a:t>
            </a:r>
            <a:r>
              <a:rPr lang="ko-KR" altLang="en-US" sz="1400" b="1" u="sng" dirty="0">
                <a:solidFill>
                  <a:srgbClr val="FF0000"/>
                </a:solidFill>
              </a:rPr>
              <a:t>동안 </a:t>
            </a:r>
            <a:r>
              <a:rPr lang="ko-KR" altLang="en-US" sz="1400" b="1" u="sng" dirty="0" err="1">
                <a:solidFill>
                  <a:srgbClr val="FF0000"/>
                </a:solidFill>
              </a:rPr>
              <a:t>사유발생</a:t>
            </a:r>
            <a:r>
              <a:rPr lang="ko-KR" altLang="en-US" sz="1400" b="1" u="sng" dirty="0">
                <a:solidFill>
                  <a:srgbClr val="FF0000"/>
                </a:solidFill>
              </a:rPr>
              <a:t> 시</a:t>
            </a:r>
            <a:r>
              <a:rPr lang="en-US" altLang="ko-KR" sz="1400" b="1" u="sng" dirty="0">
                <a:solidFill>
                  <a:srgbClr val="FF0000"/>
                </a:solidFill>
              </a:rPr>
              <a:t>, </a:t>
            </a:r>
            <a:r>
              <a:rPr lang="ko-KR" altLang="en-US" sz="1400" b="1" u="sng" dirty="0">
                <a:solidFill>
                  <a:srgbClr val="FF0000"/>
                </a:solidFill>
              </a:rPr>
              <a:t>신청 및 </a:t>
            </a:r>
            <a:r>
              <a:rPr lang="ko-KR" altLang="en-US" sz="1400" b="1" u="sng" dirty="0" err="1">
                <a:solidFill>
                  <a:srgbClr val="FF0000"/>
                </a:solidFill>
              </a:rPr>
              <a:t>접수기한</a:t>
            </a:r>
            <a:r>
              <a:rPr lang="ko-KR" altLang="en-US" sz="1400" b="1" u="sng" dirty="0">
                <a:solidFill>
                  <a:srgbClr val="FF0000"/>
                </a:solidFill>
              </a:rPr>
              <a:t> 연장</a:t>
            </a:r>
            <a:endParaRPr lang="ko-KR" altLang="en-US" sz="1400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400" b="1" dirty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 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▸ 원격강의 운영기간 종료일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(3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월 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27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일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)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로부터 </a:t>
            </a:r>
            <a:r>
              <a:rPr lang="en-US" altLang="ko-KR" sz="1400" b="1" u="sng" dirty="0" smtClean="0">
                <a:solidFill>
                  <a:srgbClr val="FF0000"/>
                </a:solidFill>
              </a:rPr>
              <a:t>14</a:t>
            </a:r>
            <a:r>
              <a:rPr lang="ko-KR" altLang="en-US" sz="1400" b="1" u="sng" dirty="0" smtClean="0">
                <a:solidFill>
                  <a:srgbClr val="FF0000"/>
                </a:solidFill>
              </a:rPr>
              <a:t>일 이내 신청 및 접수</a:t>
            </a:r>
            <a:endParaRPr lang="ko-KR" altLang="en-US" sz="1400" dirty="0"/>
          </a:p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smtClean="0"/>
              <a:t>증빙서류 위</a:t>
            </a:r>
            <a:r>
              <a:rPr lang="en-US" altLang="ko-KR" b="1" dirty="0" smtClean="0"/>
              <a:t>·</a:t>
            </a:r>
            <a:r>
              <a:rPr lang="ko-KR" altLang="en-US" b="1" dirty="0" err="1" smtClean="0"/>
              <a:t>변조행위에</a:t>
            </a:r>
            <a:r>
              <a:rPr lang="ko-KR" altLang="en-US" b="1" dirty="0" smtClean="0"/>
              <a:t> 의한 신청은 </a:t>
            </a:r>
            <a:r>
              <a:rPr lang="ko-KR" altLang="en-US" sz="1400" dirty="0" smtClean="0"/>
              <a:t>학칙 제</a:t>
            </a:r>
            <a:r>
              <a:rPr lang="en-US" altLang="ko-KR" sz="1400" dirty="0" smtClean="0"/>
              <a:t>59</a:t>
            </a:r>
            <a:r>
              <a:rPr lang="ko-KR" altLang="en-US" sz="1400" dirty="0" smtClean="0"/>
              <a:t>조의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항 및 학생상벌규정</a:t>
            </a:r>
            <a:r>
              <a:rPr lang="en-US" altLang="ko-KR" sz="1400" dirty="0"/>
              <a:t> </a:t>
            </a:r>
            <a:r>
              <a:rPr lang="ko-KR" altLang="en-US" sz="1400" dirty="0" smtClean="0"/>
              <a:t>제</a:t>
            </a:r>
            <a:r>
              <a:rPr lang="en-US" altLang="ko-KR" sz="1400" dirty="0" smtClean="0"/>
              <a:t>4</a:t>
            </a:r>
            <a:r>
              <a:rPr lang="ko-KR" altLang="en-US" sz="1400" dirty="0" smtClean="0"/>
              <a:t>조에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smtClean="0"/>
              <a:t>의거 엄중 처벌함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2017~2018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학년도에 위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smtClean="0"/>
              <a:t>온라인 강좌는 </a:t>
            </a:r>
            <a:r>
              <a:rPr lang="ko-KR" altLang="en-US" sz="1400" dirty="0" smtClean="0"/>
              <a:t>담당 교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강사가 지정한 강의실수업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중간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기말고사를 제외하고는 유고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 결석 사유에 의한 인정을 불허함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온라인 강좌 특성 상 일주일 내 언제 어디서나 이수 가능함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9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b="1" dirty="0" smtClean="0">
                <a:solidFill>
                  <a:prstClr val="black"/>
                </a:solidFill>
              </a:rPr>
              <a:t>_ </a:t>
            </a:r>
            <a:r>
              <a:rPr lang="ko-KR" altLang="en-US" b="1" dirty="0" smtClean="0">
                <a:solidFill>
                  <a:prstClr val="black"/>
                </a:solidFill>
              </a:rPr>
              <a:t>성적은 </a:t>
            </a:r>
            <a:r>
              <a:rPr lang="ko-KR" altLang="en-US" sz="1400" dirty="0" smtClean="0">
                <a:solidFill>
                  <a:prstClr val="black"/>
                </a:solidFill>
              </a:rPr>
              <a:t>담당 </a:t>
            </a:r>
            <a:r>
              <a:rPr lang="ko-KR" altLang="en-US" sz="1400" dirty="0" smtClean="0"/>
              <a:t>교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강사가 제시하는 과제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시험 등의 지도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평가에 따라 부여함</a:t>
            </a:r>
            <a:r>
              <a:rPr lang="en-US" altLang="ko-KR" sz="1400" dirty="0" smtClean="0"/>
              <a:t>(</a:t>
            </a:r>
            <a:r>
              <a:rPr lang="ko-KR" altLang="en-US" sz="1400" dirty="0" err="1" smtClean="0"/>
              <a:t>유고결석자</a:t>
            </a:r>
            <a:r>
              <a:rPr lang="ko-KR" altLang="en-US" sz="1400" dirty="0" smtClean="0"/>
              <a:t>     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</a:t>
            </a:r>
            <a:r>
              <a:rPr lang="ko-KR" altLang="en-US" sz="1400" dirty="0" err="1" smtClean="0"/>
              <a:t>출석인정은</a:t>
            </a:r>
            <a:r>
              <a:rPr lang="ko-KR" altLang="en-US" sz="1400" dirty="0" smtClean="0"/>
              <a:t> 출결에 국한된 사항임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  </a:t>
            </a:r>
            <a:endParaRPr lang="en-US" altLang="ko-KR" sz="1400" dirty="0" smtClean="0"/>
          </a:p>
          <a:p>
            <a:pPr fontAlgn="base"/>
            <a:endParaRPr lang="ko-KR" altLang="en-US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b="1" dirty="0" smtClean="0"/>
              <a:t>_ </a:t>
            </a:r>
            <a:r>
              <a:rPr lang="ko-KR" altLang="en-US" b="1" dirty="0" smtClean="0"/>
              <a:t>신청 및 승인은 </a:t>
            </a:r>
            <a:r>
              <a:rPr lang="ko-KR" altLang="en-US" sz="1400" dirty="0" smtClean="0"/>
              <a:t>성적공시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입력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기간 종료일</a:t>
            </a:r>
            <a:r>
              <a:rPr lang="en-US" altLang="ko-KR" sz="1400" dirty="0" smtClean="0"/>
              <a:t>[2020.07.06.(</a:t>
            </a:r>
            <a:r>
              <a:rPr lang="ko-KR" altLang="en-US" sz="1400" dirty="0"/>
              <a:t>월</a:t>
            </a:r>
            <a:r>
              <a:rPr lang="en-US" altLang="ko-KR" sz="1400" dirty="0" smtClean="0"/>
              <a:t>)]</a:t>
            </a:r>
            <a:r>
              <a:rPr lang="ko-KR" altLang="en-US" sz="1400" dirty="0" smtClean="0"/>
              <a:t>까지 가능함</a:t>
            </a:r>
            <a:endParaRPr lang="en-US" altLang="ko-KR" sz="1400" dirty="0" smtClean="0"/>
          </a:p>
          <a:p>
            <a:pPr fontAlgn="base">
              <a:lnSpc>
                <a:spcPct val="150000"/>
              </a:lnSpc>
            </a:pP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(2)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5229200"/>
            <a:ext cx="828092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ko-KR" altLang="en-US" sz="1400" b="1" dirty="0">
                <a:solidFill>
                  <a:schemeClr val="tx1"/>
                </a:solidFill>
              </a:rPr>
              <a:t>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 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결석시작일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결석종료일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증빙파일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(1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개파일로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압축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rgbClr val="FF0000"/>
                </a:solidFill>
              </a:rPr>
              <a:t>      </a:t>
            </a:r>
            <a:r>
              <a:rPr lang="ko-KR" altLang="ko-KR" sz="1200" b="1" dirty="0" smtClean="0">
                <a:solidFill>
                  <a:srgbClr val="FF0000"/>
                </a:solidFill>
              </a:rPr>
              <a:t>※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30435024" descr="EMB0000405c07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5408"/>
            <a:ext cx="845453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효력 기간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전 또는 사유종료일로부터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7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일이내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공휴일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토요일 포함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                               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최종학기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취창업은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사유발생일로부터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14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일 이내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에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교학행정팀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접수분까지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웹정보시스템에서 신청하더라도 효력 기간 내 교학행정팀에 접수까지 완료되지 않을 경우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최종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출석인정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불가함을 유의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!!!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수강신청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또는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저장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3548" y="5157192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원본 소속 </a:t>
            </a:r>
            <a:r>
              <a:rPr lang="ko-KR" altLang="en-US" sz="1400" b="1" dirty="0">
                <a:solidFill>
                  <a:schemeClr val="tx1"/>
                </a:solidFill>
              </a:rPr>
              <a:t>교학행정팀에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효력기간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내 제출해야 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발급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교과목별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</a:t>
            </a:r>
            <a:r>
              <a:rPr lang="ko-KR" altLang="en-US" sz="1400" b="1" dirty="0" err="1">
                <a:solidFill>
                  <a:schemeClr val="tx1"/>
                </a:solidFill>
              </a:rPr>
              <a:t>교</a:t>
            </a:r>
            <a:r>
              <a:rPr lang="ko-KR" altLang="en-US" sz="1400" b="1" dirty="0" err="1">
                <a:solidFill>
                  <a:schemeClr val="tx1"/>
                </a:solidFill>
                <a:ea typeface="맑은 고딕"/>
              </a:rPr>
              <a:t>∙</a:t>
            </a:r>
            <a:r>
              <a:rPr lang="ko-KR" altLang="en-US" sz="1400" b="1" dirty="0" err="1" smtClean="0">
                <a:solidFill>
                  <a:schemeClr val="tx1"/>
                </a:solidFill>
                <a:ea typeface="맑은 고딕"/>
              </a:rPr>
              <a:t>강사에게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제출 ▶ </a:t>
            </a:r>
            <a:r>
              <a:rPr lang="ko-KR" altLang="en-US" sz="1400" b="1" dirty="0" err="1">
                <a:solidFill>
                  <a:schemeClr val="tx1"/>
                </a:solidFill>
              </a:rPr>
              <a:t>교강사의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웹정보에서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err="1" smtClean="0">
                <a:solidFill>
                  <a:srgbClr val="0000FF"/>
                </a:solidFill>
              </a:rPr>
              <a:t>출석확인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조회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[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출석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]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표기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smtClean="0">
                <a:solidFill>
                  <a:srgbClr val="0000FF"/>
                </a:solidFill>
              </a:rPr>
              <a:t>담당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교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‧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강사가 제시하는 과제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논문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시험 등의 지도 및 평가 시행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589"/>
            <a:ext cx="7848872" cy="4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9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774</Words>
  <Application>Microsoft Office PowerPoint</Application>
  <PresentationFormat>화면 슬라이드 쇼(4:3)</PresentationFormat>
  <Paragraphs>130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Aharoni</vt:lpstr>
      <vt:lpstr>맑은 고딕</vt:lpstr>
      <vt:lpstr>함초롬바탕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DKU</cp:lastModifiedBy>
  <cp:revision>65</cp:revision>
  <dcterms:created xsi:type="dcterms:W3CDTF">2017-08-16T02:27:34Z</dcterms:created>
  <dcterms:modified xsi:type="dcterms:W3CDTF">2020-03-18T01:13:38Z</dcterms:modified>
</cp:coreProperties>
</file>